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59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0C63-5785-4D04-A071-8F84F92D69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5BDE-BA09-4F49-A392-E728883C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864D-7E9B-447B-AE8C-3C11D0B5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TESLA Stock Price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69E0-0819-42B0-B043-5E0F5DBE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21235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BUSINESS Forecasting,  Final Project</a:t>
            </a:r>
          </a:p>
          <a:p>
            <a:pPr algn="l"/>
            <a:r>
              <a:rPr lang="en-US" b="1" dirty="0"/>
              <a:t>Presented By:</a:t>
            </a:r>
          </a:p>
          <a:p>
            <a:pPr algn="l"/>
            <a:r>
              <a:rPr lang="en-US" b="1" dirty="0"/>
              <a:t>	Parth Patel       – 190000189</a:t>
            </a:r>
          </a:p>
          <a:p>
            <a:pPr algn="l"/>
            <a:r>
              <a:rPr lang="en-US" b="1" dirty="0"/>
              <a:t>	</a:t>
            </a:r>
            <a:r>
              <a:rPr lang="en-US" b="1" dirty="0" err="1"/>
              <a:t>Urvi</a:t>
            </a:r>
            <a:r>
              <a:rPr lang="en-US" b="1" dirty="0"/>
              <a:t> </a:t>
            </a:r>
            <a:r>
              <a:rPr lang="en-US" b="1" dirty="0" err="1"/>
              <a:t>Vipani</a:t>
            </a:r>
            <a:r>
              <a:rPr lang="en-US" b="1" dirty="0"/>
              <a:t>       –  189007018</a:t>
            </a:r>
          </a:p>
          <a:p>
            <a:pPr algn="l"/>
            <a:r>
              <a:rPr lang="en-US" b="1" dirty="0"/>
              <a:t>	Dipti </a:t>
            </a:r>
            <a:r>
              <a:rPr lang="en-US" b="1" dirty="0" err="1"/>
              <a:t>Kalathiya</a:t>
            </a:r>
            <a:r>
              <a:rPr lang="en-US" b="1" dirty="0"/>
              <a:t> - 188009829</a:t>
            </a:r>
          </a:p>
        </p:txBody>
      </p:sp>
    </p:spTree>
    <p:extLst>
      <p:ext uri="{BB962C8B-B14F-4D97-AF65-F5344CB8AC3E}">
        <p14:creationId xmlns:p14="http://schemas.microsoft.com/office/powerpoint/2010/main" val="392708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18484-87A7-4DDC-8A03-E4CAC397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0" y="184884"/>
            <a:ext cx="9955630" cy="6361690"/>
          </a:xfrm>
        </p:spPr>
      </p:pic>
    </p:spTree>
    <p:extLst>
      <p:ext uri="{BB962C8B-B14F-4D97-AF65-F5344CB8AC3E}">
        <p14:creationId xmlns:p14="http://schemas.microsoft.com/office/powerpoint/2010/main" val="19133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4FE66-9615-480A-8FED-85F2632B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8" y="332611"/>
            <a:ext cx="9983615" cy="6174208"/>
          </a:xfrm>
        </p:spPr>
      </p:pic>
    </p:spTree>
    <p:extLst>
      <p:ext uri="{BB962C8B-B14F-4D97-AF65-F5344CB8AC3E}">
        <p14:creationId xmlns:p14="http://schemas.microsoft.com/office/powerpoint/2010/main" val="203590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BAB1-16A8-4A90-9E4B-1AC98C83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8898-D906-4046-8A9B-E118112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Forecasting Methods/Models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Average, Naïve, &amp; Seasonal Naïve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Trend cycle 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STL 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AR(p)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MA(q)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1856-2853-44F6-B229-3E45C1F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4BC6-A753-4E41-8E27-B7362ACE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8861"/>
            <a:ext cx="10353762" cy="3972339"/>
          </a:xfrm>
        </p:spPr>
        <p:txBody>
          <a:bodyPr/>
          <a:lstStyle/>
          <a:p>
            <a:r>
              <a:rPr lang="en-US" dirty="0"/>
              <a:t>In this method we forecast the future values of the variable using the average or mean of the historical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0C937-8D71-4B43-B98D-BDA2AE9C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866886"/>
            <a:ext cx="116459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B997-2D83-483D-9188-E100438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CE81-6C3E-482F-81F0-2B2CE22B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method, the forecast are simply the same as last observed value or observation.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A0845-2227-47DF-8DAE-800CAC3BB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5" y="3208268"/>
            <a:ext cx="11557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4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A57-D951-4C27-904E-93596A37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naïve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26E4-ABA6-4285-9540-17C210B9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similar to the Naïve method but simply just forecasts the last  value of the same season from last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29339-79AA-46F5-9256-FA145A97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5" y="3129998"/>
            <a:ext cx="11404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6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54D9B-2841-40A8-8ED0-B696138E8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94" y="679407"/>
            <a:ext cx="8893632" cy="5499185"/>
          </a:xfrm>
        </p:spPr>
      </p:pic>
    </p:spTree>
    <p:extLst>
      <p:ext uri="{BB962C8B-B14F-4D97-AF65-F5344CB8AC3E}">
        <p14:creationId xmlns:p14="http://schemas.microsoft.com/office/powerpoint/2010/main" val="5584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C584-800E-4D91-BF75-1289FB88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30" y="92765"/>
            <a:ext cx="10353761" cy="1326321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70FF1-6E17-4BD3-89DC-4C108958A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79" y="1576387"/>
            <a:ext cx="8975481" cy="5059639"/>
          </a:xfrm>
        </p:spPr>
      </p:pic>
    </p:spTree>
    <p:extLst>
      <p:ext uri="{BB962C8B-B14F-4D97-AF65-F5344CB8AC3E}">
        <p14:creationId xmlns:p14="http://schemas.microsoft.com/office/powerpoint/2010/main" val="354858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104-AAF2-4927-A16F-FAE2B3EE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4" y="172278"/>
            <a:ext cx="10353761" cy="1326321"/>
          </a:xfrm>
        </p:spPr>
        <p:txBody>
          <a:bodyPr/>
          <a:lstStyle/>
          <a:p>
            <a:r>
              <a:rPr lang="en-US" dirty="0"/>
              <a:t>Trend cycle component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CAA05-2B2E-4795-9B06-2F61E549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5" y="1153934"/>
            <a:ext cx="8955210" cy="5402579"/>
          </a:xfrm>
        </p:spPr>
      </p:pic>
    </p:spTree>
    <p:extLst>
      <p:ext uri="{BB962C8B-B14F-4D97-AF65-F5344CB8AC3E}">
        <p14:creationId xmlns:p14="http://schemas.microsoft.com/office/powerpoint/2010/main" val="119188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0499-1B32-4BCC-A65D-19BE1C37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70986"/>
            <a:ext cx="10353761" cy="1326321"/>
          </a:xfrm>
        </p:spPr>
        <p:txBody>
          <a:bodyPr/>
          <a:lstStyle/>
          <a:p>
            <a:r>
              <a:rPr lang="en-US" dirty="0"/>
              <a:t>The moving Average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029B0-D174-4225-8726-28BF3C77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987503"/>
            <a:ext cx="8720254" cy="5528527"/>
          </a:xfrm>
        </p:spPr>
      </p:pic>
    </p:spTree>
    <p:extLst>
      <p:ext uri="{BB962C8B-B14F-4D97-AF65-F5344CB8AC3E}">
        <p14:creationId xmlns:p14="http://schemas.microsoft.com/office/powerpoint/2010/main" val="3325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033F-8548-4080-8FA9-89CC873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0A7C-D14D-4EC6-80F2-A4E2799D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Objective</a:t>
            </a:r>
          </a:p>
          <a:p>
            <a:r>
              <a:rPr lang="en-US" sz="2800" dirty="0"/>
              <a:t>Dataset Description</a:t>
            </a:r>
          </a:p>
          <a:p>
            <a:r>
              <a:rPr lang="en-US" sz="2800" dirty="0"/>
              <a:t>Forecasting Methods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282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2079-240F-4ABD-9AAF-0A9A889C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118946"/>
            <a:ext cx="10353761" cy="1326321"/>
          </a:xfrm>
        </p:spPr>
        <p:txBody>
          <a:bodyPr/>
          <a:lstStyle/>
          <a:p>
            <a:r>
              <a:rPr lang="en-US" dirty="0"/>
              <a:t>STL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94C58-EF2C-4A79-BE06-858C8AF23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84" y="1672999"/>
            <a:ext cx="8524432" cy="5066055"/>
          </a:xfrm>
        </p:spPr>
      </p:pic>
    </p:spTree>
    <p:extLst>
      <p:ext uri="{BB962C8B-B14F-4D97-AF65-F5344CB8AC3E}">
        <p14:creationId xmlns:p14="http://schemas.microsoft.com/office/powerpoint/2010/main" val="132578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9048-3AF8-4A23-BA4D-BB6BC9C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76" y="85492"/>
            <a:ext cx="10353761" cy="1326321"/>
          </a:xfrm>
        </p:spPr>
        <p:txBody>
          <a:bodyPr/>
          <a:lstStyle/>
          <a:p>
            <a:r>
              <a:rPr lang="en-US" dirty="0"/>
              <a:t>Stationarity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2119E-3967-439F-9ADC-94F6330B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44" y="1494263"/>
            <a:ext cx="5196468" cy="5122128"/>
          </a:xfrm>
        </p:spPr>
      </p:pic>
    </p:spTree>
    <p:extLst>
      <p:ext uri="{BB962C8B-B14F-4D97-AF65-F5344CB8AC3E}">
        <p14:creationId xmlns:p14="http://schemas.microsoft.com/office/powerpoint/2010/main" val="343486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4E55-5DDB-4A56-A997-EF847D2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5853"/>
            <a:ext cx="10353761" cy="1326321"/>
          </a:xfrm>
        </p:spPr>
        <p:txBody>
          <a:bodyPr/>
          <a:lstStyle/>
          <a:p>
            <a:r>
              <a:rPr lang="en-US" dirty="0"/>
              <a:t>AR(</a:t>
            </a:r>
            <a:r>
              <a:rPr lang="en-US" cap="none" dirty="0"/>
              <a:t>p</a:t>
            </a:r>
            <a:r>
              <a:rPr lang="en-US" dirty="0"/>
              <a:t>)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6DE7B-4057-4C64-BFF0-A7458664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49" y="1462397"/>
            <a:ext cx="5464097" cy="5209750"/>
          </a:xfrm>
        </p:spPr>
      </p:pic>
    </p:spTree>
    <p:extLst>
      <p:ext uri="{BB962C8B-B14F-4D97-AF65-F5344CB8AC3E}">
        <p14:creationId xmlns:p14="http://schemas.microsoft.com/office/powerpoint/2010/main" val="14411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A42C-E669-42A5-AAF4-B1D873ED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Ma(</a:t>
            </a:r>
            <a:r>
              <a:rPr lang="en-US" cap="none" dirty="0"/>
              <a:t>q</a:t>
            </a:r>
            <a:r>
              <a:rPr lang="en-US" dirty="0"/>
              <a:t>)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32D81-1FC3-4177-8355-40F08F33A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3" y="1130874"/>
            <a:ext cx="5965903" cy="5530122"/>
          </a:xfrm>
        </p:spPr>
      </p:pic>
    </p:spTree>
    <p:extLst>
      <p:ext uri="{BB962C8B-B14F-4D97-AF65-F5344CB8AC3E}">
        <p14:creationId xmlns:p14="http://schemas.microsoft.com/office/powerpoint/2010/main" val="289678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1BA4-027C-4267-A715-86F183C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7953-AAA1-465C-955C-5D14FC9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we took of the Tesla INC.  Contained trend which we were able to realize.</a:t>
            </a:r>
          </a:p>
          <a:p>
            <a:r>
              <a:rPr lang="en-US" dirty="0"/>
              <a:t>The data was also not stationary.</a:t>
            </a:r>
          </a:p>
          <a:p>
            <a:r>
              <a:rPr lang="en-US" dirty="0"/>
              <a:t>Some forecast methods would be inappropriate to use here considering the amount data points we had in our dataset.</a:t>
            </a:r>
          </a:p>
          <a:p>
            <a:r>
              <a:rPr lang="en-US" dirty="0"/>
              <a:t>Some forecast methods were good </a:t>
            </a:r>
            <a:r>
              <a:rPr lang="en-US" dirty="0" err="1"/>
              <a:t>upto</a:t>
            </a:r>
            <a:r>
              <a:rPr lang="en-US" dirty="0"/>
              <a:t> certain extent but they lack some or other condition that makes them miss certain aspects of the forecast.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07DE-D353-42A5-962E-E0335815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8" y="341971"/>
            <a:ext cx="10353761" cy="132632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A0F2-35EB-43FC-818C-B3B86241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7" y="2553264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21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9D96-479C-4C10-A39D-99D4809A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4" y="2389415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632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46F5-B608-42BE-8A62-69D303CE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89857"/>
            <a:ext cx="10353762" cy="53013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Tesla, Inc.</a:t>
            </a:r>
            <a:r>
              <a:rPr lang="en-US" dirty="0">
                <a:effectLst/>
              </a:rPr>
              <a:t> (formerly </a:t>
            </a:r>
            <a:r>
              <a:rPr lang="en-US" b="1" dirty="0">
                <a:effectLst/>
              </a:rPr>
              <a:t>Tesla Motors, Inc.</a:t>
            </a:r>
            <a:r>
              <a:rPr lang="en-US" dirty="0">
                <a:effectLst/>
              </a:rPr>
              <a:t>) is an American automotive and energy company based in Palo Alto, California.</a:t>
            </a:r>
          </a:p>
          <a:p>
            <a:r>
              <a:rPr lang="en-US" dirty="0"/>
              <a:t>The company was co-founded by Elon Musk,  J.B. </a:t>
            </a:r>
            <a:r>
              <a:rPr lang="en-US" dirty="0" err="1"/>
              <a:t>Straubel</a:t>
            </a:r>
            <a:r>
              <a:rPr lang="en-US" dirty="0"/>
              <a:t>, and Ian Wright. </a:t>
            </a:r>
          </a:p>
          <a:p>
            <a:r>
              <a:rPr lang="en-US" dirty="0"/>
              <a:t>The company received funding at various levels and eventually launched its IPO on NASDAQ with 13,300,000 shares each priced at $17.</a:t>
            </a:r>
          </a:p>
          <a:p>
            <a:r>
              <a:rPr lang="en-US" dirty="0"/>
              <a:t>The company recognizes itself as  an independent automaker, aimed at eventually offering electric cars at affordable price.</a:t>
            </a:r>
          </a:p>
          <a:p>
            <a:r>
              <a:rPr lang="en-US" dirty="0"/>
              <a:t>Apart from the electric cars ( Model S, Model X, and Model 3) the tesla also sells Powerwall and Powerpack batteries, solar panels, solar roof tiles and some related products.</a:t>
            </a:r>
          </a:p>
          <a:p>
            <a:r>
              <a:rPr lang="en-US" dirty="0"/>
              <a:t>Elon Musk serves as Chairman &amp; Chief Executive Officer,  although he was asked to step down from chairman position by the SEC after recent  controversy.</a:t>
            </a:r>
          </a:p>
        </p:txBody>
      </p:sp>
    </p:spTree>
    <p:extLst>
      <p:ext uri="{BB962C8B-B14F-4D97-AF65-F5344CB8AC3E}">
        <p14:creationId xmlns:p14="http://schemas.microsoft.com/office/powerpoint/2010/main" val="154161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7411-D754-4031-A6A7-B9E12602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1913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5544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533F-0C9F-4385-B17D-9BD98086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3583"/>
            <a:ext cx="10353762" cy="5287617"/>
          </a:xfrm>
        </p:spPr>
        <p:txBody>
          <a:bodyPr>
            <a:normAutofit/>
          </a:bodyPr>
          <a:lstStyle/>
          <a:p>
            <a:r>
              <a:rPr lang="en-US" sz="2800" dirty="0"/>
              <a:t>For any investor, stock prices play an important role in decision making to buy the stock or not.</a:t>
            </a:r>
          </a:p>
          <a:p>
            <a:endParaRPr lang="en-US" sz="2800" dirty="0"/>
          </a:p>
          <a:p>
            <a:r>
              <a:rPr lang="en-US" sz="2800" dirty="0"/>
              <a:t>We have tried and forecasted the stock price of tesla using around 1300 past observations of stock details.</a:t>
            </a:r>
          </a:p>
          <a:p>
            <a:endParaRPr lang="en-US" sz="2800" dirty="0"/>
          </a:p>
          <a:p>
            <a:r>
              <a:rPr lang="en-US" sz="2800" dirty="0"/>
              <a:t>This kind of analysis and forecast results help understanding and prepare in advance to either buy or sell the shares.</a:t>
            </a:r>
          </a:p>
        </p:txBody>
      </p:sp>
    </p:spTree>
    <p:extLst>
      <p:ext uri="{BB962C8B-B14F-4D97-AF65-F5344CB8AC3E}">
        <p14:creationId xmlns:p14="http://schemas.microsoft.com/office/powerpoint/2010/main" val="34207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9D15-EC8A-4341-8400-037F37D8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38" y="2242458"/>
            <a:ext cx="10353761" cy="132632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212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005F-85B1-40A2-A64B-4CFD225C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will start we looking at how the dataset looks like.</a:t>
            </a:r>
          </a:p>
          <a:p>
            <a:r>
              <a:rPr lang="en-US" dirty="0"/>
              <a:t>We will use the head() function here just to glimpse of few initial rows of data entry and what attributes apart from closing price are mentioned in the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C5530-4FE3-473F-99F7-4ADE302F0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75832"/>
            <a:ext cx="10205962" cy="32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C63A5-2511-48AA-9A85-CE2BBFEF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405653"/>
            <a:ext cx="9770166" cy="5809172"/>
          </a:xfrm>
        </p:spPr>
      </p:pic>
    </p:spTree>
    <p:extLst>
      <p:ext uri="{BB962C8B-B14F-4D97-AF65-F5344CB8AC3E}">
        <p14:creationId xmlns:p14="http://schemas.microsoft.com/office/powerpoint/2010/main" val="98743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197</TotalTime>
  <Words>338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Rockwell</vt:lpstr>
      <vt:lpstr>Damask</vt:lpstr>
      <vt:lpstr>TESLA Stock Price Prediction </vt:lpstr>
      <vt:lpstr>CONTENT</vt:lpstr>
      <vt:lpstr>INTRODUCTION</vt:lpstr>
      <vt:lpstr>PowerPoint Presentation</vt:lpstr>
      <vt:lpstr>Objective</vt:lpstr>
      <vt:lpstr>PowerPoint Presentation</vt:lpstr>
      <vt:lpstr>DATASET DESCRIPTION</vt:lpstr>
      <vt:lpstr>PowerPoint Presentation</vt:lpstr>
      <vt:lpstr>PowerPoint Presentation</vt:lpstr>
      <vt:lpstr>PowerPoint Presentation</vt:lpstr>
      <vt:lpstr>PowerPoint Presentation</vt:lpstr>
      <vt:lpstr>DATA ANALYSIS &amp; FORECASTING</vt:lpstr>
      <vt:lpstr>Average Method</vt:lpstr>
      <vt:lpstr>Naïve method  </vt:lpstr>
      <vt:lpstr>Seasonal naïve method </vt:lpstr>
      <vt:lpstr>PowerPoint Presentation</vt:lpstr>
      <vt:lpstr>Simple linear regression</vt:lpstr>
      <vt:lpstr>Trend cycle component </vt:lpstr>
      <vt:lpstr>The moving Average plots</vt:lpstr>
      <vt:lpstr>STL decomposition</vt:lpstr>
      <vt:lpstr>Stationarity tests</vt:lpstr>
      <vt:lpstr>AR(p) model</vt:lpstr>
      <vt:lpstr>Ma(q) model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Prediction </dc:title>
  <dc:creator>Parth Patel</dc:creator>
  <cp:lastModifiedBy>Parth Patel</cp:lastModifiedBy>
  <cp:revision>16</cp:revision>
  <dcterms:created xsi:type="dcterms:W3CDTF">2018-12-10T02:42:19Z</dcterms:created>
  <dcterms:modified xsi:type="dcterms:W3CDTF">2018-12-11T21:17:59Z</dcterms:modified>
</cp:coreProperties>
</file>