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59" r:id="rId20"/>
    <p:sldId id="279" r:id="rId21"/>
    <p:sldId id="260" r:id="rId22"/>
    <p:sldId id="261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E0E795-C4B8-41EE-931B-9F9FE33965C4}" v="76" dt="2025-04-06T17:10:25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092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67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7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5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9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1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4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7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6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7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20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Crime Analysis in India (2001–2013)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MySQL and Power BI</a:t>
            </a:r>
          </a:p>
          <a:p>
            <a:r>
              <a:t>By Parth Deshmukh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4AA6EF-7DEE-B50F-F9E7-6C2DD5D1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91" y="1578733"/>
            <a:ext cx="4591691" cy="1609950"/>
          </a:xfrm>
          <a:prstGeom prst="rect">
            <a:avLst/>
          </a:prstGeom>
        </p:spPr>
      </p:pic>
      <p:pic>
        <p:nvPicPr>
          <p:cNvPr id="5" name="Picture 4" descr="A screenshot of a data&#10;&#10;AI-generated content may be incorrect.">
            <a:extLst>
              <a:ext uri="{FF2B5EF4-FFF2-40B4-BE49-F238E27FC236}">
                <a16:creationId xmlns:a16="http://schemas.microsoft.com/office/drawing/2014/main" id="{A2A1AD01-CC06-F405-C625-06F783DD6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91" y="3979769"/>
            <a:ext cx="2210108" cy="1790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C72ED-2CCD-4C58-FB8E-AAB56CCF696F}"/>
              </a:ext>
            </a:extLst>
          </p:cNvPr>
          <p:cNvSpPr txBox="1"/>
          <p:nvPr/>
        </p:nvSpPr>
        <p:spPr>
          <a:xfrm>
            <a:off x="203259" y="466531"/>
            <a:ext cx="579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Year wise rape trained for specific state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180C2-E158-AB97-21B4-551059F2C17C}"/>
              </a:ext>
            </a:extLst>
          </p:cNvPr>
          <p:cNvSpPr txBox="1"/>
          <p:nvPr/>
        </p:nvSpPr>
        <p:spPr>
          <a:xfrm>
            <a:off x="203259" y="3414214"/>
            <a:ext cx="125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1797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80D2D84-AF37-7D2D-8328-D79B9029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99" y="1301982"/>
            <a:ext cx="4124901" cy="1333686"/>
          </a:xfrm>
          <a:prstGeom prst="rect">
            <a:avLst/>
          </a:prstGeom>
        </p:spPr>
      </p:pic>
      <p:pic>
        <p:nvPicPr>
          <p:cNvPr id="5" name="Picture 4" descr="A screenshot of a data&#10;&#10;AI-generated content may be incorrect.">
            <a:extLst>
              <a:ext uri="{FF2B5EF4-FFF2-40B4-BE49-F238E27FC236}">
                <a16:creationId xmlns:a16="http://schemas.microsoft.com/office/drawing/2014/main" id="{B2AF9EAD-00C5-3801-C2D6-9A77209CE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95" y="3648631"/>
            <a:ext cx="3219899" cy="1781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A9C548-1753-997D-F735-C3D0D6ED81AB}"/>
              </a:ext>
            </a:extLst>
          </p:cNvPr>
          <p:cNvSpPr txBox="1"/>
          <p:nvPr/>
        </p:nvSpPr>
        <p:spPr>
          <a:xfrm>
            <a:off x="307910" y="662473"/>
            <a:ext cx="321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District with highest rape cases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E603A-44F0-B61A-B104-F39B711BF1B9}"/>
              </a:ext>
            </a:extLst>
          </p:cNvPr>
          <p:cNvSpPr txBox="1"/>
          <p:nvPr/>
        </p:nvSpPr>
        <p:spPr>
          <a:xfrm>
            <a:off x="203259" y="3101787"/>
            <a:ext cx="169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99002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015F68DC-2636-B566-C5CA-6951705AB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830"/>
            <a:ext cx="9144000" cy="1421137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E10F7E-D273-298D-E3C8-BA60E3F57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88" y="3928805"/>
            <a:ext cx="1962424" cy="58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A9253D-AD39-CE86-77FA-9CE2B7F9EB29}"/>
              </a:ext>
            </a:extLst>
          </p:cNvPr>
          <p:cNvSpPr txBox="1"/>
          <p:nvPr/>
        </p:nvSpPr>
        <p:spPr>
          <a:xfrm>
            <a:off x="203259" y="466531"/>
            <a:ext cx="579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dangerous state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98804-883C-0E3C-6C2F-81C728F20881}"/>
              </a:ext>
            </a:extLst>
          </p:cNvPr>
          <p:cNvSpPr txBox="1"/>
          <p:nvPr/>
        </p:nvSpPr>
        <p:spPr>
          <a:xfrm>
            <a:off x="192431" y="3429000"/>
            <a:ext cx="579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57436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0FDA4725-97DA-5145-C430-E3ED9D37E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568"/>
            <a:ext cx="9144000" cy="1386225"/>
          </a:xfrm>
          <a:prstGeom prst="rect">
            <a:avLst/>
          </a:prstGeom>
        </p:spPr>
      </p:pic>
      <p:pic>
        <p:nvPicPr>
          <p:cNvPr id="5" name="Picture 4" descr="A screenshot of a data table&#10;&#10;AI-generated content may be incorrect.">
            <a:extLst>
              <a:ext uri="{FF2B5EF4-FFF2-40B4-BE49-F238E27FC236}">
                <a16:creationId xmlns:a16="http://schemas.microsoft.com/office/drawing/2014/main" id="{D4E7612D-D465-27D1-7182-028DAE2DB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0" y="4122112"/>
            <a:ext cx="3572374" cy="1819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ADAC4-386D-0DCF-8AAC-D5624D428962}"/>
              </a:ext>
            </a:extLst>
          </p:cNvPr>
          <p:cNvSpPr txBox="1"/>
          <p:nvPr/>
        </p:nvSpPr>
        <p:spPr>
          <a:xfrm>
            <a:off x="203259" y="466531"/>
            <a:ext cx="579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total crimes between two year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BEA2D-B6CD-32B5-AA40-FF233DBFF351}"/>
              </a:ext>
            </a:extLst>
          </p:cNvPr>
          <p:cNvSpPr txBox="1"/>
          <p:nvPr/>
        </p:nvSpPr>
        <p:spPr>
          <a:xfrm>
            <a:off x="203259" y="3568261"/>
            <a:ext cx="10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195083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904F5A-1A65-8AA8-CB44-77546CA7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7" y="699795"/>
            <a:ext cx="3452326" cy="2230017"/>
          </a:xfrm>
          <a:prstGeom prst="rect">
            <a:avLst/>
          </a:prstGeo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C747182-6E9B-2DB6-4F6C-98C8CE3B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27" y="3244167"/>
            <a:ext cx="4236097" cy="2742652"/>
          </a:xfrm>
          <a:prstGeom prst="rect">
            <a:avLst/>
          </a:prstGeom>
        </p:spPr>
      </p:pic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7E0BE6C-D4D9-A3C5-364D-251259C6C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104" y="856972"/>
            <a:ext cx="4383706" cy="2230017"/>
          </a:xfrm>
          <a:prstGeom prst="rect">
            <a:avLst/>
          </a:prstGeom>
        </p:spPr>
      </p:pic>
      <p:pic>
        <p:nvPicPr>
          <p:cNvPr id="9" name="Picture 8" descr="A screenshot of a data&#10;&#10;AI-generated content may be incorrect.">
            <a:extLst>
              <a:ext uri="{FF2B5EF4-FFF2-40B4-BE49-F238E27FC236}">
                <a16:creationId xmlns:a16="http://schemas.microsoft.com/office/drawing/2014/main" id="{F7C830B8-5AC9-8E37-D8B0-2EF2D4043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666" y="4281606"/>
            <a:ext cx="3077004" cy="1705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9F6A73-0D95-8C16-0121-80D0DFB3B6D8}"/>
              </a:ext>
            </a:extLst>
          </p:cNvPr>
          <p:cNvSpPr txBox="1"/>
          <p:nvPr/>
        </p:nvSpPr>
        <p:spPr>
          <a:xfrm>
            <a:off x="269810" y="200774"/>
            <a:ext cx="341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Crime growth rate for each type: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7E69B-1842-1A5E-6742-8EE9919BA345}"/>
              </a:ext>
            </a:extLst>
          </p:cNvPr>
          <p:cNvSpPr txBox="1"/>
          <p:nvPr/>
        </p:nvSpPr>
        <p:spPr>
          <a:xfrm>
            <a:off x="4275105" y="3649019"/>
            <a:ext cx="111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20255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0B850F-FE9C-A388-E67B-911924EAB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3" y="742575"/>
            <a:ext cx="6000161" cy="3002462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6157D6-8AF3-7F1C-0AE0-4DA326B24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73" y="4324475"/>
            <a:ext cx="6954220" cy="1790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97C9C-3AE7-310E-0D97-B81F04613BD2}"/>
              </a:ext>
            </a:extLst>
          </p:cNvPr>
          <p:cNvSpPr txBox="1"/>
          <p:nvPr/>
        </p:nvSpPr>
        <p:spPr>
          <a:xfrm>
            <a:off x="236473" y="268190"/>
            <a:ext cx="579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Crime rate trend by year and crime type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37ACF-C7CB-D493-FC1C-3589FA168A22}"/>
              </a:ext>
            </a:extLst>
          </p:cNvPr>
          <p:cNvSpPr txBox="1"/>
          <p:nvPr/>
        </p:nvSpPr>
        <p:spPr>
          <a:xfrm>
            <a:off x="236473" y="3850090"/>
            <a:ext cx="130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3673896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2CDF1EF-2C52-2A08-BEA3-AC23D16F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" y="694445"/>
            <a:ext cx="4217437" cy="3019139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A9EF90-4704-9DB5-6F98-D35F59A66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017" y="1101013"/>
            <a:ext cx="4525347" cy="251291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67A803-7F06-29CB-9357-61B278513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68" y="4341371"/>
            <a:ext cx="8005664" cy="1590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82445-F864-5677-71CB-D064200B3ABC}"/>
              </a:ext>
            </a:extLst>
          </p:cNvPr>
          <p:cNvSpPr txBox="1"/>
          <p:nvPr/>
        </p:nvSpPr>
        <p:spPr>
          <a:xfrm>
            <a:off x="203260" y="233122"/>
            <a:ext cx="411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Year-Wise % share of each crime type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E0A7C-C1BF-C16C-F25C-C68DFAE132D3}"/>
              </a:ext>
            </a:extLst>
          </p:cNvPr>
          <p:cNvSpPr txBox="1"/>
          <p:nvPr/>
        </p:nvSpPr>
        <p:spPr>
          <a:xfrm>
            <a:off x="102637" y="3792983"/>
            <a:ext cx="107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1223742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11F3C0-451D-4BF7-9696-B46658401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1" y="695462"/>
            <a:ext cx="4553585" cy="3600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AC32D-31CF-264A-2106-BAD3D477E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89942"/>
            <a:ext cx="9144000" cy="972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60CE2C-6EE0-1061-C8BB-19B9137419A4}"/>
              </a:ext>
            </a:extLst>
          </p:cNvPr>
          <p:cNvSpPr txBox="1"/>
          <p:nvPr/>
        </p:nvSpPr>
        <p:spPr>
          <a:xfrm>
            <a:off x="136584" y="116055"/>
            <a:ext cx="579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Tope 5 states for each crime type: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B9125-BC45-7BDD-977A-734484EACB6F}"/>
              </a:ext>
            </a:extLst>
          </p:cNvPr>
          <p:cNvSpPr txBox="1"/>
          <p:nvPr/>
        </p:nvSpPr>
        <p:spPr>
          <a:xfrm>
            <a:off x="136584" y="4714681"/>
            <a:ext cx="170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336361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035D02-5813-66E7-D0D2-A3EC4FE0C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60" y="1222085"/>
            <a:ext cx="5953956" cy="1838582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1B5406-568D-BA7D-E6CC-EC7664677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60" y="3760010"/>
            <a:ext cx="2457793" cy="1124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F6C3D-7324-B1CA-295F-B06F30E517A6}"/>
              </a:ext>
            </a:extLst>
          </p:cNvPr>
          <p:cNvSpPr txBox="1"/>
          <p:nvPr/>
        </p:nvSpPr>
        <p:spPr>
          <a:xfrm>
            <a:off x="203259" y="466531"/>
            <a:ext cx="579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Multi-crime analysis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7133B-67DD-2F0F-BB85-296595EC3BF0}"/>
              </a:ext>
            </a:extLst>
          </p:cNvPr>
          <p:cNvSpPr txBox="1"/>
          <p:nvPr/>
        </p:nvSpPr>
        <p:spPr>
          <a:xfrm>
            <a:off x="203258" y="3262223"/>
            <a:ext cx="123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205482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Power BI: Dashboard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Unpivoted data for better analysis</a:t>
            </a:r>
          </a:p>
          <a:p>
            <a:r>
              <a:t>- Created DAX measures for:</a:t>
            </a:r>
          </a:p>
          <a:p>
            <a:r>
              <a:t>   • Total Crimes, Crime Growth %, Crime Type Breakdown</a:t>
            </a:r>
          </a:p>
          <a:p>
            <a:r>
              <a:t>- Built visuals:</a:t>
            </a:r>
          </a:p>
          <a:p>
            <a:r>
              <a:t>   • Year-wise trends</a:t>
            </a:r>
          </a:p>
          <a:p>
            <a:r>
              <a:t>   • State-wise crime maps</a:t>
            </a:r>
          </a:p>
          <a:p>
            <a:r>
              <a:t>   • Top crime types and heatmaps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Objective:</a:t>
            </a:r>
          </a:p>
          <a:p>
            <a:r>
              <a:t>- Analyze 13 years of crime data across India</a:t>
            </a:r>
          </a:p>
          <a:p>
            <a:r>
              <a:t>- Identify crime trends, high-crime states, and categories</a:t>
            </a:r>
          </a:p>
          <a:p>
            <a:endParaRPr/>
          </a:p>
          <a:p>
            <a:r>
              <a:t>Tools Used:</a:t>
            </a:r>
          </a:p>
          <a:p>
            <a:r>
              <a:t>- MySQL: For data cleaning, transformation &amp; querying</a:t>
            </a:r>
          </a:p>
          <a:p>
            <a:r>
              <a:t>- Power BI: For interactive visualizations and dashboards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D4B7A-2C86-F5F8-A6C1-0C3FEB39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9144000" cy="5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82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Maharashtra had the highest total crimes reported</a:t>
            </a:r>
          </a:p>
          <a:p>
            <a:r>
              <a:t>- Crime increased ~45% from 2001 to 2013</a:t>
            </a:r>
          </a:p>
          <a:p>
            <a:r>
              <a:t>- Rape and Kidnapping showed significant growth</a:t>
            </a:r>
          </a:p>
          <a:p>
            <a:r>
              <a:t>- Major states show consistent crime trends year over year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Improved skills in SQL, DAX, and dashboard storytelling</a:t>
            </a:r>
          </a:p>
          <a:p>
            <a:r>
              <a:t>- Understood importance of unpivoting for visualization</a:t>
            </a:r>
          </a:p>
          <a:p>
            <a:r>
              <a:t>- Learned to derive actionable insights from messy data</a:t>
            </a:r>
          </a:p>
          <a:p>
            <a:r>
              <a:t>- Ready for real-world analytics and reporting tasks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t>Connect with me on LinkedIn</a:t>
            </a:r>
          </a:p>
          <a:p>
            <a:r>
              <a:t>#DataAnalysis #PowerBI #MySQL #DataVisualization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58375"/>
            <a:ext cx="7543800" cy="861061"/>
          </a:xfrm>
        </p:spPr>
        <p:txBody>
          <a:bodyPr>
            <a:normAutofit/>
          </a:bodyPr>
          <a:lstStyle/>
          <a:p>
            <a:r>
              <a:rPr sz="4000" dirty="0"/>
              <a:t>MySQL: Data Cleaning &amp;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Created 'crimes' table with relevant columns</a:t>
            </a:r>
          </a:p>
          <a:p>
            <a:r>
              <a:rPr dirty="0"/>
              <a:t>- Imported CSV data</a:t>
            </a:r>
          </a:p>
          <a:p>
            <a:r>
              <a:rPr dirty="0"/>
              <a:t>- Cleaned whitespace and fixed data types</a:t>
            </a:r>
          </a:p>
          <a:p>
            <a:r>
              <a:rPr dirty="0"/>
              <a:t>- Example queries:</a:t>
            </a:r>
          </a:p>
          <a:p>
            <a:r>
              <a:rPr dirty="0"/>
              <a:t>   • Total crimes per year/state</a:t>
            </a:r>
          </a:p>
          <a:p>
            <a:r>
              <a:rPr dirty="0"/>
              <a:t>   • Crime type-wise growth trends</a:t>
            </a:r>
          </a:p>
          <a:p>
            <a:r>
              <a:rPr dirty="0"/>
              <a:t>   • Top states and districts by crime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1EC4ABF6-DF25-B3FD-F079-839A98DA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335"/>
            <a:ext cx="8612155" cy="2952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99BF4D-CA81-38BB-A63D-071A0B7AC9F3}"/>
              </a:ext>
            </a:extLst>
          </p:cNvPr>
          <p:cNvSpPr txBox="1"/>
          <p:nvPr/>
        </p:nvSpPr>
        <p:spPr>
          <a:xfrm>
            <a:off x="242595" y="270588"/>
            <a:ext cx="58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Creating database, table and view table command: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C6D523-D5DE-D2BA-B02A-8C2F422B7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5" y="4676694"/>
            <a:ext cx="9144000" cy="1475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3911C5-E2A2-1A06-AFF0-06047E7EA1AC}"/>
              </a:ext>
            </a:extLst>
          </p:cNvPr>
          <p:cNvSpPr txBox="1"/>
          <p:nvPr/>
        </p:nvSpPr>
        <p:spPr>
          <a:xfrm>
            <a:off x="242595" y="4198887"/>
            <a:ext cx="19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</a:t>
            </a:r>
          </a:p>
        </p:txBody>
      </p:sp>
    </p:spTree>
    <p:extLst>
      <p:ext uri="{BB962C8B-B14F-4D97-AF65-F5344CB8AC3E}">
        <p14:creationId xmlns:p14="http://schemas.microsoft.com/office/powerpoint/2010/main" val="148993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B98E9D2-FCC4-F8FB-1A9F-13D40553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1" y="873537"/>
            <a:ext cx="5058481" cy="3772426"/>
          </a:xfrm>
          <a:prstGeom prst="rect">
            <a:avLst/>
          </a:prstGeom>
        </p:spPr>
      </p:pic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2E045FF-05F7-BA31-61CF-0D6EBC937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24" y="4799518"/>
            <a:ext cx="3896269" cy="1238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52101A-029F-5E87-4E41-B29CFF275F44}"/>
              </a:ext>
            </a:extLst>
          </p:cNvPr>
          <p:cNvSpPr txBox="1"/>
          <p:nvPr/>
        </p:nvSpPr>
        <p:spPr>
          <a:xfrm>
            <a:off x="440151" y="160057"/>
            <a:ext cx="329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Cleaning Command :</a:t>
            </a:r>
          </a:p>
        </p:txBody>
      </p:sp>
    </p:spTree>
    <p:extLst>
      <p:ext uri="{BB962C8B-B14F-4D97-AF65-F5344CB8AC3E}">
        <p14:creationId xmlns:p14="http://schemas.microsoft.com/office/powerpoint/2010/main" val="306839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062ADF2D-BB49-FB1C-B7FF-BA0FD3657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93"/>
            <a:ext cx="9144000" cy="1177636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4C6615-4C1F-F6DC-AB33-06534D3A0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03" y="3613714"/>
            <a:ext cx="2586664" cy="2031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E7D99C-8BFA-F786-ADD7-05AD9F4DEB52}"/>
              </a:ext>
            </a:extLst>
          </p:cNvPr>
          <p:cNvSpPr txBox="1"/>
          <p:nvPr/>
        </p:nvSpPr>
        <p:spPr>
          <a:xfrm>
            <a:off x="0" y="643812"/>
            <a:ext cx="418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Crimes pear year from 2001 to 2013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71E2D-3FFC-8093-57EC-306F848CFFD7}"/>
              </a:ext>
            </a:extLst>
          </p:cNvPr>
          <p:cNvSpPr txBox="1"/>
          <p:nvPr/>
        </p:nvSpPr>
        <p:spPr>
          <a:xfrm>
            <a:off x="268503" y="310373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2157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DC880631-B7B5-8868-ADC4-AF84DBC99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669"/>
            <a:ext cx="9144000" cy="1306286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B8FBA4-1E55-A5EC-CF36-6A1551A35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84" y="3933381"/>
            <a:ext cx="2638793" cy="1790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B1038D-0FCA-A8EB-44BC-109EE1B1FBA5}"/>
              </a:ext>
            </a:extLst>
          </p:cNvPr>
          <p:cNvSpPr txBox="1"/>
          <p:nvPr/>
        </p:nvSpPr>
        <p:spPr>
          <a:xfrm>
            <a:off x="158621" y="3435612"/>
            <a:ext cx="1101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Output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8D27A2-AA08-095A-AF9B-158C661142F8}"/>
              </a:ext>
            </a:extLst>
          </p:cNvPr>
          <p:cNvSpPr txBox="1"/>
          <p:nvPr/>
        </p:nvSpPr>
        <p:spPr>
          <a:xfrm>
            <a:off x="158621" y="5220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Total crimes by state from 2001 to 2013:</a:t>
            </a:r>
          </a:p>
        </p:txBody>
      </p:sp>
    </p:spTree>
    <p:extLst>
      <p:ext uri="{BB962C8B-B14F-4D97-AF65-F5344CB8AC3E}">
        <p14:creationId xmlns:p14="http://schemas.microsoft.com/office/powerpoint/2010/main" val="72697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A35BBB41-86D9-4AFA-F89E-FA5223576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632"/>
            <a:ext cx="9144000" cy="2206148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B3CD6A-1791-1AEF-CBBB-1BD21C35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7" y="3512847"/>
            <a:ext cx="3067478" cy="1829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372CEF-2FA3-59DF-EDE1-505CACD21612}"/>
              </a:ext>
            </a:extLst>
          </p:cNvPr>
          <p:cNvSpPr txBox="1"/>
          <p:nvPr/>
        </p:nvSpPr>
        <p:spPr>
          <a:xfrm>
            <a:off x="150490" y="548767"/>
            <a:ext cx="234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crime by districts: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07D6C-C086-01C8-0CD6-CAA6E8CB9B35}"/>
              </a:ext>
            </a:extLst>
          </p:cNvPr>
          <p:cNvSpPr txBox="1"/>
          <p:nvPr/>
        </p:nvSpPr>
        <p:spPr>
          <a:xfrm>
            <a:off x="89787" y="306911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36012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C6821E-1C38-2C52-AE2F-81C6FC06B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9" y="943409"/>
            <a:ext cx="4672490" cy="3180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CA20A8-FF24-025F-0890-76EB918B1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06848"/>
            <a:ext cx="9144000" cy="1011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D2569-4816-3E23-956E-4C099625B68A}"/>
              </a:ext>
            </a:extLst>
          </p:cNvPr>
          <p:cNvSpPr txBox="1"/>
          <p:nvPr/>
        </p:nvSpPr>
        <p:spPr>
          <a:xfrm>
            <a:off x="203259" y="466531"/>
            <a:ext cx="579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of each crime type from 2001 to 2013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EC497-87F9-EB48-66D1-9CD80970536D}"/>
              </a:ext>
            </a:extLst>
          </p:cNvPr>
          <p:cNvSpPr txBox="1"/>
          <p:nvPr/>
        </p:nvSpPr>
        <p:spPr>
          <a:xfrm>
            <a:off x="203259" y="4547118"/>
            <a:ext cx="115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36478345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324</TotalTime>
  <Words>384</Words>
  <Application>Microsoft Office PowerPoint</Application>
  <PresentationFormat>On-screen Show (4:3)</PresentationFormat>
  <Paragraphs>69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Crime Analysis in India (2001–2013)</vt:lpstr>
      <vt:lpstr>Project Overview</vt:lpstr>
      <vt:lpstr>MySQL: Data Cleaning &amp;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BI: Dashboard Components</vt:lpstr>
      <vt:lpstr>PowerPoint Presentation</vt:lpstr>
      <vt:lpstr>Key Insights</vt:lpstr>
      <vt:lpstr>Conclusion &amp; Learnings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Parth Deshmukh</cp:lastModifiedBy>
  <cp:revision>5</cp:revision>
  <dcterms:created xsi:type="dcterms:W3CDTF">2013-01-27T09:14:16Z</dcterms:created>
  <dcterms:modified xsi:type="dcterms:W3CDTF">2025-04-06T18:36:39Z</dcterms:modified>
  <cp:category/>
</cp:coreProperties>
</file>