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81" r:id="rId2"/>
    <p:sldId id="256" r:id="rId3"/>
    <p:sldId id="257" r:id="rId4"/>
    <p:sldId id="272" r:id="rId5"/>
    <p:sldId id="273" r:id="rId6"/>
    <p:sldId id="274" r:id="rId7"/>
    <p:sldId id="258" r:id="rId8"/>
    <p:sldId id="259" r:id="rId9"/>
    <p:sldId id="260" r:id="rId10"/>
    <p:sldId id="261" r:id="rId11"/>
    <p:sldId id="278" r:id="rId12"/>
    <p:sldId id="280" r:id="rId13"/>
    <p:sldId id="275" r:id="rId14"/>
    <p:sldId id="270" r:id="rId15"/>
    <p:sldId id="271" r:id="rId1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9FA"/>
    <a:srgbClr val="FFFFFF"/>
    <a:srgbClr val="D96F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196" autoAdjust="0"/>
  </p:normalViewPr>
  <p:slideViewPr>
    <p:cSldViewPr>
      <p:cViewPr varScale="1">
        <p:scale>
          <a:sx n="94" d="100"/>
          <a:sy n="94" d="100"/>
        </p:scale>
        <p:origin x="720" y="10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E8D5BBC-1034-488D-B86F-C086D2F166ED}" type="datetimeFigureOut">
              <a:rPr lang="en-IN" smtClean="0"/>
              <a:t>24-04-2023</a:t>
            </a:fld>
            <a:endParaRPr lang="en-IN" dirty="0"/>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812D1B6-5A81-4088-A1DF-5EE3F92A2919}" type="slidenum">
              <a:rPr lang="en-IN" smtClean="0"/>
              <a:t>‹#›</a:t>
            </a:fld>
            <a:endParaRPr lang="en-IN" dirty="0"/>
          </a:p>
        </p:txBody>
      </p:sp>
    </p:spTree>
    <p:extLst>
      <p:ext uri="{BB962C8B-B14F-4D97-AF65-F5344CB8AC3E}">
        <p14:creationId xmlns:p14="http://schemas.microsoft.com/office/powerpoint/2010/main" val="104473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12D1B6-5A81-4088-A1DF-5EE3F92A2919}" type="slidenum">
              <a:rPr lang="en-IN" smtClean="0"/>
              <a:t>3</a:t>
            </a:fld>
            <a:endParaRPr lang="en-IN" dirty="0"/>
          </a:p>
        </p:txBody>
      </p:sp>
    </p:spTree>
    <p:extLst>
      <p:ext uri="{BB962C8B-B14F-4D97-AF65-F5344CB8AC3E}">
        <p14:creationId xmlns:p14="http://schemas.microsoft.com/office/powerpoint/2010/main" val="3171959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12D1B6-5A81-4088-A1DF-5EE3F92A2919}" type="slidenum">
              <a:rPr lang="en-IN" smtClean="0"/>
              <a:t>4</a:t>
            </a:fld>
            <a:endParaRPr lang="en-IN" dirty="0"/>
          </a:p>
        </p:txBody>
      </p:sp>
    </p:spTree>
    <p:extLst>
      <p:ext uri="{BB962C8B-B14F-4D97-AF65-F5344CB8AC3E}">
        <p14:creationId xmlns:p14="http://schemas.microsoft.com/office/powerpoint/2010/main" val="123583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12D1B6-5A81-4088-A1DF-5EE3F92A2919}" type="slidenum">
              <a:rPr lang="en-IN" smtClean="0"/>
              <a:t>5</a:t>
            </a:fld>
            <a:endParaRPr lang="en-IN" dirty="0"/>
          </a:p>
        </p:txBody>
      </p:sp>
    </p:spTree>
    <p:extLst>
      <p:ext uri="{BB962C8B-B14F-4D97-AF65-F5344CB8AC3E}">
        <p14:creationId xmlns:p14="http://schemas.microsoft.com/office/powerpoint/2010/main" val="38721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12D1B6-5A81-4088-A1DF-5EE3F92A2919}" type="slidenum">
              <a:rPr lang="en-IN" smtClean="0"/>
              <a:t>6</a:t>
            </a:fld>
            <a:endParaRPr lang="en-IN" dirty="0"/>
          </a:p>
        </p:txBody>
      </p:sp>
    </p:spTree>
    <p:extLst>
      <p:ext uri="{BB962C8B-B14F-4D97-AF65-F5344CB8AC3E}">
        <p14:creationId xmlns:p14="http://schemas.microsoft.com/office/powerpoint/2010/main" val="250052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562984" y="2030044"/>
            <a:ext cx="2018030" cy="452119"/>
          </a:xfrm>
          <a:prstGeom prst="rect">
            <a:avLst/>
          </a:prstGeom>
        </p:spPr>
        <p:txBody>
          <a:bodyPr wrap="square" lIns="0" tIns="0" rIns="0" bIns="0">
            <a:spAutoFit/>
          </a:bodyPr>
          <a:lstStyle>
            <a:lvl1pPr>
              <a:defRPr sz="2800" b="1" i="0">
                <a:solidFill>
                  <a:srgbClr val="434343"/>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C64CF"/>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C64CF"/>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C64CF"/>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alpha val="0"/>
          </a:schemeClr>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FF9EA"/>
          </a:solidFill>
        </p:spPr>
        <p:txBody>
          <a:bodyPr wrap="square" lIns="0" tIns="0" rIns="0" bIns="0" rtlCol="0"/>
          <a:lstStyle/>
          <a:p>
            <a:endParaRPr dirty="0"/>
          </a:p>
        </p:txBody>
      </p:sp>
      <p:sp>
        <p:nvSpPr>
          <p:cNvPr id="2" name="Holder 2"/>
          <p:cNvSpPr>
            <a:spLocks noGrp="1"/>
          </p:cNvSpPr>
          <p:nvPr>
            <p:ph type="title"/>
          </p:nvPr>
        </p:nvSpPr>
        <p:spPr>
          <a:xfrm>
            <a:off x="1249248" y="101600"/>
            <a:ext cx="6645503" cy="756919"/>
          </a:xfrm>
          <a:prstGeom prst="rect">
            <a:avLst/>
          </a:prstGeom>
        </p:spPr>
        <p:txBody>
          <a:bodyPr wrap="square" lIns="0" tIns="0" rIns="0" bIns="0">
            <a:spAutoFit/>
          </a:bodyPr>
          <a:lstStyle>
            <a:lvl1pPr>
              <a:defRPr sz="4800" b="0" i="0">
                <a:solidFill>
                  <a:srgbClr val="5C64CF"/>
                </a:solidFill>
                <a:latin typeface="Trebuchet MS"/>
                <a:cs typeface="Trebuchet MS"/>
              </a:defRPr>
            </a:lvl1pPr>
          </a:lstStyle>
          <a:p>
            <a:endParaRPr/>
          </a:p>
        </p:txBody>
      </p:sp>
      <p:sp>
        <p:nvSpPr>
          <p:cNvPr id="3" name="Holder 3"/>
          <p:cNvSpPr>
            <a:spLocks noGrp="1"/>
          </p:cNvSpPr>
          <p:nvPr>
            <p:ph type="body" idx="1"/>
          </p:nvPr>
        </p:nvSpPr>
        <p:spPr>
          <a:xfrm>
            <a:off x="721868" y="1287271"/>
            <a:ext cx="7700263" cy="29521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4/24/2023</a:t>
            </a:fld>
            <a:endParaRPr lang="en-US"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hyperlink" Target="https://www.youtube.com/"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github.com/" TargetMode="External"/><Relationship Id="rId4" Type="http://schemas.openxmlformats.org/officeDocument/2006/relationships/hyperlink" Target="https://www.coursera.or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51543" y="104057"/>
            <a:ext cx="11447086" cy="1282402"/>
          </a:xfrm>
          <a:prstGeom prst="rect">
            <a:avLst/>
          </a:prstGeom>
        </p:spPr>
        <p:txBody>
          <a:bodyPr lIns="0" tIns="0" rIns="0" bIns="0" rtlCol="0" anchor="t">
            <a:spAutoFit/>
          </a:bodyPr>
          <a:lstStyle/>
          <a:p>
            <a:pPr>
              <a:lnSpc>
                <a:spcPts val="2537"/>
              </a:lnSpc>
            </a:pPr>
            <a:endParaRPr lang="en-US" sz="900" dirty="0">
              <a:latin typeface="Assistant Regular Bold" panose="020B0604020202020204" charset="-79"/>
              <a:cs typeface="Assistant Regular Bold" panose="020B0604020202020204" charset="-79"/>
            </a:endParaRPr>
          </a:p>
          <a:p>
            <a:pPr algn="ctr">
              <a:lnSpc>
                <a:spcPts val="2537"/>
              </a:lnSpc>
            </a:pPr>
            <a:r>
              <a:rPr lang="en-US" b="1" dirty="0"/>
              <a:t>SAL COLLEGE OF ENGINEERING </a:t>
            </a:r>
          </a:p>
          <a:p>
            <a:pPr algn="ctr">
              <a:lnSpc>
                <a:spcPts val="2537"/>
              </a:lnSpc>
            </a:pPr>
            <a:r>
              <a:rPr lang="en-US" sz="2150" dirty="0">
                <a:solidFill>
                  <a:srgbClr val="000000"/>
                </a:solidFill>
                <a:latin typeface="Assistant Regular Bold" panose="020B0604020202020204" charset="-79"/>
                <a:cs typeface="Assistant Regular Bold" panose="020B0604020202020204" charset="-79"/>
              </a:rPr>
              <a:t>Computer Engineering Department </a:t>
            </a:r>
          </a:p>
          <a:p>
            <a:pPr algn="ctr">
              <a:lnSpc>
                <a:spcPts val="2537"/>
              </a:lnSpc>
            </a:pPr>
            <a:r>
              <a:rPr lang="en-US" sz="2150" dirty="0">
                <a:solidFill>
                  <a:srgbClr val="000000"/>
                </a:solidFill>
                <a:latin typeface="Assistant Regular Bold" panose="020B0604020202020204" charset="-79"/>
                <a:cs typeface="Assistant Regular Bold" panose="020B0604020202020204" charset="-79"/>
              </a:rPr>
              <a:t>Year, 2023</a:t>
            </a:r>
          </a:p>
        </p:txBody>
      </p:sp>
      <p:pic>
        <p:nvPicPr>
          <p:cNvPr id="3" name="Picture 3"/>
          <p:cNvPicPr>
            <a:picLocks noChangeAspect="1"/>
          </p:cNvPicPr>
          <p:nvPr/>
        </p:nvPicPr>
        <p:blipFill>
          <a:blip r:embed="rId2"/>
          <a:srcRect/>
          <a:stretch>
            <a:fillRect/>
          </a:stretch>
        </p:blipFill>
        <p:spPr>
          <a:xfrm rot="-10094169">
            <a:off x="-1102095" y="2352759"/>
            <a:ext cx="3088332" cy="2953217"/>
          </a:xfrm>
          <a:prstGeom prst="rect">
            <a:avLst/>
          </a:prstGeom>
        </p:spPr>
      </p:pic>
      <p:sp>
        <p:nvSpPr>
          <p:cNvPr id="4" name="TextBox 4"/>
          <p:cNvSpPr txBox="1"/>
          <p:nvPr/>
        </p:nvSpPr>
        <p:spPr>
          <a:xfrm>
            <a:off x="228601" y="1413005"/>
            <a:ext cx="8203916" cy="733983"/>
          </a:xfrm>
          <a:prstGeom prst="rect">
            <a:avLst/>
          </a:prstGeom>
        </p:spPr>
        <p:txBody>
          <a:bodyPr wrap="square" lIns="0" tIns="0" rIns="0" bIns="0" rtlCol="0" anchor="t">
            <a:spAutoFit/>
          </a:bodyPr>
          <a:lstStyle/>
          <a:p>
            <a:pPr algn="ctr">
              <a:lnSpc>
                <a:spcPts val="6038"/>
              </a:lnSpc>
            </a:pPr>
            <a:r>
              <a:rPr lang="en-US" sz="4645" dirty="0">
                <a:solidFill>
                  <a:srgbClr val="731F7D"/>
                </a:solidFill>
                <a:latin typeface="Assistant Regular Bold" panose="020B0604020202020204" charset="-79"/>
                <a:cs typeface="Assistant Regular Bold" panose="020B0604020202020204" charset="-79"/>
              </a:rPr>
              <a:t>Vendor’s Hub in Python(Django)</a:t>
            </a:r>
          </a:p>
        </p:txBody>
      </p:sp>
      <p:pic>
        <p:nvPicPr>
          <p:cNvPr id="5" name="Picture 5"/>
          <p:cNvPicPr>
            <a:picLocks noChangeAspect="1"/>
          </p:cNvPicPr>
          <p:nvPr/>
        </p:nvPicPr>
        <p:blipFill>
          <a:blip r:embed="rId3"/>
          <a:srcRect/>
          <a:stretch>
            <a:fillRect/>
          </a:stretch>
        </p:blipFill>
        <p:spPr>
          <a:xfrm rot="9440951">
            <a:off x="-325462" y="-218962"/>
            <a:ext cx="1103959" cy="1046001"/>
          </a:xfrm>
          <a:prstGeom prst="rect">
            <a:avLst/>
          </a:prstGeom>
        </p:spPr>
      </p:pic>
      <p:sp>
        <p:nvSpPr>
          <p:cNvPr id="6" name="TextBox 6"/>
          <p:cNvSpPr txBox="1"/>
          <p:nvPr/>
        </p:nvSpPr>
        <p:spPr>
          <a:xfrm>
            <a:off x="711485" y="3829368"/>
            <a:ext cx="7721032" cy="538609"/>
          </a:xfrm>
          <a:prstGeom prst="rect">
            <a:avLst/>
          </a:prstGeom>
        </p:spPr>
        <p:txBody>
          <a:bodyPr lIns="0" tIns="0" rIns="0" bIns="0" rtlCol="0" anchor="t">
            <a:spAutoFit/>
          </a:bodyPr>
          <a:lstStyle/>
          <a:p>
            <a:pPr algn="ctr">
              <a:lnSpc>
                <a:spcPts val="2065"/>
              </a:lnSpc>
            </a:pPr>
            <a:r>
              <a:rPr lang="en-US" sz="1750" dirty="0">
                <a:solidFill>
                  <a:srgbClr val="BF0E84"/>
                </a:solidFill>
                <a:latin typeface="Assistant Regular Bold" panose="020B0604020202020204" charset="-79"/>
                <a:cs typeface="Assistant Regular Bold" panose="020B0604020202020204" charset="-79"/>
              </a:rPr>
              <a:t>Submitted by Parth Thakkar(201130116540)</a:t>
            </a:r>
          </a:p>
          <a:p>
            <a:pPr algn="ctr">
              <a:lnSpc>
                <a:spcPts val="2065"/>
              </a:lnSpc>
            </a:pPr>
            <a:r>
              <a:rPr lang="en-US" sz="1750" dirty="0">
                <a:solidFill>
                  <a:srgbClr val="619CBE"/>
                </a:solidFill>
                <a:latin typeface="Assistant Regular Bold" panose="020B0604020202020204" charset="-79"/>
                <a:cs typeface="Assistant Regular Bold" panose="020B0604020202020204" charset="-79"/>
              </a:rPr>
              <a:t>Internal Guide </a:t>
            </a:r>
            <a:r>
              <a:rPr lang="en-US" sz="1750" dirty="0" err="1">
                <a:solidFill>
                  <a:srgbClr val="619CBE"/>
                </a:solidFill>
                <a:latin typeface="Assistant Regular Bold" panose="020B0604020202020204" charset="-79"/>
                <a:cs typeface="Assistant Regular Bold" panose="020B0604020202020204" charset="-79"/>
              </a:rPr>
              <a:t>Ass.Prof:Mrs.Jalpa</a:t>
            </a:r>
            <a:r>
              <a:rPr lang="en-US" sz="1750" dirty="0">
                <a:solidFill>
                  <a:srgbClr val="619CBE"/>
                </a:solidFill>
                <a:latin typeface="Assistant Regular Bold" panose="020B0604020202020204" charset="-79"/>
                <a:cs typeface="Assistant Regular Bold" panose="020B0604020202020204" charset="-79"/>
              </a:rPr>
              <a:t> Patel</a:t>
            </a:r>
          </a:p>
        </p:txBody>
      </p:sp>
      <p:sp>
        <p:nvSpPr>
          <p:cNvPr id="8" name="TextBox 7">
            <a:extLst>
              <a:ext uri="{FF2B5EF4-FFF2-40B4-BE49-F238E27FC236}">
                <a16:creationId xmlns:a16="http://schemas.microsoft.com/office/drawing/2014/main" id="{96C8C4BE-1684-4A8C-9C69-E90CAF5E23D3}"/>
              </a:ext>
            </a:extLst>
          </p:cNvPr>
          <p:cNvSpPr txBox="1"/>
          <p:nvPr/>
        </p:nvSpPr>
        <p:spPr>
          <a:xfrm>
            <a:off x="1403648" y="3220968"/>
            <a:ext cx="5976783" cy="340991"/>
          </a:xfrm>
          <a:prstGeom prst="rect">
            <a:avLst/>
          </a:prstGeom>
          <a:noFill/>
        </p:spPr>
        <p:txBody>
          <a:bodyPr wrap="square">
            <a:spAutoFit/>
          </a:bodyPr>
          <a:lstStyle/>
          <a:p>
            <a:pPr algn="ctr">
              <a:lnSpc>
                <a:spcPts val="2065"/>
              </a:lnSpc>
            </a:pPr>
            <a:r>
              <a:rPr lang="en-US" sz="1600" dirty="0">
                <a:solidFill>
                  <a:srgbClr val="300331"/>
                </a:solidFill>
                <a:latin typeface="Assistant Regular Bold" panose="020B0604020202020204" charset="-79"/>
                <a:cs typeface="Assistant Regular Bold" panose="020B0604020202020204" charset="-79"/>
              </a:rPr>
              <a:t>A Project  REPORT</a:t>
            </a:r>
          </a:p>
        </p:txBody>
      </p:sp>
      <p:pic>
        <p:nvPicPr>
          <p:cNvPr id="9" name="Picture 8">
            <a:extLst>
              <a:ext uri="{FF2B5EF4-FFF2-40B4-BE49-F238E27FC236}">
                <a16:creationId xmlns:a16="http://schemas.microsoft.com/office/drawing/2014/main" id="{4F66A93B-FC6D-41D5-B7FF-4DF449734F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6336" y="92690"/>
            <a:ext cx="1331583" cy="1182916"/>
          </a:xfrm>
          <a:prstGeom prst="rect">
            <a:avLst/>
          </a:prstGeom>
        </p:spPr>
      </p:pic>
      <p:pic>
        <p:nvPicPr>
          <p:cNvPr id="10" name="Picture 9">
            <a:extLst>
              <a:ext uri="{FF2B5EF4-FFF2-40B4-BE49-F238E27FC236}">
                <a16:creationId xmlns:a16="http://schemas.microsoft.com/office/drawing/2014/main" id="{2A7CF277-C08A-4DC4-B0F4-45FA8007D7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7584" y="29987"/>
            <a:ext cx="1421642" cy="12493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6" name="Picture 4" descr="App Development - OmnyPlug - Your Vision is our Mission">
            <a:extLst>
              <a:ext uri="{FF2B5EF4-FFF2-40B4-BE49-F238E27FC236}">
                <a16:creationId xmlns:a16="http://schemas.microsoft.com/office/drawing/2014/main" id="{570ED734-035B-83E8-E235-085017FB4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416" y="361950"/>
            <a:ext cx="4557584" cy="4557584"/>
          </a:xfrm>
          <a:prstGeom prst="rect">
            <a:avLst/>
          </a:prstGeom>
          <a:noFill/>
        </p:spPr>
      </p:pic>
      <p:sp>
        <p:nvSpPr>
          <p:cNvPr id="2" name="object 2"/>
          <p:cNvSpPr/>
          <p:nvPr/>
        </p:nvSpPr>
        <p:spPr>
          <a:xfrm>
            <a:off x="4310634" y="1024889"/>
            <a:ext cx="524510" cy="0"/>
          </a:xfrm>
          <a:custGeom>
            <a:avLst/>
            <a:gdLst/>
            <a:ahLst/>
            <a:cxnLst/>
            <a:rect l="l" t="t" r="r" b="b"/>
            <a:pathLst>
              <a:path w="524510">
                <a:moveTo>
                  <a:pt x="0" y="0"/>
                </a:moveTo>
                <a:lnTo>
                  <a:pt x="524382" y="0"/>
                </a:lnTo>
              </a:path>
            </a:pathLst>
          </a:custGeom>
          <a:ln w="38100">
            <a:solidFill>
              <a:srgbClr val="5C64CF"/>
            </a:solidFill>
          </a:ln>
        </p:spPr>
        <p:txBody>
          <a:bodyPr wrap="square" lIns="0" tIns="0" rIns="0" bIns="0" rtlCol="0"/>
          <a:lstStyle/>
          <a:p>
            <a:endParaRPr dirty="0"/>
          </a:p>
        </p:txBody>
      </p:sp>
      <p:sp>
        <p:nvSpPr>
          <p:cNvPr id="3" name="object 3"/>
          <p:cNvSpPr txBox="1"/>
          <p:nvPr/>
        </p:nvSpPr>
        <p:spPr>
          <a:xfrm>
            <a:off x="973632" y="2191892"/>
            <a:ext cx="3590925" cy="940435"/>
          </a:xfrm>
          <a:prstGeom prst="rect">
            <a:avLst/>
          </a:prstGeom>
        </p:spPr>
        <p:txBody>
          <a:bodyPr vert="horz" wrap="square" lIns="0" tIns="12700" rIns="0" bIns="0" rtlCol="0">
            <a:spAutoFit/>
          </a:bodyPr>
          <a:lstStyle/>
          <a:p>
            <a:pPr marL="250190" marR="5080" indent="-238125">
              <a:lnSpc>
                <a:spcPct val="100000"/>
              </a:lnSpc>
              <a:spcBef>
                <a:spcPts val="100"/>
              </a:spcBef>
            </a:pPr>
            <a:r>
              <a:rPr sz="3000" b="1" spc="-155" dirty="0">
                <a:solidFill>
                  <a:srgbClr val="5C64CF"/>
                </a:solidFill>
                <a:latin typeface="Trebuchet MS"/>
                <a:cs typeface="Trebuchet MS"/>
              </a:rPr>
              <a:t>Pr</a:t>
            </a:r>
            <a:r>
              <a:rPr sz="3000" b="1" spc="-170" dirty="0">
                <a:solidFill>
                  <a:srgbClr val="5C64CF"/>
                </a:solidFill>
                <a:latin typeface="Trebuchet MS"/>
                <a:cs typeface="Trebuchet MS"/>
              </a:rPr>
              <a:t>o</a:t>
            </a:r>
            <a:r>
              <a:rPr sz="3000" b="1" spc="-355" dirty="0">
                <a:solidFill>
                  <a:srgbClr val="5C64CF"/>
                </a:solidFill>
                <a:latin typeface="Trebuchet MS"/>
                <a:cs typeface="Trebuchet MS"/>
              </a:rPr>
              <a:t>d</a:t>
            </a:r>
            <a:r>
              <a:rPr sz="3000" b="1" spc="-360" dirty="0">
                <a:solidFill>
                  <a:srgbClr val="5C64CF"/>
                </a:solidFill>
                <a:latin typeface="Trebuchet MS"/>
                <a:cs typeface="Trebuchet MS"/>
              </a:rPr>
              <a:t>u</a:t>
            </a:r>
            <a:r>
              <a:rPr sz="3000" b="1" spc="-380" dirty="0">
                <a:solidFill>
                  <a:srgbClr val="5C64CF"/>
                </a:solidFill>
                <a:latin typeface="Trebuchet MS"/>
                <a:cs typeface="Trebuchet MS"/>
              </a:rPr>
              <a:t>ct</a:t>
            </a:r>
            <a:r>
              <a:rPr sz="3000" b="1" spc="-85" dirty="0">
                <a:solidFill>
                  <a:srgbClr val="5C64CF"/>
                </a:solidFill>
                <a:latin typeface="Trebuchet MS"/>
                <a:cs typeface="Trebuchet MS"/>
              </a:rPr>
              <a:t> </a:t>
            </a:r>
            <a:r>
              <a:rPr sz="3000" b="1" spc="-275" dirty="0">
                <a:solidFill>
                  <a:srgbClr val="5C64CF"/>
                </a:solidFill>
                <a:latin typeface="Trebuchet MS"/>
                <a:cs typeface="Trebuchet MS"/>
              </a:rPr>
              <a:t>Overview</a:t>
            </a:r>
            <a:r>
              <a:rPr sz="3000" b="1" spc="-70" dirty="0">
                <a:solidFill>
                  <a:srgbClr val="5C64CF"/>
                </a:solidFill>
                <a:latin typeface="Trebuchet MS"/>
                <a:cs typeface="Trebuchet MS"/>
              </a:rPr>
              <a:t> </a:t>
            </a:r>
            <a:r>
              <a:rPr sz="3000" b="1" spc="-170" dirty="0">
                <a:solidFill>
                  <a:srgbClr val="5C64CF"/>
                </a:solidFill>
                <a:latin typeface="Trebuchet MS"/>
                <a:cs typeface="Trebuchet MS"/>
              </a:rPr>
              <a:t>using  </a:t>
            </a:r>
            <a:r>
              <a:rPr sz="3000" b="1" spc="-185" dirty="0">
                <a:solidFill>
                  <a:srgbClr val="5C64CF"/>
                </a:solidFill>
                <a:latin typeface="Trebuchet MS"/>
                <a:cs typeface="Trebuchet MS"/>
              </a:rPr>
              <a:t>Pro</a:t>
            </a:r>
            <a:r>
              <a:rPr sz="3000" b="1" spc="-200" dirty="0">
                <a:solidFill>
                  <a:srgbClr val="5C64CF"/>
                </a:solidFill>
                <a:latin typeface="Trebuchet MS"/>
                <a:cs typeface="Trebuchet MS"/>
              </a:rPr>
              <a:t>d</a:t>
            </a:r>
            <a:r>
              <a:rPr sz="3000" b="1" spc="-395" dirty="0">
                <a:solidFill>
                  <a:srgbClr val="5C64CF"/>
                </a:solidFill>
                <a:latin typeface="Trebuchet MS"/>
                <a:cs typeface="Trebuchet MS"/>
              </a:rPr>
              <a:t>uct</a:t>
            </a:r>
            <a:r>
              <a:rPr sz="3000" b="1" spc="-85" dirty="0">
                <a:solidFill>
                  <a:srgbClr val="5C64CF"/>
                </a:solidFill>
                <a:latin typeface="Trebuchet MS"/>
                <a:cs typeface="Trebuchet MS"/>
              </a:rPr>
              <a:t> </a:t>
            </a:r>
            <a:r>
              <a:rPr sz="3000" b="1" spc="-245" dirty="0">
                <a:solidFill>
                  <a:srgbClr val="5C64CF"/>
                </a:solidFill>
                <a:latin typeface="Trebuchet MS"/>
                <a:cs typeface="Trebuchet MS"/>
              </a:rPr>
              <a:t>Screensho</a:t>
            </a:r>
            <a:r>
              <a:rPr sz="3000" b="1" spc="-180" dirty="0">
                <a:solidFill>
                  <a:srgbClr val="5C64CF"/>
                </a:solidFill>
                <a:latin typeface="Trebuchet MS"/>
                <a:cs typeface="Trebuchet MS"/>
              </a:rPr>
              <a:t>t</a:t>
            </a:r>
            <a:r>
              <a:rPr sz="3000" b="1" dirty="0">
                <a:solidFill>
                  <a:srgbClr val="5C64CF"/>
                </a:solidFill>
                <a:latin typeface="Trebuchet MS"/>
                <a:cs typeface="Trebuchet MS"/>
              </a:rPr>
              <a:t>s</a:t>
            </a:r>
            <a:endParaRPr sz="3000" dirty="0">
              <a:latin typeface="Trebuchet MS"/>
              <a:cs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wipe(up)">
                                      <p:cBhvr>
                                        <p:cTn id="7" dur="500"/>
                                        <p:tgtEl>
                                          <p:spTgt spid="307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9512" y="78847"/>
            <a:ext cx="4332052" cy="602729"/>
          </a:xfrm>
          <a:prstGeom prst="rect">
            <a:avLst/>
          </a:prstGeom>
        </p:spPr>
        <p:txBody>
          <a:bodyPr lIns="0" tIns="0" rIns="0" bIns="0" rtlCol="0" anchor="t">
            <a:spAutoFit/>
          </a:bodyPr>
          <a:lstStyle/>
          <a:p>
            <a:pPr>
              <a:lnSpc>
                <a:spcPts val="4720"/>
              </a:lnSpc>
            </a:pPr>
            <a:r>
              <a:rPr lang="en-US" sz="4000" dirty="0">
                <a:latin typeface="HK Grotesk Bold"/>
              </a:rPr>
              <a:t>Project Summary</a:t>
            </a:r>
          </a:p>
        </p:txBody>
      </p:sp>
      <p:sp>
        <p:nvSpPr>
          <p:cNvPr id="3" name="TextBox 3"/>
          <p:cNvSpPr txBox="1"/>
          <p:nvPr/>
        </p:nvSpPr>
        <p:spPr>
          <a:xfrm>
            <a:off x="107504" y="1059582"/>
            <a:ext cx="5797954" cy="4001095"/>
          </a:xfrm>
          <a:prstGeom prst="rect">
            <a:avLst/>
          </a:prstGeom>
        </p:spPr>
        <p:txBody>
          <a:bodyPr wrap="square" lIns="0" tIns="0" rIns="0" bIns="0" rtlCol="0" anchor="t">
            <a:spAutoFit/>
          </a:bodyPr>
          <a:lstStyle/>
          <a:p>
            <a:pPr marL="285750" indent="-285750" algn="l">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The Vendor’s Hub project is an innovative solution that aims to enhance vendor management in online and business environments. By utilizing technology, this platform promotes transparency, accountability, and real-time updates to vendors and customers. It optimizes inventory management by tracking product demand over time, ensuring appropriate stock levels for faster and confident product delivery. Additionally, the system's data storage and retrieval are secure and tamper-proof, making it an ideal solution for modern businesses.</a:t>
            </a:r>
          </a:p>
          <a:p>
            <a:pPr marL="285750" indent="-285750" algn="l">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To bridge the gap between traditional business methods and modern technology-based solutions, this project offers various digital tools and resources to enhance business productivity. It also includes features such as employee management, delivery tracking, and inventory management. The platform provides opportunities for vendors to improve their productivity and user experience and adapt to the changing landscape of businesses.</a:t>
            </a:r>
          </a:p>
          <a:p>
            <a:pPr marL="285750" indent="-285750" algn="l">
              <a:buFont typeface="Arial" panose="020B0604020202020204" pitchFamily="34" charset="0"/>
              <a:buChar char="•"/>
            </a:pPr>
            <a:r>
              <a:rPr lang="en-US" sz="1300" b="1" i="0" dirty="0">
                <a:effectLst/>
                <a:latin typeface="Times New Roman" panose="02020603050405020304" pitchFamily="18" charset="0"/>
                <a:cs typeface="Times New Roman" panose="02020603050405020304" pitchFamily="18" charset="0"/>
              </a:rPr>
              <a:t>Moreover, the project aims to contribute to the advancement of small businesses through the use of technology and pedagogy. It offers new features such as accounting report generation, making it more user interactive and efficient. With its innovative and effective business problem solutions, the Vendor's Hub project aims to bring a positive change in the vendor management sector and help small businesses thrive.</a:t>
            </a:r>
          </a:p>
        </p:txBody>
      </p:sp>
      <p:pic>
        <p:nvPicPr>
          <p:cNvPr id="4" name="Picture 4"/>
          <p:cNvPicPr>
            <a:picLocks noChangeAspect="1"/>
          </p:cNvPicPr>
          <p:nvPr/>
        </p:nvPicPr>
        <p:blipFill>
          <a:blip r:embed="rId2"/>
          <a:srcRect l="38155" r="23465"/>
          <a:stretch>
            <a:fillRect/>
          </a:stretch>
        </p:blipFill>
        <p:spPr>
          <a:xfrm>
            <a:off x="6266453" y="0"/>
            <a:ext cx="2961061"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28800" y="252654"/>
            <a:ext cx="3863482" cy="538609"/>
          </a:xfrm>
          <a:prstGeom prst="rect">
            <a:avLst/>
          </a:prstGeom>
        </p:spPr>
        <p:txBody>
          <a:bodyPr lIns="0" tIns="0" rIns="0" bIns="0" rtlCol="0" anchor="t">
            <a:spAutoFit/>
          </a:bodyPr>
          <a:lstStyle/>
          <a:p>
            <a:pPr>
              <a:lnSpc>
                <a:spcPts val="4173"/>
              </a:lnSpc>
            </a:pPr>
            <a:r>
              <a:rPr lang="en-US" sz="3536" dirty="0">
                <a:solidFill>
                  <a:srgbClr val="4D1354"/>
                </a:solidFill>
                <a:latin typeface="HK Grotesk Bold"/>
              </a:rPr>
              <a:t>Outcomes</a:t>
            </a:r>
          </a:p>
        </p:txBody>
      </p:sp>
      <p:pic>
        <p:nvPicPr>
          <p:cNvPr id="3" name="Picture 3"/>
          <p:cNvPicPr>
            <a:picLocks noChangeAspect="1"/>
          </p:cNvPicPr>
          <p:nvPr/>
        </p:nvPicPr>
        <p:blipFill>
          <a:blip r:embed="rId2"/>
          <a:srcRect/>
          <a:stretch>
            <a:fillRect/>
          </a:stretch>
        </p:blipFill>
        <p:spPr>
          <a:xfrm rot="-10094169">
            <a:off x="-1136048" y="1906475"/>
            <a:ext cx="3088332" cy="2953217"/>
          </a:xfrm>
          <a:prstGeom prst="rect">
            <a:avLst/>
          </a:prstGeom>
        </p:spPr>
      </p:pic>
      <p:sp>
        <p:nvSpPr>
          <p:cNvPr id="4" name="TextBox 4"/>
          <p:cNvSpPr txBox="1"/>
          <p:nvPr/>
        </p:nvSpPr>
        <p:spPr>
          <a:xfrm>
            <a:off x="1828800" y="780809"/>
            <a:ext cx="6847655" cy="3801041"/>
          </a:xfrm>
          <a:prstGeom prst="rect">
            <a:avLst/>
          </a:prstGeom>
        </p:spPr>
        <p:txBody>
          <a:bodyPr wrap="square" lIns="0" tIns="0" rIns="0" bIns="0" rtlCol="0" anchor="t">
            <a:spAutoFit/>
          </a:bodyPr>
          <a:lstStyle/>
          <a:p>
            <a:pPr marL="285750" indent="-285750" algn="l">
              <a:buFont typeface="Arial" panose="020B0604020202020204" pitchFamily="34" charset="0"/>
              <a:buChar char="•"/>
            </a:pPr>
            <a:r>
              <a:rPr lang="en-US" sz="1300" b="1" i="0" dirty="0">
                <a:effectLst/>
                <a:latin typeface="Söhne"/>
                <a:cs typeface="Assistant Regular Bold" panose="020B0604020202020204"/>
              </a:rPr>
              <a:t>Real-time order fulfillment: Track and fulfill orders instantly, improving customer satisfaction.</a:t>
            </a:r>
          </a:p>
          <a:p>
            <a:pPr marL="285750" indent="-285750" algn="l">
              <a:buFont typeface="Arial" panose="020B0604020202020204" pitchFamily="34" charset="0"/>
              <a:buChar char="•"/>
            </a:pPr>
            <a:endParaRPr lang="en-US" sz="1300" b="1" i="0" dirty="0">
              <a:effectLst/>
              <a:latin typeface="Söhne"/>
              <a:cs typeface="Assistant Regular Bold" panose="020B0604020202020204"/>
            </a:endParaRPr>
          </a:p>
          <a:p>
            <a:pPr marL="285750" indent="-285750" algn="l">
              <a:buFont typeface="Arial" panose="020B0604020202020204" pitchFamily="34" charset="0"/>
              <a:buChar char="•"/>
            </a:pPr>
            <a:r>
              <a:rPr lang="en-US" sz="1300" b="1" i="0" dirty="0">
                <a:effectLst/>
                <a:latin typeface="Söhne"/>
                <a:cs typeface="Assistant Regular Bold" panose="020B0604020202020204"/>
              </a:rPr>
              <a:t>Delivery tracking: Keep customers informed of their delivery status.</a:t>
            </a:r>
          </a:p>
          <a:p>
            <a:pPr marL="285750" indent="-285750" algn="l">
              <a:buFont typeface="Arial" panose="020B0604020202020204" pitchFamily="34" charset="0"/>
              <a:buChar char="•"/>
            </a:pPr>
            <a:endParaRPr lang="en-US" sz="1300" b="1" i="0" dirty="0">
              <a:effectLst/>
              <a:latin typeface="Söhne"/>
              <a:cs typeface="Assistant Regular Bold" panose="020B0604020202020204"/>
            </a:endParaRPr>
          </a:p>
          <a:p>
            <a:pPr marL="285750" indent="-285750" algn="l">
              <a:buFont typeface="Arial" panose="020B0604020202020204" pitchFamily="34" charset="0"/>
              <a:buChar char="•"/>
            </a:pPr>
            <a:r>
              <a:rPr lang="en-US" sz="1300" b="1" i="0" dirty="0">
                <a:effectLst/>
                <a:latin typeface="Söhne"/>
                <a:cs typeface="Assistant Regular Bold" panose="020B0604020202020204"/>
              </a:rPr>
              <a:t>Employee management: Manage and optimize staff productivity.</a:t>
            </a:r>
          </a:p>
          <a:p>
            <a:pPr marL="285750" indent="-285750" algn="l">
              <a:buFont typeface="Arial" panose="020B0604020202020204" pitchFamily="34" charset="0"/>
              <a:buChar char="•"/>
            </a:pPr>
            <a:endParaRPr lang="en-US" sz="1300" b="1" i="0" dirty="0">
              <a:effectLst/>
              <a:latin typeface="Söhne"/>
              <a:cs typeface="Assistant Regular Bold" panose="020B0604020202020204"/>
            </a:endParaRPr>
          </a:p>
          <a:p>
            <a:pPr marL="285750" indent="-285750" algn="l">
              <a:buFont typeface="Arial" panose="020B0604020202020204" pitchFamily="34" charset="0"/>
              <a:buChar char="•"/>
            </a:pPr>
            <a:r>
              <a:rPr lang="en-US" sz="1300" b="1" i="0" dirty="0">
                <a:effectLst/>
                <a:latin typeface="Söhne"/>
                <a:cs typeface="Assistant Regular Bold" panose="020B0604020202020204"/>
              </a:rPr>
              <a:t>Inventory management: Optimize stock levels with demand forecasting.</a:t>
            </a:r>
          </a:p>
          <a:p>
            <a:pPr marL="285750" indent="-285750" algn="l">
              <a:buFont typeface="Arial" panose="020B0604020202020204" pitchFamily="34" charset="0"/>
              <a:buChar char="•"/>
            </a:pPr>
            <a:endParaRPr lang="en-US" sz="1300" b="1" i="0" dirty="0">
              <a:effectLst/>
              <a:latin typeface="Söhne"/>
              <a:cs typeface="Assistant Regular Bold" panose="020B0604020202020204"/>
            </a:endParaRPr>
          </a:p>
          <a:p>
            <a:pPr marL="285750" indent="-285750" algn="l">
              <a:buFont typeface="Arial" panose="020B0604020202020204" pitchFamily="34" charset="0"/>
              <a:buChar char="•"/>
            </a:pPr>
            <a:r>
              <a:rPr lang="en-US" sz="1300" b="1" i="0" dirty="0">
                <a:effectLst/>
                <a:latin typeface="Söhne"/>
                <a:cs typeface="Assistant Regular Bold" panose="020B0604020202020204"/>
              </a:rPr>
              <a:t>Data security: Secure and tamper-proof data storage and retrieval.</a:t>
            </a:r>
          </a:p>
          <a:p>
            <a:pPr marL="285750" indent="-285750" algn="l">
              <a:buFont typeface="Arial" panose="020B0604020202020204" pitchFamily="34" charset="0"/>
              <a:buChar char="•"/>
            </a:pPr>
            <a:endParaRPr lang="en-US" sz="1300" b="1" i="0" dirty="0">
              <a:effectLst/>
              <a:latin typeface="Söhne"/>
              <a:cs typeface="Assistant Regular Bold" panose="020B0604020202020204"/>
            </a:endParaRPr>
          </a:p>
          <a:p>
            <a:pPr marL="285750" indent="-285750" algn="l">
              <a:buFont typeface="Arial" panose="020B0604020202020204" pitchFamily="34" charset="0"/>
              <a:buChar char="•"/>
            </a:pPr>
            <a:r>
              <a:rPr lang="en-US" sz="1300" b="1" i="0" dirty="0">
                <a:effectLst/>
                <a:latin typeface="Söhne"/>
                <a:cs typeface="Assistant Regular Bold" panose="020B0604020202020204"/>
              </a:rPr>
              <a:t>Vendor transparency: Foster accountability and transparency in vendor operations.</a:t>
            </a:r>
          </a:p>
          <a:p>
            <a:pPr marL="285750" indent="-285750" algn="l">
              <a:buFont typeface="Arial" panose="020B0604020202020204" pitchFamily="34" charset="0"/>
              <a:buChar char="•"/>
            </a:pPr>
            <a:endParaRPr lang="en-US" sz="1300" b="1" i="0" dirty="0">
              <a:effectLst/>
              <a:latin typeface="Söhne"/>
              <a:cs typeface="Assistant Regular Bold" panose="020B0604020202020204"/>
            </a:endParaRPr>
          </a:p>
          <a:p>
            <a:pPr marL="285750" indent="-285750" algn="l">
              <a:buFont typeface="Arial" panose="020B0604020202020204" pitchFamily="34" charset="0"/>
              <a:buChar char="•"/>
            </a:pPr>
            <a:r>
              <a:rPr lang="en-US" sz="1300" b="1" i="0" dirty="0">
                <a:effectLst/>
                <a:latin typeface="Söhne"/>
                <a:cs typeface="Assistant Regular Bold" panose="020B0604020202020204"/>
              </a:rPr>
              <a:t>Product demand tracking: Analyze demand trends to optimize inventory management.</a:t>
            </a:r>
          </a:p>
          <a:p>
            <a:pPr marL="285750" indent="-285750" algn="l">
              <a:buFont typeface="Arial" panose="020B0604020202020204" pitchFamily="34" charset="0"/>
              <a:buChar char="•"/>
            </a:pPr>
            <a:endParaRPr lang="en-US" sz="1300" b="1" i="0" dirty="0">
              <a:effectLst/>
              <a:latin typeface="Söhne"/>
              <a:cs typeface="Assistant Regular Bold" panose="020B0604020202020204"/>
            </a:endParaRPr>
          </a:p>
          <a:p>
            <a:pPr marL="285750" indent="-285750" algn="l">
              <a:buFont typeface="Arial" panose="020B0604020202020204" pitchFamily="34" charset="0"/>
              <a:buChar char="•"/>
            </a:pPr>
            <a:r>
              <a:rPr lang="en-US" sz="1300" b="1" i="0" dirty="0">
                <a:effectLst/>
                <a:latin typeface="Söhne"/>
                <a:cs typeface="Assistant Regular Bold" panose="020B0604020202020204"/>
              </a:rPr>
              <a:t>Accounting reports: Generate and review financial reports.</a:t>
            </a:r>
          </a:p>
          <a:p>
            <a:pPr marL="285750" indent="-285750" algn="l">
              <a:buFont typeface="Arial" panose="020B0604020202020204" pitchFamily="34" charset="0"/>
              <a:buChar char="•"/>
            </a:pPr>
            <a:endParaRPr lang="en-US" sz="1300" b="1" i="0" dirty="0">
              <a:effectLst/>
              <a:latin typeface="Söhne"/>
              <a:cs typeface="Assistant Regular Bold" panose="020B0604020202020204"/>
            </a:endParaRPr>
          </a:p>
          <a:p>
            <a:pPr marL="285750" indent="-285750" algn="l">
              <a:buFont typeface="Arial" panose="020B0604020202020204" pitchFamily="34" charset="0"/>
              <a:buChar char="•"/>
            </a:pPr>
            <a:r>
              <a:rPr lang="en-US" sz="1300" b="1" i="0" dirty="0">
                <a:effectLst/>
                <a:latin typeface="Söhne"/>
                <a:cs typeface="Assistant Regular Bold" panose="020B0604020202020204"/>
              </a:rPr>
              <a:t>Customer engagement: Enhance customer engagement and satisfaction.</a:t>
            </a:r>
          </a:p>
          <a:p>
            <a:pPr marL="285750" indent="-285750" algn="l">
              <a:buFont typeface="Arial" panose="020B0604020202020204" pitchFamily="34" charset="0"/>
              <a:buChar char="•"/>
            </a:pPr>
            <a:endParaRPr lang="en-US" sz="1300" b="1" i="0" dirty="0">
              <a:effectLst/>
              <a:latin typeface="Söhne"/>
              <a:cs typeface="Assistant Regular Bold" panose="020B0604020202020204"/>
            </a:endParaRPr>
          </a:p>
          <a:p>
            <a:pPr marL="285750" indent="-285750" algn="l">
              <a:buFont typeface="Arial" panose="020B0604020202020204" pitchFamily="34" charset="0"/>
              <a:buChar char="•"/>
            </a:pPr>
            <a:r>
              <a:rPr lang="en-US" sz="1300" b="1" i="0" dirty="0">
                <a:effectLst/>
                <a:latin typeface="Söhne"/>
                <a:cs typeface="Assistant Regular Bold" panose="020B0604020202020204"/>
              </a:rPr>
              <a:t>Business problem solutions: Solve complex business problems with innovative solutions.</a:t>
            </a:r>
          </a:p>
        </p:txBody>
      </p:sp>
      <p:pic>
        <p:nvPicPr>
          <p:cNvPr id="5" name="Picture 5"/>
          <p:cNvPicPr>
            <a:picLocks noChangeAspect="1"/>
          </p:cNvPicPr>
          <p:nvPr/>
        </p:nvPicPr>
        <p:blipFill>
          <a:blip r:embed="rId3"/>
          <a:srcRect/>
          <a:stretch>
            <a:fillRect/>
          </a:stretch>
        </p:blipFill>
        <p:spPr>
          <a:xfrm rot="9440951">
            <a:off x="-339532" y="-136334"/>
            <a:ext cx="1103959" cy="10460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10634" y="1024889"/>
            <a:ext cx="524510" cy="0"/>
          </a:xfrm>
          <a:custGeom>
            <a:avLst/>
            <a:gdLst/>
            <a:ahLst/>
            <a:cxnLst/>
            <a:rect l="l" t="t" r="r" b="b"/>
            <a:pathLst>
              <a:path w="524510">
                <a:moveTo>
                  <a:pt x="0" y="0"/>
                </a:moveTo>
                <a:lnTo>
                  <a:pt x="524382" y="0"/>
                </a:lnTo>
              </a:path>
            </a:pathLst>
          </a:custGeom>
          <a:ln w="38100">
            <a:solidFill>
              <a:srgbClr val="5C64CF"/>
            </a:solidFill>
          </a:ln>
        </p:spPr>
        <p:txBody>
          <a:bodyPr wrap="square" lIns="0" tIns="0" rIns="0" bIns="0" rtlCol="0"/>
          <a:lstStyle/>
          <a:p>
            <a:endParaRPr dirty="0"/>
          </a:p>
        </p:txBody>
      </p:sp>
      <p:grpSp>
        <p:nvGrpSpPr>
          <p:cNvPr id="3" name="object 3"/>
          <p:cNvGrpSpPr/>
          <p:nvPr/>
        </p:nvGrpSpPr>
        <p:grpSpPr>
          <a:xfrm>
            <a:off x="0" y="1076964"/>
            <a:ext cx="4932040" cy="4066535"/>
            <a:chOff x="17033" y="639935"/>
            <a:chExt cx="5849945" cy="4441906"/>
          </a:xfrm>
        </p:grpSpPr>
        <p:sp>
          <p:nvSpPr>
            <p:cNvPr id="4" name="object 4"/>
            <p:cNvSpPr/>
            <p:nvPr/>
          </p:nvSpPr>
          <p:spPr>
            <a:xfrm>
              <a:off x="17033" y="639935"/>
              <a:ext cx="5849945" cy="4441906"/>
            </a:xfrm>
            <a:custGeom>
              <a:avLst/>
              <a:gdLst/>
              <a:ahLst/>
              <a:cxnLst/>
              <a:rect l="l" t="t" r="r" b="b"/>
              <a:pathLst>
                <a:path w="5092065" h="3877310">
                  <a:moveTo>
                    <a:pt x="1348740" y="632713"/>
                  </a:moveTo>
                  <a:lnTo>
                    <a:pt x="1298809" y="632905"/>
                  </a:lnTo>
                  <a:lnTo>
                    <a:pt x="1198819" y="634527"/>
                  </a:lnTo>
                  <a:lnTo>
                    <a:pt x="1098791" y="638011"/>
                  </a:lnTo>
                  <a:lnTo>
                    <a:pt x="1048812" y="640530"/>
                  </a:lnTo>
                  <a:lnTo>
                    <a:pt x="998883" y="643608"/>
                  </a:lnTo>
                  <a:lnTo>
                    <a:pt x="949023" y="647276"/>
                  </a:lnTo>
                  <a:lnTo>
                    <a:pt x="899251" y="651566"/>
                  </a:lnTo>
                  <a:lnTo>
                    <a:pt x="849589" y="656509"/>
                  </a:lnTo>
                  <a:lnTo>
                    <a:pt x="800055" y="662137"/>
                  </a:lnTo>
                  <a:lnTo>
                    <a:pt x="750670" y="668480"/>
                  </a:lnTo>
                  <a:lnTo>
                    <a:pt x="701452" y="675570"/>
                  </a:lnTo>
                  <a:lnTo>
                    <a:pt x="652422" y="683437"/>
                  </a:lnTo>
                  <a:lnTo>
                    <a:pt x="603599" y="692115"/>
                  </a:lnTo>
                  <a:lnTo>
                    <a:pt x="555004" y="701632"/>
                  </a:lnTo>
                  <a:lnTo>
                    <a:pt x="506655" y="712022"/>
                  </a:lnTo>
                  <a:lnTo>
                    <a:pt x="458573" y="723314"/>
                  </a:lnTo>
                  <a:lnTo>
                    <a:pt x="410777" y="735541"/>
                  </a:lnTo>
                  <a:lnTo>
                    <a:pt x="363287" y="748733"/>
                  </a:lnTo>
                  <a:lnTo>
                    <a:pt x="316123" y="762922"/>
                  </a:lnTo>
                  <a:lnTo>
                    <a:pt x="269305" y="778140"/>
                  </a:lnTo>
                  <a:lnTo>
                    <a:pt x="222852" y="794416"/>
                  </a:lnTo>
                  <a:lnTo>
                    <a:pt x="176784" y="811783"/>
                  </a:lnTo>
                  <a:lnTo>
                    <a:pt x="129783" y="830896"/>
                  </a:lnTo>
                  <a:lnTo>
                    <a:pt x="83307" y="851326"/>
                  </a:lnTo>
                  <a:lnTo>
                    <a:pt x="37429" y="873056"/>
                  </a:lnTo>
                  <a:lnTo>
                    <a:pt x="0" y="892107"/>
                  </a:lnTo>
                  <a:lnTo>
                    <a:pt x="0" y="2711003"/>
                  </a:lnTo>
                  <a:lnTo>
                    <a:pt x="21269" y="2716965"/>
                  </a:lnTo>
                  <a:lnTo>
                    <a:pt x="215297" y="2768785"/>
                  </a:lnTo>
                  <a:lnTo>
                    <a:pt x="263349" y="2782692"/>
                  </a:lnTo>
                  <a:lnTo>
                    <a:pt x="310915" y="2797584"/>
                  </a:lnTo>
                  <a:lnTo>
                    <a:pt x="357842" y="2813762"/>
                  </a:lnTo>
                  <a:lnTo>
                    <a:pt x="403977" y="2831528"/>
                  </a:lnTo>
                  <a:lnTo>
                    <a:pt x="449170" y="2851184"/>
                  </a:lnTo>
                  <a:lnTo>
                    <a:pt x="493268" y="2873032"/>
                  </a:lnTo>
                  <a:lnTo>
                    <a:pt x="537827" y="2898321"/>
                  </a:lnTo>
                  <a:lnTo>
                    <a:pt x="580423" y="2925836"/>
                  </a:lnTo>
                  <a:lnTo>
                    <a:pt x="621129" y="2955436"/>
                  </a:lnTo>
                  <a:lnTo>
                    <a:pt x="660016" y="2986981"/>
                  </a:lnTo>
                  <a:lnTo>
                    <a:pt x="697158" y="3020332"/>
                  </a:lnTo>
                  <a:lnTo>
                    <a:pt x="732626" y="3055349"/>
                  </a:lnTo>
                  <a:lnTo>
                    <a:pt x="766494" y="3091892"/>
                  </a:lnTo>
                  <a:lnTo>
                    <a:pt x="798834" y="3129822"/>
                  </a:lnTo>
                  <a:lnTo>
                    <a:pt x="829718" y="3168998"/>
                  </a:lnTo>
                  <a:lnTo>
                    <a:pt x="859219" y="3209282"/>
                  </a:lnTo>
                  <a:lnTo>
                    <a:pt x="887410" y="3250534"/>
                  </a:lnTo>
                  <a:lnTo>
                    <a:pt x="914363" y="3292612"/>
                  </a:lnTo>
                  <a:lnTo>
                    <a:pt x="940150" y="3335380"/>
                  </a:lnTo>
                  <a:lnTo>
                    <a:pt x="964844" y="3378695"/>
                  </a:lnTo>
                  <a:lnTo>
                    <a:pt x="988518" y="3422419"/>
                  </a:lnTo>
                  <a:lnTo>
                    <a:pt x="1011243" y="3466412"/>
                  </a:lnTo>
                  <a:lnTo>
                    <a:pt x="1033094" y="3510533"/>
                  </a:lnTo>
                  <a:lnTo>
                    <a:pt x="1054304" y="3554810"/>
                  </a:lnTo>
                  <a:lnTo>
                    <a:pt x="1075146" y="3599316"/>
                  </a:lnTo>
                  <a:lnTo>
                    <a:pt x="1095752" y="3643977"/>
                  </a:lnTo>
                  <a:lnTo>
                    <a:pt x="1136788" y="3733451"/>
                  </a:lnTo>
                  <a:lnTo>
                    <a:pt x="1157484" y="3778111"/>
                  </a:lnTo>
                  <a:lnTo>
                    <a:pt x="1178477" y="3822617"/>
                  </a:lnTo>
                  <a:lnTo>
                    <a:pt x="1199899" y="3866893"/>
                  </a:lnTo>
                  <a:lnTo>
                    <a:pt x="1204980" y="3877055"/>
                  </a:lnTo>
                  <a:lnTo>
                    <a:pt x="2875713" y="3877055"/>
                  </a:lnTo>
                  <a:lnTo>
                    <a:pt x="2876555" y="3874895"/>
                  </a:lnTo>
                  <a:lnTo>
                    <a:pt x="2894715" y="3826212"/>
                  </a:lnTo>
                  <a:lnTo>
                    <a:pt x="2912382" y="3777347"/>
                  </a:lnTo>
                  <a:lnTo>
                    <a:pt x="2947130" y="3679409"/>
                  </a:lnTo>
                  <a:lnTo>
                    <a:pt x="2964659" y="3630503"/>
                  </a:lnTo>
                  <a:lnTo>
                    <a:pt x="2982590" y="3581753"/>
                  </a:lnTo>
                  <a:lnTo>
                    <a:pt x="3001146" y="3533242"/>
                  </a:lnTo>
                  <a:lnTo>
                    <a:pt x="3020551" y="3485054"/>
                  </a:lnTo>
                  <a:lnTo>
                    <a:pt x="3041029" y="3437274"/>
                  </a:lnTo>
                  <a:lnTo>
                    <a:pt x="3062804" y="3389986"/>
                  </a:lnTo>
                  <a:lnTo>
                    <a:pt x="3086100" y="3343275"/>
                  </a:lnTo>
                  <a:lnTo>
                    <a:pt x="3108332" y="3302519"/>
                  </a:lnTo>
                  <a:lnTo>
                    <a:pt x="3132426" y="3262285"/>
                  </a:lnTo>
                  <a:lnTo>
                    <a:pt x="3158351" y="3222778"/>
                  </a:lnTo>
                  <a:lnTo>
                    <a:pt x="3186075" y="3184203"/>
                  </a:lnTo>
                  <a:lnTo>
                    <a:pt x="3215567" y="3146764"/>
                  </a:lnTo>
                  <a:lnTo>
                    <a:pt x="3246795" y="3110668"/>
                  </a:lnTo>
                  <a:lnTo>
                    <a:pt x="3279729" y="3076119"/>
                  </a:lnTo>
                  <a:lnTo>
                    <a:pt x="3314336" y="3043322"/>
                  </a:lnTo>
                  <a:lnTo>
                    <a:pt x="3350585" y="3012482"/>
                  </a:lnTo>
                  <a:lnTo>
                    <a:pt x="3388446" y="2983804"/>
                  </a:lnTo>
                  <a:lnTo>
                    <a:pt x="3427887" y="2957493"/>
                  </a:lnTo>
                  <a:lnTo>
                    <a:pt x="3468876" y="2933754"/>
                  </a:lnTo>
                  <a:lnTo>
                    <a:pt x="3511383" y="2912792"/>
                  </a:lnTo>
                  <a:lnTo>
                    <a:pt x="3555375" y="2894812"/>
                  </a:lnTo>
                  <a:lnTo>
                    <a:pt x="3600822" y="2880019"/>
                  </a:lnTo>
                  <a:lnTo>
                    <a:pt x="3647692" y="2868618"/>
                  </a:lnTo>
                  <a:lnTo>
                    <a:pt x="3695954" y="2860814"/>
                  </a:lnTo>
                  <a:lnTo>
                    <a:pt x="3736784" y="2857198"/>
                  </a:lnTo>
                  <a:lnTo>
                    <a:pt x="3777615" y="2856039"/>
                  </a:lnTo>
                  <a:lnTo>
                    <a:pt x="4900861" y="2856039"/>
                  </a:lnTo>
                  <a:lnTo>
                    <a:pt x="4904985" y="2852488"/>
                  </a:lnTo>
                  <a:lnTo>
                    <a:pt x="4939142" y="2816979"/>
                  </a:lnTo>
                  <a:lnTo>
                    <a:pt x="4969947" y="2778609"/>
                  </a:lnTo>
                  <a:lnTo>
                    <a:pt x="4997328" y="2737796"/>
                  </a:lnTo>
                  <a:lnTo>
                    <a:pt x="5021209" y="2694963"/>
                  </a:lnTo>
                  <a:lnTo>
                    <a:pt x="5041516" y="2650529"/>
                  </a:lnTo>
                  <a:lnTo>
                    <a:pt x="5058174" y="2604915"/>
                  </a:lnTo>
                  <a:lnTo>
                    <a:pt x="5071110" y="2558541"/>
                  </a:lnTo>
                  <a:lnTo>
                    <a:pt x="5081306" y="2507056"/>
                  </a:lnTo>
                  <a:lnTo>
                    <a:pt x="5087880" y="2455218"/>
                  </a:lnTo>
                  <a:lnTo>
                    <a:pt x="5091155" y="2403113"/>
                  </a:lnTo>
                  <a:lnTo>
                    <a:pt x="5091458" y="2350822"/>
                  </a:lnTo>
                  <a:lnTo>
                    <a:pt x="5089112" y="2298430"/>
                  </a:lnTo>
                  <a:lnTo>
                    <a:pt x="5084441" y="2246018"/>
                  </a:lnTo>
                  <a:lnTo>
                    <a:pt x="5077772" y="2193670"/>
                  </a:lnTo>
                  <a:lnTo>
                    <a:pt x="5069427" y="2141469"/>
                  </a:lnTo>
                  <a:lnTo>
                    <a:pt x="5059732" y="2089499"/>
                  </a:lnTo>
                  <a:lnTo>
                    <a:pt x="5049012" y="2037841"/>
                  </a:lnTo>
                  <a:lnTo>
                    <a:pt x="5040600" y="1999702"/>
                  </a:lnTo>
                  <a:lnTo>
                    <a:pt x="5031654" y="1960670"/>
                  </a:lnTo>
                  <a:lnTo>
                    <a:pt x="5022170" y="1920799"/>
                  </a:lnTo>
                  <a:lnTo>
                    <a:pt x="5012139" y="1880141"/>
                  </a:lnTo>
                  <a:lnTo>
                    <a:pt x="5001557" y="1838752"/>
                  </a:lnTo>
                  <a:lnTo>
                    <a:pt x="4990415" y="1796683"/>
                  </a:lnTo>
                  <a:lnTo>
                    <a:pt x="4978709" y="1753989"/>
                  </a:lnTo>
                  <a:lnTo>
                    <a:pt x="4966430" y="1710723"/>
                  </a:lnTo>
                  <a:lnTo>
                    <a:pt x="4953574" y="1666938"/>
                  </a:lnTo>
                  <a:lnTo>
                    <a:pt x="4940134" y="1622688"/>
                  </a:lnTo>
                  <a:lnTo>
                    <a:pt x="4926103" y="1578027"/>
                  </a:lnTo>
                  <a:lnTo>
                    <a:pt x="4911474" y="1533007"/>
                  </a:lnTo>
                  <a:lnTo>
                    <a:pt x="4896242" y="1487683"/>
                  </a:lnTo>
                  <a:lnTo>
                    <a:pt x="4880401" y="1442108"/>
                  </a:lnTo>
                  <a:lnTo>
                    <a:pt x="4863942" y="1396335"/>
                  </a:lnTo>
                  <a:lnTo>
                    <a:pt x="4846861" y="1350418"/>
                  </a:lnTo>
                  <a:lnTo>
                    <a:pt x="4829151" y="1304410"/>
                  </a:lnTo>
                  <a:lnTo>
                    <a:pt x="4810805" y="1258365"/>
                  </a:lnTo>
                  <a:lnTo>
                    <a:pt x="4791817" y="1212336"/>
                  </a:lnTo>
                  <a:lnTo>
                    <a:pt x="4772181" y="1166377"/>
                  </a:lnTo>
                  <a:lnTo>
                    <a:pt x="4751890" y="1120541"/>
                  </a:lnTo>
                  <a:lnTo>
                    <a:pt x="4730938" y="1074882"/>
                  </a:lnTo>
                  <a:lnTo>
                    <a:pt x="4709318" y="1029452"/>
                  </a:lnTo>
                  <a:lnTo>
                    <a:pt x="4687024" y="984307"/>
                  </a:lnTo>
                  <a:lnTo>
                    <a:pt x="4664050" y="939498"/>
                  </a:lnTo>
                  <a:lnTo>
                    <a:pt x="4640389" y="895080"/>
                  </a:lnTo>
                  <a:lnTo>
                    <a:pt x="4616035" y="851105"/>
                  </a:lnTo>
                  <a:lnTo>
                    <a:pt x="4590981" y="807629"/>
                  </a:lnTo>
                  <a:lnTo>
                    <a:pt x="4565221" y="764703"/>
                  </a:lnTo>
                  <a:lnTo>
                    <a:pt x="4538748" y="722381"/>
                  </a:lnTo>
                  <a:lnTo>
                    <a:pt x="4511557" y="680718"/>
                  </a:lnTo>
                  <a:lnTo>
                    <a:pt x="4483640" y="639765"/>
                  </a:lnTo>
                  <a:lnTo>
                    <a:pt x="4479971" y="634618"/>
                  </a:lnTo>
                  <a:lnTo>
                    <a:pt x="1621028" y="634618"/>
                  </a:lnTo>
                  <a:lnTo>
                    <a:pt x="1348740" y="632713"/>
                  </a:lnTo>
                  <a:close/>
                </a:path>
                <a:path w="5092065" h="3877310">
                  <a:moveTo>
                    <a:pt x="4900861" y="2856039"/>
                  </a:moveTo>
                  <a:lnTo>
                    <a:pt x="3777615" y="2856039"/>
                  </a:lnTo>
                  <a:lnTo>
                    <a:pt x="3825990" y="2857533"/>
                  </a:lnTo>
                  <a:lnTo>
                    <a:pt x="3874423" y="2861755"/>
                  </a:lnTo>
                  <a:lnTo>
                    <a:pt x="3922889" y="2868316"/>
                  </a:lnTo>
                  <a:lnTo>
                    <a:pt x="3971365" y="2876825"/>
                  </a:lnTo>
                  <a:lnTo>
                    <a:pt x="4019828" y="2886894"/>
                  </a:lnTo>
                  <a:lnTo>
                    <a:pt x="4068254" y="2898131"/>
                  </a:lnTo>
                  <a:lnTo>
                    <a:pt x="4261120" y="2946979"/>
                  </a:lnTo>
                  <a:lnTo>
                    <a:pt x="4309010" y="2958217"/>
                  </a:lnTo>
                  <a:lnTo>
                    <a:pt x="4356723" y="2968285"/>
                  </a:lnTo>
                  <a:lnTo>
                    <a:pt x="4404234" y="2976795"/>
                  </a:lnTo>
                  <a:lnTo>
                    <a:pt x="4451522" y="2983355"/>
                  </a:lnTo>
                  <a:lnTo>
                    <a:pt x="4498561" y="2987577"/>
                  </a:lnTo>
                  <a:lnTo>
                    <a:pt x="4545330" y="2989071"/>
                  </a:lnTo>
                  <a:lnTo>
                    <a:pt x="4593641" y="2987314"/>
                  </a:lnTo>
                  <a:lnTo>
                    <a:pt x="4641595" y="2981753"/>
                  </a:lnTo>
                  <a:lnTo>
                    <a:pt x="4689169" y="2971959"/>
                  </a:lnTo>
                  <a:lnTo>
                    <a:pt x="4736353" y="2957493"/>
                  </a:lnTo>
                  <a:lnTo>
                    <a:pt x="4783153" y="2937641"/>
                  </a:lnTo>
                  <a:lnTo>
                    <a:pt x="4826916" y="2913240"/>
                  </a:lnTo>
                  <a:lnTo>
                    <a:pt x="4867551" y="2884715"/>
                  </a:lnTo>
                  <a:lnTo>
                    <a:pt x="4900861" y="2856039"/>
                  </a:lnTo>
                  <a:close/>
                </a:path>
                <a:path w="5092065" h="3877310">
                  <a:moveTo>
                    <a:pt x="3430904" y="0"/>
                  </a:moveTo>
                  <a:lnTo>
                    <a:pt x="3377966" y="1268"/>
                  </a:lnTo>
                  <a:lnTo>
                    <a:pt x="3325168" y="5068"/>
                  </a:lnTo>
                  <a:lnTo>
                    <a:pt x="3272662" y="11392"/>
                  </a:lnTo>
                  <a:lnTo>
                    <a:pt x="3220599" y="20230"/>
                  </a:lnTo>
                  <a:lnTo>
                    <a:pt x="3169128" y="31575"/>
                  </a:lnTo>
                  <a:lnTo>
                    <a:pt x="3118400" y="45418"/>
                  </a:lnTo>
                  <a:lnTo>
                    <a:pt x="3068566" y="61751"/>
                  </a:lnTo>
                  <a:lnTo>
                    <a:pt x="3019776" y="80566"/>
                  </a:lnTo>
                  <a:lnTo>
                    <a:pt x="2972181" y="101853"/>
                  </a:lnTo>
                  <a:lnTo>
                    <a:pt x="2927295" y="124663"/>
                  </a:lnTo>
                  <a:lnTo>
                    <a:pt x="2883624" y="149286"/>
                  </a:lnTo>
                  <a:lnTo>
                    <a:pt x="2840986" y="175448"/>
                  </a:lnTo>
                  <a:lnTo>
                    <a:pt x="2799201" y="202876"/>
                  </a:lnTo>
                  <a:lnTo>
                    <a:pt x="2758085" y="231296"/>
                  </a:lnTo>
                  <a:lnTo>
                    <a:pt x="2717459" y="260434"/>
                  </a:lnTo>
                  <a:lnTo>
                    <a:pt x="2596701" y="349420"/>
                  </a:lnTo>
                  <a:lnTo>
                    <a:pt x="2556217" y="378695"/>
                  </a:lnTo>
                  <a:lnTo>
                    <a:pt x="2515315" y="407319"/>
                  </a:lnTo>
                  <a:lnTo>
                    <a:pt x="2473815" y="435020"/>
                  </a:lnTo>
                  <a:lnTo>
                    <a:pt x="2431533" y="461524"/>
                  </a:lnTo>
                  <a:lnTo>
                    <a:pt x="2388290" y="486556"/>
                  </a:lnTo>
                  <a:lnTo>
                    <a:pt x="2343903" y="509844"/>
                  </a:lnTo>
                  <a:lnTo>
                    <a:pt x="2298192" y="531113"/>
                  </a:lnTo>
                  <a:lnTo>
                    <a:pt x="2252976" y="549400"/>
                  </a:lnTo>
                  <a:lnTo>
                    <a:pt x="2207063" y="565439"/>
                  </a:lnTo>
                  <a:lnTo>
                    <a:pt x="2160506" y="579372"/>
                  </a:lnTo>
                  <a:lnTo>
                    <a:pt x="2113358" y="591344"/>
                  </a:lnTo>
                  <a:lnTo>
                    <a:pt x="2065672" y="601497"/>
                  </a:lnTo>
                  <a:lnTo>
                    <a:pt x="2017500" y="609974"/>
                  </a:lnTo>
                  <a:lnTo>
                    <a:pt x="1968896" y="616918"/>
                  </a:lnTo>
                  <a:lnTo>
                    <a:pt x="1919914" y="622472"/>
                  </a:lnTo>
                  <a:lnTo>
                    <a:pt x="1870605" y="626779"/>
                  </a:lnTo>
                  <a:lnTo>
                    <a:pt x="1821023" y="629983"/>
                  </a:lnTo>
                  <a:lnTo>
                    <a:pt x="1771222" y="632225"/>
                  </a:lnTo>
                  <a:lnTo>
                    <a:pt x="1721253" y="633650"/>
                  </a:lnTo>
                  <a:lnTo>
                    <a:pt x="1671171" y="634400"/>
                  </a:lnTo>
                  <a:lnTo>
                    <a:pt x="1621028" y="634618"/>
                  </a:lnTo>
                  <a:lnTo>
                    <a:pt x="4479971" y="634618"/>
                  </a:lnTo>
                  <a:lnTo>
                    <a:pt x="4454992" y="599578"/>
                  </a:lnTo>
                  <a:lnTo>
                    <a:pt x="4425605" y="560209"/>
                  </a:lnTo>
                  <a:lnTo>
                    <a:pt x="4395475" y="521711"/>
                  </a:lnTo>
                  <a:lnTo>
                    <a:pt x="4364593" y="484139"/>
                  </a:lnTo>
                  <a:lnTo>
                    <a:pt x="4332954" y="447546"/>
                  </a:lnTo>
                  <a:lnTo>
                    <a:pt x="4300551" y="411985"/>
                  </a:lnTo>
                  <a:lnTo>
                    <a:pt x="4267378" y="377509"/>
                  </a:lnTo>
                  <a:lnTo>
                    <a:pt x="4233429" y="344173"/>
                  </a:lnTo>
                  <a:lnTo>
                    <a:pt x="4198696" y="312029"/>
                  </a:lnTo>
                  <a:lnTo>
                    <a:pt x="4163175" y="281131"/>
                  </a:lnTo>
                  <a:lnTo>
                    <a:pt x="4126857" y="251533"/>
                  </a:lnTo>
                  <a:lnTo>
                    <a:pt x="4089738" y="223287"/>
                  </a:lnTo>
                  <a:lnTo>
                    <a:pt x="4051810" y="196449"/>
                  </a:lnTo>
                  <a:lnTo>
                    <a:pt x="4013067" y="171070"/>
                  </a:lnTo>
                  <a:lnTo>
                    <a:pt x="3973503" y="147204"/>
                  </a:lnTo>
                  <a:lnTo>
                    <a:pt x="3933111" y="124906"/>
                  </a:lnTo>
                  <a:lnTo>
                    <a:pt x="3891884" y="104228"/>
                  </a:lnTo>
                  <a:lnTo>
                    <a:pt x="3849817" y="85224"/>
                  </a:lnTo>
                  <a:lnTo>
                    <a:pt x="3806904" y="67947"/>
                  </a:lnTo>
                  <a:lnTo>
                    <a:pt x="3763137" y="52450"/>
                  </a:lnTo>
                  <a:lnTo>
                    <a:pt x="3717194" y="38508"/>
                  </a:lnTo>
                  <a:lnTo>
                    <a:pt x="3670557" y="26723"/>
                  </a:lnTo>
                  <a:lnTo>
                    <a:pt x="3623337" y="17091"/>
                  </a:lnTo>
                  <a:lnTo>
                    <a:pt x="3575649" y="9607"/>
                  </a:lnTo>
                  <a:lnTo>
                    <a:pt x="3527605" y="4266"/>
                  </a:lnTo>
                  <a:lnTo>
                    <a:pt x="3479319" y="1065"/>
                  </a:lnTo>
                  <a:lnTo>
                    <a:pt x="3430904" y="0"/>
                  </a:lnTo>
                  <a:close/>
                </a:path>
              </a:pathLst>
            </a:custGeom>
            <a:solidFill>
              <a:srgbClr val="D96FA0"/>
            </a:solidFill>
          </p:spPr>
          <p:txBody>
            <a:bodyPr wrap="square" lIns="0" tIns="0" rIns="0" bIns="0" rtlCol="0"/>
            <a:lstStyle/>
            <a:p>
              <a:endParaRPr dirty="0"/>
            </a:p>
          </p:txBody>
        </p:sp>
        <p:pic>
          <p:nvPicPr>
            <p:cNvPr id="5" name="object 5"/>
            <p:cNvPicPr/>
            <p:nvPr/>
          </p:nvPicPr>
          <p:blipFill>
            <a:blip r:embed="rId2" cstate="print">
              <a:extLst>
                <a:ext uri="{28A0092B-C50C-407E-A947-70E740481C1C}">
                  <a14:useLocalDpi xmlns:a14="http://schemas.microsoft.com/office/drawing/2010/main" val="0"/>
                </a:ext>
              </a:extLst>
            </a:blip>
            <a:srcRect/>
            <a:stretch/>
          </p:blipFill>
          <p:spPr>
            <a:xfrm>
              <a:off x="394360" y="1431195"/>
              <a:ext cx="4323746" cy="3119915"/>
            </a:xfrm>
            <a:prstGeom prst="rect">
              <a:avLst/>
            </a:prstGeom>
            <a:noFill/>
          </p:spPr>
        </p:pic>
      </p:grpSp>
      <p:sp>
        <p:nvSpPr>
          <p:cNvPr id="6" name="object 6"/>
          <p:cNvSpPr txBox="1">
            <a:spLocks noGrp="1"/>
          </p:cNvSpPr>
          <p:nvPr>
            <p:ph type="title"/>
          </p:nvPr>
        </p:nvSpPr>
        <p:spPr>
          <a:xfrm>
            <a:off x="3059832" y="498325"/>
            <a:ext cx="3960440" cy="474489"/>
          </a:xfrm>
          <a:prstGeom prst="rect">
            <a:avLst/>
          </a:prstGeom>
        </p:spPr>
        <p:txBody>
          <a:bodyPr vert="horz" wrap="square" lIns="0" tIns="12700" rIns="0" bIns="0" rtlCol="0">
            <a:spAutoFit/>
          </a:bodyPr>
          <a:lstStyle/>
          <a:p>
            <a:pPr marL="12700">
              <a:lnSpc>
                <a:spcPct val="100000"/>
              </a:lnSpc>
              <a:spcBef>
                <a:spcPts val="100"/>
              </a:spcBef>
            </a:pPr>
            <a:r>
              <a:rPr lang="en-IN" sz="3000" dirty="0">
                <a:latin typeface="Trebuchet MS"/>
                <a:cs typeface="Trebuchet MS"/>
              </a:rPr>
              <a:t>Future Enhancement</a:t>
            </a:r>
            <a:endParaRPr sz="3000" dirty="0">
              <a:latin typeface="Trebuchet MS"/>
              <a:cs typeface="Trebuchet MS"/>
            </a:endParaRPr>
          </a:p>
        </p:txBody>
      </p:sp>
      <p:sp>
        <p:nvSpPr>
          <p:cNvPr id="7" name="object 7"/>
          <p:cNvSpPr txBox="1"/>
          <p:nvPr/>
        </p:nvSpPr>
        <p:spPr>
          <a:xfrm>
            <a:off x="5111834" y="1503701"/>
            <a:ext cx="3714045" cy="3213059"/>
          </a:xfrm>
          <a:prstGeom prst="rect">
            <a:avLst/>
          </a:prstGeom>
        </p:spPr>
        <p:txBody>
          <a:bodyPr vert="horz" wrap="square" lIns="0" tIns="12065" rIns="0" bIns="0" rtlCol="0" anchor="t">
            <a:spAutoFit/>
          </a:bodyPr>
          <a:lstStyle/>
          <a:p>
            <a:pPr marL="12065" algn="just">
              <a:lnSpc>
                <a:spcPct val="100000"/>
              </a:lnSpc>
              <a:spcBef>
                <a:spcPts val="95"/>
              </a:spcBef>
              <a:tabLst>
                <a:tab pos="342900" algn="l"/>
                <a:tab pos="343535" algn="l"/>
              </a:tabLst>
            </a:pPr>
            <a:r>
              <a:rPr lang="en-GB" sz="1600" spc="130" dirty="0">
                <a:latin typeface="Roboto"/>
                <a:cs typeface="Roboto"/>
              </a:rPr>
              <a:t>The Vendor’s Hub project can be enhanced in the future by incorporating more interactive and add new things such as employee management, daily other shop operation, and user </a:t>
            </a:r>
            <a:r>
              <a:rPr lang="en-US" sz="1600" spc="130" dirty="0">
                <a:latin typeface="Roboto"/>
                <a:cs typeface="Roboto"/>
              </a:rPr>
              <a:t>interactive</a:t>
            </a:r>
            <a:r>
              <a:rPr lang="en-GB" sz="1600" spc="130" dirty="0">
                <a:latin typeface="Roboto"/>
                <a:cs typeface="Roboto"/>
              </a:rPr>
              <a:t> to make </a:t>
            </a:r>
            <a:r>
              <a:rPr lang="en-US" sz="1600" spc="130" dirty="0">
                <a:latin typeface="Roboto"/>
                <a:cs typeface="Roboto"/>
              </a:rPr>
              <a:t>businesses</a:t>
            </a:r>
            <a:r>
              <a:rPr lang="en-GB" sz="1600" spc="130" dirty="0">
                <a:latin typeface="Roboto"/>
                <a:cs typeface="Roboto"/>
              </a:rPr>
              <a:t> more engaging and effective. Additionally, incorporating,  accounting real-time feedback, and collaborative learning opportunities can further enhance the project's effectiveness.</a:t>
            </a:r>
            <a:endParaRPr sz="1600" dirty="0">
              <a:latin typeface="Roboto"/>
              <a:cs typeface="Roboto"/>
            </a:endParaRPr>
          </a:p>
        </p:txBody>
      </p:sp>
    </p:spTree>
    <p:extLst>
      <p:ext uri="{BB962C8B-B14F-4D97-AF65-F5344CB8AC3E}">
        <p14:creationId xmlns:p14="http://schemas.microsoft.com/office/powerpoint/2010/main" val="168549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object 2"/>
          <p:cNvSpPr/>
          <p:nvPr/>
        </p:nvSpPr>
        <p:spPr>
          <a:xfrm>
            <a:off x="4310634" y="1024889"/>
            <a:ext cx="524510" cy="0"/>
          </a:xfrm>
          <a:custGeom>
            <a:avLst/>
            <a:gdLst/>
            <a:ahLst/>
            <a:cxnLst/>
            <a:rect l="l" t="t" r="r" b="b"/>
            <a:pathLst>
              <a:path w="524510">
                <a:moveTo>
                  <a:pt x="0" y="0"/>
                </a:moveTo>
                <a:lnTo>
                  <a:pt x="524382" y="0"/>
                </a:lnTo>
              </a:path>
            </a:pathLst>
          </a:custGeom>
          <a:ln w="38100">
            <a:solidFill>
              <a:srgbClr val="5C64CF"/>
            </a:solidFill>
          </a:ln>
        </p:spPr>
        <p:txBody>
          <a:bodyPr wrap="square" lIns="0" tIns="0" rIns="0" bIns="0" rtlCol="0"/>
          <a:lstStyle/>
          <a:p>
            <a:endParaRPr dirty="0"/>
          </a:p>
        </p:txBody>
      </p:sp>
      <p:sp>
        <p:nvSpPr>
          <p:cNvPr id="3" name="object 3"/>
          <p:cNvSpPr txBox="1">
            <a:spLocks noGrp="1"/>
          </p:cNvSpPr>
          <p:nvPr>
            <p:ph type="title"/>
          </p:nvPr>
        </p:nvSpPr>
        <p:spPr>
          <a:xfrm>
            <a:off x="3781493" y="414917"/>
            <a:ext cx="1581014" cy="482600"/>
          </a:xfrm>
          <a:prstGeom prst="rect">
            <a:avLst/>
          </a:prstGeom>
        </p:spPr>
        <p:txBody>
          <a:bodyPr vert="horz" wrap="square" lIns="0" tIns="12700" rIns="0" bIns="0" rtlCol="0">
            <a:spAutoFit/>
          </a:bodyPr>
          <a:lstStyle/>
          <a:p>
            <a:pPr marL="12700">
              <a:lnSpc>
                <a:spcPct val="100000"/>
              </a:lnSpc>
              <a:spcBef>
                <a:spcPts val="100"/>
              </a:spcBef>
            </a:pPr>
            <a:r>
              <a:rPr lang="en-IN" sz="3000" b="1" spc="-290" dirty="0">
                <a:latin typeface="Trebuchet MS"/>
                <a:cs typeface="Trebuchet MS"/>
              </a:rPr>
              <a:t>Reference</a:t>
            </a:r>
            <a:endParaRPr sz="3000" dirty="0">
              <a:latin typeface="Trebuchet MS"/>
              <a:cs typeface="Trebuchet MS"/>
            </a:endParaRPr>
          </a:p>
        </p:txBody>
      </p:sp>
      <p:sp>
        <p:nvSpPr>
          <p:cNvPr id="4" name="object 4"/>
          <p:cNvSpPr txBox="1"/>
          <p:nvPr/>
        </p:nvSpPr>
        <p:spPr>
          <a:xfrm>
            <a:off x="5735961" y="1854033"/>
            <a:ext cx="3228527" cy="1490152"/>
          </a:xfrm>
          <a:prstGeom prst="rect">
            <a:avLst/>
          </a:prstGeom>
        </p:spPr>
        <p:txBody>
          <a:bodyPr vert="horz" wrap="square" lIns="0" tIns="12700" rIns="0" bIns="0" rtlCol="0">
            <a:spAutoFit/>
          </a:bodyPr>
          <a:lstStyle/>
          <a:p>
            <a:pPr marL="393700" indent="-381000">
              <a:lnSpc>
                <a:spcPct val="100000"/>
              </a:lnSpc>
              <a:spcBef>
                <a:spcPts val="100"/>
              </a:spcBef>
              <a:buFont typeface="Segoe UI Symbol"/>
              <a:buChar char="❖"/>
              <a:tabLst>
                <a:tab pos="393700" algn="l"/>
              </a:tabLst>
            </a:pPr>
            <a:r>
              <a:rPr lang="en-IN" sz="2400" spc="-5" dirty="0">
                <a:latin typeface="Roboto"/>
                <a:cs typeface="Roboto"/>
                <a:hlinkClick r:id="rId2"/>
              </a:rPr>
              <a:t>YouTube</a:t>
            </a:r>
            <a:endParaRPr sz="2400" dirty="0">
              <a:latin typeface="Roboto"/>
              <a:cs typeface="Roboto"/>
            </a:endParaRPr>
          </a:p>
          <a:p>
            <a:pPr marL="393700" indent="-381000">
              <a:lnSpc>
                <a:spcPct val="100000"/>
              </a:lnSpc>
              <a:spcBef>
                <a:spcPts val="5"/>
              </a:spcBef>
              <a:buFont typeface="Segoe UI Symbol"/>
              <a:buChar char="❖"/>
              <a:tabLst>
                <a:tab pos="393700" algn="l"/>
              </a:tabLst>
            </a:pPr>
            <a:r>
              <a:rPr lang="en-IN" sz="2400" spc="20" dirty="0">
                <a:latin typeface="Roboto"/>
                <a:cs typeface="Roboto"/>
                <a:hlinkClick r:id="rId3"/>
              </a:rPr>
              <a:t>Chat GPT</a:t>
            </a:r>
            <a:endParaRPr lang="en-IN" sz="2400" spc="20" dirty="0">
              <a:latin typeface="Roboto"/>
              <a:cs typeface="Roboto"/>
            </a:endParaRPr>
          </a:p>
          <a:p>
            <a:pPr marL="393700" indent="-381000">
              <a:lnSpc>
                <a:spcPct val="100000"/>
              </a:lnSpc>
              <a:spcBef>
                <a:spcPts val="5"/>
              </a:spcBef>
              <a:buFont typeface="Segoe UI Symbol"/>
              <a:buChar char="❖"/>
              <a:tabLst>
                <a:tab pos="393700" algn="l"/>
              </a:tabLst>
            </a:pPr>
            <a:r>
              <a:rPr lang="en-GB" sz="2400" dirty="0">
                <a:latin typeface="Roboto"/>
                <a:cs typeface="Roboto"/>
                <a:hlinkClick r:id="rId4"/>
              </a:rPr>
              <a:t>Coursera</a:t>
            </a:r>
            <a:endParaRPr lang="en-GB" sz="2400" dirty="0">
              <a:latin typeface="Roboto"/>
              <a:cs typeface="Roboto"/>
            </a:endParaRPr>
          </a:p>
          <a:p>
            <a:pPr marL="393700" indent="-381000">
              <a:lnSpc>
                <a:spcPct val="100000"/>
              </a:lnSpc>
              <a:spcBef>
                <a:spcPts val="5"/>
              </a:spcBef>
              <a:buFont typeface="Segoe UI Symbol"/>
              <a:buChar char="❖"/>
              <a:tabLst>
                <a:tab pos="393700" algn="l"/>
              </a:tabLst>
            </a:pPr>
            <a:r>
              <a:rPr lang="en-US" sz="2400" dirty="0" err="1">
                <a:latin typeface="Roboto"/>
                <a:cs typeface="Roboto"/>
                <a:hlinkClick r:id="rId5"/>
              </a:rPr>
              <a:t>Github</a:t>
            </a:r>
            <a:endParaRPr sz="2400" dirty="0">
              <a:latin typeface="Roboto"/>
              <a:cs typeface="Roboto"/>
            </a:endParaRPr>
          </a:p>
        </p:txBody>
      </p:sp>
      <p:pic>
        <p:nvPicPr>
          <p:cNvPr id="4098" name="Picture 2" descr="Athar: Startup Accelerator Program for Upper Egypt">
            <a:extLst>
              <a:ext uri="{FF2B5EF4-FFF2-40B4-BE49-F238E27FC236}">
                <a16:creationId xmlns:a16="http://schemas.microsoft.com/office/drawing/2014/main" id="{27660435-79D5-B28C-E06D-E1094C27D1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770144"/>
            <a:ext cx="5349279" cy="33484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9144000" cy="5143500"/>
          </a:xfrm>
          <a:prstGeom prst="rect">
            <a:avLst/>
          </a:prstGeom>
          <a:solidFill>
            <a:schemeClr val="accent2">
              <a:lumMod val="40000"/>
              <a:lumOff val="60000"/>
            </a:schemeClr>
          </a:solidFill>
        </p:spPr>
      </p:pic>
      <p:sp>
        <p:nvSpPr>
          <p:cNvPr id="2" name="object 2"/>
          <p:cNvSpPr txBox="1">
            <a:spLocks noGrp="1"/>
          </p:cNvSpPr>
          <p:nvPr>
            <p:ph type="ctrTitle"/>
          </p:nvPr>
        </p:nvSpPr>
        <p:spPr>
          <a:xfrm>
            <a:off x="3562984" y="2030044"/>
            <a:ext cx="2152016" cy="443070"/>
          </a:xfrm>
          <a:prstGeom prst="rect">
            <a:avLst/>
          </a:prstGeom>
        </p:spPr>
        <p:txBody>
          <a:bodyPr vert="horz" wrap="square" lIns="0" tIns="12065" rIns="0" bIns="0" rtlCol="0">
            <a:spAutoFit/>
          </a:bodyPr>
          <a:lstStyle/>
          <a:p>
            <a:pPr marL="398780">
              <a:lnSpc>
                <a:spcPct val="100000"/>
              </a:lnSpc>
              <a:spcBef>
                <a:spcPts val="95"/>
              </a:spcBef>
            </a:pPr>
            <a:r>
              <a:rPr spc="-335" dirty="0"/>
              <a:t>Than</a:t>
            </a:r>
            <a:r>
              <a:rPr spc="-105" dirty="0"/>
              <a:t>ks</a:t>
            </a:r>
            <a:r>
              <a:rPr spc="-80" dirty="0"/>
              <a:t> </a:t>
            </a:r>
            <a:r>
              <a:rPr spc="-270" dirty="0"/>
              <a:t>You</a:t>
            </a:r>
          </a:p>
        </p:txBody>
      </p:sp>
      <p:sp>
        <p:nvSpPr>
          <p:cNvPr id="4" name="object 4"/>
          <p:cNvSpPr txBox="1"/>
          <p:nvPr/>
        </p:nvSpPr>
        <p:spPr>
          <a:xfrm>
            <a:off x="3733800" y="2670387"/>
            <a:ext cx="2456815" cy="259045"/>
          </a:xfrm>
          <a:prstGeom prst="rect">
            <a:avLst/>
          </a:prstGeom>
        </p:spPr>
        <p:txBody>
          <a:bodyPr vert="horz" wrap="square" lIns="0" tIns="12700" rIns="0" bIns="0" rtlCol="0" anchor="t">
            <a:spAutoFit/>
          </a:bodyPr>
          <a:lstStyle/>
          <a:p>
            <a:pPr marL="12700" marR="5080">
              <a:spcBef>
                <a:spcPts val="100"/>
              </a:spcBef>
            </a:pPr>
            <a:r>
              <a:rPr lang="en-IN" sz="1600" spc="10" dirty="0">
                <a:solidFill>
                  <a:schemeClr val="tx1">
                    <a:lumMod val="75000"/>
                    <a:lumOff val="25000"/>
                  </a:schemeClr>
                </a:solidFill>
                <a:latin typeface="Trebuchet MS" panose="020B0603020202020204" pitchFamily="34" charset="0"/>
                <a:cs typeface="Roboto"/>
              </a:rPr>
              <a:t>Project by: Saharsh Diwan</a:t>
            </a:r>
            <a:endParaRPr sz="1600" dirty="0">
              <a:solidFill>
                <a:schemeClr val="tx1">
                  <a:lumMod val="75000"/>
                  <a:lumOff val="25000"/>
                </a:schemeClr>
              </a:solidFill>
              <a:latin typeface="Trebuchet MS" panose="020B0603020202020204" pitchFamily="34" charset="0"/>
              <a:cs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ACBF9FB-0E56-3D38-D57D-31431885C720}"/>
              </a:ext>
            </a:extLst>
          </p:cNvPr>
          <p:cNvPicPr>
            <a:picLocks noChangeAspect="1" noChangeArrowheads="1"/>
          </p:cNvPicPr>
          <p:nvPr/>
        </p:nvPicPr>
        <p:blipFill>
          <a:blip r:embed="rId2" cstate="print">
            <a:alphaModFix/>
            <a:extLst>
              <a:ext uri="{28A0092B-C50C-407E-A947-70E740481C1C}">
                <a14:useLocalDpi xmlns:a14="http://schemas.microsoft.com/office/drawing/2010/main" val="0"/>
              </a:ext>
            </a:extLst>
          </a:blip>
          <a:srcRect/>
          <a:stretch/>
        </p:blipFill>
        <p:spPr bwMode="auto">
          <a:xfrm>
            <a:off x="3563888" y="-21016"/>
            <a:ext cx="7668344" cy="5112229"/>
          </a:xfrm>
          <a:prstGeom prst="rect">
            <a:avLst/>
          </a:prstGeom>
          <a:solidFill>
            <a:srgbClr val="F8F9FA"/>
          </a:solidFill>
        </p:spPr>
      </p:pic>
      <p:sp>
        <p:nvSpPr>
          <p:cNvPr id="3" name="object 3"/>
          <p:cNvSpPr/>
          <p:nvPr/>
        </p:nvSpPr>
        <p:spPr>
          <a:xfrm>
            <a:off x="4034549" y="2758439"/>
            <a:ext cx="920115" cy="1089660"/>
          </a:xfrm>
          <a:custGeom>
            <a:avLst/>
            <a:gdLst/>
            <a:ahLst/>
            <a:cxnLst/>
            <a:rect l="l" t="t" r="r" b="b"/>
            <a:pathLst>
              <a:path w="920114" h="1089660">
                <a:moveTo>
                  <a:pt x="606539" y="635762"/>
                </a:moveTo>
                <a:lnTo>
                  <a:pt x="603135" y="587933"/>
                </a:lnTo>
                <a:lnTo>
                  <a:pt x="586181" y="542340"/>
                </a:lnTo>
                <a:lnTo>
                  <a:pt x="561568" y="498449"/>
                </a:lnTo>
                <a:lnTo>
                  <a:pt x="535165" y="455676"/>
                </a:lnTo>
                <a:lnTo>
                  <a:pt x="518502" y="422541"/>
                </a:lnTo>
                <a:lnTo>
                  <a:pt x="504634" y="385292"/>
                </a:lnTo>
                <a:lnTo>
                  <a:pt x="492734" y="344970"/>
                </a:lnTo>
                <a:lnTo>
                  <a:pt x="481977" y="302641"/>
                </a:lnTo>
                <a:lnTo>
                  <a:pt x="471538" y="259346"/>
                </a:lnTo>
                <a:lnTo>
                  <a:pt x="460616" y="216141"/>
                </a:lnTo>
                <a:lnTo>
                  <a:pt x="448386" y="174078"/>
                </a:lnTo>
                <a:lnTo>
                  <a:pt x="434022" y="134200"/>
                </a:lnTo>
                <a:lnTo>
                  <a:pt x="416725" y="97586"/>
                </a:lnTo>
                <a:lnTo>
                  <a:pt x="395655" y="65265"/>
                </a:lnTo>
                <a:lnTo>
                  <a:pt x="338975" y="17729"/>
                </a:lnTo>
                <a:lnTo>
                  <a:pt x="301701" y="4610"/>
                </a:lnTo>
                <a:lnTo>
                  <a:pt x="257416" y="0"/>
                </a:lnTo>
                <a:lnTo>
                  <a:pt x="247332" y="215"/>
                </a:lnTo>
                <a:lnTo>
                  <a:pt x="169735" y="15316"/>
                </a:lnTo>
                <a:lnTo>
                  <a:pt x="127914" y="36360"/>
                </a:lnTo>
                <a:lnTo>
                  <a:pt x="90576" y="65112"/>
                </a:lnTo>
                <a:lnTo>
                  <a:pt x="58648" y="100215"/>
                </a:lnTo>
                <a:lnTo>
                  <a:pt x="33058" y="140347"/>
                </a:lnTo>
                <a:lnTo>
                  <a:pt x="14719" y="184150"/>
                </a:lnTo>
                <a:lnTo>
                  <a:pt x="3873" y="230047"/>
                </a:lnTo>
                <a:lnTo>
                  <a:pt x="0" y="276948"/>
                </a:lnTo>
                <a:lnTo>
                  <a:pt x="2603" y="324116"/>
                </a:lnTo>
                <a:lnTo>
                  <a:pt x="11176" y="370814"/>
                </a:lnTo>
                <a:lnTo>
                  <a:pt x="25234" y="416306"/>
                </a:lnTo>
                <a:lnTo>
                  <a:pt x="44310" y="459867"/>
                </a:lnTo>
                <a:lnTo>
                  <a:pt x="67627" y="500951"/>
                </a:lnTo>
                <a:lnTo>
                  <a:pt x="94615" y="539661"/>
                </a:lnTo>
                <a:lnTo>
                  <a:pt x="124777" y="576097"/>
                </a:lnTo>
                <a:lnTo>
                  <a:pt x="157607" y="610336"/>
                </a:lnTo>
                <a:lnTo>
                  <a:pt x="192620" y="642480"/>
                </a:lnTo>
                <a:lnTo>
                  <a:pt x="229349" y="672592"/>
                </a:lnTo>
                <a:lnTo>
                  <a:pt x="267055" y="700151"/>
                </a:lnTo>
                <a:lnTo>
                  <a:pt x="306946" y="724687"/>
                </a:lnTo>
                <a:lnTo>
                  <a:pt x="348869" y="744537"/>
                </a:lnTo>
                <a:lnTo>
                  <a:pt x="392684" y="758050"/>
                </a:lnTo>
                <a:lnTo>
                  <a:pt x="441312" y="763524"/>
                </a:lnTo>
                <a:lnTo>
                  <a:pt x="486994" y="757516"/>
                </a:lnTo>
                <a:lnTo>
                  <a:pt x="530021" y="740397"/>
                </a:lnTo>
                <a:lnTo>
                  <a:pt x="566737" y="713498"/>
                </a:lnTo>
                <a:lnTo>
                  <a:pt x="593458" y="678167"/>
                </a:lnTo>
                <a:lnTo>
                  <a:pt x="606539" y="635762"/>
                </a:lnTo>
                <a:close/>
              </a:path>
              <a:path w="920114" h="1089660">
                <a:moveTo>
                  <a:pt x="919530" y="925423"/>
                </a:moveTo>
                <a:lnTo>
                  <a:pt x="910348" y="886498"/>
                </a:lnTo>
                <a:lnTo>
                  <a:pt x="891755" y="850252"/>
                </a:lnTo>
                <a:lnTo>
                  <a:pt x="863587" y="818896"/>
                </a:lnTo>
                <a:lnTo>
                  <a:pt x="827874" y="797598"/>
                </a:lnTo>
                <a:lnTo>
                  <a:pt x="790562" y="790956"/>
                </a:lnTo>
                <a:lnTo>
                  <a:pt x="747890" y="798931"/>
                </a:lnTo>
                <a:lnTo>
                  <a:pt x="708596" y="820737"/>
                </a:lnTo>
                <a:lnTo>
                  <a:pt x="675589" y="853211"/>
                </a:lnTo>
                <a:lnTo>
                  <a:pt x="651789" y="893178"/>
                </a:lnTo>
                <a:lnTo>
                  <a:pt x="640118" y="937501"/>
                </a:lnTo>
                <a:lnTo>
                  <a:pt x="643496" y="982980"/>
                </a:lnTo>
                <a:lnTo>
                  <a:pt x="663194" y="1025321"/>
                </a:lnTo>
                <a:lnTo>
                  <a:pt x="695515" y="1059141"/>
                </a:lnTo>
                <a:lnTo>
                  <a:pt x="736523" y="1081557"/>
                </a:lnTo>
                <a:lnTo>
                  <a:pt x="782307" y="1089660"/>
                </a:lnTo>
                <a:lnTo>
                  <a:pt x="787133" y="1089533"/>
                </a:lnTo>
                <a:lnTo>
                  <a:pt x="830643" y="1081633"/>
                </a:lnTo>
                <a:lnTo>
                  <a:pt x="865809" y="1062964"/>
                </a:lnTo>
                <a:lnTo>
                  <a:pt x="910412" y="1002284"/>
                </a:lnTo>
                <a:lnTo>
                  <a:pt x="919505" y="964755"/>
                </a:lnTo>
                <a:lnTo>
                  <a:pt x="919530" y="925423"/>
                </a:lnTo>
                <a:close/>
              </a:path>
            </a:pathLst>
          </a:custGeom>
          <a:solidFill>
            <a:schemeClr val="accent2">
              <a:lumMod val="40000"/>
              <a:lumOff val="60000"/>
            </a:schemeClr>
          </a:solidFill>
        </p:spPr>
        <p:txBody>
          <a:bodyPr wrap="square" lIns="0" tIns="0" rIns="0" bIns="0" rtlCol="0"/>
          <a:lstStyle/>
          <a:p>
            <a:endParaRPr dirty="0"/>
          </a:p>
        </p:txBody>
      </p:sp>
      <p:sp>
        <p:nvSpPr>
          <p:cNvPr id="4" name="object 4"/>
          <p:cNvSpPr/>
          <p:nvPr/>
        </p:nvSpPr>
        <p:spPr>
          <a:xfrm>
            <a:off x="6242812" y="4005071"/>
            <a:ext cx="757555" cy="398145"/>
          </a:xfrm>
          <a:custGeom>
            <a:avLst/>
            <a:gdLst/>
            <a:ahLst/>
            <a:cxnLst/>
            <a:rect l="l" t="t" r="r" b="b"/>
            <a:pathLst>
              <a:path w="757554" h="398145">
                <a:moveTo>
                  <a:pt x="302386" y="0"/>
                </a:moveTo>
                <a:lnTo>
                  <a:pt x="251962" y="1130"/>
                </a:lnTo>
                <a:lnTo>
                  <a:pt x="202625" y="4776"/>
                </a:lnTo>
                <a:lnTo>
                  <a:pt x="155710" y="11323"/>
                </a:lnTo>
                <a:lnTo>
                  <a:pt x="112556" y="21152"/>
                </a:lnTo>
                <a:lnTo>
                  <a:pt x="74500" y="34648"/>
                </a:lnTo>
                <a:lnTo>
                  <a:pt x="19030" y="74174"/>
                </a:lnTo>
                <a:lnTo>
                  <a:pt x="0" y="132967"/>
                </a:lnTo>
                <a:lnTo>
                  <a:pt x="7492" y="170548"/>
                </a:lnTo>
                <a:lnTo>
                  <a:pt x="29409" y="206874"/>
                </a:lnTo>
                <a:lnTo>
                  <a:pt x="63292" y="233602"/>
                </a:lnTo>
                <a:lnTo>
                  <a:pt x="104200" y="253060"/>
                </a:lnTo>
                <a:lnTo>
                  <a:pt x="147192" y="267576"/>
                </a:lnTo>
                <a:lnTo>
                  <a:pt x="511047" y="377443"/>
                </a:lnTo>
                <a:lnTo>
                  <a:pt x="562291" y="391413"/>
                </a:lnTo>
                <a:lnTo>
                  <a:pt x="614298" y="397763"/>
                </a:lnTo>
                <a:lnTo>
                  <a:pt x="623934" y="397488"/>
                </a:lnTo>
                <a:lnTo>
                  <a:pt x="696407" y="371169"/>
                </a:lnTo>
                <a:lnTo>
                  <a:pt x="729287" y="335076"/>
                </a:lnTo>
                <a:lnTo>
                  <a:pt x="750017" y="289545"/>
                </a:lnTo>
                <a:lnTo>
                  <a:pt x="757324" y="239440"/>
                </a:lnTo>
                <a:lnTo>
                  <a:pt x="749934" y="189623"/>
                </a:lnTo>
                <a:lnTo>
                  <a:pt x="729112" y="144522"/>
                </a:lnTo>
                <a:lnTo>
                  <a:pt x="698421" y="105514"/>
                </a:lnTo>
                <a:lnTo>
                  <a:pt x="660030" y="72975"/>
                </a:lnTo>
                <a:lnTo>
                  <a:pt x="616110" y="47283"/>
                </a:lnTo>
                <a:lnTo>
                  <a:pt x="568832" y="28816"/>
                </a:lnTo>
                <a:lnTo>
                  <a:pt x="489765" y="13181"/>
                </a:lnTo>
                <a:lnTo>
                  <a:pt x="433208" y="6482"/>
                </a:lnTo>
                <a:lnTo>
                  <a:pt x="369659" y="1776"/>
                </a:lnTo>
                <a:lnTo>
                  <a:pt x="302386" y="0"/>
                </a:lnTo>
                <a:close/>
              </a:path>
            </a:pathLst>
          </a:custGeom>
          <a:solidFill>
            <a:schemeClr val="accent2">
              <a:lumMod val="40000"/>
              <a:lumOff val="60000"/>
            </a:schemeClr>
          </a:solidFill>
        </p:spPr>
        <p:txBody>
          <a:bodyPr wrap="square" lIns="0" tIns="0" rIns="0" bIns="0" rtlCol="0"/>
          <a:lstStyle/>
          <a:p>
            <a:endParaRPr dirty="0"/>
          </a:p>
        </p:txBody>
      </p:sp>
      <p:sp>
        <p:nvSpPr>
          <p:cNvPr id="12" name="object 12"/>
          <p:cNvSpPr txBox="1"/>
          <p:nvPr/>
        </p:nvSpPr>
        <p:spPr>
          <a:xfrm>
            <a:off x="246070" y="1946787"/>
            <a:ext cx="3169503" cy="2515432"/>
          </a:xfrm>
          <a:prstGeom prst="rect">
            <a:avLst/>
          </a:prstGeom>
        </p:spPr>
        <p:txBody>
          <a:bodyPr vert="horz" wrap="square" lIns="0" tIns="179705" rIns="0" bIns="0" rtlCol="0">
            <a:spAutoFit/>
          </a:bodyPr>
          <a:lstStyle/>
          <a:p>
            <a:pPr marL="12700" marR="5080">
              <a:lnSpc>
                <a:spcPct val="80000"/>
              </a:lnSpc>
              <a:spcBef>
                <a:spcPts val="1415"/>
              </a:spcBef>
            </a:pPr>
            <a:r>
              <a:rPr lang="en-US" sz="6000" dirty="0">
                <a:solidFill>
                  <a:srgbClr val="731F7D"/>
                </a:solidFill>
                <a:latin typeface="Assistant Regular Bold" panose="020B0604020202020204" charset="-79"/>
                <a:cs typeface="Assistant Regular Bold" panose="020B0604020202020204" charset="-79"/>
              </a:rPr>
              <a:t>Vendor’s         Hub</a:t>
            </a:r>
          </a:p>
          <a:p>
            <a:pPr marL="12700" marR="5080">
              <a:lnSpc>
                <a:spcPct val="80000"/>
              </a:lnSpc>
              <a:spcBef>
                <a:spcPts val="1415"/>
              </a:spcBef>
            </a:pPr>
            <a:endParaRPr sz="5500" dirty="0">
              <a:latin typeface="Trebuchet MS"/>
              <a:cs typeface="Trebuchet MS"/>
            </a:endParaRPr>
          </a:p>
        </p:txBody>
      </p:sp>
      <p:sp>
        <p:nvSpPr>
          <p:cNvPr id="13" name="object 13"/>
          <p:cNvSpPr/>
          <p:nvPr/>
        </p:nvSpPr>
        <p:spPr>
          <a:xfrm flipV="1">
            <a:off x="251520" y="3304387"/>
            <a:ext cx="1816628" cy="275475"/>
          </a:xfrm>
          <a:custGeom>
            <a:avLst/>
            <a:gdLst/>
            <a:ahLst/>
            <a:cxnLst/>
            <a:rect l="l" t="t" r="r" b="b"/>
            <a:pathLst>
              <a:path w="524510">
                <a:moveTo>
                  <a:pt x="0" y="0"/>
                </a:moveTo>
                <a:lnTo>
                  <a:pt x="524383" y="0"/>
                </a:lnTo>
              </a:path>
            </a:pathLst>
          </a:custGeom>
          <a:ln w="38100">
            <a:solidFill>
              <a:srgbClr val="5C64CF"/>
            </a:solidFill>
          </a:ln>
        </p:spPr>
        <p:txBody>
          <a:bodyPr wrap="square" lIns="0" tIns="0" rIns="0" bIns="0" rtlCol="0"/>
          <a:lstStyle/>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811D7D3D-E599-ABC3-0E76-6611E7F79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820256" y="1364339"/>
            <a:ext cx="4162534" cy="2772806"/>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4310634" y="1024889"/>
            <a:ext cx="524510" cy="0"/>
          </a:xfrm>
          <a:custGeom>
            <a:avLst/>
            <a:gdLst/>
            <a:ahLst/>
            <a:cxnLst/>
            <a:rect l="l" t="t" r="r" b="b"/>
            <a:pathLst>
              <a:path w="524510">
                <a:moveTo>
                  <a:pt x="0" y="0"/>
                </a:moveTo>
                <a:lnTo>
                  <a:pt x="524382" y="0"/>
                </a:lnTo>
              </a:path>
            </a:pathLst>
          </a:custGeom>
          <a:ln w="38100">
            <a:solidFill>
              <a:srgbClr val="5C64CF"/>
            </a:solidFill>
          </a:ln>
        </p:spPr>
        <p:txBody>
          <a:bodyPr wrap="square" lIns="0" tIns="0" rIns="0" bIns="0" rtlCol="0"/>
          <a:lstStyle/>
          <a:p>
            <a:endParaRPr dirty="0"/>
          </a:p>
        </p:txBody>
      </p:sp>
      <p:sp>
        <p:nvSpPr>
          <p:cNvPr id="4" name="object 4"/>
          <p:cNvSpPr txBox="1">
            <a:spLocks noGrp="1"/>
          </p:cNvSpPr>
          <p:nvPr>
            <p:ph type="title"/>
          </p:nvPr>
        </p:nvSpPr>
        <p:spPr>
          <a:xfrm>
            <a:off x="3640963" y="383540"/>
            <a:ext cx="1861820" cy="482600"/>
          </a:xfrm>
          <a:prstGeom prst="rect">
            <a:avLst/>
          </a:prstGeom>
        </p:spPr>
        <p:txBody>
          <a:bodyPr vert="horz" wrap="square" lIns="0" tIns="12700" rIns="0" bIns="0" rtlCol="0">
            <a:spAutoFit/>
          </a:bodyPr>
          <a:lstStyle/>
          <a:p>
            <a:pPr marL="12700">
              <a:lnSpc>
                <a:spcPct val="100000"/>
              </a:lnSpc>
              <a:spcBef>
                <a:spcPts val="100"/>
              </a:spcBef>
            </a:pPr>
            <a:r>
              <a:rPr sz="3000" b="1" spc="-170" dirty="0">
                <a:latin typeface="Trebuchet MS"/>
                <a:cs typeface="Trebuchet MS"/>
              </a:rPr>
              <a:t>Intr</a:t>
            </a:r>
            <a:r>
              <a:rPr sz="3000" b="1" spc="-225" dirty="0">
                <a:latin typeface="Trebuchet MS"/>
                <a:cs typeface="Trebuchet MS"/>
              </a:rPr>
              <a:t>o</a:t>
            </a:r>
            <a:r>
              <a:rPr sz="3000" b="1" spc="-355" dirty="0">
                <a:latin typeface="Trebuchet MS"/>
                <a:cs typeface="Trebuchet MS"/>
              </a:rPr>
              <a:t>d</a:t>
            </a:r>
            <a:r>
              <a:rPr sz="3000" b="1" spc="-360" dirty="0">
                <a:latin typeface="Trebuchet MS"/>
                <a:cs typeface="Trebuchet MS"/>
              </a:rPr>
              <a:t>u</a:t>
            </a:r>
            <a:r>
              <a:rPr sz="3000" b="1" spc="-425" dirty="0">
                <a:latin typeface="Trebuchet MS"/>
                <a:cs typeface="Trebuchet MS"/>
              </a:rPr>
              <a:t>c</a:t>
            </a:r>
            <a:r>
              <a:rPr sz="3000" b="1" spc="-325" dirty="0">
                <a:latin typeface="Trebuchet MS"/>
                <a:cs typeface="Trebuchet MS"/>
              </a:rPr>
              <a:t>t</a:t>
            </a:r>
            <a:r>
              <a:rPr sz="3000" b="1" spc="-190" dirty="0">
                <a:latin typeface="Trebuchet MS"/>
                <a:cs typeface="Trebuchet MS"/>
              </a:rPr>
              <a:t>ion</a:t>
            </a:r>
            <a:endParaRPr sz="3000" dirty="0">
              <a:latin typeface="Trebuchet MS"/>
              <a:cs typeface="Trebuchet MS"/>
            </a:endParaRPr>
          </a:p>
        </p:txBody>
      </p:sp>
      <p:sp>
        <p:nvSpPr>
          <p:cNvPr id="15" name="Rectangle 9">
            <a:extLst>
              <a:ext uri="{FF2B5EF4-FFF2-40B4-BE49-F238E27FC236}">
                <a16:creationId xmlns:a16="http://schemas.microsoft.com/office/drawing/2014/main" id="{D0700D90-D0F9-545D-5A3A-D37B4B717E8F}"/>
              </a:ext>
            </a:extLst>
          </p:cNvPr>
          <p:cNvSpPr>
            <a:spLocks noChangeArrowheads="1"/>
          </p:cNvSpPr>
          <p:nvPr/>
        </p:nvSpPr>
        <p:spPr bwMode="auto">
          <a:xfrm>
            <a:off x="1978025" y="9642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Shruti" panose="020B0502040204020203" pitchFamily="34" charset="0"/>
                <a:cs typeface="Shruti" panose="020B0502040204020203" pitchFamily="34" charset="0"/>
              </a:rPr>
            </a:br>
            <a:endParaRPr kumimoji="0" lang="en-US" altLang="en-US" sz="1800" b="0" i="0" u="none" strike="noStrike" cap="none" normalizeH="0" baseline="0">
              <a:ln>
                <a:noFill/>
              </a:ln>
              <a:solidFill>
                <a:schemeClr val="tx1"/>
              </a:solidFill>
              <a:effectLst/>
              <a:latin typeface="Shruti" panose="020B0502040204020203" pitchFamily="34" charset="0"/>
              <a:cs typeface="Shruti" panose="020B0502040204020203" pitchFamily="34" charset="0"/>
            </a:endParaRPr>
          </a:p>
        </p:txBody>
      </p:sp>
      <p:sp>
        <p:nvSpPr>
          <p:cNvPr id="5" name="Rectangle 2">
            <a:extLst>
              <a:ext uri="{FF2B5EF4-FFF2-40B4-BE49-F238E27FC236}">
                <a16:creationId xmlns:a16="http://schemas.microsoft.com/office/drawing/2014/main" id="{7A376DF4-3C2E-8888-40DA-1D5232286163}"/>
              </a:ext>
            </a:extLst>
          </p:cNvPr>
          <p:cNvSpPr>
            <a:spLocks noChangeArrowheads="1"/>
          </p:cNvSpPr>
          <p:nvPr/>
        </p:nvSpPr>
        <p:spPr bwMode="auto">
          <a:xfrm>
            <a:off x="30951" y="893668"/>
            <a:ext cx="49320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rebuchet MS" panose="020B0603020202020204" pitchFamily="34" charset="0"/>
              </a:rPr>
              <a:t>The vendor’s Hub project is an innovative solution to improve order fulfillment, delivery tracking, employee managment and inventory management. It provides real-time updates to vendors and customers, promoting transparency and accountability. The system optimizes inventory management by tracking product demand over time, ensuring appropriate stock levels. This results in faster and more confident product delivery, making it an efficient and reliable platform for vendors. The system's data storage and retrieval are secure and tamper-proof, making it an ideal solution for modern businesses.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811D7D3D-E599-ABC3-0E76-6611E7F79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572000" y="928781"/>
            <a:ext cx="4714962" cy="402250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4309745" y="799487"/>
            <a:ext cx="524510" cy="0"/>
          </a:xfrm>
          <a:custGeom>
            <a:avLst/>
            <a:gdLst/>
            <a:ahLst/>
            <a:cxnLst/>
            <a:rect l="l" t="t" r="r" b="b"/>
            <a:pathLst>
              <a:path w="524510">
                <a:moveTo>
                  <a:pt x="0" y="0"/>
                </a:moveTo>
                <a:lnTo>
                  <a:pt x="524382" y="0"/>
                </a:lnTo>
              </a:path>
            </a:pathLst>
          </a:custGeom>
          <a:ln w="38100">
            <a:solidFill>
              <a:srgbClr val="5C64CF"/>
            </a:solidFill>
          </a:ln>
        </p:spPr>
        <p:txBody>
          <a:bodyPr wrap="square" lIns="0" tIns="0" rIns="0" bIns="0" rtlCol="0"/>
          <a:lstStyle/>
          <a:p>
            <a:endParaRPr dirty="0"/>
          </a:p>
        </p:txBody>
      </p:sp>
      <p:sp>
        <p:nvSpPr>
          <p:cNvPr id="3" name="object 3"/>
          <p:cNvSpPr txBox="1"/>
          <p:nvPr/>
        </p:nvSpPr>
        <p:spPr>
          <a:xfrm>
            <a:off x="467544" y="815384"/>
            <a:ext cx="4470474" cy="4167808"/>
          </a:xfrm>
          <a:prstGeom prst="rect">
            <a:avLst/>
          </a:prstGeom>
        </p:spPr>
        <p:txBody>
          <a:bodyPr vert="horz" wrap="square" lIns="0" tIns="12700" rIns="0" bIns="0" rtlCol="0">
            <a:spAutoFit/>
          </a:bodyPr>
          <a:lstStyle/>
          <a:p>
            <a:pPr marL="12700" marR="5080" algn="just">
              <a:lnSpc>
                <a:spcPct val="100000"/>
              </a:lnSpc>
              <a:spcBef>
                <a:spcPts val="100"/>
              </a:spcBef>
            </a:pPr>
            <a:r>
              <a:rPr lang="en-GB" dirty="0">
                <a:latin typeface="Trebuchet MS" panose="020B0603020202020204" pitchFamily="34" charset="0"/>
              </a:rPr>
              <a:t>The purpose is to develop and implement innovative and effective Vendor management in online and </a:t>
            </a:r>
            <a:r>
              <a:rPr lang="en-US" dirty="0">
                <a:latin typeface="Trebuchet MS" panose="020B0603020202020204" pitchFamily="34" charset="0"/>
              </a:rPr>
              <a:t>business</a:t>
            </a:r>
            <a:r>
              <a:rPr lang="en-GB" dirty="0">
                <a:latin typeface="Trebuchet MS" panose="020B0603020202020204" pitchFamily="34" charset="0"/>
              </a:rPr>
              <a:t> environments. This project aims to promote the use of technology in business to enhance </a:t>
            </a:r>
            <a:r>
              <a:rPr lang="en-US" dirty="0">
                <a:latin typeface="Trebuchet MS" panose="020B0603020202020204" pitchFamily="34" charset="0"/>
              </a:rPr>
              <a:t>vendors</a:t>
            </a:r>
            <a:r>
              <a:rPr lang="en-GB" dirty="0">
                <a:latin typeface="Trebuchet MS" panose="020B0603020202020204" pitchFamily="34" charset="0"/>
              </a:rPr>
              <a:t> engagement , collaboration, and achievement. It also seeks to provide </a:t>
            </a:r>
            <a:r>
              <a:rPr lang="en-US" dirty="0">
                <a:latin typeface="Trebuchet MS" panose="020B0603020202020204" pitchFamily="34" charset="0"/>
              </a:rPr>
              <a:t>different of businesses</a:t>
            </a:r>
            <a:r>
              <a:rPr lang="en-GB" dirty="0">
                <a:latin typeface="Trebuchet MS" panose="020B0603020202020204" pitchFamily="34" charset="0"/>
              </a:rPr>
              <a:t> opportunities for vendors to improve their </a:t>
            </a:r>
            <a:r>
              <a:rPr lang="en-US" dirty="0">
                <a:latin typeface="Trebuchet MS" panose="020B0603020202020204" pitchFamily="34" charset="0"/>
              </a:rPr>
              <a:t>productivity</a:t>
            </a:r>
            <a:r>
              <a:rPr lang="en-GB" dirty="0">
                <a:latin typeface="Trebuchet MS" panose="020B0603020202020204" pitchFamily="34" charset="0"/>
              </a:rPr>
              <a:t> user experience and adapt to the changing landscape of </a:t>
            </a:r>
            <a:r>
              <a:rPr lang="en-US" dirty="0">
                <a:latin typeface="Trebuchet MS" panose="020B0603020202020204" pitchFamily="34" charset="0"/>
              </a:rPr>
              <a:t>Businesses</a:t>
            </a:r>
            <a:r>
              <a:rPr lang="en-GB" dirty="0">
                <a:latin typeface="Trebuchet MS" panose="020B0603020202020204" pitchFamily="34" charset="0"/>
              </a:rPr>
              <a:t>. Ultimately, the Vendor’s Hub project aims to contribute to the advancement of small </a:t>
            </a:r>
            <a:r>
              <a:rPr lang="en-US" dirty="0">
                <a:latin typeface="Trebuchet MS" panose="020B0603020202020204" pitchFamily="34" charset="0"/>
              </a:rPr>
              <a:t>businesses</a:t>
            </a:r>
            <a:r>
              <a:rPr lang="en-GB" dirty="0">
                <a:latin typeface="Trebuchet MS" panose="020B0603020202020204" pitchFamily="34" charset="0"/>
              </a:rPr>
              <a:t> through the use of technology &amp; pedagogy.</a:t>
            </a:r>
            <a:endParaRPr sz="2400" dirty="0">
              <a:latin typeface="Trebuchet MS" panose="020B0603020202020204" pitchFamily="34" charset="0"/>
              <a:cs typeface="Trebuchet MS"/>
            </a:endParaRPr>
          </a:p>
        </p:txBody>
      </p:sp>
      <p:sp>
        <p:nvSpPr>
          <p:cNvPr id="4" name="object 4"/>
          <p:cNvSpPr txBox="1">
            <a:spLocks noGrp="1"/>
          </p:cNvSpPr>
          <p:nvPr>
            <p:ph type="title"/>
          </p:nvPr>
        </p:nvSpPr>
        <p:spPr>
          <a:xfrm>
            <a:off x="3914081" y="300991"/>
            <a:ext cx="1315838" cy="482600"/>
          </a:xfrm>
          <a:prstGeom prst="rect">
            <a:avLst/>
          </a:prstGeom>
        </p:spPr>
        <p:txBody>
          <a:bodyPr vert="horz" wrap="square" lIns="0" tIns="12700" rIns="0" bIns="0" rtlCol="0">
            <a:spAutoFit/>
          </a:bodyPr>
          <a:lstStyle/>
          <a:p>
            <a:pPr marL="12700">
              <a:lnSpc>
                <a:spcPct val="100000"/>
              </a:lnSpc>
              <a:spcBef>
                <a:spcPts val="100"/>
              </a:spcBef>
            </a:pPr>
            <a:r>
              <a:rPr lang="en-IN" sz="3000" b="1" spc="-170" dirty="0">
                <a:latin typeface="Trebuchet MS"/>
                <a:cs typeface="Trebuchet MS"/>
              </a:rPr>
              <a:t>Purpose</a:t>
            </a:r>
            <a:endParaRPr sz="3000" dirty="0">
              <a:latin typeface="Trebuchet MS"/>
              <a:cs typeface="Trebuchet MS"/>
            </a:endParaRPr>
          </a:p>
        </p:txBody>
      </p:sp>
    </p:spTree>
    <p:extLst>
      <p:ext uri="{BB962C8B-B14F-4D97-AF65-F5344CB8AC3E}">
        <p14:creationId xmlns:p14="http://schemas.microsoft.com/office/powerpoint/2010/main" val="273535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up)">
                                      <p:cBhvr>
                                        <p:cTn id="7" dur="500"/>
                                        <p:tgtEl>
                                          <p:spTgt spid="205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811D7D3D-E599-ABC3-0E76-6611E7F79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230836" y="1275606"/>
            <a:ext cx="4933304" cy="3187086"/>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4310634" y="1024889"/>
            <a:ext cx="524510" cy="0"/>
          </a:xfrm>
          <a:custGeom>
            <a:avLst/>
            <a:gdLst/>
            <a:ahLst/>
            <a:cxnLst/>
            <a:rect l="l" t="t" r="r" b="b"/>
            <a:pathLst>
              <a:path w="524510">
                <a:moveTo>
                  <a:pt x="0" y="0"/>
                </a:moveTo>
                <a:lnTo>
                  <a:pt x="524382" y="0"/>
                </a:lnTo>
              </a:path>
            </a:pathLst>
          </a:custGeom>
          <a:ln w="38100">
            <a:solidFill>
              <a:srgbClr val="5C64CF"/>
            </a:solidFill>
          </a:ln>
        </p:spPr>
        <p:txBody>
          <a:bodyPr wrap="square" lIns="0" tIns="0" rIns="0" bIns="0" rtlCol="0"/>
          <a:lstStyle/>
          <a:p>
            <a:endParaRPr dirty="0"/>
          </a:p>
        </p:txBody>
      </p:sp>
      <p:sp>
        <p:nvSpPr>
          <p:cNvPr id="3" name="object 3"/>
          <p:cNvSpPr txBox="1"/>
          <p:nvPr/>
        </p:nvSpPr>
        <p:spPr>
          <a:xfrm>
            <a:off x="401702" y="1402880"/>
            <a:ext cx="4433442" cy="2782813"/>
          </a:xfrm>
          <a:prstGeom prst="rect">
            <a:avLst/>
          </a:prstGeom>
        </p:spPr>
        <p:txBody>
          <a:bodyPr vert="horz" wrap="square" lIns="0" tIns="12700" rIns="0" bIns="0" rtlCol="0">
            <a:spAutoFit/>
          </a:bodyPr>
          <a:lstStyle/>
          <a:p>
            <a:pPr marL="12700" marR="5080" algn="just">
              <a:lnSpc>
                <a:spcPct val="100000"/>
              </a:lnSpc>
              <a:spcBef>
                <a:spcPts val="100"/>
              </a:spcBef>
            </a:pPr>
            <a:r>
              <a:rPr lang="en-GB" dirty="0">
                <a:latin typeface="Trebuchet MS" panose="020B0603020202020204" pitchFamily="34" charset="0"/>
              </a:rPr>
              <a:t>The scope of the Vendor's Hub project involves creating and implementing effective business problem solution and strategies, using various digital tools and resources to enhance the business </a:t>
            </a:r>
            <a:r>
              <a:rPr lang="en-US" dirty="0">
                <a:latin typeface="Trebuchet MS" panose="020B0603020202020204" pitchFamily="34" charset="0"/>
              </a:rPr>
              <a:t>productivity</a:t>
            </a:r>
            <a:r>
              <a:rPr lang="en-GB" dirty="0">
                <a:latin typeface="Trebuchet MS" panose="020B0603020202020204" pitchFamily="34" charset="0"/>
              </a:rPr>
              <a:t>. This project aims to bridge the gap between traditional business methods and modern technology-based solution, while catering to diverse </a:t>
            </a:r>
            <a:r>
              <a:rPr lang="en-GB" dirty="0" err="1">
                <a:latin typeface="Trebuchet MS" panose="020B0603020202020204" pitchFamily="34" charset="0"/>
              </a:rPr>
              <a:t>buisnessr</a:t>
            </a:r>
            <a:r>
              <a:rPr lang="en-GB" dirty="0">
                <a:latin typeface="Trebuchet MS" panose="020B0603020202020204" pitchFamily="34" charset="0"/>
              </a:rPr>
              <a:t> needs and styles.</a:t>
            </a:r>
            <a:endParaRPr sz="2400" dirty="0">
              <a:latin typeface="Trebuchet MS" panose="020B0603020202020204" pitchFamily="34" charset="0"/>
              <a:cs typeface="Trebuchet MS"/>
            </a:endParaRPr>
          </a:p>
        </p:txBody>
      </p:sp>
      <p:sp>
        <p:nvSpPr>
          <p:cNvPr id="4" name="object 4"/>
          <p:cNvSpPr txBox="1">
            <a:spLocks noGrp="1"/>
          </p:cNvSpPr>
          <p:nvPr>
            <p:ph type="title"/>
          </p:nvPr>
        </p:nvSpPr>
        <p:spPr>
          <a:xfrm>
            <a:off x="4063020" y="446099"/>
            <a:ext cx="1017959" cy="482600"/>
          </a:xfrm>
          <a:prstGeom prst="rect">
            <a:avLst/>
          </a:prstGeom>
        </p:spPr>
        <p:txBody>
          <a:bodyPr vert="horz" wrap="square" lIns="0" tIns="12700" rIns="0" bIns="0" rtlCol="0">
            <a:spAutoFit/>
          </a:bodyPr>
          <a:lstStyle/>
          <a:p>
            <a:pPr marL="12700">
              <a:lnSpc>
                <a:spcPct val="100000"/>
              </a:lnSpc>
              <a:spcBef>
                <a:spcPts val="100"/>
              </a:spcBef>
            </a:pPr>
            <a:r>
              <a:rPr lang="en-IN" sz="3000" b="1" spc="-170" dirty="0"/>
              <a:t>Scope</a:t>
            </a:r>
            <a:endParaRPr sz="3000" dirty="0">
              <a:latin typeface="Trebuchet MS"/>
              <a:cs typeface="Trebuchet MS"/>
            </a:endParaRPr>
          </a:p>
        </p:txBody>
      </p:sp>
    </p:spTree>
    <p:extLst>
      <p:ext uri="{BB962C8B-B14F-4D97-AF65-F5344CB8AC3E}">
        <p14:creationId xmlns:p14="http://schemas.microsoft.com/office/powerpoint/2010/main" val="4711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up)">
                                      <p:cBhvr>
                                        <p:cTn id="7" dur="500"/>
                                        <p:tgtEl>
                                          <p:spTgt spid="205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811D7D3D-E599-ABC3-0E76-6611E7F79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5438558" y="1275606"/>
            <a:ext cx="3187086" cy="3187086"/>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4310634" y="1024889"/>
            <a:ext cx="524510" cy="0"/>
          </a:xfrm>
          <a:custGeom>
            <a:avLst/>
            <a:gdLst/>
            <a:ahLst/>
            <a:cxnLst/>
            <a:rect l="l" t="t" r="r" b="b"/>
            <a:pathLst>
              <a:path w="524510">
                <a:moveTo>
                  <a:pt x="0" y="0"/>
                </a:moveTo>
                <a:lnTo>
                  <a:pt x="524382" y="0"/>
                </a:lnTo>
              </a:path>
            </a:pathLst>
          </a:custGeom>
          <a:ln w="38100">
            <a:solidFill>
              <a:srgbClr val="5C64CF"/>
            </a:solidFill>
          </a:ln>
        </p:spPr>
        <p:txBody>
          <a:bodyPr wrap="square" lIns="0" tIns="0" rIns="0" bIns="0" rtlCol="0"/>
          <a:lstStyle/>
          <a:p>
            <a:endParaRPr dirty="0"/>
          </a:p>
        </p:txBody>
      </p:sp>
      <p:sp>
        <p:nvSpPr>
          <p:cNvPr id="3" name="object 3"/>
          <p:cNvSpPr txBox="1"/>
          <p:nvPr/>
        </p:nvSpPr>
        <p:spPr>
          <a:xfrm>
            <a:off x="401702" y="1275606"/>
            <a:ext cx="4674354" cy="3613810"/>
          </a:xfrm>
          <a:prstGeom prst="rect">
            <a:avLst/>
          </a:prstGeom>
        </p:spPr>
        <p:txBody>
          <a:bodyPr vert="horz" wrap="square" lIns="0" tIns="12700" rIns="0" bIns="0" rtlCol="0">
            <a:spAutoFit/>
          </a:bodyPr>
          <a:lstStyle/>
          <a:p>
            <a:pPr marL="12700" marR="5080" algn="just">
              <a:lnSpc>
                <a:spcPct val="100000"/>
              </a:lnSpc>
              <a:spcBef>
                <a:spcPts val="100"/>
              </a:spcBef>
            </a:pPr>
            <a:r>
              <a:rPr lang="en-GB" dirty="0">
                <a:latin typeface="Trebuchet MS" panose="020B0603020202020204" pitchFamily="34" charset="0"/>
              </a:rPr>
              <a:t>The objective of the Vendor’s Hub  project is to enhance and innovate the delivery of </a:t>
            </a:r>
            <a:r>
              <a:rPr lang="en-US" dirty="0">
                <a:latin typeface="Trebuchet MS" panose="020B0603020202020204" pitchFamily="34" charset="0"/>
              </a:rPr>
              <a:t>business operation</a:t>
            </a:r>
            <a:r>
              <a:rPr lang="en-GB" dirty="0">
                <a:latin typeface="Trebuchet MS" panose="020B0603020202020204" pitchFamily="34" charset="0"/>
              </a:rPr>
              <a:t> through the use of technology. It aims to develop new business models and tools to facilitate vendor-cantered and collaborative learning, as well as to increase access to </a:t>
            </a:r>
            <a:r>
              <a:rPr lang="en-US" dirty="0">
                <a:latin typeface="Trebuchet MS" panose="020B0603020202020204" pitchFamily="34" charset="0"/>
              </a:rPr>
              <a:t>efficiency</a:t>
            </a:r>
            <a:r>
              <a:rPr lang="en-GB" dirty="0">
                <a:latin typeface="Trebuchet MS" panose="020B0603020202020204" pitchFamily="34" charset="0"/>
              </a:rPr>
              <a:t> for vendors of all backgrounds and abilities. The project seeks to promote the integration of technology in business and to provide vendor’s with the opportunity and improve </a:t>
            </a:r>
            <a:r>
              <a:rPr lang="en-US" dirty="0">
                <a:latin typeface="Trebuchet MS" panose="020B0603020202020204" pitchFamily="34" charset="0"/>
              </a:rPr>
              <a:t>productivity</a:t>
            </a:r>
            <a:r>
              <a:rPr lang="en-GB" dirty="0">
                <a:latin typeface="Trebuchet MS" panose="020B0603020202020204" pitchFamily="34" charset="0"/>
              </a:rPr>
              <a:t> needed to use digital tools effectively in their different </a:t>
            </a:r>
            <a:r>
              <a:rPr lang="en-GB" dirty="0" err="1">
                <a:latin typeface="Trebuchet MS" panose="020B0603020202020204" pitchFamily="34" charset="0"/>
              </a:rPr>
              <a:t>opreation</a:t>
            </a:r>
            <a:r>
              <a:rPr lang="en-GB" dirty="0">
                <a:latin typeface="Trebuchet MS" panose="020B0603020202020204" pitchFamily="34" charset="0"/>
              </a:rPr>
              <a:t>.</a:t>
            </a:r>
            <a:endParaRPr sz="2400" dirty="0">
              <a:latin typeface="Trebuchet MS" panose="020B0603020202020204" pitchFamily="34" charset="0"/>
              <a:cs typeface="Trebuchet MS"/>
            </a:endParaRPr>
          </a:p>
        </p:txBody>
      </p:sp>
      <p:sp>
        <p:nvSpPr>
          <p:cNvPr id="4" name="object 4"/>
          <p:cNvSpPr txBox="1">
            <a:spLocks noGrp="1"/>
          </p:cNvSpPr>
          <p:nvPr>
            <p:ph type="title"/>
          </p:nvPr>
        </p:nvSpPr>
        <p:spPr>
          <a:xfrm>
            <a:off x="3705442" y="434192"/>
            <a:ext cx="1733116" cy="474489"/>
          </a:xfrm>
          <a:prstGeom prst="rect">
            <a:avLst/>
          </a:prstGeom>
        </p:spPr>
        <p:txBody>
          <a:bodyPr vert="horz" wrap="square" lIns="0" tIns="12700" rIns="0" bIns="0" rtlCol="0">
            <a:spAutoFit/>
          </a:bodyPr>
          <a:lstStyle/>
          <a:p>
            <a:pPr marL="12700">
              <a:lnSpc>
                <a:spcPct val="100000"/>
              </a:lnSpc>
              <a:spcBef>
                <a:spcPts val="100"/>
              </a:spcBef>
            </a:pPr>
            <a:r>
              <a:rPr lang="en-IN" sz="3000" b="1" spc="-170" dirty="0"/>
              <a:t>Objective</a:t>
            </a:r>
            <a:endParaRPr sz="3000" dirty="0">
              <a:latin typeface="Trebuchet MS"/>
              <a:cs typeface="Trebuchet MS"/>
            </a:endParaRPr>
          </a:p>
        </p:txBody>
      </p:sp>
    </p:spTree>
    <p:extLst>
      <p:ext uri="{BB962C8B-B14F-4D97-AF65-F5344CB8AC3E}">
        <p14:creationId xmlns:p14="http://schemas.microsoft.com/office/powerpoint/2010/main" val="233880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up)">
                                      <p:cBhvr>
                                        <p:cTn id="7" dur="500"/>
                                        <p:tgtEl>
                                          <p:spTgt spid="205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2745" y="2756041"/>
            <a:ext cx="818936" cy="391773"/>
          </a:xfrm>
          <a:prstGeom prst="rect">
            <a:avLst/>
          </a:prstGeom>
        </p:spPr>
        <p:txBody>
          <a:bodyPr vert="horz" wrap="square" lIns="0" tIns="52704" rIns="0" bIns="0" rtlCol="0" anchor="t">
            <a:spAutoFit/>
          </a:bodyPr>
          <a:lstStyle/>
          <a:p>
            <a:pPr marL="48895">
              <a:lnSpc>
                <a:spcPct val="100000"/>
              </a:lnSpc>
              <a:spcBef>
                <a:spcPts val="414"/>
              </a:spcBef>
            </a:pPr>
            <a:r>
              <a:rPr lang="en-US" sz="2200" b="1" spc="-175" dirty="0">
                <a:solidFill>
                  <a:srgbClr val="5C64CF"/>
                </a:solidFill>
                <a:latin typeface="Trebuchet MS"/>
                <a:cs typeface="Trebuchet MS"/>
              </a:rPr>
              <a:t>Model </a:t>
            </a:r>
          </a:p>
        </p:txBody>
      </p:sp>
      <p:sp>
        <p:nvSpPr>
          <p:cNvPr id="3" name="object 3"/>
          <p:cNvSpPr txBox="1"/>
          <p:nvPr/>
        </p:nvSpPr>
        <p:spPr>
          <a:xfrm>
            <a:off x="3635896" y="2661613"/>
            <a:ext cx="1686926" cy="391773"/>
          </a:xfrm>
          <a:prstGeom prst="rect">
            <a:avLst/>
          </a:prstGeom>
        </p:spPr>
        <p:txBody>
          <a:bodyPr vert="horz" wrap="square" lIns="0" tIns="52704" rIns="0" bIns="0" rtlCol="0">
            <a:spAutoFit/>
          </a:bodyPr>
          <a:lstStyle/>
          <a:p>
            <a:pPr marL="2540" algn="ctr">
              <a:lnSpc>
                <a:spcPct val="100000"/>
              </a:lnSpc>
              <a:spcBef>
                <a:spcPts val="414"/>
              </a:spcBef>
            </a:pPr>
            <a:r>
              <a:rPr lang="en-US" sz="2200" b="1" spc="-145" dirty="0">
                <a:solidFill>
                  <a:srgbClr val="5C64CF"/>
                </a:solidFill>
                <a:latin typeface="Trebuchet MS"/>
                <a:cs typeface="Trebuchet MS"/>
              </a:rPr>
              <a:t>Innovation</a:t>
            </a:r>
            <a:endParaRPr lang="en-US" sz="1400" dirty="0">
              <a:latin typeface="Roboto"/>
              <a:cs typeface="Roboto"/>
            </a:endParaRPr>
          </a:p>
        </p:txBody>
      </p:sp>
      <p:sp>
        <p:nvSpPr>
          <p:cNvPr id="4" name="object 4"/>
          <p:cNvSpPr txBox="1"/>
          <p:nvPr/>
        </p:nvSpPr>
        <p:spPr>
          <a:xfrm>
            <a:off x="6926054" y="2661613"/>
            <a:ext cx="1270000" cy="345607"/>
          </a:xfrm>
          <a:prstGeom prst="rect">
            <a:avLst/>
          </a:prstGeom>
        </p:spPr>
        <p:txBody>
          <a:bodyPr vert="horz" wrap="square" lIns="0" tIns="12065" rIns="0" bIns="0" rtlCol="0">
            <a:spAutoFit/>
          </a:bodyPr>
          <a:lstStyle/>
          <a:p>
            <a:pPr marL="38100">
              <a:lnSpc>
                <a:spcPts val="2620"/>
              </a:lnSpc>
              <a:spcBef>
                <a:spcPts val="95"/>
              </a:spcBef>
            </a:pPr>
            <a:r>
              <a:rPr lang="en-US" sz="2200" b="1" spc="-235" dirty="0">
                <a:solidFill>
                  <a:srgbClr val="5C64CF"/>
                </a:solidFill>
                <a:latin typeface="Trebuchet MS"/>
                <a:cs typeface="Trebuchet MS"/>
              </a:rPr>
              <a:t>Affordable</a:t>
            </a:r>
          </a:p>
        </p:txBody>
      </p:sp>
      <p:sp>
        <p:nvSpPr>
          <p:cNvPr id="5" name="object 5"/>
          <p:cNvSpPr txBox="1">
            <a:spLocks noGrp="1"/>
          </p:cNvSpPr>
          <p:nvPr>
            <p:ph type="title"/>
          </p:nvPr>
        </p:nvSpPr>
        <p:spPr>
          <a:xfrm>
            <a:off x="798576" y="1092708"/>
            <a:ext cx="1183005" cy="1258678"/>
          </a:xfrm>
          <a:prstGeom prst="rect">
            <a:avLst/>
          </a:prstGeom>
          <a:solidFill>
            <a:srgbClr val="F3C346"/>
          </a:solidFill>
        </p:spPr>
        <p:txBody>
          <a:bodyPr vert="horz" wrap="square" lIns="0" tIns="27305" rIns="0" bIns="0" rtlCol="0" anchor="t">
            <a:spAutoFit/>
          </a:bodyPr>
          <a:lstStyle/>
          <a:p>
            <a:pPr marL="60960">
              <a:lnSpc>
                <a:spcPct val="100000"/>
              </a:lnSpc>
              <a:spcBef>
                <a:spcPts val="215"/>
              </a:spcBef>
            </a:pPr>
            <a:r>
              <a:rPr lang="en-US" sz="8000" b="1" spc="-1500" dirty="0">
                <a:solidFill>
                  <a:srgbClr val="FFF9EA"/>
                </a:solidFill>
              </a:rPr>
              <a:t>01</a:t>
            </a:r>
            <a:endParaRPr sz="8000" dirty="0">
              <a:latin typeface="Trebuchet MS"/>
              <a:cs typeface="Trebuchet MS"/>
            </a:endParaRPr>
          </a:p>
        </p:txBody>
      </p:sp>
      <p:sp>
        <p:nvSpPr>
          <p:cNvPr id="6" name="object 6"/>
          <p:cNvSpPr txBox="1"/>
          <p:nvPr/>
        </p:nvSpPr>
        <p:spPr>
          <a:xfrm>
            <a:off x="3887856" y="1104786"/>
            <a:ext cx="1183005" cy="1325880"/>
          </a:xfrm>
          <a:prstGeom prst="rect">
            <a:avLst/>
          </a:prstGeom>
          <a:solidFill>
            <a:srgbClr val="F3C346"/>
          </a:solidFill>
        </p:spPr>
        <p:txBody>
          <a:bodyPr vert="horz" wrap="square" lIns="0" tIns="22860" rIns="0" bIns="0" rtlCol="0">
            <a:spAutoFit/>
          </a:bodyPr>
          <a:lstStyle/>
          <a:p>
            <a:pPr marL="19050">
              <a:lnSpc>
                <a:spcPct val="100000"/>
              </a:lnSpc>
              <a:spcBef>
                <a:spcPts val="180"/>
              </a:spcBef>
            </a:pPr>
            <a:r>
              <a:rPr sz="8000" b="1" spc="-894" dirty="0">
                <a:solidFill>
                  <a:srgbClr val="FFF9EA"/>
                </a:solidFill>
                <a:latin typeface="Trebuchet MS"/>
                <a:cs typeface="Trebuchet MS"/>
              </a:rPr>
              <a:t>02</a:t>
            </a:r>
            <a:endParaRPr sz="8000" dirty="0">
              <a:latin typeface="Trebuchet MS"/>
              <a:cs typeface="Trebuchet MS"/>
            </a:endParaRPr>
          </a:p>
        </p:txBody>
      </p:sp>
      <p:sp>
        <p:nvSpPr>
          <p:cNvPr id="7" name="object 7"/>
          <p:cNvSpPr txBox="1"/>
          <p:nvPr/>
        </p:nvSpPr>
        <p:spPr>
          <a:xfrm>
            <a:off x="6982968" y="1097280"/>
            <a:ext cx="1183005" cy="1325880"/>
          </a:xfrm>
          <a:prstGeom prst="rect">
            <a:avLst/>
          </a:prstGeom>
          <a:solidFill>
            <a:srgbClr val="F3C346"/>
          </a:solidFill>
        </p:spPr>
        <p:txBody>
          <a:bodyPr vert="horz" wrap="square" lIns="0" tIns="63500" rIns="0" bIns="0" rtlCol="0">
            <a:spAutoFit/>
          </a:bodyPr>
          <a:lstStyle/>
          <a:p>
            <a:pPr marL="101600">
              <a:lnSpc>
                <a:spcPct val="100000"/>
              </a:lnSpc>
              <a:spcBef>
                <a:spcPts val="500"/>
              </a:spcBef>
            </a:pPr>
            <a:r>
              <a:rPr sz="8000" b="1" spc="-835" dirty="0">
                <a:solidFill>
                  <a:srgbClr val="FFF9EA"/>
                </a:solidFill>
                <a:latin typeface="Trebuchet MS"/>
                <a:cs typeface="Trebuchet MS"/>
              </a:rPr>
              <a:t>03</a:t>
            </a:r>
            <a:endParaRPr sz="8000" dirty="0">
              <a:latin typeface="Trebuchet MS"/>
              <a:cs typeface="Trebuchet MS"/>
            </a:endParaRPr>
          </a:p>
        </p:txBody>
      </p:sp>
      <p:pic>
        <p:nvPicPr>
          <p:cNvPr id="8" name="object 8"/>
          <p:cNvPicPr/>
          <p:nvPr/>
        </p:nvPicPr>
        <p:blipFill>
          <a:blip r:embed="rId2" cstate="print">
            <a:extLst>
              <a:ext uri="{28A0092B-C50C-407E-A947-70E740481C1C}">
                <a14:useLocalDpi xmlns:a14="http://schemas.microsoft.com/office/drawing/2010/main" val="0"/>
              </a:ext>
            </a:extLst>
          </a:blip>
          <a:srcRect/>
          <a:stretch/>
        </p:blipFill>
        <p:spPr>
          <a:xfrm>
            <a:off x="233362" y="3332372"/>
            <a:ext cx="2313431" cy="1811126"/>
          </a:xfrm>
          <a:prstGeom prst="rect">
            <a:avLst/>
          </a:prstGeom>
        </p:spPr>
      </p:pic>
      <p:pic>
        <p:nvPicPr>
          <p:cNvPr id="9" name="object 9"/>
          <p:cNvPicPr/>
          <p:nvPr/>
        </p:nvPicPr>
        <p:blipFill>
          <a:blip r:embed="rId3" cstate="print">
            <a:extLst>
              <a:ext uri="{28A0092B-C50C-407E-A947-70E740481C1C}">
                <a14:useLocalDpi xmlns:a14="http://schemas.microsoft.com/office/drawing/2010/main" val="0"/>
              </a:ext>
            </a:extLst>
          </a:blip>
          <a:srcRect/>
          <a:stretch/>
        </p:blipFill>
        <p:spPr>
          <a:xfrm>
            <a:off x="3538728" y="3372859"/>
            <a:ext cx="2066544" cy="1547799"/>
          </a:xfrm>
          <a:prstGeom prst="rect">
            <a:avLst/>
          </a:prstGeom>
        </p:spPr>
      </p:pic>
      <p:pic>
        <p:nvPicPr>
          <p:cNvPr id="10" name="object 10"/>
          <p:cNvPicPr/>
          <p:nvPr/>
        </p:nvPicPr>
        <p:blipFill>
          <a:blip r:embed="rId4" cstate="print">
            <a:extLst>
              <a:ext uri="{28A0092B-C50C-407E-A947-70E740481C1C}">
                <a14:useLocalDpi xmlns:a14="http://schemas.microsoft.com/office/drawing/2010/main" val="0"/>
              </a:ext>
            </a:extLst>
          </a:blip>
          <a:srcRect/>
          <a:stretch/>
        </p:blipFill>
        <p:spPr>
          <a:xfrm>
            <a:off x="6527782" y="3211258"/>
            <a:ext cx="2066544" cy="16338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10634" y="1024889"/>
            <a:ext cx="524510" cy="0"/>
          </a:xfrm>
          <a:custGeom>
            <a:avLst/>
            <a:gdLst/>
            <a:ahLst/>
            <a:cxnLst/>
            <a:rect l="l" t="t" r="r" b="b"/>
            <a:pathLst>
              <a:path w="524510">
                <a:moveTo>
                  <a:pt x="0" y="0"/>
                </a:moveTo>
                <a:lnTo>
                  <a:pt x="524382" y="0"/>
                </a:lnTo>
              </a:path>
            </a:pathLst>
          </a:custGeom>
          <a:ln w="38100">
            <a:solidFill>
              <a:srgbClr val="5C64CF"/>
            </a:solidFill>
          </a:ln>
        </p:spPr>
        <p:txBody>
          <a:bodyPr wrap="square" lIns="0" tIns="0" rIns="0" bIns="0" rtlCol="0"/>
          <a:lstStyle/>
          <a:p>
            <a:endParaRPr dirty="0"/>
          </a:p>
        </p:txBody>
      </p:sp>
      <p:grpSp>
        <p:nvGrpSpPr>
          <p:cNvPr id="3" name="object 3"/>
          <p:cNvGrpSpPr/>
          <p:nvPr/>
        </p:nvGrpSpPr>
        <p:grpSpPr>
          <a:xfrm>
            <a:off x="-17033" y="1209413"/>
            <a:ext cx="5995624" cy="3965239"/>
            <a:chOff x="0" y="1178515"/>
            <a:chExt cx="5995624" cy="3965239"/>
          </a:xfrm>
        </p:grpSpPr>
        <p:sp>
          <p:nvSpPr>
            <p:cNvPr id="4" name="object 4"/>
            <p:cNvSpPr/>
            <p:nvPr/>
          </p:nvSpPr>
          <p:spPr>
            <a:xfrm>
              <a:off x="0" y="1266444"/>
              <a:ext cx="5092065" cy="3877310"/>
            </a:xfrm>
            <a:custGeom>
              <a:avLst/>
              <a:gdLst/>
              <a:ahLst/>
              <a:cxnLst/>
              <a:rect l="l" t="t" r="r" b="b"/>
              <a:pathLst>
                <a:path w="5092065" h="3877310">
                  <a:moveTo>
                    <a:pt x="1348740" y="632713"/>
                  </a:moveTo>
                  <a:lnTo>
                    <a:pt x="1298809" y="632905"/>
                  </a:lnTo>
                  <a:lnTo>
                    <a:pt x="1198819" y="634527"/>
                  </a:lnTo>
                  <a:lnTo>
                    <a:pt x="1098791" y="638011"/>
                  </a:lnTo>
                  <a:lnTo>
                    <a:pt x="1048812" y="640530"/>
                  </a:lnTo>
                  <a:lnTo>
                    <a:pt x="998883" y="643608"/>
                  </a:lnTo>
                  <a:lnTo>
                    <a:pt x="949023" y="647276"/>
                  </a:lnTo>
                  <a:lnTo>
                    <a:pt x="899251" y="651566"/>
                  </a:lnTo>
                  <a:lnTo>
                    <a:pt x="849589" y="656509"/>
                  </a:lnTo>
                  <a:lnTo>
                    <a:pt x="800055" y="662137"/>
                  </a:lnTo>
                  <a:lnTo>
                    <a:pt x="750670" y="668480"/>
                  </a:lnTo>
                  <a:lnTo>
                    <a:pt x="701452" y="675570"/>
                  </a:lnTo>
                  <a:lnTo>
                    <a:pt x="652422" y="683437"/>
                  </a:lnTo>
                  <a:lnTo>
                    <a:pt x="603599" y="692115"/>
                  </a:lnTo>
                  <a:lnTo>
                    <a:pt x="555004" y="701632"/>
                  </a:lnTo>
                  <a:lnTo>
                    <a:pt x="506655" y="712022"/>
                  </a:lnTo>
                  <a:lnTo>
                    <a:pt x="458573" y="723314"/>
                  </a:lnTo>
                  <a:lnTo>
                    <a:pt x="410777" y="735541"/>
                  </a:lnTo>
                  <a:lnTo>
                    <a:pt x="363287" y="748733"/>
                  </a:lnTo>
                  <a:lnTo>
                    <a:pt x="316123" y="762922"/>
                  </a:lnTo>
                  <a:lnTo>
                    <a:pt x="269305" y="778140"/>
                  </a:lnTo>
                  <a:lnTo>
                    <a:pt x="222852" y="794416"/>
                  </a:lnTo>
                  <a:lnTo>
                    <a:pt x="176784" y="811783"/>
                  </a:lnTo>
                  <a:lnTo>
                    <a:pt x="129783" y="830896"/>
                  </a:lnTo>
                  <a:lnTo>
                    <a:pt x="83307" y="851326"/>
                  </a:lnTo>
                  <a:lnTo>
                    <a:pt x="37429" y="873056"/>
                  </a:lnTo>
                  <a:lnTo>
                    <a:pt x="0" y="892107"/>
                  </a:lnTo>
                  <a:lnTo>
                    <a:pt x="0" y="2711003"/>
                  </a:lnTo>
                  <a:lnTo>
                    <a:pt x="21269" y="2716965"/>
                  </a:lnTo>
                  <a:lnTo>
                    <a:pt x="215297" y="2768785"/>
                  </a:lnTo>
                  <a:lnTo>
                    <a:pt x="263349" y="2782692"/>
                  </a:lnTo>
                  <a:lnTo>
                    <a:pt x="310915" y="2797584"/>
                  </a:lnTo>
                  <a:lnTo>
                    <a:pt x="357842" y="2813762"/>
                  </a:lnTo>
                  <a:lnTo>
                    <a:pt x="403977" y="2831528"/>
                  </a:lnTo>
                  <a:lnTo>
                    <a:pt x="449170" y="2851184"/>
                  </a:lnTo>
                  <a:lnTo>
                    <a:pt x="493268" y="2873032"/>
                  </a:lnTo>
                  <a:lnTo>
                    <a:pt x="537827" y="2898321"/>
                  </a:lnTo>
                  <a:lnTo>
                    <a:pt x="580423" y="2925836"/>
                  </a:lnTo>
                  <a:lnTo>
                    <a:pt x="621129" y="2955436"/>
                  </a:lnTo>
                  <a:lnTo>
                    <a:pt x="660016" y="2986981"/>
                  </a:lnTo>
                  <a:lnTo>
                    <a:pt x="697158" y="3020332"/>
                  </a:lnTo>
                  <a:lnTo>
                    <a:pt x="732626" y="3055349"/>
                  </a:lnTo>
                  <a:lnTo>
                    <a:pt x="766494" y="3091892"/>
                  </a:lnTo>
                  <a:lnTo>
                    <a:pt x="798834" y="3129822"/>
                  </a:lnTo>
                  <a:lnTo>
                    <a:pt x="829718" y="3168998"/>
                  </a:lnTo>
                  <a:lnTo>
                    <a:pt x="859219" y="3209282"/>
                  </a:lnTo>
                  <a:lnTo>
                    <a:pt x="887410" y="3250534"/>
                  </a:lnTo>
                  <a:lnTo>
                    <a:pt x="914363" y="3292612"/>
                  </a:lnTo>
                  <a:lnTo>
                    <a:pt x="940150" y="3335380"/>
                  </a:lnTo>
                  <a:lnTo>
                    <a:pt x="964844" y="3378695"/>
                  </a:lnTo>
                  <a:lnTo>
                    <a:pt x="988518" y="3422419"/>
                  </a:lnTo>
                  <a:lnTo>
                    <a:pt x="1011243" y="3466412"/>
                  </a:lnTo>
                  <a:lnTo>
                    <a:pt x="1033094" y="3510533"/>
                  </a:lnTo>
                  <a:lnTo>
                    <a:pt x="1054304" y="3554810"/>
                  </a:lnTo>
                  <a:lnTo>
                    <a:pt x="1075146" y="3599316"/>
                  </a:lnTo>
                  <a:lnTo>
                    <a:pt x="1095752" y="3643977"/>
                  </a:lnTo>
                  <a:lnTo>
                    <a:pt x="1136788" y="3733451"/>
                  </a:lnTo>
                  <a:lnTo>
                    <a:pt x="1157484" y="3778111"/>
                  </a:lnTo>
                  <a:lnTo>
                    <a:pt x="1178477" y="3822617"/>
                  </a:lnTo>
                  <a:lnTo>
                    <a:pt x="1199899" y="3866893"/>
                  </a:lnTo>
                  <a:lnTo>
                    <a:pt x="1204980" y="3877055"/>
                  </a:lnTo>
                  <a:lnTo>
                    <a:pt x="2875713" y="3877055"/>
                  </a:lnTo>
                  <a:lnTo>
                    <a:pt x="2876555" y="3874895"/>
                  </a:lnTo>
                  <a:lnTo>
                    <a:pt x="2894715" y="3826212"/>
                  </a:lnTo>
                  <a:lnTo>
                    <a:pt x="2912382" y="3777347"/>
                  </a:lnTo>
                  <a:lnTo>
                    <a:pt x="2947130" y="3679409"/>
                  </a:lnTo>
                  <a:lnTo>
                    <a:pt x="2964659" y="3630503"/>
                  </a:lnTo>
                  <a:lnTo>
                    <a:pt x="2982590" y="3581753"/>
                  </a:lnTo>
                  <a:lnTo>
                    <a:pt x="3001146" y="3533242"/>
                  </a:lnTo>
                  <a:lnTo>
                    <a:pt x="3020551" y="3485054"/>
                  </a:lnTo>
                  <a:lnTo>
                    <a:pt x="3041029" y="3437274"/>
                  </a:lnTo>
                  <a:lnTo>
                    <a:pt x="3062804" y="3389986"/>
                  </a:lnTo>
                  <a:lnTo>
                    <a:pt x="3086100" y="3343275"/>
                  </a:lnTo>
                  <a:lnTo>
                    <a:pt x="3108332" y="3302519"/>
                  </a:lnTo>
                  <a:lnTo>
                    <a:pt x="3132426" y="3262285"/>
                  </a:lnTo>
                  <a:lnTo>
                    <a:pt x="3158351" y="3222778"/>
                  </a:lnTo>
                  <a:lnTo>
                    <a:pt x="3186075" y="3184203"/>
                  </a:lnTo>
                  <a:lnTo>
                    <a:pt x="3215567" y="3146764"/>
                  </a:lnTo>
                  <a:lnTo>
                    <a:pt x="3246795" y="3110668"/>
                  </a:lnTo>
                  <a:lnTo>
                    <a:pt x="3279729" y="3076119"/>
                  </a:lnTo>
                  <a:lnTo>
                    <a:pt x="3314336" y="3043322"/>
                  </a:lnTo>
                  <a:lnTo>
                    <a:pt x="3350585" y="3012482"/>
                  </a:lnTo>
                  <a:lnTo>
                    <a:pt x="3388446" y="2983804"/>
                  </a:lnTo>
                  <a:lnTo>
                    <a:pt x="3427887" y="2957493"/>
                  </a:lnTo>
                  <a:lnTo>
                    <a:pt x="3468876" y="2933754"/>
                  </a:lnTo>
                  <a:lnTo>
                    <a:pt x="3511383" y="2912792"/>
                  </a:lnTo>
                  <a:lnTo>
                    <a:pt x="3555375" y="2894812"/>
                  </a:lnTo>
                  <a:lnTo>
                    <a:pt x="3600822" y="2880019"/>
                  </a:lnTo>
                  <a:lnTo>
                    <a:pt x="3647692" y="2868618"/>
                  </a:lnTo>
                  <a:lnTo>
                    <a:pt x="3695954" y="2860814"/>
                  </a:lnTo>
                  <a:lnTo>
                    <a:pt x="3736784" y="2857198"/>
                  </a:lnTo>
                  <a:lnTo>
                    <a:pt x="3777615" y="2856039"/>
                  </a:lnTo>
                  <a:lnTo>
                    <a:pt x="4900861" y="2856039"/>
                  </a:lnTo>
                  <a:lnTo>
                    <a:pt x="4904985" y="2852488"/>
                  </a:lnTo>
                  <a:lnTo>
                    <a:pt x="4939142" y="2816979"/>
                  </a:lnTo>
                  <a:lnTo>
                    <a:pt x="4969947" y="2778609"/>
                  </a:lnTo>
                  <a:lnTo>
                    <a:pt x="4997328" y="2737796"/>
                  </a:lnTo>
                  <a:lnTo>
                    <a:pt x="5021209" y="2694963"/>
                  </a:lnTo>
                  <a:lnTo>
                    <a:pt x="5041516" y="2650529"/>
                  </a:lnTo>
                  <a:lnTo>
                    <a:pt x="5058174" y="2604915"/>
                  </a:lnTo>
                  <a:lnTo>
                    <a:pt x="5071110" y="2558541"/>
                  </a:lnTo>
                  <a:lnTo>
                    <a:pt x="5081306" y="2507056"/>
                  </a:lnTo>
                  <a:lnTo>
                    <a:pt x="5087880" y="2455218"/>
                  </a:lnTo>
                  <a:lnTo>
                    <a:pt x="5091155" y="2403113"/>
                  </a:lnTo>
                  <a:lnTo>
                    <a:pt x="5091458" y="2350822"/>
                  </a:lnTo>
                  <a:lnTo>
                    <a:pt x="5089112" y="2298430"/>
                  </a:lnTo>
                  <a:lnTo>
                    <a:pt x="5084441" y="2246018"/>
                  </a:lnTo>
                  <a:lnTo>
                    <a:pt x="5077772" y="2193670"/>
                  </a:lnTo>
                  <a:lnTo>
                    <a:pt x="5069427" y="2141469"/>
                  </a:lnTo>
                  <a:lnTo>
                    <a:pt x="5059732" y="2089499"/>
                  </a:lnTo>
                  <a:lnTo>
                    <a:pt x="5049012" y="2037841"/>
                  </a:lnTo>
                  <a:lnTo>
                    <a:pt x="5040600" y="1999702"/>
                  </a:lnTo>
                  <a:lnTo>
                    <a:pt x="5031654" y="1960670"/>
                  </a:lnTo>
                  <a:lnTo>
                    <a:pt x="5022170" y="1920799"/>
                  </a:lnTo>
                  <a:lnTo>
                    <a:pt x="5012139" y="1880141"/>
                  </a:lnTo>
                  <a:lnTo>
                    <a:pt x="5001557" y="1838752"/>
                  </a:lnTo>
                  <a:lnTo>
                    <a:pt x="4990415" y="1796683"/>
                  </a:lnTo>
                  <a:lnTo>
                    <a:pt x="4978709" y="1753989"/>
                  </a:lnTo>
                  <a:lnTo>
                    <a:pt x="4966430" y="1710723"/>
                  </a:lnTo>
                  <a:lnTo>
                    <a:pt x="4953574" y="1666938"/>
                  </a:lnTo>
                  <a:lnTo>
                    <a:pt x="4940134" y="1622688"/>
                  </a:lnTo>
                  <a:lnTo>
                    <a:pt x="4926103" y="1578027"/>
                  </a:lnTo>
                  <a:lnTo>
                    <a:pt x="4911474" y="1533007"/>
                  </a:lnTo>
                  <a:lnTo>
                    <a:pt x="4896242" y="1487683"/>
                  </a:lnTo>
                  <a:lnTo>
                    <a:pt x="4880401" y="1442108"/>
                  </a:lnTo>
                  <a:lnTo>
                    <a:pt x="4863942" y="1396335"/>
                  </a:lnTo>
                  <a:lnTo>
                    <a:pt x="4846861" y="1350418"/>
                  </a:lnTo>
                  <a:lnTo>
                    <a:pt x="4829151" y="1304410"/>
                  </a:lnTo>
                  <a:lnTo>
                    <a:pt x="4810805" y="1258365"/>
                  </a:lnTo>
                  <a:lnTo>
                    <a:pt x="4791817" y="1212336"/>
                  </a:lnTo>
                  <a:lnTo>
                    <a:pt x="4772181" y="1166377"/>
                  </a:lnTo>
                  <a:lnTo>
                    <a:pt x="4751890" y="1120541"/>
                  </a:lnTo>
                  <a:lnTo>
                    <a:pt x="4730938" y="1074882"/>
                  </a:lnTo>
                  <a:lnTo>
                    <a:pt x="4709318" y="1029452"/>
                  </a:lnTo>
                  <a:lnTo>
                    <a:pt x="4687024" y="984307"/>
                  </a:lnTo>
                  <a:lnTo>
                    <a:pt x="4664050" y="939498"/>
                  </a:lnTo>
                  <a:lnTo>
                    <a:pt x="4640389" y="895080"/>
                  </a:lnTo>
                  <a:lnTo>
                    <a:pt x="4616035" y="851105"/>
                  </a:lnTo>
                  <a:lnTo>
                    <a:pt x="4590981" y="807629"/>
                  </a:lnTo>
                  <a:lnTo>
                    <a:pt x="4565221" y="764703"/>
                  </a:lnTo>
                  <a:lnTo>
                    <a:pt x="4538748" y="722381"/>
                  </a:lnTo>
                  <a:lnTo>
                    <a:pt x="4511557" y="680718"/>
                  </a:lnTo>
                  <a:lnTo>
                    <a:pt x="4483640" y="639765"/>
                  </a:lnTo>
                  <a:lnTo>
                    <a:pt x="4479971" y="634618"/>
                  </a:lnTo>
                  <a:lnTo>
                    <a:pt x="1621028" y="634618"/>
                  </a:lnTo>
                  <a:lnTo>
                    <a:pt x="1348740" y="632713"/>
                  </a:lnTo>
                  <a:close/>
                </a:path>
                <a:path w="5092065" h="3877310">
                  <a:moveTo>
                    <a:pt x="4900861" y="2856039"/>
                  </a:moveTo>
                  <a:lnTo>
                    <a:pt x="3777615" y="2856039"/>
                  </a:lnTo>
                  <a:lnTo>
                    <a:pt x="3825990" y="2857533"/>
                  </a:lnTo>
                  <a:lnTo>
                    <a:pt x="3874423" y="2861755"/>
                  </a:lnTo>
                  <a:lnTo>
                    <a:pt x="3922889" y="2868316"/>
                  </a:lnTo>
                  <a:lnTo>
                    <a:pt x="3971365" y="2876825"/>
                  </a:lnTo>
                  <a:lnTo>
                    <a:pt x="4019828" y="2886894"/>
                  </a:lnTo>
                  <a:lnTo>
                    <a:pt x="4068254" y="2898131"/>
                  </a:lnTo>
                  <a:lnTo>
                    <a:pt x="4261120" y="2946979"/>
                  </a:lnTo>
                  <a:lnTo>
                    <a:pt x="4309010" y="2958217"/>
                  </a:lnTo>
                  <a:lnTo>
                    <a:pt x="4356723" y="2968285"/>
                  </a:lnTo>
                  <a:lnTo>
                    <a:pt x="4404234" y="2976795"/>
                  </a:lnTo>
                  <a:lnTo>
                    <a:pt x="4451522" y="2983355"/>
                  </a:lnTo>
                  <a:lnTo>
                    <a:pt x="4498561" y="2987577"/>
                  </a:lnTo>
                  <a:lnTo>
                    <a:pt x="4545330" y="2989071"/>
                  </a:lnTo>
                  <a:lnTo>
                    <a:pt x="4593641" y="2987314"/>
                  </a:lnTo>
                  <a:lnTo>
                    <a:pt x="4641595" y="2981753"/>
                  </a:lnTo>
                  <a:lnTo>
                    <a:pt x="4689169" y="2971959"/>
                  </a:lnTo>
                  <a:lnTo>
                    <a:pt x="4736353" y="2957493"/>
                  </a:lnTo>
                  <a:lnTo>
                    <a:pt x="4783153" y="2937641"/>
                  </a:lnTo>
                  <a:lnTo>
                    <a:pt x="4826916" y="2913240"/>
                  </a:lnTo>
                  <a:lnTo>
                    <a:pt x="4867551" y="2884715"/>
                  </a:lnTo>
                  <a:lnTo>
                    <a:pt x="4900861" y="2856039"/>
                  </a:lnTo>
                  <a:close/>
                </a:path>
                <a:path w="5092065" h="3877310">
                  <a:moveTo>
                    <a:pt x="3430904" y="0"/>
                  </a:moveTo>
                  <a:lnTo>
                    <a:pt x="3377966" y="1268"/>
                  </a:lnTo>
                  <a:lnTo>
                    <a:pt x="3325168" y="5068"/>
                  </a:lnTo>
                  <a:lnTo>
                    <a:pt x="3272662" y="11392"/>
                  </a:lnTo>
                  <a:lnTo>
                    <a:pt x="3220599" y="20230"/>
                  </a:lnTo>
                  <a:lnTo>
                    <a:pt x="3169128" y="31575"/>
                  </a:lnTo>
                  <a:lnTo>
                    <a:pt x="3118400" y="45418"/>
                  </a:lnTo>
                  <a:lnTo>
                    <a:pt x="3068566" y="61751"/>
                  </a:lnTo>
                  <a:lnTo>
                    <a:pt x="3019776" y="80566"/>
                  </a:lnTo>
                  <a:lnTo>
                    <a:pt x="2972181" y="101853"/>
                  </a:lnTo>
                  <a:lnTo>
                    <a:pt x="2927295" y="124663"/>
                  </a:lnTo>
                  <a:lnTo>
                    <a:pt x="2883624" y="149286"/>
                  </a:lnTo>
                  <a:lnTo>
                    <a:pt x="2840986" y="175448"/>
                  </a:lnTo>
                  <a:lnTo>
                    <a:pt x="2799201" y="202876"/>
                  </a:lnTo>
                  <a:lnTo>
                    <a:pt x="2758085" y="231296"/>
                  </a:lnTo>
                  <a:lnTo>
                    <a:pt x="2717459" y="260434"/>
                  </a:lnTo>
                  <a:lnTo>
                    <a:pt x="2596701" y="349420"/>
                  </a:lnTo>
                  <a:lnTo>
                    <a:pt x="2556217" y="378695"/>
                  </a:lnTo>
                  <a:lnTo>
                    <a:pt x="2515315" y="407319"/>
                  </a:lnTo>
                  <a:lnTo>
                    <a:pt x="2473815" y="435020"/>
                  </a:lnTo>
                  <a:lnTo>
                    <a:pt x="2431533" y="461524"/>
                  </a:lnTo>
                  <a:lnTo>
                    <a:pt x="2388290" y="486556"/>
                  </a:lnTo>
                  <a:lnTo>
                    <a:pt x="2343903" y="509844"/>
                  </a:lnTo>
                  <a:lnTo>
                    <a:pt x="2298192" y="531113"/>
                  </a:lnTo>
                  <a:lnTo>
                    <a:pt x="2252976" y="549400"/>
                  </a:lnTo>
                  <a:lnTo>
                    <a:pt x="2207063" y="565439"/>
                  </a:lnTo>
                  <a:lnTo>
                    <a:pt x="2160506" y="579372"/>
                  </a:lnTo>
                  <a:lnTo>
                    <a:pt x="2113358" y="591344"/>
                  </a:lnTo>
                  <a:lnTo>
                    <a:pt x="2065672" y="601497"/>
                  </a:lnTo>
                  <a:lnTo>
                    <a:pt x="2017500" y="609974"/>
                  </a:lnTo>
                  <a:lnTo>
                    <a:pt x="1968896" y="616918"/>
                  </a:lnTo>
                  <a:lnTo>
                    <a:pt x="1919914" y="622472"/>
                  </a:lnTo>
                  <a:lnTo>
                    <a:pt x="1870605" y="626779"/>
                  </a:lnTo>
                  <a:lnTo>
                    <a:pt x="1821023" y="629983"/>
                  </a:lnTo>
                  <a:lnTo>
                    <a:pt x="1771222" y="632225"/>
                  </a:lnTo>
                  <a:lnTo>
                    <a:pt x="1721253" y="633650"/>
                  </a:lnTo>
                  <a:lnTo>
                    <a:pt x="1671171" y="634400"/>
                  </a:lnTo>
                  <a:lnTo>
                    <a:pt x="1621028" y="634618"/>
                  </a:lnTo>
                  <a:lnTo>
                    <a:pt x="4479971" y="634618"/>
                  </a:lnTo>
                  <a:lnTo>
                    <a:pt x="4454992" y="599578"/>
                  </a:lnTo>
                  <a:lnTo>
                    <a:pt x="4425605" y="560209"/>
                  </a:lnTo>
                  <a:lnTo>
                    <a:pt x="4395475" y="521711"/>
                  </a:lnTo>
                  <a:lnTo>
                    <a:pt x="4364593" y="484139"/>
                  </a:lnTo>
                  <a:lnTo>
                    <a:pt x="4332954" y="447546"/>
                  </a:lnTo>
                  <a:lnTo>
                    <a:pt x="4300551" y="411985"/>
                  </a:lnTo>
                  <a:lnTo>
                    <a:pt x="4267378" y="377509"/>
                  </a:lnTo>
                  <a:lnTo>
                    <a:pt x="4233429" y="344173"/>
                  </a:lnTo>
                  <a:lnTo>
                    <a:pt x="4198696" y="312029"/>
                  </a:lnTo>
                  <a:lnTo>
                    <a:pt x="4163175" y="281131"/>
                  </a:lnTo>
                  <a:lnTo>
                    <a:pt x="4126857" y="251533"/>
                  </a:lnTo>
                  <a:lnTo>
                    <a:pt x="4089738" y="223287"/>
                  </a:lnTo>
                  <a:lnTo>
                    <a:pt x="4051810" y="196449"/>
                  </a:lnTo>
                  <a:lnTo>
                    <a:pt x="4013067" y="171070"/>
                  </a:lnTo>
                  <a:lnTo>
                    <a:pt x="3973503" y="147204"/>
                  </a:lnTo>
                  <a:lnTo>
                    <a:pt x="3933111" y="124906"/>
                  </a:lnTo>
                  <a:lnTo>
                    <a:pt x="3891884" y="104228"/>
                  </a:lnTo>
                  <a:lnTo>
                    <a:pt x="3849817" y="85224"/>
                  </a:lnTo>
                  <a:lnTo>
                    <a:pt x="3806904" y="67947"/>
                  </a:lnTo>
                  <a:lnTo>
                    <a:pt x="3763137" y="52450"/>
                  </a:lnTo>
                  <a:lnTo>
                    <a:pt x="3717194" y="38508"/>
                  </a:lnTo>
                  <a:lnTo>
                    <a:pt x="3670557" y="26723"/>
                  </a:lnTo>
                  <a:lnTo>
                    <a:pt x="3623337" y="17091"/>
                  </a:lnTo>
                  <a:lnTo>
                    <a:pt x="3575649" y="9607"/>
                  </a:lnTo>
                  <a:lnTo>
                    <a:pt x="3527605" y="4266"/>
                  </a:lnTo>
                  <a:lnTo>
                    <a:pt x="3479319" y="1065"/>
                  </a:lnTo>
                  <a:lnTo>
                    <a:pt x="3430904" y="0"/>
                  </a:lnTo>
                  <a:close/>
                </a:path>
              </a:pathLst>
            </a:custGeom>
            <a:solidFill>
              <a:srgbClr val="D96FA0"/>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602520" y="1178515"/>
              <a:ext cx="5393104" cy="3838714"/>
            </a:xfrm>
            <a:prstGeom prst="rect">
              <a:avLst/>
            </a:prstGeom>
            <a:noFill/>
          </p:spPr>
        </p:pic>
      </p:grpSp>
      <p:sp>
        <p:nvSpPr>
          <p:cNvPr id="6" name="object 6"/>
          <p:cNvSpPr txBox="1">
            <a:spLocks noGrp="1"/>
          </p:cNvSpPr>
          <p:nvPr>
            <p:ph type="title"/>
          </p:nvPr>
        </p:nvSpPr>
        <p:spPr>
          <a:xfrm>
            <a:off x="3179191" y="383540"/>
            <a:ext cx="2784475" cy="936154"/>
          </a:xfrm>
          <a:prstGeom prst="rect">
            <a:avLst/>
          </a:prstGeom>
        </p:spPr>
        <p:txBody>
          <a:bodyPr vert="horz" wrap="square" lIns="0" tIns="12700" rIns="0" bIns="0" rtlCol="0">
            <a:spAutoFit/>
          </a:bodyPr>
          <a:lstStyle/>
          <a:p>
            <a:pPr marL="12700">
              <a:lnSpc>
                <a:spcPct val="100000"/>
              </a:lnSpc>
              <a:spcBef>
                <a:spcPts val="100"/>
              </a:spcBef>
            </a:pPr>
            <a:r>
              <a:rPr sz="3000" b="1" spc="-545" dirty="0">
                <a:latin typeface="Trebuchet MS"/>
                <a:cs typeface="Trebuchet MS"/>
              </a:rPr>
              <a:t>T</a:t>
            </a:r>
            <a:r>
              <a:rPr sz="3000" b="1" spc="-505" dirty="0">
                <a:latin typeface="Trebuchet MS"/>
                <a:cs typeface="Trebuchet MS"/>
              </a:rPr>
              <a:t>e</a:t>
            </a:r>
            <a:r>
              <a:rPr sz="3000" b="1" spc="-245" dirty="0">
                <a:latin typeface="Trebuchet MS"/>
                <a:cs typeface="Trebuchet MS"/>
              </a:rPr>
              <a:t>chnol</a:t>
            </a:r>
            <a:r>
              <a:rPr sz="3000" b="1" spc="-270" dirty="0">
                <a:latin typeface="Trebuchet MS"/>
                <a:cs typeface="Trebuchet MS"/>
              </a:rPr>
              <a:t>o</a:t>
            </a:r>
            <a:r>
              <a:rPr sz="3000" b="1" spc="-165" dirty="0">
                <a:latin typeface="Trebuchet MS"/>
                <a:cs typeface="Trebuchet MS"/>
              </a:rPr>
              <a:t>gies</a:t>
            </a:r>
            <a:r>
              <a:rPr lang="en-US" sz="3000" b="1" spc="-165" dirty="0">
                <a:latin typeface="Trebuchet MS"/>
                <a:cs typeface="Trebuchet MS"/>
              </a:rPr>
              <a:t> &amp; Tools</a:t>
            </a:r>
            <a:r>
              <a:rPr sz="3000" b="1" spc="-105" dirty="0">
                <a:latin typeface="Trebuchet MS"/>
                <a:cs typeface="Trebuchet MS"/>
              </a:rPr>
              <a:t> </a:t>
            </a:r>
            <a:r>
              <a:rPr sz="3000" b="1" spc="-204" dirty="0">
                <a:latin typeface="Trebuchet MS"/>
                <a:cs typeface="Trebuchet MS"/>
              </a:rPr>
              <a:t>U</a:t>
            </a:r>
            <a:r>
              <a:rPr sz="3000" b="1" spc="-125" dirty="0">
                <a:latin typeface="Trebuchet MS"/>
                <a:cs typeface="Trebuchet MS"/>
              </a:rPr>
              <a:t>s</a:t>
            </a:r>
            <a:r>
              <a:rPr sz="3000" b="1" spc="-355" dirty="0">
                <a:latin typeface="Trebuchet MS"/>
                <a:cs typeface="Trebuchet MS"/>
              </a:rPr>
              <a:t>ed</a:t>
            </a:r>
            <a:endParaRPr sz="3000" dirty="0">
              <a:latin typeface="Trebuchet MS"/>
              <a:cs typeface="Trebuchet MS"/>
            </a:endParaRPr>
          </a:p>
        </p:txBody>
      </p:sp>
      <p:sp>
        <p:nvSpPr>
          <p:cNvPr id="7" name="object 7"/>
          <p:cNvSpPr txBox="1"/>
          <p:nvPr/>
        </p:nvSpPr>
        <p:spPr>
          <a:xfrm>
            <a:off x="6516216" y="627534"/>
            <a:ext cx="1759585" cy="1502334"/>
          </a:xfrm>
          <a:prstGeom prst="rect">
            <a:avLst/>
          </a:prstGeom>
        </p:spPr>
        <p:txBody>
          <a:bodyPr vert="horz" wrap="square" lIns="0" tIns="12065" rIns="0" bIns="0" rtlCol="0" anchor="t">
            <a:spAutoFit/>
          </a:bodyPr>
          <a:lstStyle/>
          <a:p>
            <a:pPr marL="12065">
              <a:lnSpc>
                <a:spcPct val="100000"/>
              </a:lnSpc>
              <a:spcBef>
                <a:spcPts val="95"/>
              </a:spcBef>
              <a:tabLst>
                <a:tab pos="342900" algn="l"/>
                <a:tab pos="343535" algn="l"/>
              </a:tabLst>
            </a:pPr>
            <a:r>
              <a:rPr lang="en-US" sz="1600" spc="130" dirty="0">
                <a:latin typeface="Roboto"/>
                <a:cs typeface="Roboto"/>
              </a:rPr>
              <a:t>Tools </a:t>
            </a:r>
          </a:p>
          <a:p>
            <a:pPr marL="342900" indent="-330835">
              <a:lnSpc>
                <a:spcPct val="100000"/>
              </a:lnSpc>
              <a:spcBef>
                <a:spcPts val="95"/>
              </a:spcBef>
              <a:buFont typeface="Segoe UI Symbol"/>
              <a:buChar char="❖"/>
              <a:tabLst>
                <a:tab pos="342900" algn="l"/>
                <a:tab pos="343535" algn="l"/>
              </a:tabLst>
            </a:pPr>
            <a:r>
              <a:rPr lang="en-US" sz="1600" spc="130" dirty="0">
                <a:latin typeface="Roboto"/>
                <a:cs typeface="Roboto"/>
              </a:rPr>
              <a:t>VS Code</a:t>
            </a:r>
            <a:endParaRPr sz="1600" dirty="0">
              <a:latin typeface="Roboto"/>
              <a:cs typeface="Roboto"/>
            </a:endParaRPr>
          </a:p>
          <a:p>
            <a:pPr marL="342900" indent="-330835">
              <a:lnSpc>
                <a:spcPct val="100000"/>
              </a:lnSpc>
              <a:buFont typeface="Segoe UI Symbol"/>
              <a:buChar char="❖"/>
              <a:tabLst>
                <a:tab pos="342900" algn="l"/>
                <a:tab pos="343535" algn="l"/>
              </a:tabLst>
            </a:pPr>
            <a:r>
              <a:rPr lang="en-US" sz="1600" dirty="0">
                <a:latin typeface="Roboto"/>
                <a:cs typeface="Roboto"/>
              </a:rPr>
              <a:t>Git</a:t>
            </a:r>
            <a:endParaRPr sz="1600" dirty="0">
              <a:latin typeface="Roboto"/>
              <a:cs typeface="Roboto"/>
            </a:endParaRPr>
          </a:p>
          <a:p>
            <a:pPr marL="342900" indent="-330835">
              <a:lnSpc>
                <a:spcPct val="100000"/>
              </a:lnSpc>
              <a:buFont typeface="Segoe UI Symbol"/>
              <a:buChar char="❖"/>
              <a:tabLst>
                <a:tab pos="342900" algn="l"/>
                <a:tab pos="343535" algn="l"/>
              </a:tabLst>
            </a:pPr>
            <a:r>
              <a:rPr lang="en-IN" sz="1600" spc="-5" dirty="0">
                <a:latin typeface="Roboto"/>
                <a:cs typeface="Roboto"/>
              </a:rPr>
              <a:t>Postman</a:t>
            </a:r>
          </a:p>
          <a:p>
            <a:pPr marL="342900" indent="-330835">
              <a:lnSpc>
                <a:spcPct val="100000"/>
              </a:lnSpc>
              <a:buFont typeface="Segoe UI Symbol"/>
              <a:buChar char="❖"/>
              <a:tabLst>
                <a:tab pos="342900" algn="l"/>
                <a:tab pos="343535" algn="l"/>
              </a:tabLst>
            </a:pPr>
            <a:r>
              <a:rPr lang="en-IN" sz="1600" spc="-5" dirty="0" err="1">
                <a:latin typeface="Roboto"/>
                <a:cs typeface="Roboto"/>
              </a:rPr>
              <a:t>xampp</a:t>
            </a:r>
            <a:endParaRPr lang="en-IN" sz="1600" spc="-5" dirty="0">
              <a:latin typeface="Roboto"/>
              <a:cs typeface="Roboto"/>
            </a:endParaRPr>
          </a:p>
          <a:p>
            <a:pPr marL="342900" indent="-330835">
              <a:lnSpc>
                <a:spcPct val="100000"/>
              </a:lnSpc>
              <a:buFont typeface="Segoe UI Symbol"/>
              <a:buChar char="❖"/>
              <a:tabLst>
                <a:tab pos="342900" algn="l"/>
                <a:tab pos="343535" algn="l"/>
              </a:tabLst>
            </a:pPr>
            <a:endParaRPr sz="1600" dirty="0">
              <a:latin typeface="Roboto"/>
              <a:cs typeface="Roboto"/>
            </a:endParaRPr>
          </a:p>
        </p:txBody>
      </p:sp>
      <p:sp>
        <p:nvSpPr>
          <p:cNvPr id="8" name="object 7">
            <a:extLst>
              <a:ext uri="{FF2B5EF4-FFF2-40B4-BE49-F238E27FC236}">
                <a16:creationId xmlns:a16="http://schemas.microsoft.com/office/drawing/2014/main" id="{ABA3A497-4BF6-195F-8C18-5778075729CD}"/>
              </a:ext>
            </a:extLst>
          </p:cNvPr>
          <p:cNvSpPr txBox="1"/>
          <p:nvPr/>
        </p:nvSpPr>
        <p:spPr>
          <a:xfrm>
            <a:off x="6516216" y="2211710"/>
            <a:ext cx="1759585" cy="2240998"/>
          </a:xfrm>
          <a:prstGeom prst="rect">
            <a:avLst/>
          </a:prstGeom>
        </p:spPr>
        <p:txBody>
          <a:bodyPr vert="horz" wrap="square" lIns="0" tIns="12065" rIns="0" bIns="0" rtlCol="0" anchor="t">
            <a:spAutoFit/>
          </a:bodyPr>
          <a:lstStyle/>
          <a:p>
            <a:pPr marL="12065">
              <a:lnSpc>
                <a:spcPct val="100000"/>
              </a:lnSpc>
              <a:spcBef>
                <a:spcPts val="95"/>
              </a:spcBef>
              <a:tabLst>
                <a:tab pos="342900" algn="l"/>
                <a:tab pos="343535" algn="l"/>
              </a:tabLst>
            </a:pPr>
            <a:r>
              <a:rPr lang="en-US" sz="1600" spc="130" dirty="0">
                <a:latin typeface="Roboto"/>
                <a:cs typeface="Roboto"/>
              </a:rPr>
              <a:t>Technology </a:t>
            </a:r>
          </a:p>
          <a:p>
            <a:pPr marL="342900" indent="-330835">
              <a:lnSpc>
                <a:spcPct val="100000"/>
              </a:lnSpc>
              <a:spcBef>
                <a:spcPts val="95"/>
              </a:spcBef>
              <a:buFont typeface="Segoe UI Symbol"/>
              <a:buChar char="❖"/>
              <a:tabLst>
                <a:tab pos="342900" algn="l"/>
                <a:tab pos="343535" algn="l"/>
              </a:tabLst>
            </a:pPr>
            <a:r>
              <a:rPr lang="en-US" sz="1600" spc="130" dirty="0">
                <a:latin typeface="Roboto"/>
                <a:cs typeface="Roboto"/>
              </a:rPr>
              <a:t>HTML</a:t>
            </a:r>
            <a:endParaRPr sz="1600" dirty="0">
              <a:latin typeface="Roboto"/>
              <a:cs typeface="Roboto"/>
            </a:endParaRPr>
          </a:p>
          <a:p>
            <a:pPr marL="342900" indent="-330835">
              <a:lnSpc>
                <a:spcPct val="100000"/>
              </a:lnSpc>
              <a:buFont typeface="Segoe UI Symbol"/>
              <a:buChar char="❖"/>
              <a:tabLst>
                <a:tab pos="342900" algn="l"/>
                <a:tab pos="343535" algn="l"/>
              </a:tabLst>
            </a:pPr>
            <a:r>
              <a:rPr sz="1600" dirty="0">
                <a:latin typeface="Roboto"/>
                <a:cs typeface="Roboto"/>
              </a:rPr>
              <a:t>CSS(Bootstíap)</a:t>
            </a:r>
          </a:p>
          <a:p>
            <a:pPr marL="342900" indent="-330835">
              <a:lnSpc>
                <a:spcPct val="100000"/>
              </a:lnSpc>
              <a:buFont typeface="Segoe UI Symbol"/>
              <a:buChar char="❖"/>
              <a:tabLst>
                <a:tab pos="342900" algn="l"/>
                <a:tab pos="343535" algn="l"/>
              </a:tabLst>
            </a:pPr>
            <a:r>
              <a:rPr lang="en-US" sz="1600" spc="-5" dirty="0">
                <a:latin typeface="Roboto"/>
                <a:cs typeface="Roboto"/>
              </a:rPr>
              <a:t>J</a:t>
            </a:r>
            <a:r>
              <a:rPr lang="en-IN" sz="1600" spc="-5" dirty="0">
                <a:latin typeface="Roboto"/>
                <a:cs typeface="Roboto"/>
              </a:rPr>
              <a:t>AVASCRIPT</a:t>
            </a:r>
          </a:p>
          <a:p>
            <a:pPr marL="342900" indent="-330835">
              <a:lnSpc>
                <a:spcPct val="100000"/>
              </a:lnSpc>
              <a:buFont typeface="Segoe UI Symbol"/>
              <a:buChar char="❖"/>
              <a:tabLst>
                <a:tab pos="342900" algn="l"/>
                <a:tab pos="343535" algn="l"/>
              </a:tabLst>
            </a:pPr>
            <a:r>
              <a:rPr lang="en-IN" sz="1600" spc="-5" dirty="0">
                <a:latin typeface="Roboto"/>
                <a:cs typeface="Roboto"/>
              </a:rPr>
              <a:t>Python</a:t>
            </a:r>
          </a:p>
          <a:p>
            <a:pPr marL="342900" indent="-330835">
              <a:lnSpc>
                <a:spcPct val="100000"/>
              </a:lnSpc>
              <a:buFont typeface="Segoe UI Symbol"/>
              <a:buChar char="❖"/>
              <a:tabLst>
                <a:tab pos="342900" algn="l"/>
                <a:tab pos="343535" algn="l"/>
              </a:tabLst>
            </a:pPr>
            <a:r>
              <a:rPr lang="en-IN" sz="1600" spc="-5" dirty="0">
                <a:latin typeface="Roboto"/>
                <a:cs typeface="Roboto"/>
              </a:rPr>
              <a:t>Django</a:t>
            </a:r>
          </a:p>
          <a:p>
            <a:pPr marL="342900" indent="-330835">
              <a:lnSpc>
                <a:spcPct val="100000"/>
              </a:lnSpc>
              <a:buFont typeface="Segoe UI Symbol"/>
              <a:buChar char="❖"/>
              <a:tabLst>
                <a:tab pos="342900" algn="l"/>
                <a:tab pos="343535" algn="l"/>
              </a:tabLst>
            </a:pPr>
            <a:r>
              <a:rPr lang="en-IN" sz="1600" spc="-5" dirty="0">
                <a:latin typeface="Roboto"/>
                <a:cs typeface="Roboto"/>
              </a:rPr>
              <a:t>React JS</a:t>
            </a:r>
          </a:p>
          <a:p>
            <a:pPr marL="342900" indent="-330835">
              <a:lnSpc>
                <a:spcPct val="100000"/>
              </a:lnSpc>
              <a:buFont typeface="Segoe UI Symbol"/>
              <a:buChar char="❖"/>
              <a:tabLst>
                <a:tab pos="342900" algn="l"/>
                <a:tab pos="343535" algn="l"/>
              </a:tabLst>
            </a:pPr>
            <a:r>
              <a:rPr lang="en-IN" sz="1600" spc="-5" dirty="0">
                <a:latin typeface="Roboto"/>
                <a:cs typeface="Roboto"/>
              </a:rPr>
              <a:t>Bootstrap</a:t>
            </a:r>
          </a:p>
          <a:p>
            <a:pPr marL="342900" indent="-330835">
              <a:lnSpc>
                <a:spcPct val="100000"/>
              </a:lnSpc>
              <a:buFont typeface="Segoe UI Symbol"/>
              <a:buChar char="❖"/>
              <a:tabLst>
                <a:tab pos="342900" algn="l"/>
                <a:tab pos="343535" algn="l"/>
              </a:tabLst>
            </a:pPr>
            <a:r>
              <a:rPr lang="en-IN" sz="1600" spc="-5" dirty="0" err="1">
                <a:latin typeface="Roboto"/>
                <a:cs typeface="Roboto"/>
              </a:rPr>
              <a:t>MySql</a:t>
            </a:r>
            <a:endParaRPr lang="en-IN" sz="1600" spc="-5" dirty="0">
              <a:latin typeface="Roboto"/>
              <a:cs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10634" y="1024889"/>
            <a:ext cx="524510" cy="0"/>
          </a:xfrm>
          <a:custGeom>
            <a:avLst/>
            <a:gdLst/>
            <a:ahLst/>
            <a:cxnLst/>
            <a:rect l="l" t="t" r="r" b="b"/>
            <a:pathLst>
              <a:path w="524510">
                <a:moveTo>
                  <a:pt x="0" y="0"/>
                </a:moveTo>
                <a:lnTo>
                  <a:pt x="524382" y="0"/>
                </a:lnTo>
              </a:path>
            </a:pathLst>
          </a:custGeom>
          <a:ln w="38100">
            <a:solidFill>
              <a:srgbClr val="5C64CF"/>
            </a:solidFill>
          </a:ln>
        </p:spPr>
        <p:txBody>
          <a:bodyPr wrap="square" lIns="0" tIns="0" rIns="0" bIns="0" rtlCol="0"/>
          <a:lstStyle/>
          <a:p>
            <a:endParaRPr dirty="0"/>
          </a:p>
        </p:txBody>
      </p:sp>
      <p:sp>
        <p:nvSpPr>
          <p:cNvPr id="3" name="object 3"/>
          <p:cNvSpPr txBox="1"/>
          <p:nvPr/>
        </p:nvSpPr>
        <p:spPr>
          <a:xfrm>
            <a:off x="1619250" y="1515236"/>
            <a:ext cx="760730" cy="360680"/>
          </a:xfrm>
          <a:prstGeom prst="rect">
            <a:avLst/>
          </a:prstGeom>
        </p:spPr>
        <p:txBody>
          <a:bodyPr vert="horz" wrap="square" lIns="0" tIns="12065" rIns="0" bIns="0" rtlCol="0">
            <a:spAutoFit/>
          </a:bodyPr>
          <a:lstStyle/>
          <a:p>
            <a:pPr marL="12700">
              <a:lnSpc>
                <a:spcPct val="100000"/>
              </a:lnSpc>
              <a:spcBef>
                <a:spcPts val="95"/>
              </a:spcBef>
            </a:pPr>
            <a:r>
              <a:rPr lang="en-IN" sz="2200" b="1" spc="-160" dirty="0">
                <a:solidFill>
                  <a:srgbClr val="5C64CF"/>
                </a:solidFill>
                <a:latin typeface="Trebuchet MS"/>
                <a:cs typeface="Trebuchet MS"/>
              </a:rPr>
              <a:t>User</a:t>
            </a:r>
            <a:endParaRPr sz="2200" dirty="0">
              <a:latin typeface="Trebuchet MS"/>
              <a:cs typeface="Trebuchet MS"/>
            </a:endParaRPr>
          </a:p>
        </p:txBody>
      </p:sp>
      <p:sp>
        <p:nvSpPr>
          <p:cNvPr id="4" name="object 4"/>
          <p:cNvSpPr txBox="1"/>
          <p:nvPr/>
        </p:nvSpPr>
        <p:spPr>
          <a:xfrm>
            <a:off x="1108049" y="2148332"/>
            <a:ext cx="1793875" cy="1305486"/>
          </a:xfrm>
          <a:prstGeom prst="rect">
            <a:avLst/>
          </a:prstGeom>
        </p:spPr>
        <p:txBody>
          <a:bodyPr vert="horz" wrap="square" lIns="0" tIns="12700" rIns="0" bIns="0" rtlCol="0" anchor="t">
            <a:spAutoFit/>
          </a:bodyPr>
          <a:lstStyle/>
          <a:p>
            <a:pPr marL="12065" marR="5080" indent="-2540" algn="ctr">
              <a:spcBef>
                <a:spcPts val="100"/>
              </a:spcBef>
            </a:pPr>
            <a:r>
              <a:rPr lang="en-US" sz="1400" spc="95" dirty="0">
                <a:latin typeface="Roboto"/>
                <a:cs typeface="Roboto"/>
              </a:rPr>
              <a:t>User can access the all feature related needed in their business. From inventory management etc.</a:t>
            </a:r>
            <a:endParaRPr lang="en-US" sz="1400" dirty="0">
              <a:latin typeface="Roboto"/>
              <a:cs typeface="Roboto"/>
            </a:endParaRPr>
          </a:p>
        </p:txBody>
      </p:sp>
      <p:sp>
        <p:nvSpPr>
          <p:cNvPr id="5" name="object 5"/>
          <p:cNvSpPr txBox="1"/>
          <p:nvPr/>
        </p:nvSpPr>
        <p:spPr>
          <a:xfrm>
            <a:off x="3780637" y="1515236"/>
            <a:ext cx="1359206" cy="350737"/>
          </a:xfrm>
          <a:prstGeom prst="rect">
            <a:avLst/>
          </a:prstGeom>
        </p:spPr>
        <p:txBody>
          <a:bodyPr vert="horz" wrap="square" lIns="0" tIns="12065" rIns="0" bIns="0" rtlCol="0">
            <a:spAutoFit/>
          </a:bodyPr>
          <a:lstStyle/>
          <a:p>
            <a:pPr marL="12700">
              <a:lnSpc>
                <a:spcPct val="100000"/>
              </a:lnSpc>
              <a:spcBef>
                <a:spcPts val="95"/>
              </a:spcBef>
            </a:pPr>
            <a:r>
              <a:rPr lang="en-IN" sz="2200" b="1" spc="-229" dirty="0">
                <a:solidFill>
                  <a:srgbClr val="5C64CF"/>
                </a:solidFill>
                <a:latin typeface="Trebuchet MS"/>
                <a:cs typeface="Trebuchet MS"/>
              </a:rPr>
              <a:t>Employee</a:t>
            </a:r>
            <a:endParaRPr sz="2200" dirty="0">
              <a:latin typeface="Trebuchet MS"/>
              <a:cs typeface="Trebuchet MS"/>
            </a:endParaRPr>
          </a:p>
        </p:txBody>
      </p:sp>
      <p:sp>
        <p:nvSpPr>
          <p:cNvPr id="6" name="object 6"/>
          <p:cNvSpPr txBox="1"/>
          <p:nvPr/>
        </p:nvSpPr>
        <p:spPr>
          <a:xfrm>
            <a:off x="3441953" y="2148332"/>
            <a:ext cx="2005330" cy="874598"/>
          </a:xfrm>
          <a:prstGeom prst="rect">
            <a:avLst/>
          </a:prstGeom>
        </p:spPr>
        <p:txBody>
          <a:bodyPr vert="horz" wrap="square" lIns="0" tIns="12700" rIns="0" bIns="0" rtlCol="0" anchor="t">
            <a:spAutoFit/>
          </a:bodyPr>
          <a:lstStyle/>
          <a:p>
            <a:pPr marL="12700" marR="5080" algn="ctr">
              <a:spcBef>
                <a:spcPts val="100"/>
              </a:spcBef>
            </a:pPr>
            <a:r>
              <a:rPr lang="en-US" sz="1400" spc="5" dirty="0">
                <a:latin typeface="Roboto"/>
                <a:cs typeface="Roboto"/>
              </a:rPr>
              <a:t>Employee is follow all the work that assign by business owner to him/her.</a:t>
            </a:r>
            <a:endParaRPr sz="1400" dirty="0">
              <a:latin typeface="Roboto"/>
              <a:cs typeface="Roboto"/>
            </a:endParaRPr>
          </a:p>
        </p:txBody>
      </p:sp>
      <p:sp>
        <p:nvSpPr>
          <p:cNvPr id="7" name="object 7"/>
          <p:cNvSpPr txBox="1"/>
          <p:nvPr/>
        </p:nvSpPr>
        <p:spPr>
          <a:xfrm>
            <a:off x="6540500" y="1515236"/>
            <a:ext cx="731520" cy="360680"/>
          </a:xfrm>
          <a:prstGeom prst="rect">
            <a:avLst/>
          </a:prstGeom>
        </p:spPr>
        <p:txBody>
          <a:bodyPr vert="horz" wrap="square" lIns="0" tIns="12065" rIns="0" bIns="0" rtlCol="0">
            <a:spAutoFit/>
          </a:bodyPr>
          <a:lstStyle/>
          <a:p>
            <a:pPr marL="12700">
              <a:lnSpc>
                <a:spcPct val="100000"/>
              </a:lnSpc>
              <a:spcBef>
                <a:spcPts val="95"/>
              </a:spcBef>
            </a:pPr>
            <a:r>
              <a:rPr sz="2200" b="1" spc="-195" dirty="0">
                <a:solidFill>
                  <a:srgbClr val="5C64CF"/>
                </a:solidFill>
                <a:latin typeface="Trebuchet MS"/>
                <a:cs typeface="Trebuchet MS"/>
              </a:rPr>
              <a:t>Admin</a:t>
            </a:r>
            <a:endParaRPr sz="2200" dirty="0">
              <a:latin typeface="Trebuchet MS"/>
              <a:cs typeface="Trebuchet MS"/>
            </a:endParaRPr>
          </a:p>
        </p:txBody>
      </p:sp>
      <p:sp>
        <p:nvSpPr>
          <p:cNvPr id="8" name="object 8"/>
          <p:cNvSpPr txBox="1"/>
          <p:nvPr/>
        </p:nvSpPr>
        <p:spPr>
          <a:xfrm>
            <a:off x="6052820" y="2148332"/>
            <a:ext cx="1947545" cy="874598"/>
          </a:xfrm>
          <a:prstGeom prst="rect">
            <a:avLst/>
          </a:prstGeom>
        </p:spPr>
        <p:txBody>
          <a:bodyPr vert="horz" wrap="square" lIns="0" tIns="12700" rIns="0" bIns="0" rtlCol="0" anchor="t">
            <a:spAutoFit/>
          </a:bodyPr>
          <a:lstStyle/>
          <a:p>
            <a:pPr marL="12065" marR="5080" indent="-635" algn="ctr">
              <a:spcBef>
                <a:spcPts val="100"/>
              </a:spcBef>
            </a:pPr>
            <a:r>
              <a:rPr lang="en-US" sz="1400" spc="-20" dirty="0">
                <a:latin typeface="Roboto"/>
                <a:cs typeface="Roboto"/>
              </a:rPr>
              <a:t>Allows for managing users, courses, content, assessments, and reporting data.</a:t>
            </a:r>
            <a:endParaRPr sz="1400" dirty="0">
              <a:latin typeface="Roboto"/>
              <a:cs typeface="Roboto"/>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0" dirty="0"/>
              <a:t>The</a:t>
            </a:r>
            <a:r>
              <a:rPr spc="-114" dirty="0"/>
              <a:t> </a:t>
            </a:r>
            <a:r>
              <a:rPr spc="-370" dirty="0"/>
              <a:t>application</a:t>
            </a:r>
            <a:r>
              <a:rPr spc="-130" dirty="0"/>
              <a:t> </a:t>
            </a:r>
            <a:r>
              <a:rPr spc="-85" dirty="0"/>
              <a:t>is</a:t>
            </a:r>
            <a:r>
              <a:rPr spc="-114" dirty="0"/>
              <a:t> </a:t>
            </a:r>
            <a:r>
              <a:rPr spc="-285" dirty="0"/>
              <a:t>access</a:t>
            </a:r>
            <a:r>
              <a:rPr spc="-90" dirty="0"/>
              <a:t> </a:t>
            </a:r>
            <a:r>
              <a:rPr spc="-550" dirty="0"/>
              <a:t>by:</a:t>
            </a:r>
          </a:p>
        </p:txBody>
      </p:sp>
      <p:sp>
        <p:nvSpPr>
          <p:cNvPr id="10" name="object 10"/>
          <p:cNvSpPr txBox="1"/>
          <p:nvPr/>
        </p:nvSpPr>
        <p:spPr>
          <a:xfrm>
            <a:off x="972108" y="3962501"/>
            <a:ext cx="5120005" cy="738023"/>
          </a:xfrm>
          <a:prstGeom prst="rect">
            <a:avLst/>
          </a:prstGeom>
        </p:spPr>
        <p:txBody>
          <a:bodyPr vert="horz" wrap="square" lIns="0" tIns="12065" rIns="0" bIns="0" rtlCol="0">
            <a:spAutoFit/>
          </a:bodyPr>
          <a:lstStyle/>
          <a:p>
            <a:pPr marL="12700">
              <a:lnSpc>
                <a:spcPts val="2280"/>
              </a:lnSpc>
              <a:spcBef>
                <a:spcPts val="95"/>
              </a:spcBef>
            </a:pPr>
            <a:r>
              <a:rPr sz="1900" b="1" spc="-220" dirty="0">
                <a:latin typeface="Trebuchet MS"/>
                <a:cs typeface="Trebuchet MS"/>
              </a:rPr>
              <a:t>Features:</a:t>
            </a:r>
            <a:endParaRPr sz="1900" dirty="0">
              <a:latin typeface="Trebuchet MS"/>
              <a:cs typeface="Trebuchet MS"/>
            </a:endParaRPr>
          </a:p>
          <a:p>
            <a:pPr marL="469900" indent="-318135">
              <a:lnSpc>
                <a:spcPct val="100000"/>
              </a:lnSpc>
              <a:buFont typeface="Segoe UI Symbol"/>
              <a:buChar char="❖"/>
              <a:tabLst>
                <a:tab pos="469900" algn="l"/>
                <a:tab pos="470534" algn="l"/>
              </a:tabLst>
            </a:pPr>
            <a:r>
              <a:rPr lang="en-US" sz="1400" spc="-10" dirty="0">
                <a:latin typeface="Roboto"/>
                <a:cs typeface="Roboto"/>
              </a:rPr>
              <a:t>Make Business to easy</a:t>
            </a:r>
            <a:endParaRPr sz="1400" dirty="0">
              <a:latin typeface="Roboto"/>
              <a:cs typeface="Roboto"/>
            </a:endParaRPr>
          </a:p>
          <a:p>
            <a:pPr marL="469900" indent="-318135">
              <a:lnSpc>
                <a:spcPct val="100000"/>
              </a:lnSpc>
              <a:buFont typeface="Segoe UI Symbol"/>
              <a:buChar char="❖"/>
              <a:tabLst>
                <a:tab pos="469900" algn="l"/>
                <a:tab pos="470534" algn="l"/>
              </a:tabLst>
            </a:pPr>
            <a:r>
              <a:rPr lang="en-US" sz="1400" spc="-10" dirty="0">
                <a:latin typeface="Roboto"/>
                <a:cs typeface="Roboto"/>
              </a:rPr>
              <a:t>Manage all operation of businesses</a:t>
            </a:r>
            <a:endParaRPr sz="1400" dirty="0">
              <a:latin typeface="Roboto"/>
              <a:cs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wedding window 1</Template>
  <TotalTime>3396</TotalTime>
  <Words>874</Words>
  <Application>Microsoft Office PowerPoint</Application>
  <PresentationFormat>On-screen Show (16:9)</PresentationFormat>
  <Paragraphs>87</Paragraphs>
  <Slides>15</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Assistant Regular Bold</vt:lpstr>
      <vt:lpstr>Calibri</vt:lpstr>
      <vt:lpstr>HK Grotesk Bold</vt:lpstr>
      <vt:lpstr>Roboto</vt:lpstr>
      <vt:lpstr>Segoe UI Symbol</vt:lpstr>
      <vt:lpstr>Shruti</vt:lpstr>
      <vt:lpstr>Söhne</vt:lpstr>
      <vt:lpstr>Times New Roman</vt:lpstr>
      <vt:lpstr>Trebuchet MS</vt:lpstr>
      <vt:lpstr>Office Theme</vt:lpstr>
      <vt:lpstr>PowerPoint Presentation</vt:lpstr>
      <vt:lpstr>PowerPoint Presentation</vt:lpstr>
      <vt:lpstr>Introduction</vt:lpstr>
      <vt:lpstr>Purpose</vt:lpstr>
      <vt:lpstr>Scope</vt:lpstr>
      <vt:lpstr>Objective</vt:lpstr>
      <vt:lpstr>01</vt:lpstr>
      <vt:lpstr>Technologies &amp; Tools Used</vt:lpstr>
      <vt:lpstr>The application is access by:</vt:lpstr>
      <vt:lpstr>PowerPoint Presentation</vt:lpstr>
      <vt:lpstr>PowerPoint Presentation</vt:lpstr>
      <vt:lpstr>PowerPoint Presentation</vt:lpstr>
      <vt:lpstr>Future Enhancement</vt:lpstr>
      <vt:lpstr>Reference</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 Modi</dc:creator>
  <cp:lastModifiedBy>PARTH THAKKAR</cp:lastModifiedBy>
  <cp:revision>24</cp:revision>
  <dcterms:created xsi:type="dcterms:W3CDTF">2023-03-16T10:49:23Z</dcterms:created>
  <dcterms:modified xsi:type="dcterms:W3CDTF">2023-04-24T09:55:41Z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2021-10-04T00:00:00Z</vt:filetime>
  </property>
  <property fmtid="{D5CDD505-2E9C-101B-9397-08002B2CF9AE}" pid="3" name="Creator">
    <vt:lpwstr>Microsoft® PowerPoint® 2016</vt:lpwstr>
  </property>
  <property fmtid="{D5CDD505-2E9C-101B-9397-08002B2CF9AE}" pid="4" name="LastSaved">
    <vt:filetime>2022-04-27T00:00:00Z</vt:filetime>
  </property>
</Properties>
</file>