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sobhanmoosavi/us-accid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Predicting Accident Severity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57213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Period-of-Day (4):</a:t>
            </a:r>
            <a:endParaRPr lang="en-US"/>
          </a:p>
          <a:p>
            <a:pPr marL="0" indent="0">
              <a:buNone/>
            </a:pPr>
            <a:r>
              <a:rPr lang="en-US"/>
              <a:t>1. Sunrise_Sunset: Shows the period of day (i.e. day or night) based on</a:t>
            </a:r>
            <a:endParaRPr lang="en-US"/>
          </a:p>
          <a:p>
            <a:pPr marL="0" indent="0">
              <a:buNone/>
            </a:pPr>
            <a:r>
              <a:rPr lang="en-US"/>
              <a:t>sunrise/sunset.</a:t>
            </a:r>
            <a:endParaRPr lang="en-US"/>
          </a:p>
          <a:p>
            <a:pPr marL="0" indent="0">
              <a:buNone/>
            </a:pPr>
            <a:r>
              <a:rPr lang="en-US"/>
              <a:t>2. Civil_Twilight: Shows the period of day (i.e. day or night) based on civil</a:t>
            </a:r>
            <a:endParaRPr lang="en-US"/>
          </a:p>
          <a:p>
            <a:pPr marL="0" indent="0">
              <a:buNone/>
            </a:pPr>
            <a:r>
              <a:rPr lang="en-US"/>
              <a:t>twilight.</a:t>
            </a:r>
            <a:endParaRPr lang="en-US"/>
          </a:p>
          <a:p>
            <a:pPr marL="0" indent="0">
              <a:buNone/>
            </a:pPr>
            <a:r>
              <a:rPr lang="en-US"/>
              <a:t>3. Nautical_Twilight: Shows the period of day (i.e. day or night) based on</a:t>
            </a:r>
            <a:endParaRPr lang="en-US"/>
          </a:p>
          <a:p>
            <a:pPr marL="0" indent="0">
              <a:buNone/>
            </a:pPr>
            <a:r>
              <a:rPr lang="en-US"/>
              <a:t>nautical twilight.</a:t>
            </a:r>
            <a:endParaRPr lang="en-US"/>
          </a:p>
          <a:p>
            <a:pPr marL="0" indent="0">
              <a:buNone/>
            </a:pPr>
            <a:r>
              <a:rPr lang="en-US"/>
              <a:t>4. Astronomical_Twilight: Shows the period of day (i.e. day or night) based on</a:t>
            </a:r>
            <a:endParaRPr lang="en-US"/>
          </a:p>
          <a:p>
            <a:pPr marL="0" indent="0">
              <a:buNone/>
            </a:pPr>
            <a:r>
              <a:rPr lang="en-US"/>
              <a:t>astronomical twilight.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5545" y="572135"/>
            <a:ext cx="10132060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7005" y="596900"/>
            <a:ext cx="9791065" cy="5911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7215" y="341630"/>
            <a:ext cx="9322435" cy="5777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Let's find a correlation between month and severity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60085" y="1691005"/>
            <a:ext cx="587565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75410" y="526415"/>
            <a:ext cx="9607550" cy="5216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00200"/>
            <a:ext cx="9796145" cy="4318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 marL="0" indent="0">
              <a:buNone/>
            </a:pPr>
            <a:r>
              <a:rPr lang="en-US"/>
              <a:t>In this study, I analyzed the relationship between Severity of the Accidents and the</a:t>
            </a:r>
            <a:endParaRPr lang="en-US"/>
          </a:p>
          <a:p>
            <a:pPr marL="0" indent="0">
              <a:buNone/>
            </a:pPr>
            <a:r>
              <a:rPr lang="en-US"/>
              <a:t>various independent variables like Wind_Speed, Start_Lat, etc. to predict the</a:t>
            </a:r>
            <a:endParaRPr lang="en-US"/>
          </a:p>
          <a:p>
            <a:pPr marL="0" indent="0">
              <a:buNone/>
            </a:pPr>
            <a:r>
              <a:rPr lang="en-US"/>
              <a:t>accident severity using a classification model (i.e. Random Forest). This would help</a:t>
            </a:r>
            <a:endParaRPr lang="en-US"/>
          </a:p>
          <a:p>
            <a:pPr marL="0" indent="0">
              <a:buNone/>
            </a:pPr>
            <a:r>
              <a:rPr lang="en-US"/>
              <a:t>U.S. government to improve the traffic conditions from the relationships described</a:t>
            </a:r>
            <a:endParaRPr lang="en-US"/>
          </a:p>
          <a:p>
            <a:pPr marL="0" indent="0">
              <a:buNone/>
            </a:pPr>
            <a:r>
              <a:rPr lang="en-US"/>
              <a:t>in this report.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70" y="1765300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Road accidents have become very common these days. Nearly 1.25 million people die in road crashes each year, on average, 3,287 deaths a day. Moreover, 20–50 million people are injured or disabled annually. Road traffic crashes rank as the 9th leading cause of death and accounts for 2.2% of all deaths globally. Road crashes cost USD 518 billion globally, costing individual countries from 1–2% of their annual GDP. In the USA, over 37,000 people die in road crashes each year, and 2.35 million are injured or disabled. Road crashes cost the U.S. $230.6 billion per year or an average of $820 per person. Road crashes are the single greatest annual cause of death of healthy U.S. citizens travelling abroad.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Target Audience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1. The Seattle administration: By targeting areas prone to areas to speeding</a:t>
            </a:r>
            <a:endParaRPr lang="en-US"/>
          </a:p>
          <a:p>
            <a:pPr marL="0" indent="0">
              <a:buNone/>
            </a:pPr>
            <a:r>
              <a:rPr lang="en-US"/>
              <a:t>accidents, interventions such as speed bumps, stop signs etc. can be put in place</a:t>
            </a:r>
            <a:endParaRPr lang="en-US"/>
          </a:p>
          <a:p>
            <a:pPr marL="0" indent="0">
              <a:buNone/>
            </a:pPr>
            <a:r>
              <a:rPr lang="en-US"/>
              <a:t>to reduce accidents.</a:t>
            </a:r>
            <a:endParaRPr lang="en-US"/>
          </a:p>
          <a:p>
            <a:pPr marL="0" indent="0">
              <a:buNone/>
            </a:pPr>
            <a:r>
              <a:rPr lang="en-US"/>
              <a:t>2. Car Insurance Companies: Areas where parked cars are prone to getting</a:t>
            </a:r>
            <a:endParaRPr lang="en-US"/>
          </a:p>
          <a:p>
            <a:pPr marL="0" indent="0">
              <a:buNone/>
            </a:pPr>
            <a:r>
              <a:rPr lang="en-US"/>
              <a:t>damaged. Owners in those localities may be asked to pay more premium on their</a:t>
            </a:r>
            <a:endParaRPr lang="en-US"/>
          </a:p>
          <a:p>
            <a:pPr marL="0" indent="0">
              <a:buNone/>
            </a:pPr>
            <a:r>
              <a:rPr lang="en-US"/>
              <a:t>car insurance.</a:t>
            </a:r>
            <a:endParaRPr lang="en-US"/>
          </a:p>
          <a:p>
            <a:pPr marL="0" indent="0">
              <a:buNone/>
            </a:pPr>
            <a:r>
              <a:rPr lang="en-US"/>
              <a:t>3. Health-care workers and emergency services in Seattle: By having enough data</a:t>
            </a:r>
            <a:endParaRPr lang="en-US"/>
          </a:p>
          <a:p>
            <a:pPr marL="0" indent="0">
              <a:buNone/>
            </a:pPr>
            <a:r>
              <a:rPr lang="en-US"/>
              <a:t>on the crash one can predict the severity and therefore take action more quickly</a:t>
            </a:r>
            <a:endParaRPr lang="en-US"/>
          </a:p>
          <a:p>
            <a:pPr marL="0" indent="0">
              <a:buNone/>
            </a:pPr>
            <a:r>
              <a:rPr lang="en-US"/>
              <a:t>potentially saving lives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Sources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This data set was obtained from </a:t>
            </a:r>
            <a:r>
              <a:rPr lang="en-IN" altLang="en-US">
                <a:hlinkClick r:id="rId1" tooltip="" action="ppaction://hlinkfile"/>
              </a:rPr>
              <a:t>kaggle </a:t>
            </a:r>
            <a:r>
              <a:rPr lang="en-IN" altLang="en-US"/>
              <a:t>. This is a countrywide traffic accident dataset which covers 49 states of United States. The data is continuously being collected from various APIs like Bing and MapQuest from last 5 years. These APIs broadcast traffic events captured by a variety of entities, such as the US and state departments of transportation, law enforcement agencies, traffic cameras, and traffic sensors within the road-networks. This dataset contains about 3.5 million of rows and 49 columns.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Features of Dataset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140652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Traffic Attributes (12):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1. ID: This is a unique identifier of the accident record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2. Source: Indicates source of the accident report (i.e. the API which reported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the accident.)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3. TMC: A traffic accident may have a Traffic Message Channel (TMC) code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which provides more detailed description of the event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4. Severity: Shows the severity of the accident, a number between 1 and 4,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where 1 indicates the least impact on traffic (i.e., short delay as a result of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the accident) and 4 indicates a significant impact on traffic (i.e., long delay).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5. Start_Time: Shows start time of the accident in local time zone.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6. End_Time: Shows end time of the accident in local time zone.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7. Start_Lat: Shows latitude in GPS coordinate of the start point.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8. Start_Lng: Shows longitude in GPS coordinate of the start point.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9. End_Lat: Shows latitude in GPS coordinate of the end point.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10. End_Lng: Shows longitude in GPS coordinate of the end point.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11. Distance(mi): The length of the road extent affected by the accident.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 sz="1400">
                <a:latin typeface="Calibri Light" panose="020F0302020204030204" charset="0"/>
                <a:cs typeface="Calibri Light" panose="020F0302020204030204" charset="0"/>
              </a:rPr>
              <a:t>12. Description: Shows natural language description of the accident</a:t>
            </a:r>
            <a:endParaRPr lang="en-US" sz="140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810"/>
            <a:ext cx="10515600" cy="57924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Address Attributes (9):</a:t>
            </a:r>
            <a:endParaRPr lang="en-US"/>
          </a:p>
          <a:p>
            <a:pPr marL="0" indent="0">
              <a:buNone/>
            </a:pPr>
            <a:r>
              <a:rPr lang="en-US"/>
              <a:t>1. Number: Shows the street number in address field.</a:t>
            </a:r>
            <a:endParaRPr lang="en-US"/>
          </a:p>
          <a:p>
            <a:pPr marL="0" indent="0">
              <a:buNone/>
            </a:pPr>
            <a:r>
              <a:rPr lang="en-US"/>
              <a:t>2. Street: Shows the street name in address field.</a:t>
            </a:r>
            <a:endParaRPr lang="en-US"/>
          </a:p>
          <a:p>
            <a:pPr marL="0" indent="0">
              <a:buNone/>
            </a:pPr>
            <a:r>
              <a:rPr lang="en-US"/>
              <a:t>3. Side: Shows the relative side of the street (Right/Left) in address field.</a:t>
            </a:r>
            <a:endParaRPr lang="en-US"/>
          </a:p>
          <a:p>
            <a:pPr marL="0" indent="0">
              <a:buNone/>
            </a:pPr>
            <a:r>
              <a:rPr lang="en-US"/>
              <a:t>4. City: Shows the city in address field.</a:t>
            </a:r>
            <a:endParaRPr lang="en-US"/>
          </a:p>
          <a:p>
            <a:pPr marL="0" indent="0">
              <a:buNone/>
            </a:pPr>
            <a:r>
              <a:rPr lang="en-US"/>
              <a:t>5. County: Shows the county in address field.</a:t>
            </a:r>
            <a:endParaRPr lang="en-US"/>
          </a:p>
          <a:p>
            <a:pPr marL="0" indent="0">
              <a:buNone/>
            </a:pPr>
            <a:r>
              <a:rPr lang="en-US"/>
              <a:t>6. State: Shows the state in address field.</a:t>
            </a:r>
            <a:endParaRPr lang="en-US"/>
          </a:p>
          <a:p>
            <a:pPr marL="0" indent="0">
              <a:buNone/>
            </a:pPr>
            <a:r>
              <a:rPr lang="en-US"/>
              <a:t>7. Zipcode: Shows the zipcode in address field.</a:t>
            </a:r>
            <a:endParaRPr lang="en-US"/>
          </a:p>
          <a:p>
            <a:pPr marL="0" indent="0">
              <a:buNone/>
            </a:pPr>
            <a:r>
              <a:rPr lang="en-US"/>
              <a:t>8. Country: Shows the country in address field.</a:t>
            </a:r>
            <a:endParaRPr lang="en-US"/>
          </a:p>
          <a:p>
            <a:pPr marL="0" indent="0">
              <a:buNone/>
            </a:pPr>
            <a:r>
              <a:rPr lang="en-US"/>
              <a:t>9. Timezone: Shows timezone based on the location of the accident (eastern,</a:t>
            </a:r>
            <a:endParaRPr lang="en-US"/>
          </a:p>
          <a:p>
            <a:pPr marL="0" indent="0">
              <a:buNone/>
            </a:pPr>
            <a:r>
              <a:rPr lang="en-US"/>
              <a:t>central, etc.).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5785"/>
            <a:ext cx="10515600" cy="561149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Weather Attributes (11):</a:t>
            </a:r>
            <a:endParaRPr lang="en-US"/>
          </a:p>
          <a:p>
            <a:pPr marL="0" indent="0">
              <a:buNone/>
            </a:pPr>
            <a:r>
              <a:rPr lang="en-US"/>
              <a:t>1. Airport_Code: Denotes an airport-based weather station which is the closest</a:t>
            </a:r>
            <a:endParaRPr lang="en-US"/>
          </a:p>
          <a:p>
            <a:pPr marL="0" indent="0">
              <a:buNone/>
            </a:pPr>
            <a:r>
              <a:rPr lang="en-US"/>
              <a:t>one to location of the accident.</a:t>
            </a:r>
            <a:endParaRPr lang="en-US"/>
          </a:p>
          <a:p>
            <a:pPr marL="0" indent="0">
              <a:buNone/>
            </a:pPr>
            <a:r>
              <a:rPr lang="en-US"/>
              <a:t>2. Weather_Timestamp: Shows the time-stamp of weather observation record</a:t>
            </a:r>
            <a:endParaRPr lang="en-US"/>
          </a:p>
          <a:p>
            <a:pPr marL="0" indent="0">
              <a:buNone/>
            </a:pPr>
            <a:r>
              <a:rPr lang="en-US"/>
              <a:t>(in local time).</a:t>
            </a:r>
            <a:endParaRPr lang="en-US"/>
          </a:p>
          <a:p>
            <a:pPr marL="0" indent="0">
              <a:buNone/>
            </a:pPr>
            <a:r>
              <a:rPr lang="en-US"/>
              <a:t>3. Temperature(F): Shows the temperature (in Fahrenheit).</a:t>
            </a:r>
            <a:endParaRPr lang="en-US"/>
          </a:p>
          <a:p>
            <a:pPr marL="0" indent="0">
              <a:buNone/>
            </a:pPr>
            <a:r>
              <a:rPr lang="en-US"/>
              <a:t>4. Wind_Chill(F): Shows the wind chill (in Fahrenheit).</a:t>
            </a:r>
            <a:endParaRPr lang="en-US"/>
          </a:p>
          <a:p>
            <a:pPr marL="0" indent="0">
              <a:buNone/>
            </a:pPr>
            <a:r>
              <a:rPr lang="en-US"/>
              <a:t>5. Humidity(%): Shows the humidity (in percentage).</a:t>
            </a:r>
            <a:endParaRPr lang="en-US"/>
          </a:p>
          <a:p>
            <a:pPr marL="0" indent="0">
              <a:buNone/>
            </a:pPr>
            <a:r>
              <a:rPr lang="en-US"/>
              <a:t>6. Pressure(in): Shows the air pressure (in inches).</a:t>
            </a:r>
            <a:endParaRPr lang="en-US"/>
          </a:p>
          <a:p>
            <a:pPr marL="0" indent="0">
              <a:buNone/>
            </a:pPr>
            <a:r>
              <a:rPr lang="en-US"/>
              <a:t>7. Visibility(mi): Shows visibility (in miles).</a:t>
            </a:r>
            <a:endParaRPr lang="en-US"/>
          </a:p>
          <a:p>
            <a:pPr marL="0" indent="0">
              <a:buNone/>
            </a:pPr>
            <a:r>
              <a:rPr lang="en-US"/>
              <a:t>8. Wind_Direction: Shows wind direction.</a:t>
            </a:r>
            <a:endParaRPr lang="en-US"/>
          </a:p>
          <a:p>
            <a:pPr marL="0" indent="0">
              <a:buNone/>
            </a:pPr>
            <a:r>
              <a:rPr lang="en-US"/>
              <a:t>9. Wind_Speed(mph): Shows wind speed (in miles per hour).</a:t>
            </a:r>
            <a:endParaRPr lang="en-US"/>
          </a:p>
          <a:p>
            <a:pPr marL="0" indent="0">
              <a:buNone/>
            </a:pPr>
            <a:r>
              <a:rPr lang="en-US"/>
              <a:t>10. Precipitation(in): Shows precipitation amount in inches, if there is any.</a:t>
            </a:r>
            <a:endParaRPr lang="en-US"/>
          </a:p>
          <a:p>
            <a:pPr marL="0" indent="0">
              <a:buNone/>
            </a:pPr>
            <a:r>
              <a:rPr lang="en-US"/>
              <a:t>11. Weather_Condition: Shows the weather condition (rain, snow, thunderstorm,</a:t>
            </a:r>
            <a:endParaRPr lang="en-US"/>
          </a:p>
          <a:p>
            <a:pPr marL="0" indent="0">
              <a:buNone/>
            </a:pPr>
            <a:r>
              <a:rPr lang="en-US"/>
              <a:t>fog, etc.).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415"/>
            <a:ext cx="10515600" cy="61842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1500"/>
              <a:t>POI Attributes (13):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1. Amenity: A Point-Of-Interest (POI) annotation which indicates presence of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amenity in a nearby 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2. Bump: A POI annotation which indicates presence of speed bump or hump in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a nearby 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3. Crossing: A POI annotation which indicates presence of crossing in a nearby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4. Give_Way: A POI annotation which indicates presence of give_way sign in a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nearby 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5. Junction: A POI annotation which indicates presence of junction in a nearby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6. No_Exit: A POI annotation which indicates presence of no_exit sign in a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nearby 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7. Railway: A POI annotation which indicates presence of railway in a nearby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8. Roundabout: A POI annotation which indicates presence of roundabout in a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nearby 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9. Station: A POI annotation which indicates presence of station (bus, train, etc.)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in a nearby location.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10. Stop: A POI annotation which indicates presence of stop sign in a nearby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location.</a:t>
            </a:r>
            <a:endParaRPr lang="en-US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610"/>
            <a:ext cx="10515600" cy="5741670"/>
          </a:xfrm>
        </p:spPr>
        <p:txBody>
          <a:bodyPr/>
          <a:p>
            <a:pPr marL="0" indent="0">
              <a:buNone/>
            </a:pPr>
            <a:r>
              <a:rPr lang="en-US"/>
              <a:t>11. Traffic_Calming: A POI annotation which indicates presence of traffic_calming</a:t>
            </a:r>
            <a:endParaRPr lang="en-US"/>
          </a:p>
          <a:p>
            <a:pPr marL="0" indent="0">
              <a:buNone/>
            </a:pPr>
            <a:r>
              <a:rPr lang="en-US"/>
              <a:t>means in a nearby location.</a:t>
            </a:r>
            <a:endParaRPr lang="en-US"/>
          </a:p>
          <a:p>
            <a:pPr marL="0" indent="0">
              <a:buNone/>
            </a:pPr>
            <a:r>
              <a:rPr lang="en-US"/>
              <a:t>12. Traffic_Signal: A POI annotation which indicates presence of traffic_signal in a</a:t>
            </a:r>
            <a:endParaRPr lang="en-US"/>
          </a:p>
          <a:p>
            <a:pPr marL="0" indent="0">
              <a:buNone/>
            </a:pPr>
            <a:r>
              <a:rPr lang="en-US"/>
              <a:t>nearby location.</a:t>
            </a:r>
            <a:endParaRPr lang="en-US"/>
          </a:p>
          <a:p>
            <a:pPr marL="0" indent="0">
              <a:buNone/>
            </a:pPr>
            <a:r>
              <a:rPr lang="en-US"/>
              <a:t>13. Turning_Loop: A POI annotation which indicates presence of turning_loop in</a:t>
            </a:r>
            <a:endParaRPr lang="en-US"/>
          </a:p>
          <a:p>
            <a:pPr marL="0" indent="0">
              <a:buNone/>
            </a:pPr>
            <a:r>
              <a:rPr lang="en-US"/>
              <a:t>a nearby location.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6177</Words>
  <Application>WPS Presentation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/>
  <cp:lastModifiedBy>91737</cp:lastModifiedBy>
  <cp:revision>13</cp:revision>
  <dcterms:created xsi:type="dcterms:W3CDTF">2020-09-03T05:38:03Z</dcterms:created>
  <dcterms:modified xsi:type="dcterms:W3CDTF">2020-09-03T06:04:09Z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</Properties>
</file>