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9" r:id="rId4"/>
    <p:sldId id="269" r:id="rId5"/>
    <p:sldId id="260" r:id="rId6"/>
    <p:sldId id="270" r:id="rId7"/>
    <p:sldId id="272" r:id="rId8"/>
    <p:sldId id="261" r:id="rId9"/>
    <p:sldId id="273" r:id="rId10"/>
    <p:sldId id="274" r:id="rId11"/>
    <p:sldId id="267" r:id="rId12"/>
  </p:sldIdLst>
  <p:sldSz cx="9144000" cy="5143500" type="screen16x9"/>
  <p:notesSz cx="6858000" cy="9144000"/>
  <p:embeddedFontLst>
    <p:embeddedFont>
      <p:font typeface="Kumbh Sans" panose="020B0604020202020204" charset="0"/>
      <p:regular r:id="rId14"/>
      <p:bold r:id="rId15"/>
    </p:embeddedFont>
    <p:embeddedFont>
      <p:font typeface="Kumbh Sans ExtraLight" panose="020B0604020202020204" charset="0"/>
      <p:regular r:id="rId16"/>
      <p:bold r:id="rId17"/>
    </p:embeddedFont>
    <p:embeddedFont>
      <p:font typeface="Kumbh Sans Light" panose="020B0604020202020204" charset="0"/>
      <p:regular r:id="rId18"/>
      <p:bold r:id="rId19"/>
    </p:embeddedFont>
    <p:embeddedFont>
      <p:font typeface="Kumbh Sans Medium" panose="020B0604020202020204" charset="0"/>
      <p:regular r:id="rId20"/>
      <p:bold r:id="rId21"/>
    </p:embeddedFont>
    <p:embeddedFont>
      <p:font typeface="Kumbh Sans SemiBold"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9" autoAdjust="0"/>
    <p:restoredTop sz="94660"/>
  </p:normalViewPr>
  <p:slideViewPr>
    <p:cSldViewPr snapToGrid="0">
      <p:cViewPr varScale="1">
        <p:scale>
          <a:sx n="57" d="100"/>
          <a:sy n="57" d="100"/>
        </p:scale>
        <p:origin x="5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2ee90c0c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2ee90c0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210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e2ee90c0c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e2ee90c0c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2ee90c0c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2ee90c0c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2ee90c0c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e2ee90c0c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2ee90c0c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e2ee90c0c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48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2ee90c0c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e2ee90c0c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2ee90c0c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e2ee90c0c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264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2ee90c0c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e2ee90c0c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886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2ee90c0c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2ee90c0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2ee90c0c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2ee90c0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23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rotWithShape="1">
          <a:blip r:embed="rId3">
            <a:alphaModFix/>
          </a:blip>
          <a:srcRect l="10573" t="2275" r="26298" b="6690"/>
          <a:stretch/>
        </p:blipFill>
        <p:spPr>
          <a:xfrm>
            <a:off x="4522275" y="0"/>
            <a:ext cx="4774126" cy="5143500"/>
          </a:xfrm>
          <a:prstGeom prst="rect">
            <a:avLst/>
          </a:prstGeom>
          <a:noFill/>
          <a:ln>
            <a:noFill/>
          </a:ln>
        </p:spPr>
      </p:pic>
      <p:sp>
        <p:nvSpPr>
          <p:cNvPr id="57" name="Google Shape;57;p13"/>
          <p:cNvSpPr/>
          <p:nvPr/>
        </p:nvSpPr>
        <p:spPr>
          <a:xfrm>
            <a:off x="0" y="0"/>
            <a:ext cx="4572000" cy="5143500"/>
          </a:xfrm>
          <a:prstGeom prst="rect">
            <a:avLst/>
          </a:prstGeom>
          <a:solidFill>
            <a:srgbClr val="5A6D7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umbh Sans"/>
              <a:ea typeface="Kumbh Sans"/>
              <a:cs typeface="Kumbh Sans"/>
              <a:sym typeface="Kumbh Sans"/>
            </a:endParaRPr>
          </a:p>
        </p:txBody>
      </p:sp>
      <p:sp>
        <p:nvSpPr>
          <p:cNvPr id="58" name="Google Shape;58;p13"/>
          <p:cNvSpPr txBox="1"/>
          <p:nvPr/>
        </p:nvSpPr>
        <p:spPr>
          <a:xfrm>
            <a:off x="407100" y="1581025"/>
            <a:ext cx="4164900" cy="11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420" dirty="0">
                <a:solidFill>
                  <a:srgbClr val="C6BD76"/>
                </a:solidFill>
                <a:latin typeface="Kumbh Sans Light"/>
                <a:ea typeface="Kumbh Sans Light"/>
                <a:cs typeface="Kumbh Sans Light"/>
                <a:sym typeface="Kumbh Sans Light"/>
              </a:rPr>
              <a:t>PYTHON COURSE MODULE: 15 &amp; 19</a:t>
            </a:r>
          </a:p>
        </p:txBody>
      </p:sp>
      <p:sp>
        <p:nvSpPr>
          <p:cNvPr id="59" name="Google Shape;59;p13"/>
          <p:cNvSpPr txBox="1"/>
          <p:nvPr/>
        </p:nvSpPr>
        <p:spPr>
          <a:xfrm>
            <a:off x="407100" y="2807950"/>
            <a:ext cx="4164900" cy="11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020" dirty="0">
                <a:solidFill>
                  <a:srgbClr val="FFFFFF"/>
                </a:solidFill>
                <a:latin typeface="Kumbh Sans ExtraLight"/>
                <a:ea typeface="Kumbh Sans ExtraLight"/>
                <a:cs typeface="Kumbh Sans ExtraLight"/>
                <a:sym typeface="Kumbh Sans ExtraLight"/>
              </a:rPr>
              <a:t>A Discussion on Machine Learning, </a:t>
            </a:r>
            <a:r>
              <a:rPr lang="en-IN" sz="2020" dirty="0" err="1">
                <a:solidFill>
                  <a:srgbClr val="FFFFFF"/>
                </a:solidFill>
                <a:latin typeface="Kumbh Sans ExtraLight"/>
                <a:ea typeface="Kumbh Sans ExtraLight"/>
                <a:cs typeface="Kumbh Sans ExtraLight"/>
                <a:sym typeface="Kumbh Sans ExtraLight"/>
              </a:rPr>
              <a:t>GeoDataFrames</a:t>
            </a:r>
            <a:r>
              <a:rPr lang="en-IN" sz="2020" dirty="0">
                <a:solidFill>
                  <a:srgbClr val="FFFFFF"/>
                </a:solidFill>
                <a:latin typeface="Kumbh Sans ExtraLight"/>
                <a:ea typeface="Kumbh Sans ExtraLight"/>
                <a:cs typeface="Kumbh Sans ExtraLight"/>
                <a:sym typeface="Kumbh Sans ExtraLight"/>
              </a:rPr>
              <a:t> and Git Workspace</a:t>
            </a:r>
            <a:endParaRPr sz="2020" dirty="0">
              <a:solidFill>
                <a:srgbClr val="FFFFFF"/>
              </a:solidFill>
              <a:latin typeface="Kumbh Sans ExtraLight"/>
              <a:ea typeface="Kumbh Sans ExtraLight"/>
              <a:cs typeface="Kumbh Sans ExtraLight"/>
              <a:sym typeface="Kumbh Sans ExtraLight"/>
            </a:endParaRPr>
          </a:p>
        </p:txBody>
      </p:sp>
      <p:pic>
        <p:nvPicPr>
          <p:cNvPr id="60" name="Google Shape;60;p13"/>
          <p:cNvPicPr preferRelativeResize="0"/>
          <p:nvPr/>
        </p:nvPicPr>
        <p:blipFill>
          <a:blip r:embed="rId4">
            <a:alphaModFix/>
          </a:blip>
          <a:stretch>
            <a:fillRect/>
          </a:stretch>
        </p:blipFill>
        <p:spPr>
          <a:xfrm>
            <a:off x="466370" y="410845"/>
            <a:ext cx="1271875" cy="452625"/>
          </a:xfrm>
          <a:prstGeom prst="rect">
            <a:avLst/>
          </a:prstGeom>
          <a:noFill/>
          <a:ln>
            <a:noFill/>
          </a:ln>
        </p:spPr>
      </p:pic>
      <p:sp>
        <p:nvSpPr>
          <p:cNvPr id="61" name="Google Shape;61;p13"/>
          <p:cNvSpPr txBox="1"/>
          <p:nvPr/>
        </p:nvSpPr>
        <p:spPr>
          <a:xfrm>
            <a:off x="357375" y="4457675"/>
            <a:ext cx="41649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20">
                <a:solidFill>
                  <a:srgbClr val="C6BD76"/>
                </a:solidFill>
                <a:latin typeface="Kumbh Sans Medium"/>
                <a:ea typeface="Kumbh Sans Medium"/>
                <a:cs typeface="Kumbh Sans Medium"/>
                <a:sym typeface="Kumbh Sans Medium"/>
              </a:rPr>
              <a:t> Flax &amp; Teal 2024</a:t>
            </a:r>
            <a:endParaRPr sz="920">
              <a:solidFill>
                <a:srgbClr val="C6BD76"/>
              </a:solidFill>
              <a:latin typeface="Kumbh Sans Medium"/>
              <a:ea typeface="Kumbh Sans Medium"/>
              <a:cs typeface="Kumbh Sans Medium"/>
              <a:sym typeface="Kumbh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7F5"/>
        </a:solidFill>
        <a:effectLst/>
      </p:bgPr>
    </p:bg>
    <p:spTree>
      <p:nvGrpSpPr>
        <p:cNvPr id="1" name="Shape 96"/>
        <p:cNvGrpSpPr/>
        <p:nvPr/>
      </p:nvGrpSpPr>
      <p:grpSpPr>
        <a:xfrm>
          <a:off x="0" y="0"/>
          <a:ext cx="0" cy="0"/>
          <a:chOff x="0" y="0"/>
          <a:chExt cx="0" cy="0"/>
        </a:xfrm>
      </p:grpSpPr>
      <p:sp>
        <p:nvSpPr>
          <p:cNvPr id="101" name="Google Shape;101;p18"/>
          <p:cNvSpPr txBox="1"/>
          <p:nvPr/>
        </p:nvSpPr>
        <p:spPr>
          <a:xfrm>
            <a:off x="297902" y="27127"/>
            <a:ext cx="3554610" cy="620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800" b="0" i="0" u="none" strike="noStrike" kern="0" cap="none" spc="0" normalizeH="0" baseline="0" noProof="0" dirty="0">
                <a:ln>
                  <a:noFill/>
                </a:ln>
                <a:solidFill>
                  <a:srgbClr val="394E51"/>
                </a:solidFill>
                <a:effectLst/>
                <a:uLnTx/>
                <a:uFillTx/>
                <a:latin typeface="Kumbh Sans ExtraLight"/>
                <a:ea typeface="Kumbh Sans ExtraLight"/>
                <a:cs typeface="Kumbh Sans ExtraLight"/>
                <a:sym typeface="Kumbh Sans ExtraLight"/>
              </a:rPr>
              <a:t>Outputs of Git</a:t>
            </a:r>
            <a:endParaRPr kumimoji="0" sz="2800" b="0" i="0" u="none" strike="noStrike" kern="0" cap="none" spc="0" normalizeH="0" baseline="0" noProof="0" dirty="0">
              <a:ln>
                <a:noFill/>
              </a:ln>
              <a:solidFill>
                <a:srgbClr val="394E51"/>
              </a:solidFill>
              <a:effectLst/>
              <a:uLnTx/>
              <a:uFillTx/>
              <a:latin typeface="Kumbh Sans ExtraLight"/>
              <a:ea typeface="Kumbh Sans ExtraLight"/>
              <a:cs typeface="Kumbh Sans ExtraLight"/>
              <a:sym typeface="Kumbh Sans ExtraLight"/>
            </a:endParaRPr>
          </a:p>
        </p:txBody>
      </p:sp>
      <p:sp>
        <p:nvSpPr>
          <p:cNvPr id="102" name="Google Shape;102;p18"/>
          <p:cNvSpPr txBox="1"/>
          <p:nvPr/>
        </p:nvSpPr>
        <p:spPr>
          <a:xfrm>
            <a:off x="357375" y="551887"/>
            <a:ext cx="3141142" cy="430857"/>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err="1">
                <a:solidFill>
                  <a:srgbClr val="394E51"/>
                </a:solidFill>
                <a:latin typeface="Kumbh Sans SemiBold"/>
                <a:ea typeface="Kumbh Sans SemiBold"/>
                <a:cs typeface="Kumbh Sans SemiBold"/>
                <a:sym typeface="Kumbh Sans SemiBold"/>
              </a:rPr>
              <a:t>Gitgraph</a:t>
            </a:r>
            <a:r>
              <a:rPr lang="en-IN" sz="1600" dirty="0">
                <a:solidFill>
                  <a:srgbClr val="394E51"/>
                </a:solidFill>
                <a:latin typeface="Kumbh Sans SemiBold"/>
                <a:ea typeface="Kumbh Sans SemiBold"/>
                <a:cs typeface="Kumbh Sans SemiBold"/>
                <a:sym typeface="Kumbh Sans SemiBold"/>
              </a:rPr>
              <a:t> </a:t>
            </a:r>
            <a:r>
              <a:rPr kumimoji="0" lang="en-IN" sz="1600" b="0" i="0" u="none" strike="noStrike" kern="0" cap="none" spc="0" normalizeH="0" baseline="0" noProof="0" dirty="0">
                <a:ln>
                  <a:noFill/>
                </a:ln>
                <a:solidFill>
                  <a:srgbClr val="394E51"/>
                </a:solidFill>
                <a:effectLst/>
                <a:uLnTx/>
                <a:uFillTx/>
                <a:latin typeface="Kumbh Sans SemiBold"/>
                <a:ea typeface="Kumbh Sans SemiBold"/>
                <a:cs typeface="Kumbh Sans SemiBold"/>
                <a:sym typeface="Kumbh Sans SemiBold"/>
              </a:rPr>
              <a:t>Visualization</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Google Shape;104;p18"/>
          <p:cNvSpPr txBox="1"/>
          <p:nvPr/>
        </p:nvSpPr>
        <p:spPr>
          <a:xfrm>
            <a:off x="198030" y="4812145"/>
            <a:ext cx="1198764" cy="325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920" b="0" i="0" u="none" strike="noStrike" kern="0" cap="none" spc="0" normalizeH="0" baseline="0" noProof="0" dirty="0">
                <a:ln>
                  <a:noFill/>
                </a:ln>
                <a:solidFill>
                  <a:srgbClr val="5A6D70"/>
                </a:solidFill>
                <a:effectLst/>
                <a:uLnTx/>
                <a:uFillTx/>
                <a:latin typeface="Kumbh Sans Medium"/>
                <a:ea typeface="Kumbh Sans Medium"/>
                <a:cs typeface="Kumbh Sans Medium"/>
                <a:sym typeface="Kumbh Sans Medium"/>
              </a:rPr>
              <a:t> Flax &amp; Teal 2024</a:t>
            </a:r>
            <a:endParaRPr kumimoji="0" sz="920" b="0" i="0" u="none" strike="noStrike" kern="0" cap="none" spc="0" normalizeH="0" baseline="0" noProof="0" dirty="0">
              <a:ln>
                <a:noFill/>
              </a:ln>
              <a:solidFill>
                <a:srgbClr val="5A6D70"/>
              </a:solidFill>
              <a:effectLst/>
              <a:uLnTx/>
              <a:uFillTx/>
              <a:latin typeface="Kumbh Sans Medium"/>
              <a:ea typeface="Kumbh Sans Medium"/>
              <a:cs typeface="Kumbh Sans Medium"/>
              <a:sym typeface="Kumbh Sans Medium"/>
            </a:endParaRPr>
          </a:p>
        </p:txBody>
      </p:sp>
      <p:pic>
        <p:nvPicPr>
          <p:cNvPr id="4" name="Picture 3">
            <a:extLst>
              <a:ext uri="{FF2B5EF4-FFF2-40B4-BE49-F238E27FC236}">
                <a16:creationId xmlns:a16="http://schemas.microsoft.com/office/drawing/2014/main" id="{1482A006-4879-EF59-3B2F-7F7A4BF37042}"/>
              </a:ext>
            </a:extLst>
          </p:cNvPr>
          <p:cNvPicPr>
            <a:picLocks noChangeAspect="1"/>
          </p:cNvPicPr>
          <p:nvPr/>
        </p:nvPicPr>
        <p:blipFill>
          <a:blip r:embed="rId3"/>
          <a:stretch>
            <a:fillRect/>
          </a:stretch>
        </p:blipFill>
        <p:spPr>
          <a:xfrm>
            <a:off x="6107185" y="1192227"/>
            <a:ext cx="2969656" cy="3325312"/>
          </a:xfrm>
          <a:prstGeom prst="rect">
            <a:avLst/>
          </a:prstGeom>
        </p:spPr>
      </p:pic>
      <p:pic>
        <p:nvPicPr>
          <p:cNvPr id="7" name="Picture 6">
            <a:extLst>
              <a:ext uri="{FF2B5EF4-FFF2-40B4-BE49-F238E27FC236}">
                <a16:creationId xmlns:a16="http://schemas.microsoft.com/office/drawing/2014/main" id="{C95E9BDB-9D4A-2280-B698-207E1CEB23DE}"/>
              </a:ext>
            </a:extLst>
          </p:cNvPr>
          <p:cNvPicPr>
            <a:picLocks noChangeAspect="1"/>
          </p:cNvPicPr>
          <p:nvPr/>
        </p:nvPicPr>
        <p:blipFill>
          <a:blip r:embed="rId4"/>
          <a:stretch>
            <a:fillRect/>
          </a:stretch>
        </p:blipFill>
        <p:spPr>
          <a:xfrm>
            <a:off x="357374" y="897621"/>
            <a:ext cx="5682699" cy="3914524"/>
          </a:xfrm>
          <a:prstGeom prst="rect">
            <a:avLst/>
          </a:prstGeom>
        </p:spPr>
      </p:pic>
    </p:spTree>
    <p:extLst>
      <p:ext uri="{BB962C8B-B14F-4D97-AF65-F5344CB8AC3E}">
        <p14:creationId xmlns:p14="http://schemas.microsoft.com/office/powerpoint/2010/main" val="405881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4"/>
          <p:cNvPicPr preferRelativeResize="0"/>
          <p:nvPr/>
        </p:nvPicPr>
        <p:blipFill rotWithShape="1">
          <a:blip r:embed="rId3">
            <a:alphaModFix/>
          </a:blip>
          <a:srcRect l="27629" t="7456" r="10462" b="4297"/>
          <a:stretch/>
        </p:blipFill>
        <p:spPr>
          <a:xfrm>
            <a:off x="4522275" y="0"/>
            <a:ext cx="4774126" cy="5143501"/>
          </a:xfrm>
          <a:prstGeom prst="rect">
            <a:avLst/>
          </a:prstGeom>
          <a:noFill/>
          <a:ln>
            <a:noFill/>
          </a:ln>
        </p:spPr>
      </p:pic>
      <p:sp>
        <p:nvSpPr>
          <p:cNvPr id="173" name="Google Shape;173;p24"/>
          <p:cNvSpPr/>
          <p:nvPr/>
        </p:nvSpPr>
        <p:spPr>
          <a:xfrm>
            <a:off x="0" y="0"/>
            <a:ext cx="4572000" cy="5143500"/>
          </a:xfrm>
          <a:prstGeom prst="rect">
            <a:avLst/>
          </a:prstGeom>
          <a:solidFill>
            <a:srgbClr val="5A6D7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umbh Sans"/>
              <a:ea typeface="Kumbh Sans"/>
              <a:cs typeface="Kumbh Sans"/>
              <a:sym typeface="Kumbh Sans"/>
            </a:endParaRPr>
          </a:p>
        </p:txBody>
      </p:sp>
      <p:sp>
        <p:nvSpPr>
          <p:cNvPr id="174" name="Google Shape;174;p24"/>
          <p:cNvSpPr txBox="1"/>
          <p:nvPr/>
        </p:nvSpPr>
        <p:spPr>
          <a:xfrm>
            <a:off x="407100" y="2255425"/>
            <a:ext cx="4164900" cy="7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20">
                <a:solidFill>
                  <a:srgbClr val="C6BD76"/>
                </a:solidFill>
                <a:latin typeface="Kumbh Sans Light"/>
                <a:ea typeface="Kumbh Sans Light"/>
                <a:cs typeface="Kumbh Sans Light"/>
                <a:sym typeface="Kumbh Sans Light"/>
              </a:rPr>
              <a:t>Thank you</a:t>
            </a:r>
            <a:endParaRPr sz="3420">
              <a:solidFill>
                <a:srgbClr val="C6BD76"/>
              </a:solidFill>
              <a:latin typeface="Kumbh Sans Light"/>
              <a:ea typeface="Kumbh Sans Light"/>
              <a:cs typeface="Kumbh Sans Light"/>
              <a:sym typeface="Kumbh Sans Light"/>
            </a:endParaRPr>
          </a:p>
        </p:txBody>
      </p:sp>
      <p:pic>
        <p:nvPicPr>
          <p:cNvPr id="175" name="Google Shape;175;p24"/>
          <p:cNvPicPr preferRelativeResize="0"/>
          <p:nvPr/>
        </p:nvPicPr>
        <p:blipFill>
          <a:blip r:embed="rId4">
            <a:alphaModFix/>
          </a:blip>
          <a:stretch>
            <a:fillRect/>
          </a:stretch>
        </p:blipFill>
        <p:spPr>
          <a:xfrm>
            <a:off x="466370" y="410845"/>
            <a:ext cx="1271875" cy="452625"/>
          </a:xfrm>
          <a:prstGeom prst="rect">
            <a:avLst/>
          </a:prstGeom>
          <a:noFill/>
          <a:ln>
            <a:noFill/>
          </a:ln>
        </p:spPr>
      </p:pic>
      <p:sp>
        <p:nvSpPr>
          <p:cNvPr id="176" name="Google Shape;176;p24"/>
          <p:cNvSpPr txBox="1"/>
          <p:nvPr/>
        </p:nvSpPr>
        <p:spPr>
          <a:xfrm>
            <a:off x="357375" y="4457675"/>
            <a:ext cx="41649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20">
                <a:solidFill>
                  <a:srgbClr val="FFFFFF"/>
                </a:solidFill>
                <a:latin typeface="Kumbh Sans Medium"/>
                <a:ea typeface="Kumbh Sans Medium"/>
                <a:cs typeface="Kumbh Sans Medium"/>
                <a:sym typeface="Kumbh Sans Medium"/>
              </a:rPr>
              <a:t> Flax &amp; Teal 2024</a:t>
            </a:r>
            <a:endParaRPr sz="920">
              <a:solidFill>
                <a:srgbClr val="FFFFFF"/>
              </a:solidFill>
              <a:latin typeface="Kumbh Sans Medium"/>
              <a:ea typeface="Kumbh Sans Medium"/>
              <a:cs typeface="Kumbh Sans Medium"/>
              <a:sym typeface="Kumbh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94E51"/>
        </a:solidFill>
        <a:effectLst/>
      </p:bgPr>
    </p:bg>
    <p:spTree>
      <p:nvGrpSpPr>
        <p:cNvPr id="1" name="Shape 65"/>
        <p:cNvGrpSpPr/>
        <p:nvPr/>
      </p:nvGrpSpPr>
      <p:grpSpPr>
        <a:xfrm>
          <a:off x="0" y="0"/>
          <a:ext cx="0" cy="0"/>
          <a:chOff x="0" y="0"/>
          <a:chExt cx="0" cy="0"/>
        </a:xfrm>
      </p:grpSpPr>
      <p:sp>
        <p:nvSpPr>
          <p:cNvPr id="66" name="Google Shape;66;p14"/>
          <p:cNvSpPr txBox="1"/>
          <p:nvPr/>
        </p:nvSpPr>
        <p:spPr>
          <a:xfrm>
            <a:off x="317675" y="214200"/>
            <a:ext cx="4359600" cy="15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220">
                <a:solidFill>
                  <a:srgbClr val="C6BD76"/>
                </a:solidFill>
                <a:latin typeface="Kumbh Sans ExtraLight"/>
                <a:ea typeface="Kumbh Sans ExtraLight"/>
                <a:cs typeface="Kumbh Sans ExtraLight"/>
                <a:sym typeface="Kumbh Sans ExtraLight"/>
              </a:rPr>
              <a:t>Agenda</a:t>
            </a:r>
            <a:endParaRPr sz="4220">
              <a:solidFill>
                <a:srgbClr val="C6BD76"/>
              </a:solidFill>
              <a:latin typeface="Kumbh Sans ExtraLight"/>
              <a:ea typeface="Kumbh Sans ExtraLight"/>
              <a:cs typeface="Kumbh Sans ExtraLight"/>
              <a:sym typeface="Kumbh Sans ExtraLight"/>
            </a:endParaRPr>
          </a:p>
        </p:txBody>
      </p:sp>
      <p:sp>
        <p:nvSpPr>
          <p:cNvPr id="67" name="Google Shape;67;p14"/>
          <p:cNvSpPr txBox="1"/>
          <p:nvPr/>
        </p:nvSpPr>
        <p:spPr>
          <a:xfrm>
            <a:off x="389550" y="1286107"/>
            <a:ext cx="6931800" cy="3449818"/>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400" dirty="0">
                <a:solidFill>
                  <a:srgbClr val="C6BD76"/>
                </a:solidFill>
              </a:rPr>
              <a:t>1</a:t>
            </a:r>
            <a:r>
              <a:rPr lang="en" sz="2400" dirty="0">
                <a:solidFill>
                  <a:srgbClr val="FFFFFF"/>
                </a:solidFill>
              </a:rPr>
              <a:t>	Introductions (Module 15 and 19</a:t>
            </a:r>
            <a:r>
              <a:rPr lang="en-US" sz="2400" dirty="0">
                <a:solidFill>
                  <a:srgbClr val="FFFFFF"/>
                </a:solidFill>
              </a:rPr>
              <a:t>)</a:t>
            </a:r>
          </a:p>
          <a:p>
            <a:pPr marL="0" lvl="0" indent="0" algn="l" rtl="0">
              <a:lnSpc>
                <a:spcPct val="200000"/>
              </a:lnSpc>
              <a:spcBef>
                <a:spcPts val="0"/>
              </a:spcBef>
              <a:spcAft>
                <a:spcPts val="0"/>
              </a:spcAft>
              <a:buNone/>
            </a:pPr>
            <a:r>
              <a:rPr lang="en-US" sz="2400" dirty="0">
                <a:solidFill>
                  <a:srgbClr val="C6BD76"/>
                </a:solidFill>
              </a:rPr>
              <a:t>2</a:t>
            </a:r>
            <a:r>
              <a:rPr lang="en-US" sz="2400" dirty="0">
                <a:solidFill>
                  <a:srgbClr val="FFFFFF"/>
                </a:solidFill>
              </a:rPr>
              <a:t>	Methods of Iris, Carparking, Git</a:t>
            </a:r>
          </a:p>
          <a:p>
            <a:pPr marL="0" lvl="0" indent="0" algn="l" rtl="0">
              <a:lnSpc>
                <a:spcPct val="200000"/>
              </a:lnSpc>
              <a:spcBef>
                <a:spcPts val="0"/>
              </a:spcBef>
              <a:spcAft>
                <a:spcPts val="0"/>
              </a:spcAft>
              <a:buNone/>
            </a:pPr>
            <a:r>
              <a:rPr lang="en" sz="2400" dirty="0">
                <a:solidFill>
                  <a:srgbClr val="C6BD76"/>
                </a:solidFill>
              </a:rPr>
              <a:t>3	</a:t>
            </a:r>
            <a:r>
              <a:rPr lang="en" sz="2400" dirty="0">
                <a:solidFill>
                  <a:srgbClr val="FFFFFF"/>
                </a:solidFill>
              </a:rPr>
              <a:t>Outputs of Iris, Carparking, Git</a:t>
            </a:r>
            <a:endParaRPr sz="2400" dirty="0">
              <a:solidFill>
                <a:srgbClr val="FFFFFF"/>
              </a:solidFill>
              <a:latin typeface="Kumbh Sans SemiBold"/>
              <a:ea typeface="Kumbh Sans SemiBold"/>
              <a:cs typeface="Kumbh Sans SemiBold"/>
              <a:sym typeface="Kumbh Sans SemiBold"/>
            </a:endParaRPr>
          </a:p>
        </p:txBody>
      </p:sp>
      <p:pic>
        <p:nvPicPr>
          <p:cNvPr id="68" name="Google Shape;68;p14"/>
          <p:cNvPicPr preferRelativeResize="0"/>
          <p:nvPr/>
        </p:nvPicPr>
        <p:blipFill>
          <a:blip r:embed="rId3">
            <a:alphaModFix/>
          </a:blip>
          <a:stretch>
            <a:fillRect/>
          </a:stretch>
        </p:blipFill>
        <p:spPr>
          <a:xfrm>
            <a:off x="8036901" y="214201"/>
            <a:ext cx="882874" cy="314200"/>
          </a:xfrm>
          <a:prstGeom prst="rect">
            <a:avLst/>
          </a:prstGeom>
          <a:noFill/>
          <a:ln>
            <a:noFill/>
          </a:ln>
        </p:spPr>
      </p:pic>
      <p:sp>
        <p:nvSpPr>
          <p:cNvPr id="69" name="Google Shape;69;p14"/>
          <p:cNvSpPr txBox="1"/>
          <p:nvPr/>
        </p:nvSpPr>
        <p:spPr>
          <a:xfrm>
            <a:off x="357375" y="4457675"/>
            <a:ext cx="41649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20">
                <a:solidFill>
                  <a:srgbClr val="C6BD76"/>
                </a:solidFill>
                <a:latin typeface="Kumbh Sans Medium"/>
                <a:ea typeface="Kumbh Sans Medium"/>
                <a:cs typeface="Kumbh Sans Medium"/>
                <a:sym typeface="Kumbh Sans Medium"/>
              </a:rPr>
              <a:t> Flax &amp; Teal 2024</a:t>
            </a:r>
            <a:endParaRPr sz="920">
              <a:solidFill>
                <a:srgbClr val="C6BD76"/>
              </a:solidFill>
              <a:latin typeface="Kumbh Sans Medium"/>
              <a:ea typeface="Kumbh Sans Medium"/>
              <a:cs typeface="Kumbh Sans Medium"/>
              <a:sym typeface="Kumbh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94E51"/>
        </a:solidFill>
        <a:effectLst/>
      </p:bgPr>
    </p:bg>
    <p:spTree>
      <p:nvGrpSpPr>
        <p:cNvPr id="1" name="Shape 80"/>
        <p:cNvGrpSpPr/>
        <p:nvPr/>
      </p:nvGrpSpPr>
      <p:grpSpPr>
        <a:xfrm>
          <a:off x="0" y="0"/>
          <a:ext cx="0" cy="0"/>
          <a:chOff x="0" y="0"/>
          <a:chExt cx="0" cy="0"/>
        </a:xfrm>
      </p:grpSpPr>
      <p:sp>
        <p:nvSpPr>
          <p:cNvPr id="81" name="Google Shape;81;p16"/>
          <p:cNvSpPr txBox="1"/>
          <p:nvPr/>
        </p:nvSpPr>
        <p:spPr>
          <a:xfrm>
            <a:off x="317676" y="208650"/>
            <a:ext cx="3832906" cy="4400400"/>
          </a:xfrm>
          <a:prstGeom prst="rect">
            <a:avLst/>
          </a:prstGeom>
          <a:noFill/>
          <a:ln>
            <a:noFill/>
          </a:ln>
        </p:spPr>
        <p:txBody>
          <a:bodyPr spcFirstLastPara="1" wrap="square" lIns="91425" tIns="91425" rIns="91425" bIns="91425" anchor="t" anchorCtr="0">
            <a:noAutofit/>
          </a:bodyPr>
          <a:lstStyle/>
          <a:p>
            <a:pPr marL="0" marR="292100" lvl="0" indent="0" algn="l" rtl="0">
              <a:spcBef>
                <a:spcPts val="2400"/>
              </a:spcBef>
              <a:spcAft>
                <a:spcPts val="0"/>
              </a:spcAft>
              <a:buNone/>
            </a:pPr>
            <a:r>
              <a:rPr lang="en-US" sz="1600" dirty="0">
                <a:solidFill>
                  <a:srgbClr val="C6BD76"/>
                </a:solidFill>
                <a:latin typeface="Arial" panose="020B0604020202020204" pitchFamily="34" charset="0"/>
                <a:ea typeface="Kumbh Sans ExtraLight"/>
                <a:cs typeface="Arial" panose="020B0604020202020204" pitchFamily="34" charset="0"/>
                <a:sym typeface="Kumbh Sans ExtraLight"/>
              </a:rPr>
              <a:t>Part I: Enhancing Model Evaluation with Cross-Validation</a:t>
            </a:r>
          </a:p>
          <a:p>
            <a:pPr marL="0" marR="292100" lvl="0" indent="0" algn="l" rtl="0">
              <a:spcBef>
                <a:spcPts val="2400"/>
              </a:spcBef>
              <a:spcAft>
                <a:spcPts val="0"/>
              </a:spcAft>
              <a:buNone/>
            </a:pPr>
            <a:r>
              <a:rPr lang="en-US" dirty="0">
                <a:solidFill>
                  <a:srgbClr val="C6BD76"/>
                </a:solidFill>
                <a:latin typeface="Arial" panose="020B0604020202020204" pitchFamily="34" charset="0"/>
                <a:ea typeface="Kumbh Sans ExtraLight"/>
                <a:cs typeface="Arial" panose="020B0604020202020204" pitchFamily="34" charset="0"/>
                <a:sym typeface="Kumbh Sans ExtraLight"/>
              </a:rPr>
              <a:t>Overview:  The Iris dataset is a famous dataset, consisting of 150 samples of iris flowers with measurements of petal and sepal. </a:t>
            </a:r>
          </a:p>
          <a:p>
            <a:pPr marL="0" marR="292100" lvl="0" indent="0" algn="l" rtl="0">
              <a:spcBef>
                <a:spcPts val="2400"/>
              </a:spcBef>
              <a:spcAft>
                <a:spcPts val="0"/>
              </a:spcAft>
              <a:buNone/>
            </a:pPr>
            <a:r>
              <a:rPr lang="en-US" dirty="0">
                <a:solidFill>
                  <a:srgbClr val="C6BD76"/>
                </a:solidFill>
                <a:latin typeface="Arial" panose="020B0604020202020204" pitchFamily="34" charset="0"/>
                <a:ea typeface="Kumbh Sans ExtraLight"/>
                <a:cs typeface="Arial" panose="020B0604020202020204" pitchFamily="34" charset="0"/>
                <a:sym typeface="Kumbh Sans ExtraLight"/>
              </a:rPr>
              <a:t>Using an SVM classifier on the Iris dataset we classify the species of iris flowers based on their features.</a:t>
            </a:r>
          </a:p>
          <a:p>
            <a:pPr marL="0" marR="292100" lvl="0" indent="0" algn="l" rtl="0">
              <a:spcBef>
                <a:spcPts val="2400"/>
              </a:spcBef>
              <a:spcAft>
                <a:spcPts val="0"/>
              </a:spcAft>
              <a:buNone/>
            </a:pPr>
            <a:r>
              <a:rPr lang="en-US" dirty="0">
                <a:solidFill>
                  <a:srgbClr val="C6BD76"/>
                </a:solidFill>
                <a:latin typeface="Arial" panose="020B0604020202020204" pitchFamily="34" charset="0"/>
                <a:ea typeface="Kumbh Sans ExtraLight"/>
                <a:cs typeface="Arial" panose="020B0604020202020204" pitchFamily="34" charset="0"/>
                <a:sym typeface="Kumbh Sans ExtraLight"/>
              </a:rPr>
              <a:t>Objective:</a:t>
            </a:r>
          </a:p>
          <a:p>
            <a:pPr marL="0" marR="292100" lvl="0" indent="0" algn="l" rtl="0">
              <a:spcBef>
                <a:spcPts val="2400"/>
              </a:spcBef>
              <a:spcAft>
                <a:spcPts val="0"/>
              </a:spcAft>
              <a:buNone/>
            </a:pPr>
            <a:r>
              <a:rPr lang="en-US" dirty="0">
                <a:solidFill>
                  <a:srgbClr val="C6BD76"/>
                </a:solidFill>
                <a:latin typeface="Arial" panose="020B0604020202020204" pitchFamily="34" charset="0"/>
                <a:ea typeface="Kumbh Sans ExtraLight"/>
                <a:cs typeface="Arial" panose="020B0604020202020204" pitchFamily="34" charset="0"/>
                <a:sym typeface="Kumbh Sans ExtraLight"/>
              </a:rPr>
              <a:t>Transition from using a single train-test split to cross-validation for more reliable model performance.</a:t>
            </a:r>
          </a:p>
        </p:txBody>
      </p:sp>
      <p:pic>
        <p:nvPicPr>
          <p:cNvPr id="82" name="Google Shape;82;p16"/>
          <p:cNvPicPr preferRelativeResize="0"/>
          <p:nvPr/>
        </p:nvPicPr>
        <p:blipFill>
          <a:blip r:embed="rId3">
            <a:alphaModFix/>
          </a:blip>
          <a:stretch>
            <a:fillRect/>
          </a:stretch>
        </p:blipFill>
        <p:spPr>
          <a:xfrm>
            <a:off x="8036901" y="214201"/>
            <a:ext cx="882874" cy="314200"/>
          </a:xfrm>
          <a:prstGeom prst="rect">
            <a:avLst/>
          </a:prstGeom>
          <a:noFill/>
          <a:ln>
            <a:noFill/>
          </a:ln>
        </p:spPr>
      </p:pic>
      <p:sp>
        <p:nvSpPr>
          <p:cNvPr id="83" name="Google Shape;83;p16"/>
          <p:cNvSpPr txBox="1"/>
          <p:nvPr/>
        </p:nvSpPr>
        <p:spPr>
          <a:xfrm>
            <a:off x="7445309" y="4617402"/>
            <a:ext cx="1444013"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20" dirty="0">
                <a:solidFill>
                  <a:srgbClr val="9BCCC1"/>
                </a:solidFill>
                <a:latin typeface="Kumbh Sans Medium"/>
                <a:ea typeface="Kumbh Sans Medium"/>
                <a:cs typeface="Kumbh Sans Medium"/>
                <a:sym typeface="Kumbh Sans Medium"/>
              </a:rPr>
              <a:t> Flax &amp; Teal 2024</a:t>
            </a:r>
            <a:endParaRPr sz="920" dirty="0">
              <a:solidFill>
                <a:srgbClr val="9BCCC1"/>
              </a:solidFill>
              <a:latin typeface="Kumbh Sans Medium"/>
              <a:ea typeface="Kumbh Sans Medium"/>
              <a:cs typeface="Kumbh Sans Medium"/>
              <a:sym typeface="Kumbh Sans Medium"/>
            </a:endParaRPr>
          </a:p>
        </p:txBody>
      </p:sp>
      <p:sp>
        <p:nvSpPr>
          <p:cNvPr id="2" name="Google Shape;81;p16">
            <a:extLst>
              <a:ext uri="{FF2B5EF4-FFF2-40B4-BE49-F238E27FC236}">
                <a16:creationId xmlns:a16="http://schemas.microsoft.com/office/drawing/2014/main" id="{01242580-C3C3-DC1B-475F-2BA0CBACAE8F}"/>
              </a:ext>
            </a:extLst>
          </p:cNvPr>
          <p:cNvSpPr txBox="1"/>
          <p:nvPr/>
        </p:nvSpPr>
        <p:spPr>
          <a:xfrm>
            <a:off x="4334410" y="208649"/>
            <a:ext cx="3832906" cy="4400401"/>
          </a:xfrm>
          <a:prstGeom prst="rect">
            <a:avLst/>
          </a:prstGeom>
          <a:noFill/>
          <a:ln>
            <a:noFill/>
          </a:ln>
        </p:spPr>
        <p:txBody>
          <a:bodyPr spcFirstLastPara="1" wrap="square" lIns="91425" tIns="91425" rIns="91425" bIns="91425" anchor="t" anchorCtr="0">
            <a:noAutofit/>
          </a:bodyPr>
          <a:lstStyle/>
          <a:p>
            <a:pPr marL="0" marR="292100" lvl="0" indent="0" algn="l" rtl="0">
              <a:spcBef>
                <a:spcPts val="2400"/>
              </a:spcBef>
              <a:spcAft>
                <a:spcPts val="0"/>
              </a:spcAft>
              <a:buNone/>
            </a:pPr>
            <a:r>
              <a:rPr lang="en-US" sz="1600" dirty="0">
                <a:solidFill>
                  <a:srgbClr val="C6BD76"/>
                </a:solidFill>
                <a:latin typeface="Arial" panose="020B0604020202020204" pitchFamily="34" charset="0"/>
                <a:ea typeface="Kumbh Sans ExtraLight"/>
                <a:cs typeface="Arial" panose="020B0604020202020204" pitchFamily="34" charset="0"/>
                <a:sym typeface="Kumbh Sans ExtraLight"/>
              </a:rPr>
              <a:t>Part II: Creating and Plotting </a:t>
            </a:r>
            <a:r>
              <a:rPr lang="en-US" sz="1600" dirty="0" err="1">
                <a:solidFill>
                  <a:srgbClr val="C6BD76"/>
                </a:solidFill>
                <a:latin typeface="Arial" panose="020B0604020202020204" pitchFamily="34" charset="0"/>
                <a:ea typeface="Kumbh Sans ExtraLight"/>
                <a:cs typeface="Arial" panose="020B0604020202020204" pitchFamily="34" charset="0"/>
                <a:sym typeface="Kumbh Sans ExtraLight"/>
              </a:rPr>
              <a:t>GeoDataFrames</a:t>
            </a:r>
            <a:r>
              <a:rPr lang="en-US" sz="1600" dirty="0">
                <a:solidFill>
                  <a:srgbClr val="C6BD76"/>
                </a:solidFill>
                <a:latin typeface="Arial" panose="020B0604020202020204" pitchFamily="34" charset="0"/>
                <a:ea typeface="Kumbh Sans ExtraLight"/>
                <a:cs typeface="Arial" panose="020B0604020202020204" pitchFamily="34" charset="0"/>
                <a:sym typeface="Kumbh Sans ExtraLight"/>
              </a:rPr>
              <a:t> in Python</a:t>
            </a:r>
          </a:p>
          <a:p>
            <a:pPr marL="0" marR="292100" lvl="0" indent="0" algn="l" rtl="0">
              <a:spcBef>
                <a:spcPts val="2400"/>
              </a:spcBef>
              <a:spcAft>
                <a:spcPts val="0"/>
              </a:spcAft>
              <a:buNone/>
            </a:pPr>
            <a:r>
              <a:rPr lang="en-US" dirty="0">
                <a:solidFill>
                  <a:srgbClr val="C6BD76"/>
                </a:solidFill>
                <a:latin typeface="Arial" panose="020B0604020202020204" pitchFamily="34" charset="0"/>
                <a:ea typeface="Kumbh Sans ExtraLight"/>
                <a:cs typeface="Arial" panose="020B0604020202020204" pitchFamily="34" charset="0"/>
                <a:sym typeface="Kumbh Sans ExtraLight"/>
              </a:rPr>
              <a:t>Overview:</a:t>
            </a:r>
          </a:p>
          <a:p>
            <a:pPr marL="0" marR="292100" lvl="0" indent="0" algn="l" rtl="0">
              <a:spcBef>
                <a:spcPts val="2400"/>
              </a:spcBef>
              <a:spcAft>
                <a:spcPts val="0"/>
              </a:spcAft>
              <a:buNone/>
            </a:pPr>
            <a:r>
              <a:rPr lang="en-US" dirty="0">
                <a:solidFill>
                  <a:srgbClr val="C6BD76"/>
                </a:solidFill>
                <a:latin typeface="Arial" panose="020B0604020202020204" pitchFamily="34" charset="0"/>
                <a:ea typeface="Kumbh Sans ExtraLight"/>
                <a:cs typeface="Arial" panose="020B0604020202020204" pitchFamily="34" charset="0"/>
                <a:sym typeface="Kumbh Sans ExtraLight"/>
              </a:rPr>
              <a:t>Mapping car park locations from the given data which contains 30 carparking area and finding the nearest car parks to a target location with the help of </a:t>
            </a:r>
            <a:r>
              <a:rPr lang="en-US" dirty="0" err="1">
                <a:solidFill>
                  <a:srgbClr val="C6BD76"/>
                </a:solidFill>
                <a:latin typeface="Arial" panose="020B0604020202020204" pitchFamily="34" charset="0"/>
                <a:ea typeface="Kumbh Sans ExtraLight"/>
                <a:cs typeface="Arial" panose="020B0604020202020204" pitchFamily="34" charset="0"/>
                <a:sym typeface="Kumbh Sans ExtraLight"/>
              </a:rPr>
              <a:t>NearestNeighbors</a:t>
            </a:r>
            <a:r>
              <a:rPr lang="en-US" dirty="0">
                <a:solidFill>
                  <a:srgbClr val="C6BD76"/>
                </a:solidFill>
                <a:latin typeface="Arial" panose="020B0604020202020204" pitchFamily="34" charset="0"/>
                <a:ea typeface="Kumbh Sans ExtraLight"/>
                <a:cs typeface="Arial" panose="020B0604020202020204" pitchFamily="34" charset="0"/>
                <a:sym typeface="Kumbh Sans ExtraLight"/>
              </a:rPr>
              <a:t>.</a:t>
            </a:r>
          </a:p>
          <a:p>
            <a:pPr marL="0" marR="292100" lvl="0" indent="0" algn="l" rtl="0">
              <a:spcBef>
                <a:spcPts val="2400"/>
              </a:spcBef>
              <a:spcAft>
                <a:spcPts val="0"/>
              </a:spcAft>
              <a:buNone/>
            </a:pPr>
            <a:r>
              <a:rPr lang="en-US" dirty="0">
                <a:solidFill>
                  <a:srgbClr val="C6BD76"/>
                </a:solidFill>
                <a:latin typeface="Arial" panose="020B0604020202020204" pitchFamily="34" charset="0"/>
                <a:ea typeface="Kumbh Sans ExtraLight"/>
                <a:cs typeface="Arial" panose="020B0604020202020204" pitchFamily="34" charset="0"/>
                <a:sym typeface="Kumbh Sans ExtraLight"/>
              </a:rPr>
              <a:t>Objective: </a:t>
            </a:r>
          </a:p>
          <a:p>
            <a:pPr marL="0" marR="292100" lvl="0" indent="0" algn="l" rtl="0">
              <a:spcBef>
                <a:spcPts val="2400"/>
              </a:spcBef>
              <a:spcAft>
                <a:spcPts val="0"/>
              </a:spcAft>
              <a:buNone/>
            </a:pPr>
            <a:r>
              <a:rPr lang="en-US" dirty="0">
                <a:solidFill>
                  <a:srgbClr val="C6BD76"/>
                </a:solidFill>
                <a:latin typeface="Arial" panose="020B0604020202020204" pitchFamily="34" charset="0"/>
                <a:ea typeface="Kumbh Sans ExtraLight"/>
                <a:cs typeface="Arial" panose="020B0604020202020204" pitchFamily="34" charset="0"/>
                <a:sym typeface="Kumbh Sans ExtraLight"/>
              </a:rPr>
              <a:t>To convert car park data into a </a:t>
            </a:r>
            <a:r>
              <a:rPr lang="en-US" dirty="0" err="1">
                <a:solidFill>
                  <a:srgbClr val="C6BD76"/>
                </a:solidFill>
                <a:latin typeface="Arial" panose="020B0604020202020204" pitchFamily="34" charset="0"/>
                <a:ea typeface="Kumbh Sans ExtraLight"/>
                <a:cs typeface="Arial" panose="020B0604020202020204" pitchFamily="34" charset="0"/>
                <a:sym typeface="Kumbh Sans ExtraLight"/>
              </a:rPr>
              <a:t>GeoDataFrame</a:t>
            </a:r>
            <a:r>
              <a:rPr lang="en-US" dirty="0">
                <a:solidFill>
                  <a:srgbClr val="C6BD76"/>
                </a:solidFill>
                <a:latin typeface="Arial" panose="020B0604020202020204" pitchFamily="34" charset="0"/>
                <a:ea typeface="Kumbh Sans ExtraLight"/>
                <a:cs typeface="Arial" panose="020B0604020202020204" pitchFamily="34" charset="0"/>
                <a:sym typeface="Kumbh Sans ExtraLight"/>
              </a:rPr>
              <a:t>, visualize it on an interactive map, and perform proximity analysis.</a:t>
            </a:r>
          </a:p>
        </p:txBody>
      </p:sp>
      <p:sp>
        <p:nvSpPr>
          <p:cNvPr id="3" name="TextBox 2">
            <a:extLst>
              <a:ext uri="{FF2B5EF4-FFF2-40B4-BE49-F238E27FC236}">
                <a16:creationId xmlns:a16="http://schemas.microsoft.com/office/drawing/2014/main" id="{BE2C5013-5FE7-12D7-9AD9-A5DAB946082D}"/>
              </a:ext>
            </a:extLst>
          </p:cNvPr>
          <p:cNvSpPr txBox="1"/>
          <p:nvPr/>
        </p:nvSpPr>
        <p:spPr>
          <a:xfrm>
            <a:off x="3331597" y="128291"/>
            <a:ext cx="2592126" cy="400110"/>
          </a:xfrm>
          <a:prstGeom prst="rect">
            <a:avLst/>
          </a:prstGeom>
          <a:noFill/>
        </p:spPr>
        <p:txBody>
          <a:bodyPr wrap="square" rtlCol="0">
            <a:spAutoFit/>
          </a:bodyPr>
          <a:lstStyle/>
          <a:p>
            <a:r>
              <a:rPr lang="en-IN" sz="2000" dirty="0">
                <a:solidFill>
                  <a:schemeClr val="bg1"/>
                </a:solidFill>
              </a:rPr>
              <a:t>MODULE 15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94E51"/>
        </a:solidFill>
        <a:effectLst/>
      </p:bgPr>
    </p:bg>
    <p:spTree>
      <p:nvGrpSpPr>
        <p:cNvPr id="1" name="Shape 80"/>
        <p:cNvGrpSpPr/>
        <p:nvPr/>
      </p:nvGrpSpPr>
      <p:grpSpPr>
        <a:xfrm>
          <a:off x="0" y="0"/>
          <a:ext cx="0" cy="0"/>
          <a:chOff x="0" y="0"/>
          <a:chExt cx="0" cy="0"/>
        </a:xfrm>
      </p:grpSpPr>
      <p:sp>
        <p:nvSpPr>
          <p:cNvPr id="81" name="Google Shape;81;p16"/>
          <p:cNvSpPr txBox="1"/>
          <p:nvPr/>
        </p:nvSpPr>
        <p:spPr>
          <a:xfrm>
            <a:off x="570345" y="528402"/>
            <a:ext cx="7824460" cy="4080648"/>
          </a:xfrm>
          <a:prstGeom prst="rect">
            <a:avLst/>
          </a:prstGeom>
          <a:noFill/>
          <a:ln>
            <a:noFill/>
          </a:ln>
        </p:spPr>
        <p:txBody>
          <a:bodyPr spcFirstLastPara="1" wrap="square" lIns="91425" tIns="91425" rIns="91425" bIns="91425" anchor="t" anchorCtr="0">
            <a:noAutofit/>
          </a:bodyPr>
          <a:lstStyle/>
          <a:p>
            <a:pPr marL="0" marR="292100" lvl="0" indent="0" algn="l" defTabSz="914400" rtl="0" eaLnBrk="1" fontAlgn="auto" latinLnBrk="0" hangingPunct="1">
              <a:lnSpc>
                <a:spcPct val="100000"/>
              </a:lnSpc>
              <a:spcBef>
                <a:spcPts val="240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C6BD76"/>
                </a:solidFill>
                <a:effectLst/>
                <a:uLnTx/>
                <a:uFillTx/>
                <a:latin typeface="Arial" panose="020B0604020202020204" pitchFamily="34" charset="0"/>
                <a:ea typeface="Kumbh Sans ExtraLight"/>
                <a:cs typeface="Arial" panose="020B0604020202020204" pitchFamily="34" charset="0"/>
                <a:sym typeface="Kumbh Sans ExtraLight"/>
              </a:rPr>
              <a:t>Introduction:  </a:t>
            </a:r>
          </a:p>
          <a:p>
            <a:pPr marL="0" marR="292100" lvl="0" indent="0" algn="l" defTabSz="914400" rtl="0" eaLnBrk="1" fontAlgn="auto" latinLnBrk="0" hangingPunct="1">
              <a:lnSpc>
                <a:spcPct val="100000"/>
              </a:lnSpc>
              <a:spcBef>
                <a:spcPts val="240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C6BD76"/>
                </a:solidFill>
                <a:effectLst/>
                <a:uLnTx/>
                <a:uFillTx/>
                <a:latin typeface="Arial" panose="020B0604020202020204" pitchFamily="34" charset="0"/>
                <a:ea typeface="Kumbh Sans ExtraLight"/>
                <a:cs typeface="Arial" panose="020B0604020202020204" pitchFamily="34" charset="0"/>
                <a:sym typeface="Kumbh Sans ExtraLight"/>
              </a:rPr>
              <a:t>We explored Git version control by initializing a repository and making an initial commit. We managed branches to handle new features and bug fixes, using commands like: git add, git commit, and git merge for changes. </a:t>
            </a:r>
            <a:endParaRPr lang="en-US" dirty="0">
              <a:solidFill>
                <a:srgbClr val="C6BD76"/>
              </a:solidFill>
              <a:latin typeface="Arial" panose="020B0604020202020204" pitchFamily="34" charset="0"/>
              <a:ea typeface="Kumbh Sans ExtraLight"/>
              <a:cs typeface="Arial" panose="020B0604020202020204" pitchFamily="34" charset="0"/>
              <a:sym typeface="Kumbh Sans ExtraLight"/>
            </a:endParaRPr>
          </a:p>
          <a:p>
            <a:pPr marL="0" marR="292100" lvl="0" indent="0" algn="l" defTabSz="914400" rtl="0" eaLnBrk="1" fontAlgn="auto" latinLnBrk="0" hangingPunct="1">
              <a:lnSpc>
                <a:spcPct val="100000"/>
              </a:lnSpc>
              <a:spcBef>
                <a:spcPts val="240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C6BD76"/>
                </a:solidFill>
                <a:effectLst/>
                <a:uLnTx/>
                <a:uFillTx/>
                <a:latin typeface="Arial" panose="020B0604020202020204" pitchFamily="34" charset="0"/>
                <a:ea typeface="Kumbh Sans ExtraLight"/>
                <a:cs typeface="Arial" panose="020B0604020202020204" pitchFamily="34" charset="0"/>
                <a:sym typeface="Kumbh Sans ExtraLight"/>
              </a:rPr>
              <a:t>Tools like git log and git diff helped us track and review modifications. Git graph visualizations and empty commits were used to represent project objectives. Finally, we refined the project structure through branch management and deletions to maintain a clean Git history.</a:t>
            </a:r>
          </a:p>
          <a:p>
            <a:pPr marL="0" marR="292100" lvl="0" indent="0" algn="l" defTabSz="914400" rtl="0" eaLnBrk="1" fontAlgn="auto" latinLnBrk="0" hangingPunct="1">
              <a:lnSpc>
                <a:spcPct val="100000"/>
              </a:lnSpc>
              <a:spcBef>
                <a:spcPts val="240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C6BD76"/>
                </a:solidFill>
                <a:effectLst/>
                <a:uLnTx/>
                <a:uFillTx/>
                <a:latin typeface="Arial" panose="020B0604020202020204" pitchFamily="34" charset="0"/>
                <a:ea typeface="Kumbh Sans ExtraLight"/>
                <a:cs typeface="Arial" panose="020B0604020202020204" pitchFamily="34" charset="0"/>
                <a:sym typeface="Kumbh Sans ExtraLight"/>
              </a:rPr>
              <a:t>Objective: </a:t>
            </a:r>
          </a:p>
          <a:p>
            <a:pPr marL="0" marR="292100" lvl="0" indent="0" algn="l" defTabSz="914400" rtl="0" eaLnBrk="1" fontAlgn="auto" latinLnBrk="0" hangingPunct="1">
              <a:lnSpc>
                <a:spcPct val="100000"/>
              </a:lnSpc>
              <a:spcBef>
                <a:spcPts val="240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C6BD76"/>
                </a:solidFill>
                <a:effectLst/>
                <a:uLnTx/>
                <a:uFillTx/>
                <a:latin typeface="Arial" panose="020B0604020202020204" pitchFamily="34" charset="0"/>
                <a:ea typeface="Kumbh Sans ExtraLight"/>
                <a:cs typeface="Arial" panose="020B0604020202020204" pitchFamily="34" charset="0"/>
                <a:sym typeface="Kumbh Sans ExtraLight"/>
              </a:rPr>
              <a:t>Demonstrate version control and branch management using Git. Initial setup of Git repository. Branch creation and management. Handling merge conflicts and hotfixes. Visualization of Git branches.</a:t>
            </a:r>
          </a:p>
        </p:txBody>
      </p:sp>
      <p:pic>
        <p:nvPicPr>
          <p:cNvPr id="82" name="Google Shape;82;p16"/>
          <p:cNvPicPr preferRelativeResize="0"/>
          <p:nvPr/>
        </p:nvPicPr>
        <p:blipFill>
          <a:blip r:embed="rId3">
            <a:alphaModFix/>
          </a:blip>
          <a:stretch>
            <a:fillRect/>
          </a:stretch>
        </p:blipFill>
        <p:spPr>
          <a:xfrm>
            <a:off x="8036901" y="214201"/>
            <a:ext cx="882874" cy="314200"/>
          </a:xfrm>
          <a:prstGeom prst="rect">
            <a:avLst/>
          </a:prstGeom>
          <a:noFill/>
          <a:ln>
            <a:noFill/>
          </a:ln>
        </p:spPr>
      </p:pic>
      <p:sp>
        <p:nvSpPr>
          <p:cNvPr id="83" name="Google Shape;83;p16"/>
          <p:cNvSpPr txBox="1"/>
          <p:nvPr/>
        </p:nvSpPr>
        <p:spPr>
          <a:xfrm>
            <a:off x="317675" y="4609050"/>
            <a:ext cx="4164900" cy="325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920" b="0" i="0" u="none" strike="noStrike" kern="0" cap="none" spc="0" normalizeH="0" baseline="0" noProof="0" dirty="0">
                <a:ln>
                  <a:noFill/>
                </a:ln>
                <a:solidFill>
                  <a:srgbClr val="9BCCC1"/>
                </a:solidFill>
                <a:effectLst/>
                <a:uLnTx/>
                <a:uFillTx/>
                <a:latin typeface="Kumbh Sans Medium"/>
                <a:ea typeface="Kumbh Sans Medium"/>
                <a:cs typeface="Kumbh Sans Medium"/>
                <a:sym typeface="Kumbh Sans Medium"/>
              </a:rPr>
              <a:t> Flax &amp; Teal 2024</a:t>
            </a:r>
            <a:endParaRPr kumimoji="0" sz="920" b="0" i="0" u="none" strike="noStrike" kern="0" cap="none" spc="0" normalizeH="0" baseline="0" noProof="0" dirty="0">
              <a:ln>
                <a:noFill/>
              </a:ln>
              <a:solidFill>
                <a:srgbClr val="9BCCC1"/>
              </a:solidFill>
              <a:effectLst/>
              <a:uLnTx/>
              <a:uFillTx/>
              <a:latin typeface="Kumbh Sans Medium"/>
              <a:ea typeface="Kumbh Sans Medium"/>
              <a:cs typeface="Kumbh Sans Medium"/>
              <a:sym typeface="Kumbh Sans Medium"/>
            </a:endParaRPr>
          </a:p>
        </p:txBody>
      </p:sp>
      <p:sp>
        <p:nvSpPr>
          <p:cNvPr id="3" name="TextBox 2">
            <a:extLst>
              <a:ext uri="{FF2B5EF4-FFF2-40B4-BE49-F238E27FC236}">
                <a16:creationId xmlns:a16="http://schemas.microsoft.com/office/drawing/2014/main" id="{31287394-4E13-C981-D880-13F6BC1C674F}"/>
              </a:ext>
            </a:extLst>
          </p:cNvPr>
          <p:cNvSpPr txBox="1"/>
          <p:nvPr/>
        </p:nvSpPr>
        <p:spPr>
          <a:xfrm>
            <a:off x="3275937" y="128291"/>
            <a:ext cx="2592126" cy="400110"/>
          </a:xfrm>
          <a:prstGeom prst="rect">
            <a:avLst/>
          </a:prstGeom>
          <a:noFill/>
        </p:spPr>
        <p:txBody>
          <a:bodyPr wrap="square" rtlCol="0">
            <a:spAutoFit/>
          </a:bodyPr>
          <a:lstStyle/>
          <a:p>
            <a:r>
              <a:rPr lang="en-IN" sz="2000" dirty="0">
                <a:solidFill>
                  <a:schemeClr val="bg1"/>
                </a:solidFill>
              </a:rPr>
              <a:t>MODULE 19</a:t>
            </a:r>
          </a:p>
        </p:txBody>
      </p:sp>
    </p:spTree>
    <p:extLst>
      <p:ext uri="{BB962C8B-B14F-4D97-AF65-F5344CB8AC3E}">
        <p14:creationId xmlns:p14="http://schemas.microsoft.com/office/powerpoint/2010/main" val="60610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E6E1"/>
        </a:solidFill>
        <a:effectLst/>
      </p:bgPr>
    </p:bg>
    <p:spTree>
      <p:nvGrpSpPr>
        <p:cNvPr id="1" name="Shape 87"/>
        <p:cNvGrpSpPr/>
        <p:nvPr/>
      </p:nvGrpSpPr>
      <p:grpSpPr>
        <a:xfrm>
          <a:off x="0" y="0"/>
          <a:ext cx="0" cy="0"/>
          <a:chOff x="0" y="0"/>
          <a:chExt cx="0" cy="0"/>
        </a:xfrm>
      </p:grpSpPr>
      <p:sp>
        <p:nvSpPr>
          <p:cNvPr id="88" name="Google Shape;88;p17"/>
          <p:cNvSpPr txBox="1"/>
          <p:nvPr/>
        </p:nvSpPr>
        <p:spPr>
          <a:xfrm>
            <a:off x="4382100" y="1358196"/>
            <a:ext cx="4290991" cy="3179757"/>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IN" b="1" dirty="0">
                <a:solidFill>
                  <a:srgbClr val="394E51"/>
                </a:solidFill>
                <a:latin typeface="Kumbh Sans"/>
                <a:ea typeface="Kumbh Sans"/>
                <a:cs typeface="Kumbh Sans"/>
                <a:sym typeface="Kumbh Sans"/>
              </a:rPr>
              <a:t>Data Preparation:</a:t>
            </a:r>
          </a:p>
          <a:p>
            <a:pPr marL="0" lvl="0" indent="0" algn="l" rtl="0">
              <a:lnSpc>
                <a:spcPct val="105000"/>
              </a:lnSpc>
              <a:spcBef>
                <a:spcPts val="0"/>
              </a:spcBef>
              <a:spcAft>
                <a:spcPts val="0"/>
              </a:spcAft>
              <a:buNone/>
            </a:pPr>
            <a:r>
              <a:rPr lang="en-IN" sz="1200" b="1" dirty="0">
                <a:solidFill>
                  <a:srgbClr val="394E51"/>
                </a:solidFill>
                <a:latin typeface="Kumbh Sans"/>
                <a:ea typeface="Kumbh Sans"/>
                <a:cs typeface="Kumbh Sans"/>
                <a:sym typeface="Kumbh Sans"/>
              </a:rPr>
              <a:t>Ensuring the dataset is available and loading it using pandas. Reordering data to ensure randomness</a:t>
            </a:r>
          </a:p>
          <a:p>
            <a:pPr marL="0" lvl="0" indent="0" algn="l" rtl="0">
              <a:lnSpc>
                <a:spcPct val="105000"/>
              </a:lnSpc>
              <a:spcBef>
                <a:spcPts val="0"/>
              </a:spcBef>
              <a:spcAft>
                <a:spcPts val="0"/>
              </a:spcAft>
              <a:buNone/>
            </a:pPr>
            <a:r>
              <a:rPr lang="en-IN" sz="1200" b="1" dirty="0">
                <a:solidFill>
                  <a:srgbClr val="394E51"/>
                </a:solidFill>
                <a:latin typeface="Kumbh Sans"/>
                <a:ea typeface="Kumbh Sans"/>
                <a:cs typeface="Kumbh Sans"/>
                <a:sym typeface="Kumbh Sans"/>
              </a:rPr>
              <a:t>Splitting features and target variables.</a:t>
            </a:r>
          </a:p>
          <a:p>
            <a:pPr marL="0" lvl="0" indent="0" algn="l" rtl="0">
              <a:lnSpc>
                <a:spcPct val="105000"/>
              </a:lnSpc>
              <a:spcBef>
                <a:spcPts val="0"/>
              </a:spcBef>
              <a:spcAft>
                <a:spcPts val="0"/>
              </a:spcAft>
              <a:buNone/>
            </a:pPr>
            <a:endParaRPr lang="en-IN" sz="1200" b="1" dirty="0">
              <a:solidFill>
                <a:srgbClr val="394E51"/>
              </a:solidFill>
              <a:latin typeface="Kumbh Sans"/>
              <a:ea typeface="Kumbh Sans"/>
              <a:cs typeface="Kumbh Sans"/>
              <a:sym typeface="Kumbh Sans"/>
            </a:endParaRPr>
          </a:p>
          <a:p>
            <a:pPr marL="0" lvl="0" indent="0" algn="l" rtl="0">
              <a:lnSpc>
                <a:spcPct val="105000"/>
              </a:lnSpc>
              <a:spcBef>
                <a:spcPts val="0"/>
              </a:spcBef>
              <a:spcAft>
                <a:spcPts val="0"/>
              </a:spcAft>
              <a:buNone/>
            </a:pPr>
            <a:r>
              <a:rPr lang="en-IN" b="1" dirty="0">
                <a:solidFill>
                  <a:srgbClr val="394E51"/>
                </a:solidFill>
                <a:latin typeface="Kumbh Sans"/>
                <a:ea typeface="Kumbh Sans"/>
                <a:cs typeface="Kumbh Sans"/>
                <a:sym typeface="Kumbh Sans"/>
              </a:rPr>
              <a:t>Train-Test Split:</a:t>
            </a:r>
          </a:p>
          <a:p>
            <a:pPr marL="0" lvl="0" indent="0" algn="l" rtl="0">
              <a:lnSpc>
                <a:spcPct val="105000"/>
              </a:lnSpc>
              <a:spcBef>
                <a:spcPts val="0"/>
              </a:spcBef>
              <a:spcAft>
                <a:spcPts val="0"/>
              </a:spcAft>
              <a:buNone/>
            </a:pPr>
            <a:r>
              <a:rPr lang="en-IN" sz="1200" b="1" dirty="0">
                <a:solidFill>
                  <a:srgbClr val="394E51"/>
                </a:solidFill>
                <a:latin typeface="Kumbh Sans"/>
                <a:ea typeface="Kumbh Sans"/>
                <a:cs typeface="Kumbh Sans"/>
                <a:sym typeface="Kumbh Sans"/>
              </a:rPr>
              <a:t>Using </a:t>
            </a:r>
            <a:r>
              <a:rPr lang="en-IN" sz="1200" b="1" dirty="0" err="1">
                <a:solidFill>
                  <a:srgbClr val="394E51"/>
                </a:solidFill>
                <a:latin typeface="Kumbh Sans"/>
                <a:ea typeface="Kumbh Sans"/>
                <a:cs typeface="Kumbh Sans"/>
                <a:sym typeface="Kumbh Sans"/>
              </a:rPr>
              <a:t>train_test_split</a:t>
            </a:r>
            <a:r>
              <a:rPr lang="en-IN" sz="1200" b="1" dirty="0">
                <a:solidFill>
                  <a:srgbClr val="394E51"/>
                </a:solidFill>
                <a:latin typeface="Kumbh Sans"/>
                <a:ea typeface="Kumbh Sans"/>
                <a:cs typeface="Kumbh Sans"/>
                <a:sym typeface="Kumbh Sans"/>
              </a:rPr>
              <a:t> to divide the dataset into training and testing sets.</a:t>
            </a:r>
          </a:p>
          <a:p>
            <a:pPr marL="0" lvl="0" indent="0" algn="l" rtl="0">
              <a:lnSpc>
                <a:spcPct val="105000"/>
              </a:lnSpc>
              <a:spcBef>
                <a:spcPts val="0"/>
              </a:spcBef>
              <a:spcAft>
                <a:spcPts val="0"/>
              </a:spcAft>
              <a:buNone/>
            </a:pPr>
            <a:endParaRPr lang="en-IN" sz="1200" b="1" dirty="0">
              <a:solidFill>
                <a:srgbClr val="394E51"/>
              </a:solidFill>
              <a:latin typeface="Kumbh Sans"/>
              <a:ea typeface="Kumbh Sans"/>
              <a:cs typeface="Kumbh Sans"/>
              <a:sym typeface="Kumbh Sans"/>
            </a:endParaRPr>
          </a:p>
          <a:p>
            <a:pPr marL="0" lvl="0" indent="0" algn="l" rtl="0">
              <a:lnSpc>
                <a:spcPct val="105000"/>
              </a:lnSpc>
              <a:spcBef>
                <a:spcPts val="0"/>
              </a:spcBef>
              <a:spcAft>
                <a:spcPts val="0"/>
              </a:spcAft>
              <a:buNone/>
            </a:pPr>
            <a:r>
              <a:rPr lang="en-US" b="1" dirty="0">
                <a:solidFill>
                  <a:srgbClr val="394E51"/>
                </a:solidFill>
                <a:latin typeface="Kumbh Sans"/>
                <a:ea typeface="Kumbh Sans"/>
                <a:cs typeface="Kumbh Sans"/>
                <a:sym typeface="Kumbh Sans"/>
              </a:rPr>
              <a:t>Model Training:</a:t>
            </a:r>
          </a:p>
          <a:p>
            <a:pPr marL="0" lvl="0" indent="0" algn="l" rtl="0">
              <a:lnSpc>
                <a:spcPct val="105000"/>
              </a:lnSpc>
              <a:spcBef>
                <a:spcPts val="0"/>
              </a:spcBef>
              <a:spcAft>
                <a:spcPts val="0"/>
              </a:spcAft>
              <a:buNone/>
            </a:pPr>
            <a:r>
              <a:rPr lang="en-US" sz="1200" b="1" dirty="0">
                <a:solidFill>
                  <a:srgbClr val="394E51"/>
                </a:solidFill>
                <a:latin typeface="Kumbh Sans"/>
                <a:ea typeface="Kumbh Sans"/>
                <a:cs typeface="Kumbh Sans"/>
                <a:sym typeface="Kumbh Sans"/>
              </a:rPr>
              <a:t>Fitting the SVM model on the training data.</a:t>
            </a:r>
            <a:endParaRPr lang="en-IN" sz="1200" b="1" dirty="0">
              <a:solidFill>
                <a:srgbClr val="394E51"/>
              </a:solidFill>
              <a:latin typeface="Kumbh Sans"/>
              <a:ea typeface="Kumbh Sans"/>
              <a:cs typeface="Kumbh Sans"/>
              <a:sym typeface="Kumbh Sans"/>
            </a:endParaRPr>
          </a:p>
          <a:p>
            <a:pPr marL="0" lvl="0" indent="0" algn="l" rtl="0">
              <a:lnSpc>
                <a:spcPct val="105000"/>
              </a:lnSpc>
              <a:spcBef>
                <a:spcPts val="0"/>
              </a:spcBef>
              <a:spcAft>
                <a:spcPts val="0"/>
              </a:spcAft>
              <a:buNone/>
            </a:pPr>
            <a:endParaRPr lang="en-IN" sz="1200" b="1" dirty="0">
              <a:solidFill>
                <a:srgbClr val="394E51"/>
              </a:solidFill>
              <a:latin typeface="Kumbh Sans"/>
              <a:ea typeface="Kumbh Sans"/>
              <a:cs typeface="Kumbh Sans"/>
              <a:sym typeface="Kumbh Sans"/>
            </a:endParaRPr>
          </a:p>
          <a:p>
            <a:pPr marL="0" lvl="0" indent="0" algn="l" rtl="0">
              <a:lnSpc>
                <a:spcPct val="105000"/>
              </a:lnSpc>
              <a:spcBef>
                <a:spcPts val="0"/>
              </a:spcBef>
              <a:spcAft>
                <a:spcPts val="0"/>
              </a:spcAft>
              <a:buNone/>
            </a:pPr>
            <a:r>
              <a:rPr lang="en-IN" b="1" dirty="0">
                <a:solidFill>
                  <a:srgbClr val="394E51"/>
                </a:solidFill>
                <a:latin typeface="Kumbh Sans"/>
                <a:ea typeface="Kumbh Sans"/>
                <a:cs typeface="Kumbh Sans"/>
                <a:sym typeface="Kumbh Sans"/>
              </a:rPr>
              <a:t>Cross-Validation:</a:t>
            </a:r>
          </a:p>
          <a:p>
            <a:pPr marL="0" lvl="0" indent="0" algn="l" rtl="0">
              <a:lnSpc>
                <a:spcPct val="105000"/>
              </a:lnSpc>
              <a:spcBef>
                <a:spcPts val="0"/>
              </a:spcBef>
              <a:spcAft>
                <a:spcPts val="0"/>
              </a:spcAft>
              <a:buNone/>
            </a:pPr>
            <a:r>
              <a:rPr lang="en-IN" sz="1200" b="1" dirty="0">
                <a:solidFill>
                  <a:srgbClr val="394E51"/>
                </a:solidFill>
                <a:latin typeface="Kumbh Sans"/>
                <a:ea typeface="Kumbh Sans"/>
                <a:cs typeface="Kumbh Sans"/>
                <a:sym typeface="Kumbh Sans"/>
              </a:rPr>
              <a:t>Importing </a:t>
            </a:r>
            <a:r>
              <a:rPr lang="en-IN" sz="1200" b="1" dirty="0" err="1">
                <a:solidFill>
                  <a:srgbClr val="394E51"/>
                </a:solidFill>
                <a:latin typeface="Kumbh Sans"/>
                <a:ea typeface="Kumbh Sans"/>
                <a:cs typeface="Kumbh Sans"/>
                <a:sym typeface="Kumbh Sans"/>
              </a:rPr>
              <a:t>cross_val_score</a:t>
            </a:r>
            <a:r>
              <a:rPr lang="en-IN" sz="1200" b="1" dirty="0">
                <a:solidFill>
                  <a:srgbClr val="394E51"/>
                </a:solidFill>
                <a:latin typeface="Kumbh Sans"/>
                <a:ea typeface="Kumbh Sans"/>
                <a:cs typeface="Kumbh Sans"/>
                <a:sym typeface="Kumbh Sans"/>
              </a:rPr>
              <a:t> from scikit-learn.</a:t>
            </a:r>
          </a:p>
          <a:p>
            <a:pPr marL="0" lvl="0" indent="0" algn="l" rtl="0">
              <a:lnSpc>
                <a:spcPct val="105000"/>
              </a:lnSpc>
              <a:spcBef>
                <a:spcPts val="0"/>
              </a:spcBef>
              <a:spcAft>
                <a:spcPts val="0"/>
              </a:spcAft>
              <a:buNone/>
            </a:pPr>
            <a:r>
              <a:rPr lang="en-IN" sz="1200" b="1" dirty="0">
                <a:solidFill>
                  <a:srgbClr val="394E51"/>
                </a:solidFill>
                <a:latin typeface="Kumbh Sans"/>
                <a:ea typeface="Kumbh Sans"/>
                <a:cs typeface="Kumbh Sans"/>
                <a:sym typeface="Kumbh Sans"/>
              </a:rPr>
              <a:t>Performing 5-fold cross-validation.</a:t>
            </a:r>
          </a:p>
        </p:txBody>
      </p:sp>
      <p:sp>
        <p:nvSpPr>
          <p:cNvPr id="89" name="Google Shape;89;p17"/>
          <p:cNvSpPr txBox="1"/>
          <p:nvPr/>
        </p:nvSpPr>
        <p:spPr>
          <a:xfrm>
            <a:off x="4382100" y="98025"/>
            <a:ext cx="4359600" cy="6204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IN" sz="3600" b="1" dirty="0">
                <a:solidFill>
                  <a:srgbClr val="394E51"/>
                </a:solidFill>
                <a:latin typeface="Kumbh Sans"/>
                <a:ea typeface="Kumbh Sans"/>
                <a:cs typeface="Kumbh Sans"/>
                <a:sym typeface="Kumbh Sans"/>
              </a:rPr>
              <a:t>Method for Iris</a:t>
            </a:r>
          </a:p>
        </p:txBody>
      </p:sp>
      <p:sp>
        <p:nvSpPr>
          <p:cNvPr id="90" name="Google Shape;90;p17"/>
          <p:cNvSpPr txBox="1"/>
          <p:nvPr/>
        </p:nvSpPr>
        <p:spPr>
          <a:xfrm>
            <a:off x="4396709" y="730300"/>
            <a:ext cx="3372081" cy="701700"/>
          </a:xfrm>
          <a:prstGeom prst="rect">
            <a:avLst/>
          </a:prstGeom>
          <a:noFill/>
          <a:ln>
            <a:noFill/>
          </a:ln>
        </p:spPr>
        <p:txBody>
          <a:bodyPr spcFirstLastPara="1" wrap="square" lIns="91425" tIns="91425" rIns="91425" bIns="91425" anchor="t" anchorCtr="0">
            <a:spAutoFit/>
          </a:bodyPr>
          <a:lstStyle/>
          <a:p>
            <a:pPr marL="0" lvl="0" indent="0" algn="l" rtl="0">
              <a:lnSpc>
                <a:spcPct val="105000"/>
              </a:lnSpc>
              <a:spcBef>
                <a:spcPts val="0"/>
              </a:spcBef>
              <a:spcAft>
                <a:spcPts val="0"/>
              </a:spcAft>
              <a:buNone/>
            </a:pPr>
            <a:r>
              <a:rPr lang="en-IN" sz="1600" b="1" dirty="0">
                <a:solidFill>
                  <a:srgbClr val="394E51"/>
                </a:solidFill>
                <a:latin typeface="Kumbh Sans"/>
                <a:ea typeface="Kumbh Sans"/>
                <a:cs typeface="Kumbh Sans"/>
                <a:sym typeface="Kumbh Sans"/>
              </a:rPr>
              <a:t>Implementing </a:t>
            </a:r>
            <a:r>
              <a:rPr lang="en-IN" sz="1600" b="1" dirty="0" err="1">
                <a:solidFill>
                  <a:srgbClr val="394E51"/>
                </a:solidFill>
                <a:latin typeface="Kumbh Sans"/>
                <a:ea typeface="Kumbh Sans"/>
                <a:cs typeface="Kumbh Sans"/>
                <a:sym typeface="Kumbh Sans"/>
              </a:rPr>
              <a:t>CrossValidation</a:t>
            </a:r>
            <a:r>
              <a:rPr lang="en-IN" sz="1600" b="1" dirty="0">
                <a:solidFill>
                  <a:srgbClr val="394E51"/>
                </a:solidFill>
                <a:latin typeface="Kumbh Sans"/>
                <a:ea typeface="Kumbh Sans"/>
                <a:cs typeface="Kumbh Sans"/>
                <a:sym typeface="Kumbh Sans"/>
              </a:rPr>
              <a:t> in Python</a:t>
            </a:r>
            <a:endParaRPr lang="en-IN" sz="1600" dirty="0"/>
          </a:p>
        </p:txBody>
      </p:sp>
      <p:sp>
        <p:nvSpPr>
          <p:cNvPr id="92" name="Google Shape;92;p17"/>
          <p:cNvSpPr txBox="1"/>
          <p:nvPr/>
        </p:nvSpPr>
        <p:spPr>
          <a:xfrm>
            <a:off x="357375" y="4457675"/>
            <a:ext cx="41649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20">
                <a:solidFill>
                  <a:srgbClr val="5A6D70"/>
                </a:solidFill>
                <a:latin typeface="Kumbh Sans Medium"/>
                <a:ea typeface="Kumbh Sans Medium"/>
                <a:cs typeface="Kumbh Sans Medium"/>
                <a:sym typeface="Kumbh Sans Medium"/>
              </a:rPr>
              <a:t> Flax &amp; Teal 2024</a:t>
            </a:r>
            <a:endParaRPr sz="920">
              <a:solidFill>
                <a:srgbClr val="5A6D70"/>
              </a:solidFill>
              <a:latin typeface="Kumbh Sans Medium"/>
              <a:ea typeface="Kumbh Sans Medium"/>
              <a:cs typeface="Kumbh Sans Medium"/>
              <a:sym typeface="Kumbh Sans Medium"/>
            </a:endParaRPr>
          </a:p>
        </p:txBody>
      </p:sp>
      <p:pic>
        <p:nvPicPr>
          <p:cNvPr id="2050" name="Picture 2" descr="Introduction To SVM - Support Vector Machine Algorithm in Machine Learning">
            <a:extLst>
              <a:ext uri="{FF2B5EF4-FFF2-40B4-BE49-F238E27FC236}">
                <a16:creationId xmlns:a16="http://schemas.microsoft.com/office/drawing/2014/main" id="{7EF6E3C8-7746-28A8-F76E-2191723FBA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35"/>
          <a:stretch/>
        </p:blipFill>
        <p:spPr bwMode="auto">
          <a:xfrm>
            <a:off x="425768" y="900068"/>
            <a:ext cx="3887940" cy="3266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E6E1"/>
        </a:solidFill>
        <a:effectLst/>
      </p:bgPr>
    </p:bg>
    <p:spTree>
      <p:nvGrpSpPr>
        <p:cNvPr id="1" name="Shape 87"/>
        <p:cNvGrpSpPr/>
        <p:nvPr/>
      </p:nvGrpSpPr>
      <p:grpSpPr>
        <a:xfrm>
          <a:off x="0" y="0"/>
          <a:ext cx="0" cy="0"/>
          <a:chOff x="0" y="0"/>
          <a:chExt cx="0" cy="0"/>
        </a:xfrm>
      </p:grpSpPr>
      <p:sp>
        <p:nvSpPr>
          <p:cNvPr id="88" name="Google Shape;88;p17"/>
          <p:cNvSpPr txBox="1"/>
          <p:nvPr/>
        </p:nvSpPr>
        <p:spPr>
          <a:xfrm>
            <a:off x="287288" y="1230529"/>
            <a:ext cx="4290991" cy="353793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394E51"/>
                </a:solidFill>
                <a:effectLst/>
                <a:uLnTx/>
                <a:uFillTx/>
                <a:latin typeface="Kumbh Sans"/>
                <a:ea typeface="Kumbh Sans"/>
                <a:cs typeface="Kumbh Sans"/>
                <a:sym typeface="Kumbh Sans"/>
              </a:rPr>
              <a:t>Data Preparation:</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lang="en-US" sz="1200" b="1" dirty="0">
                <a:solidFill>
                  <a:srgbClr val="394E51"/>
                </a:solidFill>
                <a:latin typeface="Kumbh Sans"/>
                <a:ea typeface="Kumbh Sans"/>
                <a:cs typeface="Kumbh Sans"/>
                <a:sym typeface="Kumbh Sans"/>
              </a:rPr>
              <a:t>After </a:t>
            </a:r>
            <a:r>
              <a:rPr lang="en-US" sz="1200" b="1" dirty="0" err="1">
                <a:solidFill>
                  <a:srgbClr val="394E51"/>
                </a:solidFill>
                <a:latin typeface="Kumbh Sans"/>
                <a:ea typeface="Kumbh Sans"/>
                <a:cs typeface="Kumbh Sans"/>
                <a:sym typeface="Kumbh Sans"/>
              </a:rPr>
              <a:t>i</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mporting</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car park data we </a:t>
            </a:r>
            <a:r>
              <a:rPr lang="en-US" sz="1200" b="1" dirty="0">
                <a:solidFill>
                  <a:srgbClr val="394E51"/>
                </a:solidFill>
                <a:latin typeface="Kumbh Sans"/>
                <a:ea typeface="Kumbh Sans"/>
                <a:cs typeface="Kumbh Sans"/>
                <a:sym typeface="Kumbh Sans"/>
              </a:rPr>
              <a:t>c</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onvert</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the </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DataFrame</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to </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GeoDataFrame</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using </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GeoPandas</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Then </a:t>
            </a:r>
            <a:r>
              <a:rPr lang="en-US" sz="1200" b="1" dirty="0">
                <a:solidFill>
                  <a:srgbClr val="394E51"/>
                </a:solidFill>
                <a:latin typeface="Kumbh Sans"/>
                <a:ea typeface="Kumbh Sans"/>
                <a:cs typeface="Kumbh Sans"/>
                <a:sym typeface="Kumbh Sans"/>
              </a:rPr>
              <a:t>we d</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efine</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the coordinate reference system (CRS).</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394E51"/>
                </a:solidFill>
                <a:effectLst/>
                <a:uLnTx/>
                <a:uFillTx/>
                <a:latin typeface="Kumbh Sans"/>
                <a:ea typeface="Kumbh Sans"/>
                <a:cs typeface="Kumbh Sans"/>
                <a:sym typeface="Kumbh Sans"/>
              </a:rPr>
              <a:t>Proximity Analysis:</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Extracting coordinates from </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GeoDataFrame</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Using </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sklearn’s</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NearestNeighbors</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to find the closest car parks to a target location.</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Calculating and comparing distances between the target and car park locations.</a:t>
            </a:r>
            <a:endParaRPr kumimoji="0" lang="en-IN"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394E51"/>
                </a:solidFill>
                <a:effectLst/>
                <a:uLnTx/>
                <a:uFillTx/>
                <a:latin typeface="Kumbh Sans"/>
                <a:ea typeface="Kumbh Sans"/>
                <a:cs typeface="Kumbh Sans"/>
                <a:sym typeface="Kumbh Sans"/>
              </a:rPr>
              <a:t>Visualization:</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Creating an interactive map centered on a specific location using Folium. Then we add </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GeoDataFrame</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data to the map as </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GeoJson</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features.</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lang="en-US" sz="1200" b="1" dirty="0">
                <a:solidFill>
                  <a:srgbClr val="394E51"/>
                </a:solidFill>
                <a:latin typeface="Kumbh Sans"/>
                <a:ea typeface="Kumbh Sans"/>
                <a:cs typeface="Kumbh Sans"/>
                <a:sym typeface="Kumbh Sans"/>
              </a:rPr>
              <a:t>We s</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ave</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the map to an HTML file.</a:t>
            </a:r>
          </a:p>
        </p:txBody>
      </p:sp>
      <p:sp>
        <p:nvSpPr>
          <p:cNvPr id="89" name="Google Shape;89;p17"/>
          <p:cNvSpPr txBox="1"/>
          <p:nvPr/>
        </p:nvSpPr>
        <p:spPr>
          <a:xfrm>
            <a:off x="287288" y="0"/>
            <a:ext cx="4583169" cy="620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IN" sz="3600" b="1" i="0" u="none" strike="noStrike" kern="0" cap="none" spc="0" normalizeH="0" baseline="0" noProof="0" dirty="0">
                <a:ln>
                  <a:noFill/>
                </a:ln>
                <a:solidFill>
                  <a:srgbClr val="394E51"/>
                </a:solidFill>
                <a:effectLst/>
                <a:uLnTx/>
                <a:uFillTx/>
                <a:latin typeface="Kumbh Sans"/>
                <a:ea typeface="Kumbh Sans"/>
                <a:cs typeface="Kumbh Sans"/>
                <a:sym typeface="Kumbh Sans"/>
              </a:rPr>
              <a:t>Method for Carpark</a:t>
            </a:r>
          </a:p>
        </p:txBody>
      </p:sp>
      <p:sp>
        <p:nvSpPr>
          <p:cNvPr id="90" name="Google Shape;90;p17"/>
          <p:cNvSpPr txBox="1"/>
          <p:nvPr/>
        </p:nvSpPr>
        <p:spPr>
          <a:xfrm>
            <a:off x="287288" y="620400"/>
            <a:ext cx="4403078" cy="7017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394E51"/>
                </a:solidFill>
                <a:effectLst/>
                <a:uLnTx/>
                <a:uFillTx/>
                <a:latin typeface="Kumbh Sans"/>
                <a:ea typeface="Kumbh Sans"/>
                <a:cs typeface="Kumbh Sans"/>
                <a:sym typeface="Kumbh Sans"/>
              </a:rPr>
              <a:t>Creating and Plotting </a:t>
            </a:r>
            <a:r>
              <a:rPr kumimoji="0" lang="en-US" sz="1600" b="1" i="0" u="none" strike="noStrike" kern="0" cap="none" spc="0" normalizeH="0" baseline="0" noProof="0" dirty="0" err="1">
                <a:ln>
                  <a:noFill/>
                </a:ln>
                <a:solidFill>
                  <a:srgbClr val="394E51"/>
                </a:solidFill>
                <a:effectLst/>
                <a:uLnTx/>
                <a:uFillTx/>
                <a:latin typeface="Kumbh Sans"/>
                <a:ea typeface="Kumbh Sans"/>
                <a:cs typeface="Kumbh Sans"/>
                <a:sym typeface="Kumbh Sans"/>
              </a:rPr>
              <a:t>GeoDataFrames</a:t>
            </a:r>
            <a:r>
              <a:rPr kumimoji="0" lang="en-US" sz="1600" b="1" i="0" u="none" strike="noStrike" kern="0" cap="none" spc="0" normalizeH="0" baseline="0" noProof="0" dirty="0">
                <a:ln>
                  <a:noFill/>
                </a:ln>
                <a:solidFill>
                  <a:srgbClr val="394E51"/>
                </a:solidFill>
                <a:effectLst/>
                <a:uLnTx/>
                <a:uFillTx/>
                <a:latin typeface="Kumbh Sans"/>
                <a:ea typeface="Kumbh Sans"/>
                <a:cs typeface="Kumbh Sans"/>
                <a:sym typeface="Kumbh Sans"/>
              </a:rPr>
              <a:t> in Python</a:t>
            </a:r>
          </a:p>
        </p:txBody>
      </p:sp>
      <p:sp>
        <p:nvSpPr>
          <p:cNvPr id="92" name="Google Shape;92;p17"/>
          <p:cNvSpPr txBox="1"/>
          <p:nvPr/>
        </p:nvSpPr>
        <p:spPr>
          <a:xfrm>
            <a:off x="7101556" y="4605563"/>
            <a:ext cx="1954980" cy="325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920" b="0" i="0" u="none" strike="noStrike" kern="0" cap="none" spc="0" normalizeH="0" baseline="0" noProof="0" dirty="0">
                <a:ln>
                  <a:noFill/>
                </a:ln>
                <a:solidFill>
                  <a:srgbClr val="5A6D70"/>
                </a:solidFill>
                <a:effectLst/>
                <a:uLnTx/>
                <a:uFillTx/>
                <a:latin typeface="Kumbh Sans Medium"/>
                <a:ea typeface="Kumbh Sans Medium"/>
                <a:cs typeface="Kumbh Sans Medium"/>
                <a:sym typeface="Kumbh Sans Medium"/>
              </a:rPr>
              <a:t> Flax &amp; Teal 2024</a:t>
            </a:r>
            <a:endParaRPr kumimoji="0" sz="920" b="0" i="0" u="none" strike="noStrike" kern="0" cap="none" spc="0" normalizeH="0" baseline="0" noProof="0" dirty="0">
              <a:ln>
                <a:noFill/>
              </a:ln>
              <a:solidFill>
                <a:srgbClr val="5A6D70"/>
              </a:solidFill>
              <a:effectLst/>
              <a:uLnTx/>
              <a:uFillTx/>
              <a:latin typeface="Kumbh Sans Medium"/>
              <a:ea typeface="Kumbh Sans Medium"/>
              <a:cs typeface="Kumbh Sans Medium"/>
              <a:sym typeface="Kumbh Sans Medium"/>
            </a:endParaRPr>
          </a:p>
        </p:txBody>
      </p:sp>
      <p:pic>
        <p:nvPicPr>
          <p:cNvPr id="4" name="Picture 3">
            <a:extLst>
              <a:ext uri="{FF2B5EF4-FFF2-40B4-BE49-F238E27FC236}">
                <a16:creationId xmlns:a16="http://schemas.microsoft.com/office/drawing/2014/main" id="{90708852-6760-B368-C7A1-D0FF8F0B1B7B}"/>
              </a:ext>
            </a:extLst>
          </p:cNvPr>
          <p:cNvPicPr>
            <a:picLocks noChangeAspect="1"/>
          </p:cNvPicPr>
          <p:nvPr/>
        </p:nvPicPr>
        <p:blipFill rotWithShape="1">
          <a:blip r:embed="rId3"/>
          <a:srcRect l="3703"/>
          <a:stretch/>
        </p:blipFill>
        <p:spPr>
          <a:xfrm>
            <a:off x="4572000" y="647983"/>
            <a:ext cx="4284711" cy="3637769"/>
          </a:xfrm>
          <a:prstGeom prst="rect">
            <a:avLst/>
          </a:prstGeom>
        </p:spPr>
      </p:pic>
    </p:spTree>
    <p:extLst>
      <p:ext uri="{BB962C8B-B14F-4D97-AF65-F5344CB8AC3E}">
        <p14:creationId xmlns:p14="http://schemas.microsoft.com/office/powerpoint/2010/main" val="309557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E6E1"/>
        </a:solidFill>
        <a:effectLst/>
      </p:bgPr>
    </p:bg>
    <p:spTree>
      <p:nvGrpSpPr>
        <p:cNvPr id="1" name="Shape 87"/>
        <p:cNvGrpSpPr/>
        <p:nvPr/>
      </p:nvGrpSpPr>
      <p:grpSpPr>
        <a:xfrm>
          <a:off x="0" y="0"/>
          <a:ext cx="0" cy="0"/>
          <a:chOff x="0" y="0"/>
          <a:chExt cx="0" cy="0"/>
        </a:xfrm>
      </p:grpSpPr>
      <p:sp>
        <p:nvSpPr>
          <p:cNvPr id="88" name="Google Shape;88;p17"/>
          <p:cNvSpPr txBox="1"/>
          <p:nvPr/>
        </p:nvSpPr>
        <p:spPr>
          <a:xfrm>
            <a:off x="357375" y="604816"/>
            <a:ext cx="8166423" cy="415558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94E51"/>
                </a:solidFill>
                <a:effectLst/>
                <a:uLnTx/>
                <a:uFillTx/>
                <a:latin typeface="Kumbh Sans"/>
                <a:ea typeface="Kumbh Sans"/>
                <a:cs typeface="Kumbh Sans"/>
                <a:sym typeface="Kumbh Sans"/>
              </a:rPr>
              <a:t>Initializing a Git Repository and Creating Initial Commit: </a:t>
            </a:r>
            <a:r>
              <a:rPr lang="en-US" sz="1200" b="1" dirty="0">
                <a:solidFill>
                  <a:srgbClr val="394E51"/>
                </a:solidFill>
                <a:latin typeface="Kumbh Sans"/>
                <a:ea typeface="Kumbh Sans"/>
                <a:cs typeface="Kumbh Sans"/>
                <a:sym typeface="Kumbh Sans"/>
              </a:rPr>
              <a:t>We s</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et up a new Git repository and create an initial empty commit.</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94E51"/>
                </a:solidFill>
                <a:effectLst/>
                <a:uLnTx/>
                <a:uFillTx/>
                <a:latin typeface="Kumbh Sans"/>
                <a:ea typeface="Kumbh Sans"/>
                <a:cs typeface="Kumbh Sans"/>
                <a:sym typeface="Kumbh Sans"/>
              </a:rPr>
              <a:t>Configuring User Information:</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We also set global Git configuration for user our email and name.</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94E51"/>
                </a:solidFill>
                <a:effectLst/>
                <a:uLnTx/>
                <a:uFillTx/>
                <a:latin typeface="Kumbh Sans"/>
                <a:ea typeface="Kumbh Sans"/>
                <a:cs typeface="Kumbh Sans"/>
                <a:sym typeface="Kumbh Sans"/>
              </a:rPr>
              <a:t>Creating a New Branch and Switching to It: </a:t>
            </a:r>
            <a:r>
              <a:rPr lang="en-US" sz="1200" b="1" dirty="0">
                <a:solidFill>
                  <a:srgbClr val="394E51"/>
                </a:solidFill>
                <a:latin typeface="Kumbh Sans"/>
                <a:ea typeface="Kumbh Sans"/>
                <a:cs typeface="Kumbh Sans"/>
                <a:sym typeface="Kumbh Sans"/>
              </a:rPr>
              <a:t>We c</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reate</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a new branch for feature development and switch to it.</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94E51"/>
                </a:solidFill>
                <a:effectLst/>
                <a:uLnTx/>
                <a:uFillTx/>
                <a:latin typeface="Kumbh Sans"/>
                <a:ea typeface="Kumbh Sans"/>
                <a:cs typeface="Kumbh Sans"/>
                <a:sym typeface="Kumbh Sans"/>
              </a:rPr>
              <a:t>Adding a New Function and Committing Changes: </a:t>
            </a:r>
            <a:r>
              <a:rPr lang="en-US" sz="1200" b="1" dirty="0">
                <a:solidFill>
                  <a:srgbClr val="394E51"/>
                </a:solidFill>
                <a:latin typeface="Kumbh Sans"/>
                <a:ea typeface="Kumbh Sans"/>
                <a:cs typeface="Kumbh Sans"/>
                <a:sym typeface="Kumbh Sans"/>
              </a:rPr>
              <a:t>We a</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dd a new function to a file, stage the changes, and commit them.</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94E51"/>
                </a:solidFill>
                <a:effectLst/>
                <a:uLnTx/>
                <a:uFillTx/>
                <a:latin typeface="Kumbh Sans"/>
                <a:ea typeface="Kumbh Sans"/>
                <a:cs typeface="Kumbh Sans"/>
                <a:sym typeface="Kumbh Sans"/>
              </a:rPr>
              <a:t>Merging Branches: </a:t>
            </a:r>
            <a:r>
              <a:rPr lang="en-US" sz="1200" b="1" dirty="0">
                <a:solidFill>
                  <a:srgbClr val="394E51"/>
                </a:solidFill>
                <a:latin typeface="Kumbh Sans"/>
                <a:ea typeface="Kumbh Sans"/>
                <a:cs typeface="Kumbh Sans"/>
                <a:sym typeface="Kumbh Sans"/>
              </a:rPr>
              <a:t>We m</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erged</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changes from a hotfix branch back into the master branch.</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94E51"/>
                </a:solidFill>
                <a:effectLst/>
                <a:uLnTx/>
                <a:uFillTx/>
                <a:latin typeface="Kumbh Sans"/>
                <a:ea typeface="Kumbh Sans"/>
                <a:cs typeface="Kumbh Sans"/>
                <a:sym typeface="Kumbh Sans"/>
              </a:rPr>
              <a:t>Visualizing the Git Graph: </a:t>
            </a:r>
            <a:r>
              <a:rPr lang="en-US" sz="1200" b="1" dirty="0">
                <a:solidFill>
                  <a:srgbClr val="394E51"/>
                </a:solidFill>
                <a:latin typeface="Kumbh Sans"/>
                <a:ea typeface="Kumbh Sans"/>
                <a:cs typeface="Kumbh Sans"/>
                <a:sym typeface="Kumbh Sans"/>
              </a:rPr>
              <a:t>We g</a:t>
            </a:r>
            <a:r>
              <a:rPr kumimoji="0" lang="en-US" sz="1200" b="1" i="0" u="none" strike="noStrike" kern="0" cap="none" spc="0" normalizeH="0" baseline="0" noProof="0" dirty="0" err="1">
                <a:ln>
                  <a:noFill/>
                </a:ln>
                <a:solidFill>
                  <a:srgbClr val="394E51"/>
                </a:solidFill>
                <a:effectLst/>
                <a:uLnTx/>
                <a:uFillTx/>
                <a:latin typeface="Kumbh Sans"/>
                <a:ea typeface="Kumbh Sans"/>
                <a:cs typeface="Kumbh Sans"/>
                <a:sym typeface="Kumbh Sans"/>
              </a:rPr>
              <a:t>enerated</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a visual representation of the Git commit history by git tree.</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94E51"/>
                </a:solidFill>
                <a:effectLst/>
                <a:uLnTx/>
                <a:uFillTx/>
                <a:latin typeface="Kumbh Sans"/>
                <a:ea typeface="Kumbh Sans"/>
                <a:cs typeface="Kumbh Sans"/>
                <a:sym typeface="Kumbh Sans"/>
              </a:rPr>
              <a:t>Checking the Git Log: </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Displaying a concise one-line log of commit history.</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b="1" i="0" u="none" strike="noStrike" kern="0" cap="none" spc="0" normalizeH="0" baseline="0" noProof="0" dirty="0">
                <a:ln>
                  <a:noFill/>
                </a:ln>
                <a:solidFill>
                  <a:srgbClr val="394E51"/>
                </a:solidFill>
                <a:effectLst/>
                <a:uLnTx/>
                <a:uFillTx/>
                <a:latin typeface="Kumbh Sans"/>
                <a:ea typeface="Kumbh Sans"/>
                <a:cs typeface="Kumbh Sans"/>
                <a:sym typeface="Kumbh Sans"/>
              </a:rPr>
              <a:t>Creating Empty Commits to Represent Points</a:t>
            </a:r>
            <a:r>
              <a:rPr lang="en-US" sz="1200" b="1" dirty="0">
                <a:solidFill>
                  <a:srgbClr val="394E51"/>
                </a:solidFill>
                <a:latin typeface="Kumbh Sans"/>
                <a:ea typeface="Kumbh Sans"/>
                <a:cs typeface="Kumbh Sans"/>
                <a:sym typeface="Kumbh Sans"/>
              </a:rPr>
              <a:t>:</a:t>
            </a:r>
            <a:r>
              <a:rPr kumimoji="0" lang="en-US" sz="1200" b="1" i="0" u="none" strike="noStrike" kern="0" cap="none" spc="0" normalizeH="0" baseline="0" noProof="0" dirty="0">
                <a:ln>
                  <a:noFill/>
                </a:ln>
                <a:solidFill>
                  <a:srgbClr val="394E51"/>
                </a:solidFill>
                <a:effectLst/>
                <a:uLnTx/>
                <a:uFillTx/>
                <a:latin typeface="Kumbh Sans"/>
                <a:ea typeface="Kumbh Sans"/>
                <a:cs typeface="Kumbh Sans"/>
                <a:sym typeface="Kumbh Sans"/>
              </a:rPr>
              <a:t> Creating empty commits to represent specific milestones in the project history such as railway stations in the last exercise.</a:t>
            </a:r>
            <a:endParaRPr kumimoji="0" lang="en-IN" sz="12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p:txBody>
      </p:sp>
      <p:sp>
        <p:nvSpPr>
          <p:cNvPr id="89" name="Google Shape;89;p17"/>
          <p:cNvSpPr txBox="1"/>
          <p:nvPr/>
        </p:nvSpPr>
        <p:spPr>
          <a:xfrm>
            <a:off x="2656668" y="0"/>
            <a:ext cx="4359600" cy="56513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IN" sz="3600" b="1" i="0" u="none" strike="noStrike" kern="0" cap="none" spc="0" normalizeH="0" baseline="0" noProof="0" dirty="0">
                <a:ln>
                  <a:noFill/>
                </a:ln>
                <a:solidFill>
                  <a:srgbClr val="394E51"/>
                </a:solidFill>
                <a:effectLst/>
                <a:uLnTx/>
                <a:uFillTx/>
                <a:latin typeface="Kumbh Sans"/>
                <a:ea typeface="Kumbh Sans"/>
                <a:cs typeface="Kumbh Sans"/>
                <a:sym typeface="Kumbh Sans"/>
              </a:rPr>
              <a:t>Methods in </a:t>
            </a:r>
            <a:r>
              <a:rPr lang="en-IN" sz="3600" b="1" dirty="0">
                <a:solidFill>
                  <a:srgbClr val="394E51"/>
                </a:solidFill>
                <a:latin typeface="Kumbh Sans"/>
                <a:ea typeface="Kumbh Sans"/>
                <a:cs typeface="Kumbh Sans"/>
                <a:sym typeface="Kumbh Sans"/>
              </a:rPr>
              <a:t>Git</a:t>
            </a:r>
            <a:endParaRPr kumimoji="0" lang="en-IN" sz="36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p:txBody>
      </p:sp>
      <p:sp>
        <p:nvSpPr>
          <p:cNvPr id="92" name="Google Shape;92;p17"/>
          <p:cNvSpPr txBox="1"/>
          <p:nvPr/>
        </p:nvSpPr>
        <p:spPr>
          <a:xfrm>
            <a:off x="357375" y="4649544"/>
            <a:ext cx="1511182" cy="325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920" b="0" i="0" u="none" strike="noStrike" kern="0" cap="none" spc="0" normalizeH="0" baseline="0" noProof="0" dirty="0">
                <a:ln>
                  <a:noFill/>
                </a:ln>
                <a:solidFill>
                  <a:srgbClr val="5A6D70"/>
                </a:solidFill>
                <a:effectLst/>
                <a:uLnTx/>
                <a:uFillTx/>
                <a:latin typeface="Kumbh Sans Medium"/>
                <a:ea typeface="Kumbh Sans Medium"/>
                <a:cs typeface="Kumbh Sans Medium"/>
                <a:sym typeface="Kumbh Sans Medium"/>
              </a:rPr>
              <a:t> Flax &amp; Teal 2024</a:t>
            </a:r>
            <a:endParaRPr kumimoji="0" sz="920" b="0" i="0" u="none" strike="noStrike" kern="0" cap="none" spc="0" normalizeH="0" baseline="0" noProof="0" dirty="0">
              <a:ln>
                <a:noFill/>
              </a:ln>
              <a:solidFill>
                <a:srgbClr val="5A6D70"/>
              </a:solidFill>
              <a:effectLst/>
              <a:uLnTx/>
              <a:uFillTx/>
              <a:latin typeface="Kumbh Sans Medium"/>
              <a:ea typeface="Kumbh Sans Medium"/>
              <a:cs typeface="Kumbh Sans Medium"/>
              <a:sym typeface="Kumbh Sans Medium"/>
            </a:endParaRPr>
          </a:p>
        </p:txBody>
      </p:sp>
    </p:spTree>
    <p:extLst>
      <p:ext uri="{BB962C8B-B14F-4D97-AF65-F5344CB8AC3E}">
        <p14:creationId xmlns:p14="http://schemas.microsoft.com/office/powerpoint/2010/main" val="55446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7F5"/>
        </a:solidFill>
        <a:effectLst/>
      </p:bgPr>
    </p:bg>
    <p:spTree>
      <p:nvGrpSpPr>
        <p:cNvPr id="1" name="Shape 96"/>
        <p:cNvGrpSpPr/>
        <p:nvPr/>
      </p:nvGrpSpPr>
      <p:grpSpPr>
        <a:xfrm>
          <a:off x="0" y="0"/>
          <a:ext cx="0" cy="0"/>
          <a:chOff x="0" y="0"/>
          <a:chExt cx="0" cy="0"/>
        </a:xfrm>
      </p:grpSpPr>
      <p:sp>
        <p:nvSpPr>
          <p:cNvPr id="97" name="Google Shape;97;p18"/>
          <p:cNvSpPr txBox="1"/>
          <p:nvPr/>
        </p:nvSpPr>
        <p:spPr>
          <a:xfrm>
            <a:off x="357376" y="1291051"/>
            <a:ext cx="1802496" cy="3102628"/>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05000"/>
              </a:lnSpc>
              <a:spcBef>
                <a:spcPts val="0"/>
              </a:spcBef>
              <a:spcAft>
                <a:spcPts val="0"/>
              </a:spcAft>
              <a:buNone/>
            </a:pPr>
            <a:r>
              <a:rPr lang="en-IN" sz="1900" dirty="0">
                <a:solidFill>
                  <a:srgbClr val="394E51"/>
                </a:solidFill>
                <a:latin typeface="Kumbh Sans"/>
                <a:ea typeface="Kumbh Sans"/>
                <a:cs typeface="Kumbh Sans"/>
                <a:sym typeface="Kumbh Sans"/>
              </a:rPr>
              <a:t>Cross-Validation Scores:</a:t>
            </a:r>
            <a:endParaRPr lang="en-IN" sz="1500" dirty="0">
              <a:solidFill>
                <a:srgbClr val="394E51"/>
              </a:solidFill>
              <a:latin typeface="Kumbh Sans"/>
              <a:ea typeface="Kumbh Sans"/>
              <a:cs typeface="Kumbh Sans"/>
              <a:sym typeface="Kumbh Sans"/>
            </a:endParaRPr>
          </a:p>
          <a:p>
            <a:pPr marL="0" lvl="0" indent="0" algn="l" rtl="0">
              <a:lnSpc>
                <a:spcPct val="105000"/>
              </a:lnSpc>
              <a:spcBef>
                <a:spcPts val="0"/>
              </a:spcBef>
              <a:spcAft>
                <a:spcPts val="0"/>
              </a:spcAft>
              <a:buNone/>
            </a:pPr>
            <a:r>
              <a:rPr lang="en-IN" sz="1500" dirty="0">
                <a:solidFill>
                  <a:srgbClr val="394E51"/>
                </a:solidFill>
                <a:latin typeface="Kumbh Sans"/>
                <a:ea typeface="Kumbh Sans"/>
                <a:cs typeface="Kumbh Sans"/>
                <a:sym typeface="Kumbh Sans"/>
              </a:rPr>
              <a:t>Cross-validation scores: [1.  0.97 0.97 0.97 1. ]</a:t>
            </a:r>
          </a:p>
          <a:p>
            <a:pPr marL="0" lvl="0" indent="0" algn="l" rtl="0">
              <a:lnSpc>
                <a:spcPct val="105000"/>
              </a:lnSpc>
              <a:spcBef>
                <a:spcPts val="0"/>
              </a:spcBef>
              <a:spcAft>
                <a:spcPts val="0"/>
              </a:spcAft>
              <a:buNone/>
            </a:pPr>
            <a:r>
              <a:rPr lang="en-IN" sz="1500" dirty="0">
                <a:solidFill>
                  <a:srgbClr val="394E51"/>
                </a:solidFill>
                <a:latin typeface="Kumbh Sans"/>
                <a:ea typeface="Kumbh Sans"/>
                <a:cs typeface="Kumbh Sans"/>
                <a:sym typeface="Kumbh Sans"/>
              </a:rPr>
              <a:t>Mean cross-validation score: 0.982</a:t>
            </a:r>
          </a:p>
          <a:p>
            <a:pPr marL="0" lvl="0" indent="0" algn="l" rtl="0">
              <a:lnSpc>
                <a:spcPct val="105000"/>
              </a:lnSpc>
              <a:spcBef>
                <a:spcPts val="0"/>
              </a:spcBef>
              <a:spcAft>
                <a:spcPts val="0"/>
              </a:spcAft>
              <a:buNone/>
            </a:pPr>
            <a:endParaRPr lang="en-IN" sz="1900" dirty="0">
              <a:solidFill>
                <a:srgbClr val="394E51"/>
              </a:solidFill>
              <a:latin typeface="Kumbh Sans"/>
              <a:ea typeface="Kumbh Sans"/>
              <a:cs typeface="Kumbh Sans"/>
              <a:sym typeface="Kumbh Sans"/>
            </a:endParaRPr>
          </a:p>
          <a:p>
            <a:pPr marL="0" lvl="0" indent="0" algn="l" rtl="0">
              <a:lnSpc>
                <a:spcPct val="105000"/>
              </a:lnSpc>
              <a:spcBef>
                <a:spcPts val="0"/>
              </a:spcBef>
              <a:spcAft>
                <a:spcPts val="0"/>
              </a:spcAft>
              <a:buNone/>
            </a:pPr>
            <a:r>
              <a:rPr lang="en-IN" sz="1900" dirty="0">
                <a:solidFill>
                  <a:srgbClr val="394E51"/>
                </a:solidFill>
                <a:latin typeface="Kumbh Sans"/>
                <a:ea typeface="Kumbh Sans"/>
                <a:cs typeface="Kumbh Sans"/>
                <a:sym typeface="Kumbh Sans"/>
              </a:rPr>
              <a:t>Predicted Class for Sample:</a:t>
            </a:r>
            <a:endParaRPr lang="en-IN" sz="1500" dirty="0">
              <a:solidFill>
                <a:srgbClr val="394E51"/>
              </a:solidFill>
              <a:latin typeface="Kumbh Sans"/>
              <a:ea typeface="Kumbh Sans"/>
              <a:cs typeface="Kumbh Sans"/>
              <a:sym typeface="Kumbh Sans"/>
            </a:endParaRPr>
          </a:p>
          <a:p>
            <a:pPr marL="0" lvl="0" indent="0" algn="l" rtl="0">
              <a:lnSpc>
                <a:spcPct val="105000"/>
              </a:lnSpc>
              <a:spcBef>
                <a:spcPts val="0"/>
              </a:spcBef>
              <a:spcAft>
                <a:spcPts val="0"/>
              </a:spcAft>
              <a:buNone/>
            </a:pPr>
            <a:r>
              <a:rPr lang="en-IN" sz="1500" dirty="0">
                <a:solidFill>
                  <a:srgbClr val="394E51"/>
                </a:solidFill>
                <a:latin typeface="Kumbh Sans"/>
                <a:ea typeface="Kumbh Sans"/>
                <a:cs typeface="Kumbh Sans"/>
                <a:sym typeface="Kumbh Sans"/>
              </a:rPr>
              <a:t>sample = [4.7, 3.4, 1.1, 0.2]</a:t>
            </a:r>
          </a:p>
          <a:p>
            <a:pPr marL="0" lvl="0" indent="0" algn="l" rtl="0">
              <a:lnSpc>
                <a:spcPct val="105000"/>
              </a:lnSpc>
              <a:spcBef>
                <a:spcPts val="0"/>
              </a:spcBef>
              <a:spcAft>
                <a:spcPts val="0"/>
              </a:spcAft>
              <a:buNone/>
            </a:pPr>
            <a:r>
              <a:rPr lang="en-IN" sz="1500" dirty="0">
                <a:solidFill>
                  <a:srgbClr val="394E51"/>
                </a:solidFill>
                <a:latin typeface="Kumbh Sans"/>
                <a:ea typeface="Kumbh Sans"/>
                <a:cs typeface="Kumbh Sans"/>
                <a:sym typeface="Kumbh Sans"/>
              </a:rPr>
              <a:t>Predicted class for sample </a:t>
            </a:r>
          </a:p>
          <a:p>
            <a:pPr marL="0" lvl="0" indent="0" algn="l" rtl="0">
              <a:lnSpc>
                <a:spcPct val="105000"/>
              </a:lnSpc>
              <a:spcBef>
                <a:spcPts val="0"/>
              </a:spcBef>
              <a:spcAft>
                <a:spcPts val="0"/>
              </a:spcAft>
              <a:buNone/>
            </a:pPr>
            <a:r>
              <a:rPr lang="en-IN" sz="1500" dirty="0">
                <a:solidFill>
                  <a:srgbClr val="394E51"/>
                </a:solidFill>
                <a:latin typeface="Kumbh Sans"/>
                <a:ea typeface="Kumbh Sans"/>
                <a:cs typeface="Kumbh Sans"/>
                <a:sym typeface="Kumbh Sans"/>
              </a:rPr>
              <a:t>[4.7 3.4 1.1 0.2]: ['Iris-</a:t>
            </a:r>
            <a:r>
              <a:rPr lang="en-IN" sz="1500" dirty="0" err="1">
                <a:solidFill>
                  <a:srgbClr val="394E51"/>
                </a:solidFill>
                <a:latin typeface="Kumbh Sans"/>
                <a:ea typeface="Kumbh Sans"/>
                <a:cs typeface="Kumbh Sans"/>
                <a:sym typeface="Kumbh Sans"/>
              </a:rPr>
              <a:t>setosa</a:t>
            </a:r>
            <a:r>
              <a:rPr lang="en-IN" sz="1500" dirty="0">
                <a:solidFill>
                  <a:srgbClr val="394E51"/>
                </a:solidFill>
                <a:latin typeface="Kumbh Sans"/>
                <a:ea typeface="Kumbh Sans"/>
                <a:cs typeface="Kumbh Sans"/>
                <a:sym typeface="Kumbh Sans"/>
              </a:rPr>
              <a:t>’]</a:t>
            </a:r>
            <a:endParaRPr sz="989" dirty="0">
              <a:solidFill>
                <a:srgbClr val="394E51"/>
              </a:solidFill>
              <a:latin typeface="Kumbh Sans SemiBold"/>
              <a:ea typeface="Kumbh Sans SemiBold"/>
              <a:cs typeface="Kumbh Sans SemiBold"/>
              <a:sym typeface="Kumbh Sans SemiBold"/>
            </a:endParaRPr>
          </a:p>
        </p:txBody>
      </p:sp>
      <p:sp>
        <p:nvSpPr>
          <p:cNvPr id="101" name="Google Shape;101;p18"/>
          <p:cNvSpPr txBox="1"/>
          <p:nvPr/>
        </p:nvSpPr>
        <p:spPr>
          <a:xfrm>
            <a:off x="357375" y="214685"/>
            <a:ext cx="2926514" cy="6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394E51"/>
                </a:solidFill>
                <a:latin typeface="Kumbh Sans ExtraLight"/>
                <a:ea typeface="Kumbh Sans ExtraLight"/>
                <a:cs typeface="Kumbh Sans ExtraLight"/>
                <a:sym typeface="Kumbh Sans ExtraLight"/>
              </a:rPr>
              <a:t>Outputs of Iris</a:t>
            </a:r>
            <a:endParaRPr sz="2800" dirty="0">
              <a:solidFill>
                <a:srgbClr val="394E51"/>
              </a:solidFill>
              <a:latin typeface="Kumbh Sans ExtraLight"/>
              <a:ea typeface="Kumbh Sans ExtraLight"/>
              <a:cs typeface="Kumbh Sans ExtraLight"/>
              <a:sym typeface="Kumbh Sans ExtraLight"/>
            </a:endParaRPr>
          </a:p>
        </p:txBody>
      </p:sp>
      <p:sp>
        <p:nvSpPr>
          <p:cNvPr id="102" name="Google Shape;102;p18"/>
          <p:cNvSpPr txBox="1"/>
          <p:nvPr/>
        </p:nvSpPr>
        <p:spPr>
          <a:xfrm>
            <a:off x="357375" y="749821"/>
            <a:ext cx="3141142"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dirty="0">
                <a:solidFill>
                  <a:srgbClr val="394E51"/>
                </a:solidFill>
                <a:latin typeface="Kumbh Sans SemiBold"/>
                <a:ea typeface="Kumbh Sans SemiBold"/>
                <a:cs typeface="Kumbh Sans SemiBold"/>
                <a:sym typeface="Kumbh Sans SemiBold"/>
              </a:rPr>
              <a:t>Evaluating model performance</a:t>
            </a:r>
            <a:endParaRPr lang="en-IN" dirty="0"/>
          </a:p>
        </p:txBody>
      </p:sp>
      <p:sp>
        <p:nvSpPr>
          <p:cNvPr id="104" name="Google Shape;104;p18"/>
          <p:cNvSpPr txBox="1"/>
          <p:nvPr/>
        </p:nvSpPr>
        <p:spPr>
          <a:xfrm>
            <a:off x="357375" y="4603015"/>
            <a:ext cx="1159191"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20" dirty="0">
                <a:solidFill>
                  <a:srgbClr val="5A6D70"/>
                </a:solidFill>
                <a:latin typeface="Kumbh Sans Medium"/>
                <a:ea typeface="Kumbh Sans Medium"/>
                <a:cs typeface="Kumbh Sans Medium"/>
                <a:sym typeface="Kumbh Sans Medium"/>
              </a:rPr>
              <a:t> Flax &amp; Teal 2024</a:t>
            </a:r>
            <a:endParaRPr sz="920" dirty="0">
              <a:solidFill>
                <a:srgbClr val="5A6D70"/>
              </a:solidFill>
              <a:latin typeface="Kumbh Sans Medium"/>
              <a:ea typeface="Kumbh Sans Medium"/>
              <a:cs typeface="Kumbh Sans Medium"/>
              <a:sym typeface="Kumbh Sans Medium"/>
            </a:endParaRPr>
          </a:p>
        </p:txBody>
      </p:sp>
      <p:pic>
        <p:nvPicPr>
          <p:cNvPr id="1026" name="Picture 2">
            <a:extLst>
              <a:ext uri="{FF2B5EF4-FFF2-40B4-BE49-F238E27FC236}">
                <a16:creationId xmlns:a16="http://schemas.microsoft.com/office/drawing/2014/main" id="{DDBFCAEC-FEA2-4F2B-A183-49618EC78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408" y="724679"/>
            <a:ext cx="4109592" cy="413350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9360313C-1A3D-3530-2679-0F636F0E76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77" t="2307" r="1777" b="2129"/>
          <a:stretch/>
        </p:blipFill>
        <p:spPr bwMode="auto">
          <a:xfrm>
            <a:off x="2159872" y="1180678"/>
            <a:ext cx="2874536" cy="36775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7F5"/>
        </a:solidFill>
        <a:effectLst/>
      </p:bgPr>
    </p:bg>
    <p:spTree>
      <p:nvGrpSpPr>
        <p:cNvPr id="1" name="Shape 96"/>
        <p:cNvGrpSpPr/>
        <p:nvPr/>
      </p:nvGrpSpPr>
      <p:grpSpPr>
        <a:xfrm>
          <a:off x="0" y="0"/>
          <a:ext cx="0" cy="0"/>
          <a:chOff x="0" y="0"/>
          <a:chExt cx="0" cy="0"/>
        </a:xfrm>
      </p:grpSpPr>
      <p:sp>
        <p:nvSpPr>
          <p:cNvPr id="97" name="Google Shape;97;p18"/>
          <p:cNvSpPr txBox="1"/>
          <p:nvPr/>
        </p:nvSpPr>
        <p:spPr>
          <a:xfrm>
            <a:off x="357374" y="1291051"/>
            <a:ext cx="5431175" cy="3166624"/>
          </a:xfrm>
          <a:prstGeom prst="rect">
            <a:avLst/>
          </a:prstGeom>
          <a:noFill/>
          <a:ln>
            <a:noFill/>
          </a:ln>
        </p:spPr>
        <p:txBody>
          <a:bodyPr spcFirstLastPara="1" wrap="square" lIns="91425" tIns="91425" rIns="91425" bIns="91425" anchor="t" anchorCtr="0">
            <a:normAutofit fontScale="62500" lnSpcReduction="20000"/>
          </a:bodyPr>
          <a:lstStyle/>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2300" b="0" i="0" u="none" strike="noStrike" kern="0" cap="none" spc="0" normalizeH="0" baseline="0" noProof="0" dirty="0">
                <a:ln>
                  <a:noFill/>
                </a:ln>
                <a:solidFill>
                  <a:srgbClr val="394E51"/>
                </a:solidFill>
                <a:effectLst/>
                <a:uLnTx/>
                <a:uFillTx/>
                <a:latin typeface="Kumbh Sans"/>
                <a:ea typeface="Kumbh Sans"/>
                <a:cs typeface="Kumbh Sans"/>
                <a:sym typeface="Kumbh Sans"/>
              </a:rPr>
              <a:t>Proximity Results:</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900" b="0" i="0" u="none" strike="noStrike" kern="0" cap="none" spc="0" normalizeH="0" baseline="0" noProof="0" dirty="0">
                <a:ln>
                  <a:noFill/>
                </a:ln>
                <a:solidFill>
                  <a:srgbClr val="394E51"/>
                </a:solidFill>
                <a:effectLst/>
                <a:uLnTx/>
                <a:uFillTx/>
                <a:latin typeface="Kumbh Sans"/>
                <a:ea typeface="Kumbh Sans"/>
                <a:cs typeface="Kumbh Sans"/>
                <a:sym typeface="Kumbh Sans"/>
              </a:rPr>
              <a:t>Findings: List of closest car parks to the target location(</a:t>
            </a:r>
            <a:r>
              <a:rPr kumimoji="0" lang="en-US" sz="1900" b="0" i="0" u="none" strike="noStrike" kern="0" cap="none" spc="0" normalizeH="0" baseline="0" noProof="0" dirty="0" err="1">
                <a:ln>
                  <a:noFill/>
                </a:ln>
                <a:solidFill>
                  <a:srgbClr val="394E51"/>
                </a:solidFill>
                <a:effectLst/>
                <a:uLnTx/>
                <a:uFillTx/>
                <a:latin typeface="Kumbh Sans"/>
                <a:ea typeface="Kumbh Sans"/>
                <a:cs typeface="Kumbh Sans"/>
                <a:sym typeface="Kumbh Sans"/>
              </a:rPr>
              <a:t>CompSc</a:t>
            </a:r>
            <a:r>
              <a:rPr kumimoji="0" lang="en-US" sz="1900" b="0" i="0" u="none" strike="noStrike" kern="0" cap="none" spc="0" normalizeH="0" baseline="0" noProof="0" dirty="0">
                <a:ln>
                  <a:noFill/>
                </a:ln>
                <a:solidFill>
                  <a:srgbClr val="394E51"/>
                </a:solidFill>
                <a:effectLst/>
                <a:uLnTx/>
                <a:uFillTx/>
                <a:latin typeface="Kumbh Sans"/>
                <a:ea typeface="Kumbh Sans"/>
                <a:cs typeface="Kumbh Sans"/>
                <a:sym typeface="Kumbh Sans"/>
              </a:rPr>
              <a:t>. Building 54.5817428, -5.9374874) with relative distances.</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900" b="0" i="0" u="none" strike="noStrike" kern="0" cap="none" spc="0" normalizeH="0" baseline="0" noProof="0" dirty="0">
                <a:ln>
                  <a:noFill/>
                </a:ln>
                <a:solidFill>
                  <a:srgbClr val="394E51"/>
                </a:solidFill>
                <a:effectLst/>
                <a:uLnTx/>
                <a:uFillTx/>
                <a:latin typeface="Kumbh Sans"/>
                <a:ea typeface="Kumbh Sans"/>
                <a:cs typeface="Kumbh Sans"/>
                <a:sym typeface="Kumbh Sans"/>
              </a:rPr>
              <a:t>Example Output: </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394E51"/>
                </a:solidFill>
                <a:effectLst/>
                <a:uLnTx/>
                <a:uFillTx/>
                <a:latin typeface="Kumbh Sans"/>
                <a:ea typeface="Kumbh Sans"/>
                <a:cs typeface="Kumbh Sans"/>
                <a:sym typeface="Kumbh Sans"/>
              </a:rPr>
              <a:t>Little Victoria Street Car Park  is  0.0 percent further than the closest</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394E51"/>
                </a:solidFill>
                <a:effectLst/>
                <a:uLnTx/>
                <a:uFillTx/>
                <a:latin typeface="Kumbh Sans"/>
                <a:ea typeface="Kumbh Sans"/>
                <a:cs typeface="Kumbh Sans"/>
                <a:sym typeface="Kumbh Sans"/>
              </a:rPr>
              <a:t>Hope Street North Car Park  is  0.7249818690664878 percent further than the closest</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900" b="1" i="0" u="none" strike="noStrike" kern="0" cap="none" spc="0" normalizeH="0" baseline="0" noProof="0" dirty="0" err="1">
                <a:ln>
                  <a:noFill/>
                </a:ln>
                <a:solidFill>
                  <a:srgbClr val="394E51"/>
                </a:solidFill>
                <a:effectLst/>
                <a:uLnTx/>
                <a:uFillTx/>
                <a:latin typeface="Kumbh Sans"/>
                <a:ea typeface="Kumbh Sans"/>
                <a:cs typeface="Kumbh Sans"/>
                <a:sym typeface="Kumbh Sans"/>
              </a:rPr>
              <a:t>Bankmore</a:t>
            </a:r>
            <a:r>
              <a:rPr kumimoji="0" lang="en-US" sz="1900" b="1" i="0" u="none" strike="noStrike" kern="0" cap="none" spc="0" normalizeH="0" baseline="0" noProof="0" dirty="0">
                <a:ln>
                  <a:noFill/>
                </a:ln>
                <a:solidFill>
                  <a:srgbClr val="394E51"/>
                </a:solidFill>
                <a:effectLst/>
                <a:uLnTx/>
                <a:uFillTx/>
                <a:latin typeface="Kumbh Sans"/>
                <a:ea typeface="Kumbh Sans"/>
                <a:cs typeface="Kumbh Sans"/>
                <a:sym typeface="Kumbh Sans"/>
              </a:rPr>
              <a:t> Street Car Park  is  11.254672797977605 percent further than the closest</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394E51"/>
                </a:solidFill>
                <a:effectLst/>
                <a:uLnTx/>
                <a:uFillTx/>
                <a:latin typeface="Kumbh Sans"/>
                <a:ea typeface="Kumbh Sans"/>
                <a:cs typeface="Kumbh Sans"/>
                <a:sym typeface="Kumbh Sans"/>
              </a:rPr>
              <a:t>Charlotte Street Car Park  is  28.92573554717646 percent further than the closest</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kumimoji="0" lang="en-US" sz="1900" b="1" i="0" u="none" strike="noStrike" kern="0" cap="none" spc="0" normalizeH="0" baseline="0" noProof="0" dirty="0">
              <a:ln>
                <a:noFill/>
              </a:ln>
              <a:solidFill>
                <a:srgbClr val="394E51"/>
              </a:solidFill>
              <a:effectLst/>
              <a:uLnTx/>
              <a:uFillTx/>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endParaRPr lang="en-US" sz="1900" dirty="0">
              <a:solidFill>
                <a:srgbClr val="394E51"/>
              </a:solidFill>
              <a:latin typeface="Kumbh Sans"/>
              <a:ea typeface="Kumbh Sans"/>
              <a:cs typeface="Kumbh Sans"/>
              <a:sym typeface="Kumbh Sans"/>
            </a:endParaRP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2300" b="0" i="0" u="none" strike="noStrike" kern="0" cap="none" spc="0" normalizeH="0" baseline="0" noProof="0" dirty="0">
                <a:ln>
                  <a:noFill/>
                </a:ln>
                <a:solidFill>
                  <a:srgbClr val="394E51"/>
                </a:solidFill>
                <a:effectLst/>
                <a:uLnTx/>
                <a:uFillTx/>
                <a:latin typeface="Kumbh Sans"/>
                <a:ea typeface="Kumbh Sans"/>
                <a:cs typeface="Kumbh Sans"/>
                <a:sym typeface="Kumbh Sans"/>
              </a:rPr>
              <a:t>Interactive Map:</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900" b="0" i="0" u="none" strike="noStrike" kern="0" cap="none" spc="0" normalizeH="0" baseline="0" noProof="0" dirty="0">
                <a:ln>
                  <a:noFill/>
                </a:ln>
                <a:solidFill>
                  <a:srgbClr val="394E51"/>
                </a:solidFill>
                <a:effectLst/>
                <a:uLnTx/>
                <a:uFillTx/>
                <a:latin typeface="Kumbh Sans"/>
                <a:ea typeface="Kumbh Sans"/>
                <a:cs typeface="Kumbh Sans"/>
                <a:sym typeface="Kumbh Sans"/>
              </a:rPr>
              <a:t>An HTML file displaying an interactive map with car park locations marked.</a:t>
            </a:r>
          </a:p>
          <a:p>
            <a:pPr marL="0" marR="0" lvl="0" indent="0" algn="l" defTabSz="914400" rtl="0" eaLnBrk="1" fontAlgn="auto" latinLnBrk="0" hangingPunct="1">
              <a:lnSpc>
                <a:spcPct val="105000"/>
              </a:lnSpc>
              <a:spcBef>
                <a:spcPts val="0"/>
              </a:spcBef>
              <a:spcAft>
                <a:spcPts val="0"/>
              </a:spcAft>
              <a:buClr>
                <a:srgbClr val="000000"/>
              </a:buClr>
              <a:buSzTx/>
              <a:buFont typeface="Arial"/>
              <a:buNone/>
              <a:tabLst/>
              <a:defRPr/>
            </a:pPr>
            <a:r>
              <a:rPr kumimoji="0" lang="en-US" sz="1900" b="0" i="0" u="none" strike="noStrike" kern="0" cap="none" spc="0" normalizeH="0" baseline="0" noProof="0" dirty="0">
                <a:ln>
                  <a:noFill/>
                </a:ln>
                <a:solidFill>
                  <a:srgbClr val="394E51"/>
                </a:solidFill>
                <a:effectLst/>
                <a:uLnTx/>
                <a:uFillTx/>
                <a:latin typeface="Kumbh Sans"/>
                <a:ea typeface="Kumbh Sans"/>
                <a:cs typeface="Kumbh Sans"/>
                <a:sym typeface="Kumbh Sans"/>
              </a:rPr>
              <a:t>Features: Zoom functionality, ability to click on markers for more information.</a:t>
            </a:r>
          </a:p>
        </p:txBody>
      </p:sp>
      <p:sp>
        <p:nvSpPr>
          <p:cNvPr id="101" name="Google Shape;101;p18"/>
          <p:cNvSpPr txBox="1"/>
          <p:nvPr/>
        </p:nvSpPr>
        <p:spPr>
          <a:xfrm>
            <a:off x="357375" y="214685"/>
            <a:ext cx="3554610" cy="620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800" b="0" i="0" u="none" strike="noStrike" kern="0" cap="none" spc="0" normalizeH="0" baseline="0" noProof="0" dirty="0">
                <a:ln>
                  <a:noFill/>
                </a:ln>
                <a:solidFill>
                  <a:srgbClr val="394E51"/>
                </a:solidFill>
                <a:effectLst/>
                <a:uLnTx/>
                <a:uFillTx/>
                <a:latin typeface="Kumbh Sans ExtraLight"/>
                <a:ea typeface="Kumbh Sans ExtraLight"/>
                <a:cs typeface="Kumbh Sans ExtraLight"/>
                <a:sym typeface="Kumbh Sans ExtraLight"/>
              </a:rPr>
              <a:t>Outputs of Carpark</a:t>
            </a:r>
            <a:endParaRPr kumimoji="0" sz="2800" b="0" i="0" u="none" strike="noStrike" kern="0" cap="none" spc="0" normalizeH="0" baseline="0" noProof="0" dirty="0">
              <a:ln>
                <a:noFill/>
              </a:ln>
              <a:solidFill>
                <a:srgbClr val="394E51"/>
              </a:solidFill>
              <a:effectLst/>
              <a:uLnTx/>
              <a:uFillTx/>
              <a:latin typeface="Kumbh Sans ExtraLight"/>
              <a:ea typeface="Kumbh Sans ExtraLight"/>
              <a:cs typeface="Kumbh Sans ExtraLight"/>
              <a:sym typeface="Kumbh Sans ExtraLight"/>
            </a:endParaRPr>
          </a:p>
        </p:txBody>
      </p:sp>
      <p:sp>
        <p:nvSpPr>
          <p:cNvPr id="102" name="Google Shape;102;p18"/>
          <p:cNvSpPr txBox="1"/>
          <p:nvPr/>
        </p:nvSpPr>
        <p:spPr>
          <a:xfrm>
            <a:off x="357375" y="749821"/>
            <a:ext cx="3141142" cy="430857"/>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394E51"/>
                </a:solidFill>
                <a:effectLst/>
                <a:uLnTx/>
                <a:uFillTx/>
                <a:latin typeface="Kumbh Sans SemiBold"/>
                <a:ea typeface="Kumbh Sans SemiBold"/>
                <a:cs typeface="Kumbh Sans SemiBold"/>
                <a:sym typeface="Kumbh Sans SemiBold"/>
              </a:rPr>
              <a:t>Proximity and Visualization</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Google Shape;104;p18"/>
          <p:cNvSpPr txBox="1"/>
          <p:nvPr/>
        </p:nvSpPr>
        <p:spPr>
          <a:xfrm>
            <a:off x="357375" y="4457675"/>
            <a:ext cx="4164900" cy="325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920" b="0" i="0" u="none" strike="noStrike" kern="0" cap="none" spc="0" normalizeH="0" baseline="0" noProof="0">
                <a:ln>
                  <a:noFill/>
                </a:ln>
                <a:solidFill>
                  <a:srgbClr val="5A6D70"/>
                </a:solidFill>
                <a:effectLst/>
                <a:uLnTx/>
                <a:uFillTx/>
                <a:latin typeface="Kumbh Sans Medium"/>
                <a:ea typeface="Kumbh Sans Medium"/>
                <a:cs typeface="Kumbh Sans Medium"/>
                <a:sym typeface="Kumbh Sans Medium"/>
              </a:rPr>
              <a:t> Flax &amp; Teal 2024</a:t>
            </a:r>
            <a:endParaRPr kumimoji="0" sz="920" b="0" i="0" u="none" strike="noStrike" kern="0" cap="none" spc="0" normalizeH="0" baseline="0" noProof="0">
              <a:ln>
                <a:noFill/>
              </a:ln>
              <a:solidFill>
                <a:srgbClr val="5A6D70"/>
              </a:solidFill>
              <a:effectLst/>
              <a:uLnTx/>
              <a:uFillTx/>
              <a:latin typeface="Kumbh Sans Medium"/>
              <a:ea typeface="Kumbh Sans Medium"/>
              <a:cs typeface="Kumbh Sans Medium"/>
              <a:sym typeface="Kumbh Sans Medium"/>
            </a:endParaRPr>
          </a:p>
        </p:txBody>
      </p:sp>
      <p:pic>
        <p:nvPicPr>
          <p:cNvPr id="2" name="Picture 1">
            <a:extLst>
              <a:ext uri="{FF2B5EF4-FFF2-40B4-BE49-F238E27FC236}">
                <a16:creationId xmlns:a16="http://schemas.microsoft.com/office/drawing/2014/main" id="{A38A1316-E8A1-F216-FF91-BC96A6401193}"/>
              </a:ext>
            </a:extLst>
          </p:cNvPr>
          <p:cNvPicPr>
            <a:picLocks noChangeAspect="1"/>
          </p:cNvPicPr>
          <p:nvPr/>
        </p:nvPicPr>
        <p:blipFill rotWithShape="1">
          <a:blip r:embed="rId3"/>
          <a:srcRect l="3703"/>
          <a:stretch/>
        </p:blipFill>
        <p:spPr>
          <a:xfrm>
            <a:off x="5716858" y="1048215"/>
            <a:ext cx="3371859" cy="3409460"/>
          </a:xfrm>
          <a:prstGeom prst="rect">
            <a:avLst/>
          </a:prstGeom>
        </p:spPr>
      </p:pic>
    </p:spTree>
    <p:extLst>
      <p:ext uri="{BB962C8B-B14F-4D97-AF65-F5344CB8AC3E}">
        <p14:creationId xmlns:p14="http://schemas.microsoft.com/office/powerpoint/2010/main" val="558019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882</Words>
  <Application>Microsoft Office PowerPoint</Application>
  <PresentationFormat>On-screen Show (16:9)</PresentationFormat>
  <Paragraphs>105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Kumbh Sans</vt:lpstr>
      <vt:lpstr>Kumbh Sans Light</vt:lpstr>
      <vt:lpstr>Arial</vt:lpstr>
      <vt:lpstr>Kumbh Sans ExtraLight</vt:lpstr>
      <vt:lpstr>Kumbh Sans Medium</vt:lpstr>
      <vt:lpstr>Kumbh Sans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Partha</dc:creator>
  <cp:lastModifiedBy>Partha Sakha Paul</cp:lastModifiedBy>
  <cp:revision>17</cp:revision>
  <dcterms:modified xsi:type="dcterms:W3CDTF">2024-07-19T15:14:43Z</dcterms:modified>
</cp:coreProperties>
</file>