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13"/>
  </p:notesMasterIdLst>
  <p:sldIdLst>
    <p:sldId id="264" r:id="rId2"/>
    <p:sldId id="293" r:id="rId3"/>
    <p:sldId id="297" r:id="rId4"/>
    <p:sldId id="298" r:id="rId5"/>
    <p:sldId id="299" r:id="rId6"/>
    <p:sldId id="295" r:id="rId7"/>
    <p:sldId id="300" r:id="rId8"/>
    <p:sldId id="301" r:id="rId9"/>
    <p:sldId id="302" r:id="rId10"/>
    <p:sldId id="304" r:id="rId11"/>
    <p:sldId id="27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80"/>
    <a:srgbClr val="FF6600"/>
    <a:srgbClr val="F09030"/>
    <a:srgbClr val="E25B00"/>
    <a:srgbClr val="FF822D"/>
    <a:srgbClr val="FA6F36"/>
    <a:srgbClr val="FA6F2D"/>
    <a:srgbClr val="FFD700"/>
    <a:srgbClr val="FFFFFF"/>
    <a:srgbClr val="F84B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44" autoAdjust="0"/>
    <p:restoredTop sz="99231" autoAdjust="0"/>
  </p:normalViewPr>
  <p:slideViewPr>
    <p:cSldViewPr>
      <p:cViewPr varScale="1">
        <p:scale>
          <a:sx n="73" d="100"/>
          <a:sy n="73" d="100"/>
        </p:scale>
        <p:origin x="-112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369657-98F7-4388-A0D0-7370A5CF366E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88C3E9-C178-4C0F-B4E4-9282A71CE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45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8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5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5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6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6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8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5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5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2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83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81" y="5885505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5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5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200400"/>
            <a:ext cx="5791200" cy="13716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900" dirty="0" smtClean="0">
                <a:solidFill>
                  <a:schemeClr val="bg1"/>
                </a:solidFill>
                <a:latin typeface="Klavika Bd" pitchFamily="50" charset="0"/>
              </a:rPr>
              <a:t>24school</a:t>
            </a:r>
            <a:r>
              <a:rPr lang="en-US" sz="3000" dirty="0" smtClean="0">
                <a:solidFill>
                  <a:schemeClr val="bg1"/>
                </a:solidFill>
                <a:latin typeface="Klavika Bd" pitchFamily="50" charset="0"/>
              </a:rPr>
              <a:t/>
            </a:r>
            <a:br>
              <a:rPr lang="en-US" sz="3000" dirty="0" smtClean="0">
                <a:solidFill>
                  <a:schemeClr val="bg1"/>
                </a:solidFill>
                <a:latin typeface="Klavika Bd" pitchFamily="50" charset="0"/>
              </a:rPr>
            </a:br>
            <a:r>
              <a:rPr lang="en-US" sz="3000" dirty="0" smtClean="0">
                <a:solidFill>
                  <a:schemeClr val="bg1"/>
                </a:solidFill>
                <a:latin typeface="Klavika Bd" pitchFamily="50" charset="0"/>
              </a:rPr>
              <a:t>an online education platform that connects learners around globe in real time</a:t>
            </a:r>
            <a:endParaRPr lang="en-US" sz="25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554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429792"/>
            <a:ext cx="7086600" cy="1371600"/>
          </a:xfrm>
        </p:spPr>
        <p:txBody>
          <a:bodyPr anchor="t">
            <a:normAutofit/>
          </a:bodyPr>
          <a:lstStyle/>
          <a:p>
            <a:r>
              <a:rPr lang="en-US" sz="4800" dirty="0" smtClean="0">
                <a:solidFill>
                  <a:schemeClr val="bg1"/>
                </a:solidFill>
                <a:latin typeface="Comic Sans MS" pitchFamily="66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Target audience</a:t>
            </a:r>
            <a:endParaRPr lang="en-US" sz="4800" dirty="0">
              <a:solidFill>
                <a:schemeClr val="bg1"/>
              </a:solidFill>
              <a:latin typeface="Comic Sans MS" pitchFamily="66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33400" y="2124061"/>
            <a:ext cx="7772400" cy="16533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itchFamily="34" charset="0"/>
              <a:buChar char="•"/>
            </a:pPr>
            <a:endParaRPr lang="en-US" sz="3200" b="0" dirty="0" smtClean="0">
              <a:solidFill>
                <a:srgbClr val="FFFFFF"/>
              </a:solidFill>
              <a:latin typeface="Lucida Console" pitchFamily="49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400" y="4343400"/>
            <a:ext cx="82477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mic Sans MS" pitchFamily="66" charset="0"/>
              </a:rPr>
              <a:t>Students</a:t>
            </a:r>
            <a:r>
              <a:rPr lang="en-US" sz="3200" dirty="0" smtClean="0">
                <a:latin typeface="Comic Sans MS" pitchFamily="66" charset="0"/>
              </a:rPr>
              <a:t>, Teachers, Teaching </a:t>
            </a:r>
            <a:r>
              <a:rPr lang="en-US" sz="3200" dirty="0">
                <a:latin typeface="Comic Sans MS" pitchFamily="66" charset="0"/>
              </a:rPr>
              <a:t>enthusiasts</a:t>
            </a:r>
          </a:p>
        </p:txBody>
      </p:sp>
    </p:spTree>
    <p:extLst>
      <p:ext uri="{BB962C8B-B14F-4D97-AF65-F5344CB8AC3E}">
        <p14:creationId xmlns:p14="http://schemas.microsoft.com/office/powerpoint/2010/main" val="1683534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2743200"/>
            <a:ext cx="8763000" cy="1371600"/>
          </a:xfrm>
        </p:spPr>
        <p:txBody>
          <a:bodyPr anchor="ctr">
            <a:noAutofit/>
          </a:bodyPr>
          <a:lstStyle/>
          <a:p>
            <a:pPr algn="ctr"/>
            <a:r>
              <a:rPr lang="en-US" sz="9600" dirty="0" smtClean="0">
                <a:solidFill>
                  <a:schemeClr val="bg1"/>
                </a:solidFill>
                <a:latin typeface="Segoe Script" pitchFamily="66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Thank you!</a:t>
            </a:r>
            <a:endParaRPr lang="en-US" sz="9600" dirty="0">
              <a:solidFill>
                <a:schemeClr val="bg1"/>
              </a:solidFill>
              <a:latin typeface="Segoe Script" pitchFamily="66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1272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2427614"/>
            <a:ext cx="6096000" cy="1371600"/>
          </a:xfrm>
        </p:spPr>
        <p:txBody>
          <a:bodyPr anchor="t">
            <a:normAutofit fontScale="90000"/>
          </a:bodyPr>
          <a:lstStyle/>
          <a:p>
            <a:r>
              <a:rPr lang="en-US" sz="4800" dirty="0" smtClean="0">
                <a:solidFill>
                  <a:schemeClr val="bg1"/>
                </a:solidFill>
                <a:latin typeface="Comic Sans MS" pitchFamily="66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Problem analysis</a:t>
            </a:r>
            <a:endParaRPr lang="en-US" sz="4800" dirty="0">
              <a:solidFill>
                <a:schemeClr val="bg1"/>
              </a:solidFill>
              <a:latin typeface="Comic Sans MS" pitchFamily="66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33400" y="2124061"/>
            <a:ext cx="7772400" cy="16533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itchFamily="34" charset="0"/>
              <a:buChar char="•"/>
            </a:pPr>
            <a:endParaRPr lang="en-US" sz="3200" b="0" dirty="0" smtClean="0">
              <a:solidFill>
                <a:srgbClr val="FFFFFF"/>
              </a:solidFill>
              <a:latin typeface="Lucida Console" pitchFamily="49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6859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0"/>
            <a:ext cx="8763000" cy="1371600"/>
          </a:xfrm>
        </p:spPr>
        <p:txBody>
          <a:bodyPr anchor="t">
            <a:normAutofit/>
          </a:bodyPr>
          <a:lstStyle/>
          <a:p>
            <a:r>
              <a:rPr lang="en-US" sz="4800" dirty="0" smtClean="0">
                <a:solidFill>
                  <a:schemeClr val="bg1"/>
                </a:solidFill>
                <a:latin typeface="Comic Sans MS" pitchFamily="66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Problems we advertise</a:t>
            </a:r>
            <a:endParaRPr lang="en-US" sz="4800" dirty="0">
              <a:solidFill>
                <a:schemeClr val="bg1"/>
              </a:solidFill>
              <a:latin typeface="Comic Sans MS" pitchFamily="66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79141"/>
            <a:ext cx="6172200" cy="1858963"/>
          </a:xfrm>
        </p:spPr>
        <p:txBody>
          <a:bodyPr anchor="ctr">
            <a:norm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3200" b="0" dirty="0" smtClean="0">
                <a:solidFill>
                  <a:schemeClr val="bg1"/>
                </a:solidFill>
                <a:latin typeface="Comic Sans MS" pitchFamily="66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Students’ </a:t>
            </a:r>
            <a:r>
              <a:rPr lang="en-US" sz="3600" dirty="0" smtClean="0">
                <a:solidFill>
                  <a:schemeClr val="bg1"/>
                </a:solidFill>
                <a:latin typeface="Comic Sans MS" pitchFamily="66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access</a:t>
            </a:r>
            <a:r>
              <a:rPr lang="en-US" sz="3200" b="0" dirty="0" smtClean="0">
                <a:solidFill>
                  <a:schemeClr val="bg1"/>
                </a:solidFill>
                <a:latin typeface="Comic Sans MS" pitchFamily="66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to </a:t>
            </a:r>
            <a:r>
              <a:rPr lang="en-US" sz="3200" b="0" dirty="0" smtClean="0">
                <a:solidFill>
                  <a:schemeClr val="bg1"/>
                </a:solidFill>
                <a:latin typeface="Comic Sans MS" pitchFamily="66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teachers </a:t>
            </a:r>
            <a:r>
              <a:rPr lang="en-US" sz="3200" b="0" dirty="0">
                <a:solidFill>
                  <a:schemeClr val="bg1"/>
                </a:solidFill>
                <a:latin typeface="Comic Sans MS" pitchFamily="66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outside the class </a:t>
            </a:r>
            <a:r>
              <a:rPr lang="en-US" sz="3200" b="0" dirty="0" smtClean="0">
                <a:solidFill>
                  <a:schemeClr val="bg1"/>
                </a:solidFill>
                <a:latin typeface="Comic Sans MS" pitchFamily="66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is limited. </a:t>
            </a:r>
            <a:endParaRPr lang="en-US" sz="3200" b="0" dirty="0" smtClean="0">
              <a:solidFill>
                <a:schemeClr val="bg1"/>
              </a:solidFill>
              <a:latin typeface="Comic Sans MS" pitchFamily="66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1027" name="Picture 3" descr="F:\_Workplace\_Git\Software_Development_CSE324\Documentations\Proposal and Scope\resources\doorlocked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9295" y="1650546"/>
            <a:ext cx="1362075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/>
          <p:cNvGrpSpPr/>
          <p:nvPr/>
        </p:nvGrpSpPr>
        <p:grpSpPr>
          <a:xfrm>
            <a:off x="224901" y="3828264"/>
            <a:ext cx="8231575" cy="2132285"/>
            <a:chOff x="224901" y="3828264"/>
            <a:chExt cx="8231575" cy="2132285"/>
          </a:xfrm>
        </p:grpSpPr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224901" y="3828264"/>
              <a:ext cx="6061825" cy="183844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spcAft>
                  <a:spcPts val="600"/>
                </a:spcAft>
                <a:buFont typeface="Arial" pitchFamily="34" charset="0"/>
                <a:buNone/>
                <a:defRPr sz="20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-18288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18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57200" indent="-457200">
                <a:buFont typeface="Arial" pitchFamily="34" charset="0"/>
                <a:buChar char="•"/>
              </a:pPr>
              <a:r>
                <a:rPr lang="en-US" sz="3200" b="0" dirty="0" smtClean="0">
                  <a:solidFill>
                    <a:schemeClr val="bg1"/>
                  </a:solidFill>
                  <a:latin typeface="Comic Sans MS" pitchFamily="66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A real time online </a:t>
              </a:r>
              <a:r>
                <a:rPr lang="en-US" sz="3600" dirty="0" smtClean="0">
                  <a:solidFill>
                    <a:schemeClr val="bg1"/>
                  </a:solidFill>
                  <a:latin typeface="Comic Sans MS" pitchFamily="66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group study</a:t>
              </a:r>
              <a:r>
                <a:rPr lang="en-US" sz="3600" b="0" dirty="0" smtClean="0">
                  <a:solidFill>
                    <a:schemeClr val="bg1"/>
                  </a:solidFill>
                  <a:latin typeface="Comic Sans MS" pitchFamily="66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</a:t>
              </a:r>
              <a:r>
                <a:rPr lang="en-US" sz="3200" b="0" dirty="0" smtClean="0">
                  <a:solidFill>
                    <a:schemeClr val="bg1"/>
                  </a:solidFill>
                  <a:latin typeface="Comic Sans MS" pitchFamily="66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platform is not available.</a:t>
              </a:r>
              <a:endParaRPr lang="en-US" sz="3200" b="0" dirty="0">
                <a:solidFill>
                  <a:schemeClr val="bg1"/>
                </a:solidFill>
                <a:latin typeface="Comic Sans MS" pitchFamily="66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pic>
          <p:nvPicPr>
            <p:cNvPr id="1028" name="Picture 4" descr="F:\_Workplace\_Git\Software_Development_CSE324\Documentations\Proposal and Scope\resources\network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24191" y="3828264"/>
              <a:ext cx="2132285" cy="21322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78157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297" y="0"/>
            <a:ext cx="8763000" cy="1371600"/>
          </a:xfrm>
        </p:spPr>
        <p:txBody>
          <a:bodyPr anchor="t">
            <a:normAutofit/>
          </a:bodyPr>
          <a:lstStyle/>
          <a:p>
            <a:r>
              <a:rPr lang="en-US" sz="4800" dirty="0" smtClean="0">
                <a:solidFill>
                  <a:schemeClr val="bg1"/>
                </a:solidFill>
                <a:latin typeface="Comic Sans MS" pitchFamily="66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Problems we advertise</a:t>
            </a:r>
            <a:endParaRPr lang="en-US" sz="4800" dirty="0">
              <a:solidFill>
                <a:schemeClr val="bg1"/>
              </a:solidFill>
              <a:latin typeface="Comic Sans MS" pitchFamily="66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257694" y="3505200"/>
            <a:ext cx="8407400" cy="2764645"/>
            <a:chOff x="257694" y="3505200"/>
            <a:chExt cx="8407400" cy="2764645"/>
          </a:xfrm>
        </p:grpSpPr>
        <p:sp>
          <p:nvSpPr>
            <p:cNvPr id="8" name="Content Placeholder 2"/>
            <p:cNvSpPr txBox="1">
              <a:spLocks/>
            </p:cNvSpPr>
            <p:nvPr/>
          </p:nvSpPr>
          <p:spPr>
            <a:xfrm>
              <a:off x="257694" y="3505200"/>
              <a:ext cx="7848600" cy="183844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spcAft>
                  <a:spcPts val="600"/>
                </a:spcAft>
                <a:buFont typeface="Arial" pitchFamily="34" charset="0"/>
                <a:buNone/>
                <a:defRPr sz="20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-18288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18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57200" indent="-457200">
                <a:buFont typeface="Arial" pitchFamily="34" charset="0"/>
                <a:buChar char="•"/>
              </a:pPr>
              <a:r>
                <a:rPr lang="en-US" sz="3200" b="0" dirty="0" smtClean="0">
                  <a:solidFill>
                    <a:schemeClr val="bg1"/>
                  </a:solidFill>
                  <a:latin typeface="Comic Sans MS" pitchFamily="66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Peer to peer collaborative platform for students.</a:t>
              </a:r>
              <a:endParaRPr lang="en-US" sz="3200" b="0" dirty="0">
                <a:solidFill>
                  <a:schemeClr val="bg1"/>
                </a:solidFill>
                <a:latin typeface="Comic Sans MS" pitchFamily="66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220159" y="5343644"/>
              <a:ext cx="4444935" cy="926201"/>
              <a:chOff x="3485397" y="5819791"/>
              <a:chExt cx="4444935" cy="926201"/>
            </a:xfrm>
          </p:grpSpPr>
          <p:pic>
            <p:nvPicPr>
              <p:cNvPr id="9" name="Picture 2" descr="F:\_Workplace\_Git\Software_Development_CSE324\Documentations\Proposal and Scope\resources\teacherAtHome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85397" y="5929295"/>
                <a:ext cx="858003" cy="80738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2" descr="F:\_Workplace\_Git\Software_Development_CSE324\Documentations\Proposal and Scope\resources\teacherAtHome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72329" y="5819791"/>
                <a:ext cx="858003" cy="80738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1" name="Straight Arrow Connector 10"/>
              <p:cNvCxnSpPr/>
              <p:nvPr/>
            </p:nvCxnSpPr>
            <p:spPr>
              <a:xfrm>
                <a:off x="4454604" y="6038106"/>
                <a:ext cx="2424129" cy="0"/>
              </a:xfrm>
              <a:prstGeom prst="straightConnector1">
                <a:avLst/>
              </a:prstGeom>
              <a:ln w="44450" cmpd="sng">
                <a:solidFill>
                  <a:schemeClr val="bg1"/>
                </a:solidFill>
                <a:round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 flipH="1">
                <a:off x="4555066" y="6527074"/>
                <a:ext cx="2266404" cy="0"/>
              </a:xfrm>
              <a:prstGeom prst="straightConnector1">
                <a:avLst/>
              </a:prstGeom>
              <a:ln w="44450" cmpd="sng">
                <a:solidFill>
                  <a:schemeClr val="bg1"/>
                </a:solidFill>
                <a:round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4683826" y="6038106"/>
                <a:ext cx="200888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  <a:latin typeface="Monotype Corsiva" pitchFamily="66" charset="0"/>
                  </a:rPr>
                  <a:t>F(x) = </a:t>
                </a:r>
                <a:r>
                  <a:rPr lang="en-US" sz="2000" b="1" dirty="0">
                    <a:solidFill>
                      <a:schemeClr val="bg1"/>
                    </a:solidFill>
                    <a:latin typeface="Monotype Corsiva" pitchFamily="66" charset="0"/>
                  </a:rPr>
                  <a:t>x</a:t>
                </a:r>
                <a:r>
                  <a:rPr lang="en-US" sz="2000" b="1" baseline="30000" dirty="0">
                    <a:solidFill>
                      <a:schemeClr val="bg1"/>
                    </a:solidFill>
                    <a:latin typeface="Monotype Corsiva" pitchFamily="66" charset="0"/>
                  </a:rPr>
                  <a:t>3</a:t>
                </a:r>
                <a:r>
                  <a:rPr lang="en-US" sz="2000" dirty="0">
                    <a:solidFill>
                      <a:schemeClr val="bg1"/>
                    </a:solidFill>
                    <a:latin typeface="Monotype Corsiva" pitchFamily="66" charset="0"/>
                  </a:rPr>
                  <a:t>-</a:t>
                </a:r>
                <a:r>
                  <a:rPr lang="en-US" sz="2000" b="1" dirty="0">
                    <a:solidFill>
                      <a:schemeClr val="bg1"/>
                    </a:solidFill>
                    <a:latin typeface="Monotype Corsiva" pitchFamily="66" charset="0"/>
                  </a:rPr>
                  <a:t>3x</a:t>
                </a:r>
                <a:r>
                  <a:rPr lang="en-US" sz="2000" b="1" baseline="30000" dirty="0">
                    <a:solidFill>
                      <a:schemeClr val="bg1"/>
                    </a:solidFill>
                    <a:latin typeface="Monotype Corsiva" pitchFamily="66" charset="0"/>
                  </a:rPr>
                  <a:t>2</a:t>
                </a:r>
                <a:r>
                  <a:rPr lang="en-US" sz="2000" dirty="0">
                    <a:solidFill>
                      <a:schemeClr val="bg1"/>
                    </a:solidFill>
                    <a:latin typeface="Monotype Corsiva" pitchFamily="66" charset="0"/>
                  </a:rPr>
                  <a:t>-</a:t>
                </a:r>
                <a:r>
                  <a:rPr lang="en-US" sz="2000" b="1" dirty="0">
                    <a:solidFill>
                      <a:schemeClr val="bg1"/>
                    </a:solidFill>
                    <a:latin typeface="Monotype Corsiva" pitchFamily="66" charset="0"/>
                  </a:rPr>
                  <a:t>9x</a:t>
                </a:r>
                <a:r>
                  <a:rPr lang="en-US" sz="2000" dirty="0">
                    <a:solidFill>
                      <a:schemeClr val="bg1"/>
                    </a:solidFill>
                    <a:latin typeface="Monotype Corsiva" pitchFamily="66" charset="0"/>
                  </a:rPr>
                  <a:t>+11</a:t>
                </a:r>
                <a:endParaRPr lang="en-US" sz="2000" b="1" dirty="0">
                  <a:ln w="50800"/>
                  <a:solidFill>
                    <a:schemeClr val="bg1"/>
                  </a:solidFill>
                  <a:latin typeface="Monotype Corsiva" pitchFamily="66" charset="0"/>
                </a:endParaRPr>
              </a:p>
              <a:p>
                <a:endParaRPr lang="en-US" sz="2000" dirty="0"/>
              </a:p>
            </p:txBody>
          </p:sp>
        </p:grpSp>
      </p:grpSp>
      <p:grpSp>
        <p:nvGrpSpPr>
          <p:cNvPr id="21" name="Group 20"/>
          <p:cNvGrpSpPr/>
          <p:nvPr/>
        </p:nvGrpSpPr>
        <p:grpSpPr>
          <a:xfrm>
            <a:off x="257694" y="1067669"/>
            <a:ext cx="8012817" cy="2514600"/>
            <a:chOff x="417942" y="1219200"/>
            <a:chExt cx="8012817" cy="2514600"/>
          </a:xfrm>
        </p:grpSpPr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417942" y="1219200"/>
              <a:ext cx="6470469" cy="25146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spcAft>
                  <a:spcPts val="600"/>
                </a:spcAft>
                <a:buFont typeface="Arial" pitchFamily="34" charset="0"/>
                <a:buNone/>
                <a:defRPr sz="20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-18288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18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57200" indent="-457200">
                <a:buFont typeface="Arial" pitchFamily="34" charset="0"/>
                <a:buChar char="•"/>
              </a:pPr>
              <a:r>
                <a:rPr lang="en-US" sz="3200" b="0" dirty="0" smtClean="0">
                  <a:solidFill>
                    <a:schemeClr val="bg1"/>
                  </a:solidFill>
                  <a:latin typeface="Comic Sans MS" pitchFamily="66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Teachers can’t </a:t>
              </a:r>
              <a:r>
                <a:rPr lang="en-US" sz="3600" b="0" dirty="0" smtClean="0">
                  <a:solidFill>
                    <a:schemeClr val="bg1"/>
                  </a:solidFill>
                  <a:latin typeface="Comic Sans MS" pitchFamily="66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monitor </a:t>
              </a:r>
              <a:r>
                <a:rPr lang="en-US" sz="3200" b="0" dirty="0" smtClean="0">
                  <a:solidFill>
                    <a:schemeClr val="bg1"/>
                  </a:solidFill>
                  <a:latin typeface="Comic Sans MS" pitchFamily="66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of the projects of the students</a:t>
              </a:r>
              <a:endParaRPr lang="en-US" sz="3200" b="0" dirty="0">
                <a:solidFill>
                  <a:schemeClr val="bg1"/>
                </a:solidFill>
                <a:latin typeface="Comic Sans MS" pitchFamily="66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7170485" y="1827638"/>
              <a:ext cx="1260274" cy="1260274"/>
              <a:chOff x="6883608" y="2351307"/>
              <a:chExt cx="1260274" cy="1260274"/>
            </a:xfrm>
          </p:grpSpPr>
          <p:pic>
            <p:nvPicPr>
              <p:cNvPr id="2052" name="Picture 4" descr="F:\_Workplace\_Git\Software_Development_CSE324\Documentations\Proposal and Scope\resources\progress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83608" y="2351307"/>
                <a:ext cx="1260274" cy="12602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7" name="TextBox 16"/>
              <p:cNvSpPr txBox="1"/>
              <p:nvPr/>
            </p:nvSpPr>
            <p:spPr>
              <a:xfrm>
                <a:off x="7110824" y="2642890"/>
                <a:ext cx="50366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latin typeface="Brush Script MT" pitchFamily="66" charset="0"/>
                  </a:rPr>
                  <a:t>50%</a:t>
                </a:r>
                <a:endParaRPr lang="en-US" sz="1600" b="1" dirty="0">
                  <a:latin typeface="Brush Script MT" pitchFamily="66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33884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1914089" y="3267638"/>
            <a:ext cx="4444935" cy="926201"/>
            <a:chOff x="3485397" y="5819791"/>
            <a:chExt cx="4444935" cy="926201"/>
          </a:xfrm>
        </p:grpSpPr>
        <p:pic>
          <p:nvPicPr>
            <p:cNvPr id="9" name="Picture 2" descr="F:\_Workplace\_Git\Software_Development_CSE324\Documentations\Proposal and Scope\resources\teacherAtHom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5397" y="5929295"/>
              <a:ext cx="858003" cy="807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F:\_Workplace\_Git\Software_Development_CSE324\Documentations\Proposal and Scope\resources\teacherAtHom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72329" y="5819791"/>
              <a:ext cx="858003" cy="807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" name="Straight Arrow Connector 10"/>
            <p:cNvCxnSpPr/>
            <p:nvPr/>
          </p:nvCxnSpPr>
          <p:spPr>
            <a:xfrm>
              <a:off x="4454604" y="6038106"/>
              <a:ext cx="2424129" cy="0"/>
            </a:xfrm>
            <a:prstGeom prst="straightConnector1">
              <a:avLst/>
            </a:prstGeom>
            <a:ln w="44450" cmpd="sng">
              <a:solidFill>
                <a:schemeClr val="bg1"/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1">
              <a:off x="4555066" y="6527074"/>
              <a:ext cx="2266404" cy="0"/>
            </a:xfrm>
            <a:prstGeom prst="straightConnector1">
              <a:avLst/>
            </a:prstGeom>
            <a:ln w="44450" cmpd="sng">
              <a:solidFill>
                <a:schemeClr val="bg1"/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683826" y="6038106"/>
              <a:ext cx="200888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Monotype Corsiva" pitchFamily="66" charset="0"/>
                </a:rPr>
                <a:t>F(x) = </a:t>
              </a:r>
              <a:r>
                <a:rPr lang="en-US" sz="2000" b="1" dirty="0">
                  <a:solidFill>
                    <a:schemeClr val="bg1"/>
                  </a:solidFill>
                  <a:latin typeface="Monotype Corsiva" pitchFamily="66" charset="0"/>
                </a:rPr>
                <a:t>x</a:t>
              </a:r>
              <a:r>
                <a:rPr lang="en-US" sz="2000" b="1" baseline="30000" dirty="0">
                  <a:solidFill>
                    <a:schemeClr val="bg1"/>
                  </a:solidFill>
                  <a:latin typeface="Monotype Corsiva" pitchFamily="66" charset="0"/>
                </a:rPr>
                <a:t>3</a:t>
              </a:r>
              <a:r>
                <a:rPr lang="en-US" sz="2000" dirty="0">
                  <a:solidFill>
                    <a:schemeClr val="bg1"/>
                  </a:solidFill>
                  <a:latin typeface="Monotype Corsiva" pitchFamily="66" charset="0"/>
                </a:rPr>
                <a:t>-</a:t>
              </a:r>
              <a:r>
                <a:rPr lang="en-US" sz="2000" b="1" dirty="0">
                  <a:solidFill>
                    <a:schemeClr val="bg1"/>
                  </a:solidFill>
                  <a:latin typeface="Monotype Corsiva" pitchFamily="66" charset="0"/>
                </a:rPr>
                <a:t>3x</a:t>
              </a:r>
              <a:r>
                <a:rPr lang="en-US" sz="2000" b="1" baseline="30000" dirty="0">
                  <a:solidFill>
                    <a:schemeClr val="bg1"/>
                  </a:solidFill>
                  <a:latin typeface="Monotype Corsiva" pitchFamily="66" charset="0"/>
                </a:rPr>
                <a:t>2</a:t>
              </a:r>
              <a:r>
                <a:rPr lang="en-US" sz="2000" dirty="0">
                  <a:solidFill>
                    <a:schemeClr val="bg1"/>
                  </a:solidFill>
                  <a:latin typeface="Monotype Corsiva" pitchFamily="66" charset="0"/>
                </a:rPr>
                <a:t>-</a:t>
              </a:r>
              <a:r>
                <a:rPr lang="en-US" sz="2000" b="1" dirty="0">
                  <a:solidFill>
                    <a:schemeClr val="bg1"/>
                  </a:solidFill>
                  <a:latin typeface="Monotype Corsiva" pitchFamily="66" charset="0"/>
                </a:rPr>
                <a:t>9x</a:t>
              </a:r>
              <a:r>
                <a:rPr lang="en-US" sz="2000" dirty="0">
                  <a:solidFill>
                    <a:schemeClr val="bg1"/>
                  </a:solidFill>
                  <a:latin typeface="Monotype Corsiva" pitchFamily="66" charset="0"/>
                </a:rPr>
                <a:t>+11</a:t>
              </a:r>
              <a:endParaRPr lang="en-US" sz="2000" b="1" dirty="0">
                <a:ln w="50800"/>
                <a:solidFill>
                  <a:schemeClr val="bg1"/>
                </a:solidFill>
                <a:latin typeface="Monotype Corsiva" pitchFamily="66" charset="0"/>
              </a:endParaRPr>
            </a:p>
            <a:p>
              <a:endParaRPr lang="en-US" sz="20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466703" y="1329770"/>
            <a:ext cx="1260274" cy="1260274"/>
            <a:chOff x="6883608" y="2351307"/>
            <a:chExt cx="1260274" cy="1260274"/>
          </a:xfrm>
        </p:grpSpPr>
        <p:pic>
          <p:nvPicPr>
            <p:cNvPr id="2052" name="Picture 4" descr="F:\_Workplace\_Git\Software_Development_CSE324\Documentations\Proposal and Scope\resources\progress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83608" y="2351307"/>
              <a:ext cx="1260274" cy="12602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/>
            <p:cNvSpPr txBox="1"/>
            <p:nvPr/>
          </p:nvSpPr>
          <p:spPr>
            <a:xfrm>
              <a:off x="7110824" y="2642890"/>
              <a:ext cx="5036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Brush Script MT" pitchFamily="66" charset="0"/>
                </a:rPr>
                <a:t>50%</a:t>
              </a:r>
              <a:endParaRPr lang="en-US" sz="1600" b="1" dirty="0">
                <a:latin typeface="Brush Script MT" pitchFamily="66" charset="0"/>
              </a:endParaRPr>
            </a:p>
          </p:txBody>
        </p:sp>
      </p:grpSp>
      <p:pic>
        <p:nvPicPr>
          <p:cNvPr id="18" name="Picture 3" descr="F:\_Workplace\_Git\Software_Development_CSE324\Documentations\Proposal and Scope\resources\doorlocked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8" y="1245532"/>
            <a:ext cx="1362075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F:\_Workplace\_Git\Software_Development_CSE324\Documentations\Proposal and Scope\resources\network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07" y="893764"/>
            <a:ext cx="2132285" cy="2132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70287" y="5181598"/>
            <a:ext cx="77957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omic Sans MS" pitchFamily="66" charset="0"/>
              </a:rPr>
              <a:t>No (known) system exists to solve all of them</a:t>
            </a:r>
            <a:endParaRPr lang="en-US" sz="28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2546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429792"/>
            <a:ext cx="7086600" cy="1371600"/>
          </a:xfrm>
        </p:spPr>
        <p:txBody>
          <a:bodyPr anchor="t">
            <a:normAutofit/>
          </a:bodyPr>
          <a:lstStyle/>
          <a:p>
            <a:r>
              <a:rPr lang="en-US" sz="4800" dirty="0" smtClean="0">
                <a:solidFill>
                  <a:schemeClr val="bg1"/>
                </a:solidFill>
                <a:latin typeface="Comic Sans MS" pitchFamily="66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Scope definition</a:t>
            </a:r>
            <a:endParaRPr lang="en-US" sz="4800" dirty="0">
              <a:solidFill>
                <a:schemeClr val="bg1"/>
              </a:solidFill>
              <a:latin typeface="Comic Sans MS" pitchFamily="66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33400" y="2124061"/>
            <a:ext cx="7772400" cy="16533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itchFamily="34" charset="0"/>
              <a:buChar char="•"/>
            </a:pPr>
            <a:endParaRPr lang="en-US" sz="3200" b="0" dirty="0" smtClean="0">
              <a:solidFill>
                <a:srgbClr val="FFFFFF"/>
              </a:solidFill>
              <a:latin typeface="Lucida Console" pitchFamily="49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1004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1771"/>
            <a:ext cx="8763000" cy="1371600"/>
          </a:xfrm>
        </p:spPr>
        <p:txBody>
          <a:bodyPr anchor="t">
            <a:normAutofit/>
          </a:bodyPr>
          <a:lstStyle/>
          <a:p>
            <a:r>
              <a:rPr lang="en-US" sz="4800" dirty="0" smtClean="0">
                <a:solidFill>
                  <a:schemeClr val="bg1"/>
                </a:solidFill>
                <a:latin typeface="Comic Sans MS" pitchFamily="66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Scope</a:t>
            </a:r>
            <a:endParaRPr lang="en-US" sz="4800" dirty="0">
              <a:solidFill>
                <a:schemeClr val="bg1"/>
              </a:solidFill>
              <a:latin typeface="Comic Sans MS" pitchFamily="66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62775" y="1371600"/>
            <a:ext cx="6061825" cy="18384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itchFamily="34" charset="0"/>
              <a:buChar char="•"/>
            </a:pPr>
            <a:r>
              <a:rPr lang="en-US" sz="3200" b="0" dirty="0">
                <a:solidFill>
                  <a:schemeClr val="bg1"/>
                </a:solidFill>
                <a:latin typeface="Comic Sans MS" pitchFamily="66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Implementing a graphical interactive environment for </a:t>
            </a:r>
            <a:r>
              <a:rPr lang="en-US" sz="3200" dirty="0">
                <a:solidFill>
                  <a:schemeClr val="bg1"/>
                </a:solidFill>
                <a:latin typeface="Comic Sans MS" pitchFamily="66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learning and teaching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126377" y="3365863"/>
            <a:ext cx="5753717" cy="3507027"/>
            <a:chOff x="3126377" y="3365863"/>
            <a:chExt cx="5753717" cy="3507027"/>
          </a:xfrm>
        </p:grpSpPr>
        <p:pic>
          <p:nvPicPr>
            <p:cNvPr id="3077" name="Picture 5" descr="F:\_Workplace\_Git\Software_Development_CSE324\Documentations\Proposal and Scope\resources\laptop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6377" y="3365863"/>
              <a:ext cx="5753717" cy="35070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4" name="Picture 2" descr="F:\_Workplace\_Git\Software_Development_CSE324\Documentations\Proposal and Scope\resources\cours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8200" y="3505200"/>
              <a:ext cx="2540000" cy="2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5490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094" y="-76200"/>
            <a:ext cx="8763000" cy="1371600"/>
          </a:xfrm>
        </p:spPr>
        <p:txBody>
          <a:bodyPr anchor="t">
            <a:normAutofit/>
          </a:bodyPr>
          <a:lstStyle/>
          <a:p>
            <a:r>
              <a:rPr lang="en-US" sz="4800" dirty="0" smtClean="0">
                <a:solidFill>
                  <a:schemeClr val="bg1"/>
                </a:solidFill>
                <a:latin typeface="Comic Sans MS" pitchFamily="66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Features</a:t>
            </a:r>
            <a:endParaRPr lang="en-US" sz="4800" dirty="0">
              <a:solidFill>
                <a:schemeClr val="bg1"/>
              </a:solidFill>
              <a:latin typeface="Comic Sans MS" pitchFamily="66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62774" y="2133600"/>
            <a:ext cx="8881226" cy="3657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 pitchFamily="34" charset="0"/>
              <a:buChar char="•"/>
            </a:pPr>
            <a:r>
              <a:rPr lang="en-US" sz="3200" b="0" dirty="0" smtClean="0">
                <a:solidFill>
                  <a:schemeClr val="bg1"/>
                </a:solidFill>
                <a:latin typeface="Comic Sans MS" pitchFamily="66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Version control</a:t>
            </a:r>
          </a:p>
          <a:p>
            <a:pPr marL="514350" indent="-514350">
              <a:buFont typeface="Arial" pitchFamily="34" charset="0"/>
              <a:buChar char="•"/>
            </a:pPr>
            <a:endParaRPr lang="en-US" sz="3200" b="0" dirty="0">
              <a:solidFill>
                <a:schemeClr val="bg1"/>
              </a:solidFill>
              <a:latin typeface="Comic Sans MS" pitchFamily="66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514350" indent="-514350">
              <a:buFont typeface="Arial" pitchFamily="34" charset="0"/>
              <a:buChar char="•"/>
            </a:pPr>
            <a:r>
              <a:rPr lang="en-US" sz="3200" b="0" dirty="0" smtClean="0">
                <a:solidFill>
                  <a:schemeClr val="bg1"/>
                </a:solidFill>
                <a:latin typeface="Comic Sans MS" pitchFamily="66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Project management</a:t>
            </a:r>
          </a:p>
          <a:p>
            <a:pPr marL="514350" indent="-514350">
              <a:buFont typeface="Arial" pitchFamily="34" charset="0"/>
              <a:buChar char="•"/>
            </a:pPr>
            <a:endParaRPr lang="en-US" sz="3200" b="0" dirty="0">
              <a:solidFill>
                <a:schemeClr val="bg1"/>
              </a:solidFill>
              <a:latin typeface="Comic Sans MS" pitchFamily="66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514350" indent="-514350">
              <a:buFont typeface="Arial" pitchFamily="34" charset="0"/>
              <a:buChar char="•"/>
            </a:pPr>
            <a:r>
              <a:rPr lang="en-US" sz="3200" b="0" dirty="0" smtClean="0">
                <a:solidFill>
                  <a:schemeClr val="bg1"/>
                </a:solidFill>
                <a:latin typeface="Comic Sans MS" pitchFamily="66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Project supervising</a:t>
            </a:r>
          </a:p>
          <a:p>
            <a:pPr marL="514350" indent="-514350">
              <a:buFont typeface="Arial" pitchFamily="34" charset="0"/>
              <a:buChar char="•"/>
            </a:pPr>
            <a:endParaRPr lang="en-US" sz="3200" b="0" dirty="0">
              <a:solidFill>
                <a:schemeClr val="bg1"/>
              </a:solidFill>
              <a:latin typeface="Comic Sans MS" pitchFamily="66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514350" indent="-514350">
              <a:buFont typeface="Arial" pitchFamily="34" charset="0"/>
              <a:buChar char="•"/>
            </a:pPr>
            <a:r>
              <a:rPr lang="en-US" sz="3200" b="0" dirty="0" smtClean="0">
                <a:solidFill>
                  <a:schemeClr val="bg1"/>
                </a:solidFill>
                <a:latin typeface="Comic Sans MS" pitchFamily="66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Graphical </a:t>
            </a:r>
            <a:r>
              <a:rPr lang="en-US" sz="3200" b="0" dirty="0">
                <a:solidFill>
                  <a:schemeClr val="bg1"/>
                </a:solidFill>
                <a:latin typeface="Comic Sans MS" pitchFamily="66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environment</a:t>
            </a:r>
          </a:p>
          <a:p>
            <a:pPr marL="514350" indent="-514350">
              <a:buFont typeface="Arial" pitchFamily="34" charset="0"/>
              <a:buChar char="•"/>
            </a:pPr>
            <a:endParaRPr lang="en-US" sz="3200" dirty="0">
              <a:solidFill>
                <a:schemeClr val="bg1"/>
              </a:solidFill>
              <a:latin typeface="Comic Sans MS" pitchFamily="66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9271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094" y="-76200"/>
            <a:ext cx="8763000" cy="1371600"/>
          </a:xfrm>
        </p:spPr>
        <p:txBody>
          <a:bodyPr anchor="t">
            <a:normAutofit/>
          </a:bodyPr>
          <a:lstStyle/>
          <a:p>
            <a:r>
              <a:rPr lang="en-US" sz="4800" dirty="0" smtClean="0">
                <a:solidFill>
                  <a:schemeClr val="bg1"/>
                </a:solidFill>
                <a:latin typeface="Comic Sans MS" pitchFamily="66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Features</a:t>
            </a:r>
            <a:endParaRPr lang="en-US" sz="4800" dirty="0">
              <a:solidFill>
                <a:schemeClr val="bg1"/>
              </a:solidFill>
              <a:latin typeface="Comic Sans MS" pitchFamily="66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62774" y="2133600"/>
            <a:ext cx="8881226" cy="3657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 pitchFamily="34" charset="0"/>
              <a:buChar char="•"/>
            </a:pPr>
            <a:r>
              <a:rPr lang="en-US" sz="3200" b="0" dirty="0" smtClean="0">
                <a:solidFill>
                  <a:schemeClr val="bg1"/>
                </a:solidFill>
                <a:latin typeface="Comic Sans MS" pitchFamily="66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Code sharing platform</a:t>
            </a:r>
          </a:p>
          <a:p>
            <a:pPr marL="514350" indent="-514350">
              <a:buFont typeface="Arial" pitchFamily="34" charset="0"/>
              <a:buChar char="•"/>
            </a:pPr>
            <a:endParaRPr lang="en-US" sz="3200" b="0" dirty="0">
              <a:solidFill>
                <a:schemeClr val="bg1"/>
              </a:solidFill>
              <a:latin typeface="Comic Sans MS" pitchFamily="66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514350" indent="-514350">
              <a:buFont typeface="Arial" pitchFamily="34" charset="0"/>
              <a:buChar char="•"/>
            </a:pPr>
            <a:r>
              <a:rPr lang="en-US" sz="3200" b="0" dirty="0" smtClean="0">
                <a:solidFill>
                  <a:schemeClr val="bg1"/>
                </a:solidFill>
                <a:latin typeface="Comic Sans MS" pitchFamily="66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Peer to peer tutoring</a:t>
            </a:r>
          </a:p>
          <a:p>
            <a:pPr marL="514350" indent="-514350">
              <a:buFont typeface="Arial" pitchFamily="34" charset="0"/>
              <a:buChar char="•"/>
            </a:pPr>
            <a:endParaRPr lang="en-US" sz="3200" b="0" dirty="0" smtClean="0">
              <a:solidFill>
                <a:schemeClr val="bg1"/>
              </a:solidFill>
              <a:latin typeface="Comic Sans MS" pitchFamily="66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514350" indent="-514350">
              <a:buFont typeface="Arial" pitchFamily="34" charset="0"/>
              <a:buChar char="•"/>
            </a:pPr>
            <a:r>
              <a:rPr lang="en-US" sz="3200" b="0" dirty="0" smtClean="0">
                <a:solidFill>
                  <a:schemeClr val="bg1"/>
                </a:solidFill>
                <a:latin typeface="Comic Sans MS" pitchFamily="66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Reward syste</a:t>
            </a:r>
            <a:r>
              <a:rPr lang="en-US" sz="3200" b="0" dirty="0">
                <a:solidFill>
                  <a:schemeClr val="bg1"/>
                </a:solidFill>
                <a:latin typeface="Comic Sans MS" pitchFamily="66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m</a:t>
            </a:r>
            <a:endParaRPr lang="en-US" sz="3200" b="0" dirty="0" smtClean="0">
              <a:solidFill>
                <a:schemeClr val="bg1"/>
              </a:solidFill>
              <a:latin typeface="Comic Sans MS" pitchFamily="66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514350" indent="-514350">
              <a:buFont typeface="Arial" pitchFamily="34" charset="0"/>
              <a:buChar char="•"/>
            </a:pPr>
            <a:endParaRPr lang="en-US" sz="3200" b="0" dirty="0">
              <a:solidFill>
                <a:schemeClr val="bg1"/>
              </a:solidFill>
              <a:latin typeface="Comic Sans MS" pitchFamily="66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514350" indent="-514350">
              <a:buFont typeface="Arial" pitchFamily="34" charset="0"/>
              <a:buChar char="•"/>
            </a:pPr>
            <a:r>
              <a:rPr lang="en-US" sz="3200" b="0" dirty="0" smtClean="0">
                <a:solidFill>
                  <a:schemeClr val="bg1"/>
                </a:solidFill>
                <a:latin typeface="Comic Sans MS" pitchFamily="66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Collaborative forum</a:t>
            </a:r>
            <a:endParaRPr lang="en-US" sz="3200" b="0" dirty="0">
              <a:solidFill>
                <a:schemeClr val="bg1"/>
              </a:solidFill>
              <a:latin typeface="Comic Sans MS" pitchFamily="66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514350" indent="-514350">
              <a:buFont typeface="Arial" pitchFamily="34" charset="0"/>
              <a:buChar char="•"/>
            </a:pPr>
            <a:endParaRPr lang="en-US" sz="3200" dirty="0">
              <a:solidFill>
                <a:schemeClr val="bg1"/>
              </a:solidFill>
              <a:latin typeface="Comic Sans MS" pitchFamily="66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5248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Custom 5">
      <a:dk1>
        <a:srgbClr val="181818"/>
      </a:dk1>
      <a:lt1>
        <a:srgbClr val="181818"/>
      </a:lt1>
      <a:dk2>
        <a:srgbClr val="181818"/>
      </a:dk2>
      <a:lt2>
        <a:srgbClr val="18181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2254</TotalTime>
  <Words>113</Words>
  <Application>Microsoft Office PowerPoint</Application>
  <PresentationFormat>On-screen Show (4:3)</PresentationFormat>
  <Paragraphs>35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Essential</vt:lpstr>
      <vt:lpstr>24school an online education platform that connects learners around globe in real time</vt:lpstr>
      <vt:lpstr>Problem analysis</vt:lpstr>
      <vt:lpstr>Problems we advertise</vt:lpstr>
      <vt:lpstr>Problems we advertise</vt:lpstr>
      <vt:lpstr>PowerPoint Presentation</vt:lpstr>
      <vt:lpstr>Scope definition</vt:lpstr>
      <vt:lpstr>Scope</vt:lpstr>
      <vt:lpstr>Features</vt:lpstr>
      <vt:lpstr>Features</vt:lpstr>
      <vt:lpstr>Target audience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Abdullah Al Mamun</dc:creator>
  <cp:lastModifiedBy>Abdullah Al Mamun</cp:lastModifiedBy>
  <cp:revision>130</cp:revision>
  <dcterms:created xsi:type="dcterms:W3CDTF">2006-08-16T00:00:00Z</dcterms:created>
  <dcterms:modified xsi:type="dcterms:W3CDTF">2017-03-13T18:40:52Z</dcterms:modified>
</cp:coreProperties>
</file>