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esktop\partha%20nan%20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[partha nan mudhalvan.xlsx]Sheet3!PivotTable2</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5.1136482939632549E-2"/>
          <c:y val="8.3333333333333329E-2"/>
          <c:w val="0.6461504811898513"/>
          <c:h val="0.80808690580344122"/>
        </c:manualLayout>
      </c:layout>
      <c:barChart>
        <c:barDir val="col"/>
        <c:grouping val="clustered"/>
        <c:varyColors val="0"/>
        <c:ser>
          <c:idx val="0"/>
          <c:order val="0"/>
          <c:tx>
            <c:strRef>
              <c:f>Sheet3!$B$3:$B$4</c:f>
              <c:strCache>
                <c:ptCount val="1"/>
                <c:pt idx="0">
                  <c:v>Exceeds</c:v>
                </c:pt>
              </c:strCache>
            </c:strRef>
          </c:tx>
          <c:spPr>
            <a:solidFill>
              <a:schemeClr val="accent1"/>
            </a:solidFill>
            <a:ln>
              <a:noFill/>
            </a:ln>
            <a:effectLst/>
          </c:spPr>
          <c:invertIfNegative val="0"/>
          <c:cat>
            <c:strRef>
              <c:f>Sheet3!$A$5:$A$155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Sheet3!$B$5:$B$155</c:f>
              <c:numCache>
                <c:formatCode>General</c:formatCode>
                <c:ptCount val="150"/>
                <c:pt idx="17">
                  <c:v>3</c:v>
                </c:pt>
                <c:pt idx="18">
                  <c:v>3</c:v>
                </c:pt>
                <c:pt idx="19">
                  <c:v>3</c:v>
                </c:pt>
                <c:pt idx="20">
                  <c:v>3</c:v>
                </c:pt>
                <c:pt idx="23">
                  <c:v>3</c:v>
                </c:pt>
                <c:pt idx="24">
                  <c:v>3</c:v>
                </c:pt>
                <c:pt idx="33">
                  <c:v>3</c:v>
                </c:pt>
                <c:pt idx="47">
                  <c:v>3</c:v>
                </c:pt>
                <c:pt idx="48">
                  <c:v>3</c:v>
                </c:pt>
                <c:pt idx="58">
                  <c:v>3</c:v>
                </c:pt>
                <c:pt idx="59">
                  <c:v>3</c:v>
                </c:pt>
                <c:pt idx="61">
                  <c:v>2</c:v>
                </c:pt>
                <c:pt idx="64">
                  <c:v>1</c:v>
                </c:pt>
                <c:pt idx="96">
                  <c:v>1</c:v>
                </c:pt>
                <c:pt idx="100">
                  <c:v>5</c:v>
                </c:pt>
                <c:pt idx="102">
                  <c:v>1</c:v>
                </c:pt>
                <c:pt idx="121">
                  <c:v>2</c:v>
                </c:pt>
                <c:pt idx="122">
                  <c:v>4</c:v>
                </c:pt>
                <c:pt idx="123">
                  <c:v>3</c:v>
                </c:pt>
                <c:pt idx="132">
                  <c:v>1</c:v>
                </c:pt>
                <c:pt idx="133">
                  <c:v>3</c:v>
                </c:pt>
                <c:pt idx="138">
                  <c:v>3</c:v>
                </c:pt>
                <c:pt idx="147">
                  <c:v>3</c:v>
                </c:pt>
                <c:pt idx="149">
                  <c:v>3</c:v>
                </c:pt>
              </c:numCache>
            </c:numRef>
          </c:val>
          <c:extLst>
            <c:ext xmlns:c16="http://schemas.microsoft.com/office/drawing/2014/chart" uri="{C3380CC4-5D6E-409C-BE32-E72D297353CC}">
              <c16:uniqueId val="{00000000-5134-499C-9FB8-89F951AAEC14}"/>
            </c:ext>
          </c:extLst>
        </c:ser>
        <c:ser>
          <c:idx val="1"/>
          <c:order val="1"/>
          <c:tx>
            <c:strRef>
              <c:f>Sheet3!$C$3:$C$4</c:f>
              <c:strCache>
                <c:ptCount val="1"/>
                <c:pt idx="0">
                  <c:v>Fully Meets</c:v>
                </c:pt>
              </c:strCache>
            </c:strRef>
          </c:tx>
          <c:spPr>
            <a:solidFill>
              <a:schemeClr val="accent2"/>
            </a:solidFill>
            <a:ln>
              <a:noFill/>
            </a:ln>
            <a:effectLst/>
          </c:spPr>
          <c:invertIfNegative val="0"/>
          <c:cat>
            <c:strRef>
              <c:f>Sheet3!$A$5:$A$155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Sheet3!$C$5:$C$155</c:f>
              <c:numCache>
                <c:formatCode>General</c:formatCode>
                <c:ptCount val="150"/>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25">
                  <c:v>3</c:v>
                </c:pt>
                <c:pt idx="26">
                  <c:v>3</c:v>
                </c:pt>
                <c:pt idx="28">
                  <c:v>3</c:v>
                </c:pt>
                <c:pt idx="29">
                  <c:v>3</c:v>
                </c:pt>
                <c:pt idx="30">
                  <c:v>3</c:v>
                </c:pt>
                <c:pt idx="32">
                  <c:v>3</c:v>
                </c:pt>
                <c:pt idx="34">
                  <c:v>3</c:v>
                </c:pt>
                <c:pt idx="35">
                  <c:v>3</c:v>
                </c:pt>
                <c:pt idx="36">
                  <c:v>3</c:v>
                </c:pt>
                <c:pt idx="37">
                  <c:v>3</c:v>
                </c:pt>
                <c:pt idx="38">
                  <c:v>3</c:v>
                </c:pt>
                <c:pt idx="39">
                  <c:v>3</c:v>
                </c:pt>
                <c:pt idx="40">
                  <c:v>3</c:v>
                </c:pt>
                <c:pt idx="41">
                  <c:v>3</c:v>
                </c:pt>
                <c:pt idx="42">
                  <c:v>3</c:v>
                </c:pt>
                <c:pt idx="43">
                  <c:v>3</c:v>
                </c:pt>
                <c:pt idx="44">
                  <c:v>3</c:v>
                </c:pt>
                <c:pt idx="45">
                  <c:v>3</c:v>
                </c:pt>
                <c:pt idx="46">
                  <c:v>3</c:v>
                </c:pt>
                <c:pt idx="49">
                  <c:v>3</c:v>
                </c:pt>
                <c:pt idx="50">
                  <c:v>3</c:v>
                </c:pt>
                <c:pt idx="51">
                  <c:v>3</c:v>
                </c:pt>
                <c:pt idx="52">
                  <c:v>3</c:v>
                </c:pt>
                <c:pt idx="53">
                  <c:v>3</c:v>
                </c:pt>
                <c:pt idx="54">
                  <c:v>3</c:v>
                </c:pt>
                <c:pt idx="55">
                  <c:v>3</c:v>
                </c:pt>
                <c:pt idx="56">
                  <c:v>3</c:v>
                </c:pt>
                <c:pt idx="65">
                  <c:v>1</c:v>
                </c:pt>
                <c:pt idx="66">
                  <c:v>4</c:v>
                </c:pt>
                <c:pt idx="67">
                  <c:v>2</c:v>
                </c:pt>
                <c:pt idx="68">
                  <c:v>2</c:v>
                </c:pt>
                <c:pt idx="69">
                  <c:v>2</c:v>
                </c:pt>
                <c:pt idx="70">
                  <c:v>4</c:v>
                </c:pt>
                <c:pt idx="71">
                  <c:v>4</c:v>
                </c:pt>
                <c:pt idx="72">
                  <c:v>4</c:v>
                </c:pt>
                <c:pt idx="73">
                  <c:v>4</c:v>
                </c:pt>
                <c:pt idx="74">
                  <c:v>2</c:v>
                </c:pt>
                <c:pt idx="75">
                  <c:v>1</c:v>
                </c:pt>
                <c:pt idx="76">
                  <c:v>2</c:v>
                </c:pt>
                <c:pt idx="77">
                  <c:v>2</c:v>
                </c:pt>
                <c:pt idx="78">
                  <c:v>2</c:v>
                </c:pt>
                <c:pt idx="79">
                  <c:v>4</c:v>
                </c:pt>
                <c:pt idx="80">
                  <c:v>4</c:v>
                </c:pt>
                <c:pt idx="81">
                  <c:v>2</c:v>
                </c:pt>
                <c:pt idx="82">
                  <c:v>2</c:v>
                </c:pt>
                <c:pt idx="83">
                  <c:v>5</c:v>
                </c:pt>
                <c:pt idx="84">
                  <c:v>4</c:v>
                </c:pt>
                <c:pt idx="85">
                  <c:v>4</c:v>
                </c:pt>
                <c:pt idx="86">
                  <c:v>5</c:v>
                </c:pt>
                <c:pt idx="87">
                  <c:v>5</c:v>
                </c:pt>
                <c:pt idx="88">
                  <c:v>2</c:v>
                </c:pt>
                <c:pt idx="89">
                  <c:v>2</c:v>
                </c:pt>
                <c:pt idx="90">
                  <c:v>5</c:v>
                </c:pt>
                <c:pt idx="91">
                  <c:v>4</c:v>
                </c:pt>
                <c:pt idx="92">
                  <c:v>2</c:v>
                </c:pt>
                <c:pt idx="93">
                  <c:v>4</c:v>
                </c:pt>
                <c:pt idx="94">
                  <c:v>1</c:v>
                </c:pt>
                <c:pt idx="95">
                  <c:v>5</c:v>
                </c:pt>
                <c:pt idx="97">
                  <c:v>5</c:v>
                </c:pt>
                <c:pt idx="98">
                  <c:v>2</c:v>
                </c:pt>
                <c:pt idx="101">
                  <c:v>2</c:v>
                </c:pt>
                <c:pt idx="104">
                  <c:v>5</c:v>
                </c:pt>
                <c:pt idx="105">
                  <c:v>1</c:v>
                </c:pt>
                <c:pt idx="106">
                  <c:v>1</c:v>
                </c:pt>
                <c:pt idx="107">
                  <c:v>4</c:v>
                </c:pt>
                <c:pt idx="108">
                  <c:v>2</c:v>
                </c:pt>
                <c:pt idx="109">
                  <c:v>2</c:v>
                </c:pt>
                <c:pt idx="110">
                  <c:v>4</c:v>
                </c:pt>
                <c:pt idx="111">
                  <c:v>5</c:v>
                </c:pt>
                <c:pt idx="112">
                  <c:v>5</c:v>
                </c:pt>
                <c:pt idx="113">
                  <c:v>5</c:v>
                </c:pt>
                <c:pt idx="114">
                  <c:v>2</c:v>
                </c:pt>
                <c:pt idx="115">
                  <c:v>3</c:v>
                </c:pt>
                <c:pt idx="116">
                  <c:v>1</c:v>
                </c:pt>
                <c:pt idx="117">
                  <c:v>3</c:v>
                </c:pt>
                <c:pt idx="118">
                  <c:v>5</c:v>
                </c:pt>
                <c:pt idx="120">
                  <c:v>3</c:v>
                </c:pt>
                <c:pt idx="124">
                  <c:v>5</c:v>
                </c:pt>
                <c:pt idx="127">
                  <c:v>4</c:v>
                </c:pt>
                <c:pt idx="128">
                  <c:v>2</c:v>
                </c:pt>
                <c:pt idx="129">
                  <c:v>3</c:v>
                </c:pt>
                <c:pt idx="131">
                  <c:v>3</c:v>
                </c:pt>
                <c:pt idx="134">
                  <c:v>3</c:v>
                </c:pt>
                <c:pt idx="135">
                  <c:v>3</c:v>
                </c:pt>
                <c:pt idx="136">
                  <c:v>3</c:v>
                </c:pt>
                <c:pt idx="137">
                  <c:v>3</c:v>
                </c:pt>
                <c:pt idx="140">
                  <c:v>3</c:v>
                </c:pt>
                <c:pt idx="142">
                  <c:v>3</c:v>
                </c:pt>
                <c:pt idx="143">
                  <c:v>3</c:v>
                </c:pt>
                <c:pt idx="145">
                  <c:v>3</c:v>
                </c:pt>
                <c:pt idx="146">
                  <c:v>3</c:v>
                </c:pt>
                <c:pt idx="148">
                  <c:v>3</c:v>
                </c:pt>
              </c:numCache>
            </c:numRef>
          </c:val>
          <c:extLst>
            <c:ext xmlns:c16="http://schemas.microsoft.com/office/drawing/2014/chart" uri="{C3380CC4-5D6E-409C-BE32-E72D297353CC}">
              <c16:uniqueId val="{00000001-5134-499C-9FB8-89F951AAEC14}"/>
            </c:ext>
          </c:extLst>
        </c:ser>
        <c:ser>
          <c:idx val="2"/>
          <c:order val="2"/>
          <c:tx>
            <c:strRef>
              <c:f>Sheet3!$D$3:$D$4</c:f>
              <c:strCache>
                <c:ptCount val="1"/>
                <c:pt idx="0">
                  <c:v>Needs Improvement</c:v>
                </c:pt>
              </c:strCache>
            </c:strRef>
          </c:tx>
          <c:spPr>
            <a:solidFill>
              <a:schemeClr val="accent3"/>
            </a:solidFill>
            <a:ln>
              <a:noFill/>
            </a:ln>
            <a:effectLst/>
          </c:spPr>
          <c:invertIfNegative val="0"/>
          <c:cat>
            <c:strRef>
              <c:f>Sheet3!$A$5:$A$155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Sheet3!$D$5:$D$155</c:f>
              <c:numCache>
                <c:formatCode>General</c:formatCode>
                <c:ptCount val="150"/>
                <c:pt idx="21">
                  <c:v>3</c:v>
                </c:pt>
                <c:pt idx="22">
                  <c:v>3</c:v>
                </c:pt>
                <c:pt idx="27">
                  <c:v>3</c:v>
                </c:pt>
                <c:pt idx="31">
                  <c:v>3</c:v>
                </c:pt>
                <c:pt idx="57">
                  <c:v>5</c:v>
                </c:pt>
                <c:pt idx="62">
                  <c:v>2</c:v>
                </c:pt>
                <c:pt idx="63">
                  <c:v>4</c:v>
                </c:pt>
                <c:pt idx="99">
                  <c:v>2</c:v>
                </c:pt>
                <c:pt idx="125">
                  <c:v>3</c:v>
                </c:pt>
                <c:pt idx="126">
                  <c:v>3</c:v>
                </c:pt>
                <c:pt idx="130">
                  <c:v>3</c:v>
                </c:pt>
                <c:pt idx="144">
                  <c:v>3</c:v>
                </c:pt>
              </c:numCache>
            </c:numRef>
          </c:val>
          <c:extLst>
            <c:ext xmlns:c16="http://schemas.microsoft.com/office/drawing/2014/chart" uri="{C3380CC4-5D6E-409C-BE32-E72D297353CC}">
              <c16:uniqueId val="{00000002-5134-499C-9FB8-89F951AAEC14}"/>
            </c:ext>
          </c:extLst>
        </c:ser>
        <c:ser>
          <c:idx val="3"/>
          <c:order val="3"/>
          <c:tx>
            <c:strRef>
              <c:f>Sheet3!$E$3:$E$4</c:f>
              <c:strCache>
                <c:ptCount val="1"/>
                <c:pt idx="0">
                  <c:v>PIP</c:v>
                </c:pt>
              </c:strCache>
            </c:strRef>
          </c:tx>
          <c:spPr>
            <a:solidFill>
              <a:schemeClr val="accent4"/>
            </a:solidFill>
            <a:ln>
              <a:noFill/>
            </a:ln>
            <a:effectLst/>
          </c:spPr>
          <c:invertIfNegative val="0"/>
          <c:cat>
            <c:strRef>
              <c:f>Sheet3!$A$5:$A$155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Sheet3!$E$5:$E$155</c:f>
              <c:numCache>
                <c:formatCode>General</c:formatCode>
                <c:ptCount val="150"/>
                <c:pt idx="60">
                  <c:v>5</c:v>
                </c:pt>
                <c:pt idx="103">
                  <c:v>1</c:v>
                </c:pt>
                <c:pt idx="119">
                  <c:v>2</c:v>
                </c:pt>
                <c:pt idx="139">
                  <c:v>3</c:v>
                </c:pt>
                <c:pt idx="141">
                  <c:v>3</c:v>
                </c:pt>
              </c:numCache>
            </c:numRef>
          </c:val>
          <c:extLst>
            <c:ext xmlns:c16="http://schemas.microsoft.com/office/drawing/2014/chart" uri="{C3380CC4-5D6E-409C-BE32-E72D297353CC}">
              <c16:uniqueId val="{00000003-5134-499C-9FB8-89F951AAEC14}"/>
            </c:ext>
          </c:extLst>
        </c:ser>
        <c:dLbls>
          <c:showLegendKey val="0"/>
          <c:showVal val="0"/>
          <c:showCatName val="0"/>
          <c:showSerName val="0"/>
          <c:showPercent val="0"/>
          <c:showBubbleSize val="0"/>
        </c:dLbls>
        <c:gapWidth val="219"/>
        <c:overlap val="-27"/>
        <c:axId val="1207456736"/>
        <c:axId val="1207452160"/>
      </c:barChart>
      <c:catAx>
        <c:axId val="120745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452160"/>
        <c:crosses val="autoZero"/>
        <c:auto val="1"/>
        <c:lblAlgn val="ctr"/>
        <c:lblOffset val="100"/>
        <c:noMultiLvlLbl val="0"/>
      </c:catAx>
      <c:valAx>
        <c:axId val="120745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4567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2985433"/>
            <a:ext cx="9753600" cy="1938992"/>
          </a:xfrm>
          <a:prstGeom prst="rect">
            <a:avLst/>
          </a:prstGeom>
          <a:noFill/>
        </p:spPr>
        <p:txBody>
          <a:bodyPr wrap="square" rtlCol="0">
            <a:spAutoFit/>
          </a:bodyPr>
          <a:lstStyle/>
          <a:p>
            <a:r>
              <a:rPr lang="en-US" sz="2400" dirty="0"/>
              <a:t>STUDENT </a:t>
            </a:r>
            <a:r>
              <a:rPr lang="en-US" sz="2400" dirty="0" smtClean="0"/>
              <a:t>NAME:PARTHASARATHI M</a:t>
            </a:r>
            <a:endParaRPr lang="en-US" sz="2400" dirty="0"/>
          </a:p>
          <a:p>
            <a:r>
              <a:rPr lang="en-US" sz="2400" dirty="0"/>
              <a:t>REGISTER </a:t>
            </a:r>
            <a:r>
              <a:rPr lang="en-US" sz="2400" dirty="0" smtClean="0"/>
              <a:t>NO:312214537/ </a:t>
            </a:r>
            <a:r>
              <a:rPr lang="en-US" sz="2400" dirty="0" smtClean="0"/>
              <a:t>DD1895EA76AE4DD8DDF4D0AECA4BF1CF</a:t>
            </a:r>
            <a:endParaRPr lang="en-US" sz="2400" dirty="0"/>
          </a:p>
          <a:p>
            <a:r>
              <a:rPr lang="en-US" sz="2400" dirty="0" smtClean="0"/>
              <a:t>DEPARTMENT:B.COM.CA</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143000" y="1828800"/>
            <a:ext cx="6096000" cy="2031325"/>
          </a:xfrm>
          <a:prstGeom prst="rect">
            <a:avLst/>
          </a:prstGeom>
        </p:spPr>
        <p:txBody>
          <a:bodyPr>
            <a:spAutoFit/>
          </a:bodyPr>
          <a:lstStyle/>
          <a:p>
            <a:r>
              <a:rPr lang="en-GB" dirty="0" err="1"/>
              <a:t>Modeling</a:t>
            </a:r>
            <a:r>
              <a:rPr lang="en-GB" dirty="0"/>
              <a:t> an Employee Performance Scorecard in Excel involves creating a well-structured and dynamic spreadsheet that facilitates accurate performance evaluation and tracking. Here’s a step-by-step guide to model your </a:t>
            </a:r>
            <a:r>
              <a:rPr lang="en-GB" dirty="0" err="1"/>
              <a:t>scorecard:Sheets</a:t>
            </a:r>
            <a:r>
              <a:rPr lang="en-GB" dirty="0"/>
              <a:t> and Sections•	Sheet 1: Employee Data•	Sheet 2: Performance Metrics•	Sheet 3: Evaluation and Scoring•	Sheet 4: Dashboard/Report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07063557"/>
              </p:ext>
            </p:extLst>
          </p:nvPr>
        </p:nvGraphicFramePr>
        <p:xfrm>
          <a:off x="1219200" y="1752600"/>
          <a:ext cx="6019800" cy="36099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90600" y="1752600"/>
            <a:ext cx="7120641" cy="1477328"/>
          </a:xfrm>
          <a:prstGeom prst="rect">
            <a:avLst/>
          </a:prstGeom>
        </p:spPr>
        <p:txBody>
          <a:bodyPr wrap="square">
            <a:spAutoFit/>
          </a:bodyPr>
          <a:lstStyle/>
          <a:p>
            <a:pPr algn="just"/>
            <a:r>
              <a:rPr lang="en-IN" dirty="0"/>
              <a:t>Developing an Employee Performance Scorecard in Excel is a powerful way to systematically assess, track, and enhance employee performance. By leveraging Excel’s capabilities, you can create a dynamic and user-friendly tool that provides valuable insights and facilitates informed decision-making. Here’s a summary of key points and benefits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10622" y="1857375"/>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77410" y="1223695"/>
            <a:ext cx="6096000" cy="5632311"/>
          </a:xfrm>
          <a:prstGeom prst="rect">
            <a:avLst/>
          </a:prstGeom>
        </p:spPr>
        <p:txBody>
          <a:bodyPr>
            <a:spAutoFit/>
          </a:bodyPr>
          <a:lstStyle/>
          <a:p>
            <a:pPr algn="just"/>
            <a:r>
              <a:rPr lang="en-IN" dirty="0"/>
              <a:t>"Our organization currently faces challenges in consistently and objectively evaluating employee performance. The absence of a standardized performance assessment tool leads to inconsistencies across teams, making it difficult to accurately measure individual contributions and identify areas for improvement. This inconsistency in performance evaluation results in unclear feedback, diminished employee morale, and potential bias in performance reviews. Additionally, the lack of a centralized system hampers our ability to track progress over time and align employee performance with organizational </a:t>
            </a:r>
            <a:r>
              <a:rPr lang="en-IN" dirty="0" err="1"/>
              <a:t>goals.To</a:t>
            </a:r>
            <a:r>
              <a:rPr lang="en-IN" dirty="0"/>
              <a:t> address these issues, there is a need to develop an employee performance scorecard that provides a structured and objective framework for evaluating employee performance. This tool should integrate key performance indicators (KPIs) tailored to each role, enable data-driven decision-making, and facilitate constructive feedback. By implementing this scorecard, the organization aims to enhance transparency, fairness, and efficiency in performance evaluations, ultimately driving better employee engagement and organizational success."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 Information Sections for employee name, position, department, and review </a:t>
            </a:r>
            <a:r>
              <a:rPr lang="en-US" sz="2400" dirty="0" err="1">
                <a:solidFill>
                  <a:srgbClr val="0D0D0D"/>
                </a:solidFill>
                <a:latin typeface="Times New Roman" panose="02020603050405020304" pitchFamily="18" charset="0"/>
                <a:cs typeface="Times New Roman" panose="02020603050405020304" pitchFamily="18" charset="0"/>
              </a:rPr>
              <a:t>period.Performance</a:t>
            </a:r>
            <a:r>
              <a:rPr lang="en-US" sz="2400" dirty="0">
                <a:solidFill>
                  <a:srgbClr val="0D0D0D"/>
                </a:solidFill>
                <a:latin typeface="Times New Roman" panose="02020603050405020304" pitchFamily="18" charset="0"/>
                <a:cs typeface="Times New Roman" panose="02020603050405020304" pitchFamily="18" charset="0"/>
              </a:rPr>
              <a:t> Metrics Columns for each KPI, criteria, and target benchmarks. Scoring System A method for rating performance (e.g., numerical scores, letter grades).Comments/Feedback Area for qualitative feedback and observations.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2286000"/>
            <a:ext cx="6096000" cy="923330"/>
          </a:xfrm>
          <a:prstGeom prst="rect">
            <a:avLst/>
          </a:prstGeom>
        </p:spPr>
        <p:txBody>
          <a:bodyPr>
            <a:spAutoFit/>
          </a:bodyPr>
          <a:lstStyle/>
          <a:p>
            <a:r>
              <a:rPr lang="en-GB" dirty="0"/>
              <a:t>HR is typically responsible for overseeing performance management processes, including employee evaluations and development plans.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413338"/>
            <a:ext cx="6096000" cy="2031325"/>
          </a:xfrm>
          <a:prstGeom prst="rect">
            <a:avLst/>
          </a:prstGeom>
        </p:spPr>
        <p:txBody>
          <a:bodyPr>
            <a:spAutoFit/>
          </a:bodyPr>
          <a:lstStyle/>
          <a:p>
            <a:r>
              <a:rPr lang="en-GB" dirty="0"/>
              <a:t>HR is typically responsible for overseeing performance management processes, including employee evaluations and development plans and supervisors are directly involved in assessing and managing their team members’ performance. They may have access to their performance scorecards to understand how their performance is assessed, receive feedback, and set personal development goals.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1143000" y="2057400"/>
            <a:ext cx="6096000" cy="2862322"/>
          </a:xfrm>
          <a:prstGeom prst="rect">
            <a:avLst/>
          </a:prstGeom>
        </p:spPr>
        <p:txBody>
          <a:bodyPr>
            <a:spAutoFit/>
          </a:bodyPr>
          <a:lstStyle/>
          <a:p>
            <a:pPr marL="342900" indent="-342900">
              <a:buFont typeface="Arial" panose="020B0604020202020204" pitchFamily="34" charset="0"/>
              <a:buChar char="•"/>
            </a:pPr>
            <a:r>
              <a:rPr lang="en-IN" dirty="0" err="1"/>
              <a:t>Kaagle</a:t>
            </a:r>
            <a:r>
              <a:rPr lang="en-IN" dirty="0"/>
              <a:t>- employee </a:t>
            </a:r>
            <a:r>
              <a:rPr lang="en-IN" dirty="0" smtClean="0"/>
              <a:t>dataset</a:t>
            </a:r>
          </a:p>
          <a:p>
            <a:pPr marL="342900" indent="-342900">
              <a:buFont typeface="Arial" panose="020B0604020202020204" pitchFamily="34" charset="0"/>
              <a:buChar char="•"/>
            </a:pPr>
            <a:r>
              <a:rPr lang="en-IN" dirty="0" smtClean="0"/>
              <a:t>26 feature</a:t>
            </a:r>
          </a:p>
          <a:p>
            <a:pPr marL="342900" indent="-342900">
              <a:buFont typeface="Arial" panose="020B0604020202020204" pitchFamily="34" charset="0"/>
              <a:buChar char="•"/>
            </a:pPr>
            <a:r>
              <a:rPr lang="en-IN" dirty="0" smtClean="0"/>
              <a:t>9 features</a:t>
            </a:r>
          </a:p>
          <a:p>
            <a:pPr marL="342900" indent="-342900">
              <a:buFont typeface="Arial" panose="020B0604020202020204" pitchFamily="34" charset="0"/>
              <a:buChar char="•"/>
            </a:pPr>
            <a:r>
              <a:rPr lang="en-IN" dirty="0" err="1" smtClean="0"/>
              <a:t>Emp</a:t>
            </a:r>
            <a:r>
              <a:rPr lang="en-IN" dirty="0" smtClean="0"/>
              <a:t> id-numerical</a:t>
            </a:r>
          </a:p>
          <a:p>
            <a:pPr marL="342900" indent="-342900">
              <a:buFont typeface="Arial" panose="020B0604020202020204" pitchFamily="34" charset="0"/>
              <a:buChar char="•"/>
            </a:pPr>
            <a:r>
              <a:rPr lang="en-IN" dirty="0" err="1" smtClean="0"/>
              <a:t>Fn</a:t>
            </a:r>
            <a:r>
              <a:rPr lang="en-IN" dirty="0" smtClean="0"/>
              <a:t>-text</a:t>
            </a:r>
          </a:p>
          <a:p>
            <a:pPr marL="342900" indent="-342900">
              <a:buFont typeface="Arial" panose="020B0604020202020204" pitchFamily="34" charset="0"/>
              <a:buChar char="•"/>
            </a:pPr>
            <a:r>
              <a:rPr lang="en-IN" dirty="0" err="1" smtClean="0"/>
              <a:t>OLn</a:t>
            </a:r>
            <a:r>
              <a:rPr lang="en-IN" dirty="0" smtClean="0"/>
              <a:t>-text</a:t>
            </a:r>
          </a:p>
          <a:p>
            <a:pPr marL="342900" indent="-342900">
              <a:buFont typeface="Arial" panose="020B0604020202020204" pitchFamily="34" charset="0"/>
              <a:buChar char="•"/>
            </a:pPr>
            <a:r>
              <a:rPr lang="en-IN" dirty="0" err="1" smtClean="0"/>
              <a:t>Businiess</a:t>
            </a:r>
            <a:r>
              <a:rPr lang="en-IN" dirty="0" smtClean="0"/>
              <a:t> unit-text</a:t>
            </a:r>
          </a:p>
          <a:p>
            <a:pPr marL="342900" indent="-342900">
              <a:buFont typeface="Arial" panose="020B0604020202020204" pitchFamily="34" charset="0"/>
              <a:buChar char="•"/>
            </a:pPr>
            <a:r>
              <a:rPr lang="en-IN" dirty="0" smtClean="0"/>
              <a:t>Gender-male</a:t>
            </a:r>
            <a:r>
              <a:rPr lang="en-IN" dirty="0"/>
              <a:t>, </a:t>
            </a:r>
            <a:r>
              <a:rPr lang="en-IN" dirty="0" smtClean="0"/>
              <a:t>female</a:t>
            </a:r>
          </a:p>
          <a:p>
            <a:pPr marL="342900" indent="-342900">
              <a:buFont typeface="Arial" panose="020B0604020202020204" pitchFamily="34" charset="0"/>
              <a:buChar char="•"/>
            </a:pPr>
            <a:r>
              <a:rPr lang="en-IN" dirty="0" err="1" smtClean="0"/>
              <a:t>Perfromnaace</a:t>
            </a:r>
            <a:r>
              <a:rPr lang="en-IN" dirty="0" smtClean="0"/>
              <a:t> score</a:t>
            </a:r>
          </a:p>
          <a:p>
            <a:pPr marL="342900" indent="-342900">
              <a:buFont typeface="Arial" panose="020B0604020202020204" pitchFamily="34" charset="0"/>
              <a:buChar char="•"/>
            </a:pPr>
            <a:r>
              <a:rPr lang="en-IN" dirty="0" err="1" smtClean="0"/>
              <a:t>textRating</a:t>
            </a:r>
            <a:r>
              <a:rPr lang="en-IN" dirty="0" smtClean="0"/>
              <a:t>- </a:t>
            </a:r>
            <a:r>
              <a:rPr lang="en-IN" dirty="0"/>
              <a:t>numerical(5,4,3,2)</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Rectangle 9"/>
          <p:cNvSpPr/>
          <p:nvPr/>
        </p:nvSpPr>
        <p:spPr>
          <a:xfrm>
            <a:off x="1447800" y="2286000"/>
            <a:ext cx="6915150" cy="369332"/>
          </a:xfrm>
          <a:prstGeom prst="rect">
            <a:avLst/>
          </a:prstGeom>
        </p:spPr>
        <p:txBody>
          <a:bodyPr wrap="square">
            <a:spAutoFit/>
          </a:bodyPr>
          <a:lstStyle/>
          <a:p>
            <a:r>
              <a:rPr lang="en-GB" dirty="0"/>
              <a:t>*=IFS(28&gt;=5,"VERY HIGH",28&gt;=4,"HIGH" 28&gt;=3,"MED", TRUE, "LOW")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511</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20</cp:revision>
  <dcterms:created xsi:type="dcterms:W3CDTF">2024-03-29T15:07:22Z</dcterms:created>
  <dcterms:modified xsi:type="dcterms:W3CDTF">2024-08-30T08:49:47Z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