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8" r:id="rId10"/>
    <p:sldId id="269" r:id="rId11"/>
    <p:sldId id="270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80BA-4C00-11D6-C4F9-3839F122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9BDC7-79B6-2C50-8BAF-360D5233C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D987-BE0B-5E23-6BCE-946B875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1411-6B4D-5F80-3484-C1AC8343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29ED-F03C-F110-9351-5739E477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44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8726-A3B5-0518-103F-BAA9FB9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F381-9AED-44B3-F833-FB91866F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2014-FF9D-D630-14B0-94B4FAC1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43D4-AA65-36E0-DF17-170CC928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4223E-152E-8610-7990-244C4837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6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E7DDA-B5FB-462F-AB5C-90E4F1F47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F4951-F5E9-1B33-5D91-B54829EA0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0F88-81C9-FB84-FF7B-221DD151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FFEF-8544-836F-B247-018E9E44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0CA6-31DF-2A4A-37BF-2CF5A002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CE9D-F9EA-D672-DC0E-7BEAD88E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BBD3-C19F-10BF-F324-2CAC0963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1C2E-28E2-344F-5C46-738436A1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EE0D-48B9-335A-FFD1-5D8E19D1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5B91-C851-5C3F-8945-A8238F5F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86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382E-BBCA-EC88-4D24-0C7170C1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A8E8-1BC6-FD6F-A40B-996B4F229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2B9D-EC0D-9B10-F1D5-24E7BE03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CF12-E115-A531-0E5C-F32250BF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3337-1473-AB12-094C-DF5B25A3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50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01F4-4B42-4E62-F42B-B5F25395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9D4D-9D59-C166-0A7A-7EF00520B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451DB-E994-653B-A626-BF2B13C8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C57F8-BD04-BA8A-B73D-D32DF9E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8EF00-CAF5-4B2F-0CF0-7F3E8930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64C52-1641-AA12-987B-A034DF23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2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E57C-CAFD-3856-A688-A645A2C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4A0B0-951D-1F3A-84D8-FA34FF4A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E8860-EC25-46AF-A68D-165C1D78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54099-E6CF-5A94-A3CD-C9248F72F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C00A3-45CE-1183-8596-126E39AFA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7E8D7-2F08-1EDA-CF2F-6678AA87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14519-D39A-8FC4-65DA-A6E7499B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CD0EF-762E-6146-12B4-6E2A697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3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BAF1-E7AA-9CD6-7EF5-F1BA18B4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BC8D3-2DC1-12DB-1A3E-EAF09417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9BB05-E557-F136-0868-61187D7A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5F77-39F0-34C6-8542-14F42745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3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20C1E-A7D4-E710-1D70-55782BB5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83492-CA3D-63BE-9885-BF85D53C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96DB-E08F-FF33-C6DD-395A0F7E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8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A3C7-F96B-887F-1E42-3AA3217F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E6EE-5994-AC11-DE5C-7BF4682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8DD8-63BA-8DB7-37FB-5EEB67BA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22FB8-6189-BFF0-EE4B-DFAB2BFF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4F0A9-0B34-0D41-2B3A-31575758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F4DB-7FE0-6DC4-280F-067C2344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03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0503-BAA5-21A0-76E2-653FB3DB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2B3A1-DE38-35B6-5B1E-83543C97E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5FB13-65AB-D003-E30C-D68DC995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911F7-2EEA-663C-B4E4-A4B49BF5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97AE-EE9E-1A47-B8E6-990E251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4374-BDE8-335E-DA3C-ABF70A5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8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5B2C7-A93F-AA10-6313-B31A0A02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CEBA-0829-8F71-A484-6FA03F07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8440D-434A-EDAD-B100-C6076D2A8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10AB-4898-42C5-B89A-4DB6C4437D7F}" type="datetimeFigureOut">
              <a:rPr lang="en-IN" smtClean="0"/>
              <a:t>04-07-2025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9008-0290-4F01-1BAA-50038C26F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F78B-20E3-348F-5EF0-CBA7A6833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7B50E-9A0C-465F-9E1A-E5B9E80B58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2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AB54-89DD-1420-E209-0B7932A4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488" y="2820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Students Astronomy and Space Science Congress – SASSC 2025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900E-B3C9-E221-E0D4-C82E1956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5293" y="2915625"/>
            <a:ext cx="9577137" cy="2606257"/>
          </a:xfrm>
        </p:spPr>
        <p:txBody>
          <a:bodyPr>
            <a:normAutofit fontScale="85000" lnSpcReduction="20000"/>
          </a:bodyPr>
          <a:lstStyle/>
          <a:p>
            <a:endParaRPr lang="en-US" sz="2000" b="1" dirty="0"/>
          </a:p>
          <a:p>
            <a:r>
              <a:rPr lang="en-US" sz="2000" b="1" dirty="0"/>
              <a:t>Organized by</a:t>
            </a:r>
            <a:r>
              <a:rPr lang="en-US" sz="2000" dirty="0"/>
              <a:t> </a:t>
            </a:r>
          </a:p>
          <a:p>
            <a:r>
              <a:rPr lang="en-US" sz="4200" b="1" dirty="0"/>
              <a:t>Tamil Nadu Model School Society</a:t>
            </a:r>
          </a:p>
          <a:p>
            <a:r>
              <a:rPr lang="en-US" sz="3200" b="1" dirty="0"/>
              <a:t>Holistic Development and Progressive Education </a:t>
            </a:r>
          </a:p>
          <a:p>
            <a:endParaRPr lang="en-US" sz="3200" b="1" dirty="0"/>
          </a:p>
          <a:p>
            <a:r>
              <a:rPr lang="en-US" sz="2000" b="1" dirty="0"/>
              <a:t>Coordinated by</a:t>
            </a:r>
          </a:p>
          <a:p>
            <a:r>
              <a:rPr lang="en-US" b="1" dirty="0"/>
              <a:t> Tamil Nadu Astronomy and Space Science Society (TASS)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A2484-467B-098B-B01A-A6ED20A23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4" y="134446"/>
            <a:ext cx="983439" cy="109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0895BB-EE23-5182-8C83-82911C200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C516CA6-CBA2-9B74-ECDE-9AD16608B4CE}"/>
              </a:ext>
            </a:extLst>
          </p:cNvPr>
          <p:cNvSpPr txBox="1">
            <a:spLocks/>
          </p:cNvSpPr>
          <p:nvPr/>
        </p:nvSpPr>
        <p:spPr>
          <a:xfrm>
            <a:off x="1521861" y="55218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7773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4D2D-4ADB-16DC-6031-14FAC9BD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31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E)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Problem solving – 10 marks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Do not give suggestions alone</a:t>
            </a:r>
          </a:p>
          <a:p>
            <a:r>
              <a:rPr lang="en-US" sz="2400" dirty="0"/>
              <a:t>Find a proper solution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F)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Team work – 10 marks</a:t>
            </a:r>
            <a:endParaRPr lang="en-US" sz="2400" dirty="0"/>
          </a:p>
          <a:p>
            <a:r>
              <a:rPr lang="en-US" sz="2400" dirty="0"/>
              <a:t>Respect the views of others and give credits</a:t>
            </a:r>
          </a:p>
          <a:p>
            <a:r>
              <a:rPr lang="en-US" sz="2400" dirty="0"/>
              <a:t>Include their details in the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D7BE4-7533-D26D-4EC4-7F7EBC215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90A67-B3F6-87A0-5E82-70286396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D5EE89A-A859-EFD6-7C11-1FFDB59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79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📝</a:t>
            </a:r>
            <a:r>
              <a:rPr lang="en-US" b="1" dirty="0"/>
              <a:t>Common Evaluation Process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8554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3616-03DA-6EF6-53F3-AAC390F7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786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G)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Impact of work – 10 marks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Did your message reach your community ?</a:t>
            </a:r>
          </a:p>
          <a:p>
            <a:r>
              <a:rPr lang="en-US" dirty="0"/>
              <a:t>Going to involve others until the problem is really solved </a:t>
            </a:r>
          </a:p>
          <a:p>
            <a:r>
              <a:rPr lang="en-US" dirty="0"/>
              <a:t>Suggest any action plan</a:t>
            </a:r>
          </a:p>
          <a:p>
            <a:r>
              <a:rPr lang="en-IN" dirty="0"/>
              <a:t>Your report must answer all these questions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H) 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Background correction – 10 marks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Due care is taken about the kind of access you have to do your project</a:t>
            </a:r>
          </a:p>
          <a:p>
            <a:r>
              <a:rPr lang="en-IN" dirty="0"/>
              <a:t>Do not worry about the language for documentation and report</a:t>
            </a:r>
          </a:p>
          <a:p>
            <a:r>
              <a:rPr lang="en-IN" dirty="0"/>
              <a:t>Neatly handwritten projects are also welcome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34F8C-B3F1-3E30-DD97-0D28FB3C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61E7-FC34-441B-F246-97B14A98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94E9885-26F1-BB65-2B8E-8063F955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79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📝</a:t>
            </a:r>
            <a:r>
              <a:rPr lang="en-US" b="1" dirty="0"/>
              <a:t>Common Evaluation Process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75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F822-D854-D422-E084-6F0DE45D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9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📝 </a:t>
            </a:r>
            <a:r>
              <a:rPr lang="en-US" b="1" dirty="0"/>
              <a:t>Evaluation Criteria</a:t>
            </a:r>
            <a:r>
              <a:rPr lang="en-US" dirty="0"/>
              <a:t> (Total: 100 Marks)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BF6F70-32E7-D07A-1EA3-355D99420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25852"/>
              </p:ext>
            </p:extLst>
          </p:nvPr>
        </p:nvGraphicFramePr>
        <p:xfrm>
          <a:off x="1417947" y="1838496"/>
          <a:ext cx="9935853" cy="4729794"/>
        </p:xfrm>
        <a:graphic>
          <a:graphicData uri="http://schemas.openxmlformats.org/drawingml/2006/table">
            <a:tbl>
              <a:tblPr/>
              <a:tblGrid>
                <a:gridCol w="3311951">
                  <a:extLst>
                    <a:ext uri="{9D8B030D-6E8A-4147-A177-3AD203B41FA5}">
                      <a16:colId xmlns:a16="http://schemas.microsoft.com/office/drawing/2014/main" val="2594854232"/>
                    </a:ext>
                  </a:extLst>
                </a:gridCol>
                <a:gridCol w="3311951">
                  <a:extLst>
                    <a:ext uri="{9D8B030D-6E8A-4147-A177-3AD203B41FA5}">
                      <a16:colId xmlns:a16="http://schemas.microsoft.com/office/drawing/2014/main" val="1552345470"/>
                    </a:ext>
                  </a:extLst>
                </a:gridCol>
                <a:gridCol w="3311951">
                  <a:extLst>
                    <a:ext uri="{9D8B030D-6E8A-4147-A177-3AD203B41FA5}">
                      <a16:colId xmlns:a16="http://schemas.microsoft.com/office/drawing/2014/main" val="2622562501"/>
                    </a:ext>
                  </a:extLst>
                </a:gridCol>
              </a:tblGrid>
              <a:tr h="259781"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/>
                        <a:t>Criteria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/>
                        <a:t>Description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Marks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661292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Relevance of Problem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How well the chosen problem fits the theme and local context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74491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Presentation (Charts, Visuals, etc.)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 of visuals like graphs, photos, clarity of presentation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25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520047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Data Collection &amp; Analysis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err="1"/>
                        <a:t>Sample</a:t>
                      </a:r>
                      <a:r>
                        <a:rPr lang="fr-FR" sz="1600" dirty="0"/>
                        <a:t> size, </a:t>
                      </a:r>
                      <a:r>
                        <a:rPr lang="fr-FR" sz="1600" dirty="0" err="1"/>
                        <a:t>proper</a:t>
                      </a:r>
                      <a:r>
                        <a:rPr lang="fr-FR" sz="1600" dirty="0"/>
                        <a:t> questionnaire, observation records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15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522026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Problem Solving Ability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Feasible and scientific solution (not just suggestions)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227810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Experimentation &amp; Validation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Innovative method design and evidence for validation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360758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Teamwork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Inclusion and respect for all members’ views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64549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 dirty="0"/>
                        <a:t>Impact on Society</a:t>
                      </a:r>
                      <a:endParaRPr lang="en-IN" sz="16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Potential for community engagement and future steps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05134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IN" sz="1600" b="1"/>
                        <a:t>Background Correction</a:t>
                      </a:r>
                      <a:endParaRPr lang="en-IN" sz="16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Resource management, </a:t>
                      </a:r>
                      <a:r>
                        <a:rPr lang="fr-FR" sz="1600" dirty="0" err="1"/>
                        <a:t>language</a:t>
                      </a:r>
                      <a:r>
                        <a:rPr lang="fr-FR" sz="1600" dirty="0"/>
                        <a:t> </a:t>
                      </a:r>
                      <a:r>
                        <a:rPr lang="fr-FR" sz="1600" dirty="0" err="1"/>
                        <a:t>quality</a:t>
                      </a:r>
                      <a:r>
                        <a:rPr lang="fr-FR" sz="1600" dirty="0"/>
                        <a:t>, documentation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533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81F228E-F487-8682-6277-CFAE121F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26E2A-2DEF-8C95-A953-2193228A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1ABF-6624-390E-5A2D-34AEC21D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84" y="107227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🎓 </a:t>
            </a:r>
            <a:r>
              <a:rPr lang="en-US" b="1" dirty="0"/>
              <a:t>Conclusion: What Students Gain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587843-CF86-C29A-7B13-0DE8C49C8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2088" y="2397839"/>
            <a:ext cx="8562793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effort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your ability to solve the problem around you.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difference between science and pseudoscience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space science and technology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Understanding your life.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3DE1C7-ACF1-3186-3AD8-62D1921E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57773-E6C8-41D2-AFE2-A653951B4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2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045C-F96B-53AC-CCDE-91B88B2A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2758601"/>
            <a:ext cx="10515600" cy="1325563"/>
          </a:xfrm>
        </p:spPr>
        <p:txBody>
          <a:bodyPr/>
          <a:lstStyle/>
          <a:p>
            <a:r>
              <a:rPr lang="en-IN" dirty="0"/>
              <a:t>🧑‍🎓</a:t>
            </a:r>
            <a:r>
              <a:rPr lang="en-IN" b="1" dirty="0"/>
              <a:t>Eligibility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8475FA-6990-C638-D76F-2792CA6C0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9797" y="3945098"/>
            <a:ext cx="1081333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9 to 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Residential Model Schools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Size: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Maximum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students per team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Junior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Classes 9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10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Level: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Classes 11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12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C20776-F9FA-2E9C-D1D5-7853BDC51149}"/>
              </a:ext>
            </a:extLst>
          </p:cNvPr>
          <p:cNvSpPr txBox="1">
            <a:spLocks/>
          </p:cNvSpPr>
          <p:nvPr/>
        </p:nvSpPr>
        <p:spPr>
          <a:xfrm>
            <a:off x="853126" y="110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🎯</a:t>
            </a:r>
            <a:r>
              <a:rPr lang="en-US" b="1" dirty="0"/>
              <a:t>AIM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0E27B-AD84-5570-B503-679DFDE1B823}"/>
              </a:ext>
            </a:extLst>
          </p:cNvPr>
          <p:cNvSpPr txBox="1"/>
          <p:nvPr/>
        </p:nvSpPr>
        <p:spPr>
          <a:xfrm>
            <a:off x="1547174" y="2296936"/>
            <a:ext cx="10436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inculcate Scientific temperament among the students through Astronomy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7A3D82-CD90-F8E8-7D3F-D3D520E8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6AB632-4AC3-C5EA-6A5C-32D19EDA9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3D91-436B-9A86-37C4-63947DAE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🌌 </a:t>
            </a:r>
            <a:r>
              <a:rPr lang="en-US" b="1" dirty="0"/>
              <a:t>Objectives of SASSC 2025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08853-3E66-E98E-BF2E-653FD32FF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6616" y="2280533"/>
            <a:ext cx="10198768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platform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exhibit creativity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thinking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astronomy and space science.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 of scientific discovery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orientation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everyday life situation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Observation, data collection, analysis and conclusion.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945BF-46AC-49D2-E283-05330354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DA5C5-936B-0A45-DB95-89A1C4D2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5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03C2-F3C7-CB62-A961-3C844C21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211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🔭</a:t>
            </a:r>
            <a:r>
              <a:rPr lang="en-US" dirty="0"/>
              <a:t> </a:t>
            </a:r>
            <a:r>
              <a:rPr lang="en-US" b="1" dirty="0"/>
              <a:t>Research Areas (Indicative List)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070B93-FF75-5187-338A-E5D227EF1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3940" y="2125774"/>
            <a:ext cx="6098144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Space Exploration (Past, Present &amp; Future)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Astronomy Education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Astrobiology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Astrochemistry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Mathematics in Astronomy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Astrophotography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Technology and Innovations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and Space Weather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Etc..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E9DCF-4841-3D6B-C156-C344A562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6F2D1-D091-062D-36B3-BA4020834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EEDD-7DDF-C6DF-B68B-A051FFD0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0124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📋 </a:t>
            </a:r>
            <a:r>
              <a:rPr lang="en-IN" b="1" dirty="0"/>
              <a:t>PROJECT TYPES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A6590-B5E9-A2C5-264F-98CF7588C7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657" y="2491252"/>
            <a:ext cx="8308685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Survey-Based Projects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 Type Reports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Models Demonstrating Scientific Principles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Area/Zone-Based Local Scientific Problems and Solutions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Solutions should be Scientific.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C2F439-00F4-FF6B-F4A1-9FC81E09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7ED54-6FCD-BCC5-706A-6FE75924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2EB-17AD-4B89-B25A-B9A13DB3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37" y="1252334"/>
            <a:ext cx="1164092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🧑‍🏫 Guidelines for Participants and Guide Teachers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F85034-68D2-3D42-FF19-243F75A6A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4053" y="724562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725716-791C-5458-89D1-DA54038E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52" y="2577897"/>
            <a:ext cx="10515600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must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 methodology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thought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coordination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 feedback and plan for future 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Improve your future work plan.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plagiarism.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68EEA-BF84-F2CB-632E-76BA9CDF3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7FFEF-6306-1B24-2E5F-DC209CE8E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4299-99C7-36A1-8D3E-9E5B0667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83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💡</a:t>
            </a:r>
            <a:r>
              <a:rPr lang="en-US" dirty="0"/>
              <a:t> </a:t>
            </a:r>
            <a:r>
              <a:rPr lang="en-US" b="1" dirty="0"/>
              <a:t>Key Qualities of a Good Project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F081FA-FC0F-D0E4-61A7-ADFA82925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6833" y="2374507"/>
            <a:ext cx="4918334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Scientific methodology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Originality (no plagiarism)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 and incorporate feedback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future work plan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6E276-B96D-F40C-B54D-877364DE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8AA4C-0B4C-C5C0-32F7-314794649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9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6ECA-0B48-477F-FC11-B4FDD6D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79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📝</a:t>
            </a:r>
            <a:r>
              <a:rPr lang="en-US" b="1" dirty="0"/>
              <a:t>Common Evaluation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3980-29D4-80FF-5FFE-279BE7FA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7869"/>
            <a:ext cx="1124696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A)  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Project selection – 10 marks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Relevance of problem selected to focal theme and its local relevance – </a:t>
            </a:r>
          </a:p>
          <a:p>
            <a:pPr marL="0" indent="0">
              <a:buNone/>
            </a:pPr>
            <a:r>
              <a:rPr lang="en-US" dirty="0"/>
              <a:t>       Originality of Idea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B) 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Presentation – 25 marks</a:t>
            </a:r>
          </a:p>
          <a:p>
            <a:pPr>
              <a:lnSpc>
                <a:spcPct val="120000"/>
              </a:lnSpc>
            </a:pPr>
            <a:r>
              <a:rPr lang="en-US" dirty="0"/>
              <a:t>   Each team will present for </a:t>
            </a:r>
            <a:r>
              <a:rPr lang="en-US" b="1" dirty="0"/>
              <a:t>8 minutes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   Q&amp;A session</a:t>
            </a:r>
            <a:r>
              <a:rPr lang="en-US" dirty="0"/>
              <a:t> will follow, led by audience or evaluators.</a:t>
            </a:r>
          </a:p>
          <a:p>
            <a:pPr>
              <a:lnSpc>
                <a:spcPct val="120000"/>
              </a:lnSpc>
            </a:pPr>
            <a:r>
              <a:rPr lang="en-US" dirty="0"/>
              <a:t>   Use of visuals like graphs, charts, bar diagrams and photos.</a:t>
            </a:r>
          </a:p>
          <a:p>
            <a:pPr>
              <a:lnSpc>
                <a:spcPct val="120000"/>
              </a:lnSpc>
            </a:pPr>
            <a:r>
              <a:rPr lang="en-US" dirty="0"/>
              <a:t>   Clarity of Presentation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B68C29-D930-D711-DD6F-D60D8B3C3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AEAB7-76A8-ADE2-8702-B050AED71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7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13B-7051-A04A-0817-09612056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227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C) </a:t>
            </a:r>
            <a:r>
              <a:rPr lang="en-US" sz="2600" b="1" u="sng" dirty="0">
                <a:solidFill>
                  <a:schemeClr val="accent1">
                    <a:lumMod val="75000"/>
                  </a:schemeClr>
                </a:solidFill>
              </a:rPr>
              <a:t>Data collection and analysis – 15 marks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Careful in selection of sample size</a:t>
            </a:r>
          </a:p>
          <a:p>
            <a:r>
              <a:rPr lang="en-US" sz="2600" dirty="0"/>
              <a:t>Prepare questionnaire</a:t>
            </a:r>
          </a:p>
          <a:p>
            <a:r>
              <a:rPr lang="en-US" sz="2600" dirty="0"/>
              <a:t>Keeping proper record of your observation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D)</a:t>
            </a:r>
            <a:r>
              <a:rPr lang="en-IN" sz="2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600" b="1" u="sng" dirty="0">
                <a:solidFill>
                  <a:schemeClr val="accent1">
                    <a:lumMod val="75000"/>
                  </a:schemeClr>
                </a:solidFill>
              </a:rPr>
              <a:t>Experimentation, Validation – 10 marks</a:t>
            </a:r>
          </a:p>
          <a:p>
            <a:pPr marL="0" indent="0">
              <a:buNone/>
            </a:pPr>
            <a:endParaRPr lang="en-IN" sz="2600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600" dirty="0"/>
              <a:t>Innovative method of experiment design</a:t>
            </a:r>
          </a:p>
          <a:p>
            <a:r>
              <a:rPr lang="en-IN" sz="2600" dirty="0"/>
              <a:t>Helps in data validation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2464-7FC0-C4E1-CB6D-0618A706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68" y="194696"/>
            <a:ext cx="901390" cy="9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7D1A3A-6AFD-4615-9563-DC0BD9B40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13729" r="27849" b="15009"/>
          <a:stretch/>
        </p:blipFill>
        <p:spPr>
          <a:xfrm>
            <a:off x="10903057" y="134446"/>
            <a:ext cx="1080375" cy="9774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19400F-FB5C-9D50-D894-91EDE91A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879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📝</a:t>
            </a:r>
            <a:r>
              <a:rPr lang="en-US" b="1" dirty="0"/>
              <a:t>Common Evaluation Process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429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656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Students Astronomy and Space Science Congress – SASSC 2025</vt:lpstr>
      <vt:lpstr>🧑‍🎓Eligibility</vt:lpstr>
      <vt:lpstr>🌌 Objectives of SASSC 2025</vt:lpstr>
      <vt:lpstr>🔭 Research Areas (Indicative List)</vt:lpstr>
      <vt:lpstr>📋 PROJECT TYPES</vt:lpstr>
      <vt:lpstr>🧑‍🏫 Guidelines for Participants and Guide Teachers</vt:lpstr>
      <vt:lpstr>💡 Key Qualities of a Good Project</vt:lpstr>
      <vt:lpstr>📝Common Evaluation Process</vt:lpstr>
      <vt:lpstr>📝Common Evaluation Process</vt:lpstr>
      <vt:lpstr>📝Common Evaluation Process</vt:lpstr>
      <vt:lpstr>📝Common Evaluation Process</vt:lpstr>
      <vt:lpstr>📝 Evaluation Criteria (Total: 100 Marks)</vt:lpstr>
      <vt:lpstr>🎓 Conclusion: What Students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Muhilan B M</dc:creator>
  <cp:lastModifiedBy>Muththamizh Kalai Vizhi</cp:lastModifiedBy>
  <cp:revision>4</cp:revision>
  <dcterms:created xsi:type="dcterms:W3CDTF">2025-06-08T11:28:57Z</dcterms:created>
  <dcterms:modified xsi:type="dcterms:W3CDTF">2025-07-04T07:21:52Z</dcterms:modified>
</cp:coreProperties>
</file>