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lIns="0" rIns="0" tIns="0" bIns="0" anchor="ctr">
            <a:spAutoFit/>
          </a:bodyPr>
          <a:p>
            <a:pPr indent="0">
              <a:buNone/>
            </a:pPr>
            <a:endParaRPr b="0" lang="en-US" sz="1400" strike="noStrike" u="none">
              <a:solidFill>
                <a:srgbClr val="000000"/>
              </a:solidFill>
              <a:effectLst/>
              <a:uFillTx/>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35C4C7B-1D46-45CA-9E05-2F05D212E0F6}"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 name="PlaceHolder 2"/>
          <p:cNvSpPr>
            <a:spLocks noGrp="1"/>
          </p:cNvSpPr>
          <p:nvPr>
            <p:ph type="dt" idx="1"/>
          </p:nvPr>
        </p:nvSpPr>
        <p:spPr>
          <a:xfrm>
            <a:off x="457200" y="6245280"/>
            <a:ext cx="2133360" cy="47592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2" name="PlaceHolder 3"/>
          <p:cNvSpPr>
            <a:spLocks noGrp="1"/>
          </p:cNvSpPr>
          <p:nvPr>
            <p:ph type="ftr" idx="2"/>
          </p:nvPr>
        </p:nvSpPr>
        <p:spPr>
          <a:xfrm>
            <a:off x="3124080" y="6245280"/>
            <a:ext cx="2895120" cy="475920"/>
          </a:xfrm>
          <a:prstGeom prst="rect">
            <a:avLst/>
          </a:prstGeom>
          <a:noFill/>
          <a:ln w="0">
            <a:noFill/>
          </a:ln>
        </p:spPr>
        <p:txBody>
          <a:bodyPr lIns="91440" rIns="91440" tIns="45720" bIns="45720" anchor="t">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3" name="PlaceHolder 4"/>
          <p:cNvSpPr>
            <a:spLocks noGrp="1"/>
          </p:cNvSpPr>
          <p:nvPr>
            <p:ph type="sldNum" idx="3"/>
          </p:nvPr>
        </p:nvSpPr>
        <p:spPr>
          <a:xfrm>
            <a:off x="6553080" y="6245280"/>
            <a:ext cx="2133360" cy="47592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en-US" sz="1400" strike="noStrike" u="none">
                <a:solidFill>
                  <a:schemeClr val="dk1"/>
                </a:solidFill>
                <a:effectLst/>
                <a:uFillTx/>
                <a:latin typeface="Arial"/>
                <a:ea typeface="Arial"/>
              </a:defRPr>
            </a:lvl1pPr>
          </a:lstStyle>
          <a:p>
            <a:pPr indent="0" algn="r">
              <a:lnSpc>
                <a:spcPct val="100000"/>
              </a:lnSpc>
              <a:buNone/>
              <a:tabLst>
                <a:tab algn="l" pos="0"/>
              </a:tabLst>
            </a:pPr>
            <a:fld id="{BAA96C22-11F0-4200-A8AE-01DDB2C93F2E}" type="slidenum">
              <a:rPr b="0" lang="en-US" sz="1400" strike="noStrike" u="none">
                <a:solidFill>
                  <a:schemeClr val="dk1"/>
                </a:solidFill>
                <a:effectLst/>
                <a:uFillTx/>
                <a:latin typeface="Arial"/>
                <a:ea typeface="Arial"/>
              </a:rPr>
              <a:t>&lt;number&gt;</a:t>
            </a:fld>
            <a:endParaRPr b="0" lang="en-US" sz="1400" strike="noStrike" u="none">
              <a:solidFill>
                <a:srgbClr val="ffffff"/>
              </a:solidFill>
              <a:effectLst/>
              <a:uFillTx/>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8" name="Google Shape;26;p3"/>
          <p:cNvSpPr/>
          <p:nvPr/>
        </p:nvSpPr>
        <p:spPr>
          <a:xfrm>
            <a:off x="533520" y="1066680"/>
            <a:ext cx="7924320" cy="49604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3200" strike="noStrike" u="none">
                <a:solidFill>
                  <a:schemeClr val="lt1"/>
                </a:solidFill>
                <a:effectLst/>
                <a:uFillTx/>
                <a:latin typeface="Arial"/>
                <a:ea typeface="Arial"/>
              </a:rPr>
              <a:t>Goals:</a:t>
            </a:r>
            <a:endParaRPr b="0" lang="en-US" sz="32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-Summarize the overall properties of the Sun.</a:t>
            </a:r>
            <a:r>
              <a:rPr b="1" lang="en-US" sz="2400" strike="noStrike" u="none">
                <a:solidFill>
                  <a:schemeClr val="lt1"/>
                </a:solidFill>
                <a:effectLst/>
                <a:uFillTx/>
                <a:latin typeface="Arial"/>
                <a:ea typeface="Arial"/>
              </a:rPr>
              <a:t>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-Explain how energy travels from the solar core, through the interior, and out into space.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-Name the Sun's outer layers and describe what those layers tell us about the Sun's surface composition and temperature.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-Outline the process by which energy is produced in the Sun's interior.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31" name="Google Shape;85;p12"/>
          <p:cNvSpPr/>
          <p:nvPr/>
        </p:nvSpPr>
        <p:spPr>
          <a:xfrm>
            <a:off x="762120" y="1066680"/>
            <a:ext cx="7543440" cy="4789080"/>
          </a:xfrm>
          <a:prstGeom prst="rect">
            <a:avLst/>
          </a:prstGeom>
          <a:noFill/>
          <a:ln w="0">
            <a:noFill/>
          </a:ln>
        </p:spPr>
        <p:style>
          <a:lnRef idx="0"/>
          <a:fillRef idx="0"/>
          <a:effectRef idx="0"/>
          <a:fontRef idx="minor"/>
        </p:style>
        <p:txBody>
          <a:bodyPr anchor="t">
            <a:spAutoFit/>
          </a:bodyPr>
          <a:p>
            <a:pPr indent="-177840">
              <a:lnSpc>
                <a:spcPct val="100000"/>
              </a:lnSpc>
              <a:buClr>
                <a:srgbClr val="ffffff"/>
              </a:buClr>
              <a:buFont typeface="Arial"/>
              <a:buChar char="•"/>
            </a:pPr>
            <a:r>
              <a:rPr b="0" lang="en-US" sz="2800" strike="noStrike" u="none">
                <a:solidFill>
                  <a:schemeClr val="lt1"/>
                </a:solidFill>
                <a:effectLst/>
                <a:uFillTx/>
                <a:latin typeface="Arial"/>
                <a:ea typeface="Arial"/>
              </a:rPr>
              <a:t>The Sun's surface temperature is measured by applying the radiation laws to the observed solar spectrum.</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indent="-177840">
              <a:lnSpc>
                <a:spcPct val="100000"/>
              </a:lnSpc>
              <a:buClr>
                <a:srgbClr val="ffffff"/>
              </a:buClr>
              <a:buFont typeface="Arial"/>
              <a:buChar char="•"/>
              <a:tabLst>
                <a:tab algn="l" pos="0"/>
              </a:tabLst>
            </a:pPr>
            <a:r>
              <a:rPr b="0" lang="en-US" sz="2800" strike="noStrike" u="none">
                <a:solidFill>
                  <a:schemeClr val="lt1"/>
                </a:solidFill>
                <a:effectLst/>
                <a:uFillTx/>
                <a:latin typeface="Arial"/>
                <a:ea typeface="Arial"/>
              </a:rPr>
              <a:t>The distribution of solar radiation has the approximate shape of a blackbody curve for an object at about 5800 K. </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indent="-177840">
              <a:lnSpc>
                <a:spcPct val="100000"/>
              </a:lnSpc>
              <a:buClr>
                <a:srgbClr val="ffffff"/>
              </a:buClr>
              <a:buFont typeface="Arial"/>
              <a:buChar char="•"/>
              <a:tabLst>
                <a:tab algn="l" pos="0"/>
              </a:tabLst>
            </a:pPr>
            <a:r>
              <a:rPr b="0" lang="en-US" sz="2800" strike="noStrike" u="none">
                <a:solidFill>
                  <a:schemeClr val="lt1"/>
                </a:solidFill>
                <a:effectLst/>
                <a:uFillTx/>
                <a:latin typeface="Arial"/>
                <a:ea typeface="Arial"/>
              </a:rPr>
              <a:t>The average solar temperature obtained in this way is known as the Sun's </a:t>
            </a:r>
            <a:r>
              <a:rPr b="0" i="1" lang="en-US" sz="2800" strike="noStrike" u="none">
                <a:solidFill>
                  <a:schemeClr val="lt1"/>
                </a:solidFill>
                <a:effectLst/>
                <a:uFillTx/>
                <a:latin typeface="Arial"/>
                <a:ea typeface="Arial"/>
              </a:rPr>
              <a:t>effective temperature</a:t>
            </a:r>
            <a:r>
              <a:rPr b="0" lang="en-US" sz="2800" strike="noStrike" u="none">
                <a:solidFill>
                  <a:schemeClr val="lt1"/>
                </a:solidFill>
                <a:effectLst/>
                <a:uFillTx/>
                <a:latin typeface="Arial"/>
                <a:ea typeface="Arial"/>
              </a:rPr>
              <a:t>. </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pic>
        <p:nvPicPr>
          <p:cNvPr id="33" name="Google Shape;91;p13" descr=""/>
          <p:cNvPicPr/>
          <p:nvPr/>
        </p:nvPicPr>
        <p:blipFill>
          <a:blip r:embed="rId1"/>
          <a:stretch/>
        </p:blipFill>
        <p:spPr>
          <a:xfrm>
            <a:off x="1066680" y="1371600"/>
            <a:ext cx="7314840" cy="2431800"/>
          </a:xfrm>
          <a:prstGeom prst="rect">
            <a:avLst/>
          </a:prstGeom>
          <a:noFill/>
          <a:ln w="28575">
            <a:solidFill>
              <a:srgbClr val="ffff00"/>
            </a:solidFill>
            <a:miter/>
          </a:ln>
        </p:spPr>
      </p:pic>
      <p:sp>
        <p:nvSpPr>
          <p:cNvPr id="34" name="Google Shape;92;p13"/>
          <p:cNvSpPr/>
          <p:nvPr/>
        </p:nvSpPr>
        <p:spPr>
          <a:xfrm>
            <a:off x="838080" y="4495680"/>
            <a:ext cx="7330680" cy="8218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The Sun's surface, at 6000 K, is brightest in the visible region of the electromagnetic spectrum.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Structure</a:t>
            </a:r>
            <a:endParaRPr b="0" lang="en-US" sz="4000" strike="noStrike" u="none">
              <a:solidFill>
                <a:srgbClr val="000000"/>
              </a:solidFill>
              <a:effectLst/>
              <a:uFillTx/>
              <a:latin typeface="Arial"/>
            </a:endParaRPr>
          </a:p>
        </p:txBody>
      </p:sp>
      <p:sp>
        <p:nvSpPr>
          <p:cNvPr id="36" name="Google Shape;98;p14"/>
          <p:cNvSpPr/>
          <p:nvPr/>
        </p:nvSpPr>
        <p:spPr>
          <a:xfrm>
            <a:off x="1127160" y="5562720"/>
            <a:ext cx="7330680" cy="4568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The Sun's structure, not drawn exactly to scale.</a:t>
            </a:r>
            <a:endParaRPr b="0" lang="en-US" sz="2400" strike="noStrike" u="none">
              <a:solidFill>
                <a:srgbClr val="ffffff"/>
              </a:solidFill>
              <a:effectLst/>
              <a:uFillTx/>
              <a:latin typeface="Arial"/>
            </a:endParaRPr>
          </a:p>
        </p:txBody>
      </p:sp>
      <p:pic>
        <p:nvPicPr>
          <p:cNvPr id="37" name="Google Shape;99;p14" descr=""/>
          <p:cNvPicPr/>
          <p:nvPr/>
        </p:nvPicPr>
        <p:blipFill>
          <a:blip r:embed="rId1"/>
          <a:stretch/>
        </p:blipFill>
        <p:spPr>
          <a:xfrm>
            <a:off x="2057400" y="1066680"/>
            <a:ext cx="4766760" cy="4268520"/>
          </a:xfrm>
          <a:prstGeom prst="rect">
            <a:avLst/>
          </a:prstGeom>
          <a:noFill/>
          <a:ln w="9525">
            <a:solidFill>
              <a:srgbClr val="ffffff"/>
            </a:solidFill>
            <a:miter/>
          </a:ln>
        </p:spPr>
      </p:pic>
      <p:sp>
        <p:nvSpPr>
          <p:cNvPr id="38" name="Google Shape;100;p14"/>
          <p:cNvSpPr/>
          <p:nvPr/>
        </p:nvSpPr>
        <p:spPr>
          <a:xfrm>
            <a:off x="7089840" y="1020600"/>
            <a:ext cx="269640" cy="496440"/>
          </a:xfrm>
          <a:custGeom>
            <a:avLst/>
            <a:gdLst>
              <a:gd name="textAreaLeft" fmla="*/ 0 w 269640"/>
              <a:gd name="textAreaRight" fmla="*/ 270000 w 269640"/>
              <a:gd name="textAreaTop" fmla="*/ 0 h 496440"/>
              <a:gd name="textAreaBottom" fmla="*/ 496800 h 496440"/>
            </a:gdLst>
            <a:ahLst/>
            <a:cxnLst/>
            <a:rect l="textAreaLeft" t="textAreaTop" r="textAreaRight" b="textAreaBottom"/>
            <a:pathLst>
              <a:path w="170" h="313">
                <a:moveTo>
                  <a:pt x="17" y="10"/>
                </a:moveTo>
                <a:lnTo>
                  <a:pt x="12" y="0"/>
                </a:lnTo>
                <a:lnTo>
                  <a:pt x="12" y="7"/>
                </a:lnTo>
                <a:lnTo>
                  <a:pt x="12" y="14"/>
                </a:lnTo>
                <a:lnTo>
                  <a:pt x="11" y="29"/>
                </a:lnTo>
                <a:lnTo>
                  <a:pt x="9" y="76"/>
                </a:lnTo>
                <a:lnTo>
                  <a:pt x="8" y="96"/>
                </a:lnTo>
                <a:lnTo>
                  <a:pt x="7" y="112"/>
                </a:lnTo>
                <a:lnTo>
                  <a:pt x="7" y="124"/>
                </a:lnTo>
                <a:lnTo>
                  <a:pt x="6" y="140"/>
                </a:lnTo>
                <a:lnTo>
                  <a:pt x="5" y="157"/>
                </a:lnTo>
                <a:lnTo>
                  <a:pt x="3" y="175"/>
                </a:lnTo>
                <a:lnTo>
                  <a:pt x="2" y="200"/>
                </a:lnTo>
                <a:lnTo>
                  <a:pt x="2" y="229"/>
                </a:lnTo>
                <a:lnTo>
                  <a:pt x="1" y="312"/>
                </a:lnTo>
                <a:lnTo>
                  <a:pt x="0" y="311"/>
                </a:lnTo>
                <a:lnTo>
                  <a:pt x="0" y="265"/>
                </a:lnTo>
                <a:lnTo>
                  <a:pt x="0" y="257"/>
                </a:lnTo>
                <a:lnTo>
                  <a:pt x="2" y="246"/>
                </a:lnTo>
                <a:lnTo>
                  <a:pt x="4" y="233"/>
                </a:lnTo>
                <a:lnTo>
                  <a:pt x="6" y="218"/>
                </a:lnTo>
                <a:lnTo>
                  <a:pt x="9" y="206"/>
                </a:lnTo>
                <a:lnTo>
                  <a:pt x="11" y="196"/>
                </a:lnTo>
                <a:lnTo>
                  <a:pt x="13" y="186"/>
                </a:lnTo>
                <a:lnTo>
                  <a:pt x="15" y="178"/>
                </a:lnTo>
                <a:lnTo>
                  <a:pt x="17" y="172"/>
                </a:lnTo>
                <a:lnTo>
                  <a:pt x="19" y="167"/>
                </a:lnTo>
                <a:lnTo>
                  <a:pt x="21" y="160"/>
                </a:lnTo>
                <a:lnTo>
                  <a:pt x="24" y="152"/>
                </a:lnTo>
                <a:lnTo>
                  <a:pt x="31" y="135"/>
                </a:lnTo>
                <a:lnTo>
                  <a:pt x="38" y="118"/>
                </a:lnTo>
                <a:lnTo>
                  <a:pt x="42" y="110"/>
                </a:lnTo>
                <a:lnTo>
                  <a:pt x="45" y="103"/>
                </a:lnTo>
                <a:lnTo>
                  <a:pt x="49" y="96"/>
                </a:lnTo>
                <a:lnTo>
                  <a:pt x="53" y="90"/>
                </a:lnTo>
                <a:lnTo>
                  <a:pt x="58" y="84"/>
                </a:lnTo>
                <a:lnTo>
                  <a:pt x="63" y="78"/>
                </a:lnTo>
                <a:lnTo>
                  <a:pt x="68" y="72"/>
                </a:lnTo>
                <a:lnTo>
                  <a:pt x="72" y="68"/>
                </a:lnTo>
                <a:lnTo>
                  <a:pt x="76" y="63"/>
                </a:lnTo>
                <a:lnTo>
                  <a:pt x="80" y="60"/>
                </a:lnTo>
                <a:lnTo>
                  <a:pt x="84" y="57"/>
                </a:lnTo>
                <a:lnTo>
                  <a:pt x="88" y="54"/>
                </a:lnTo>
                <a:lnTo>
                  <a:pt x="91" y="52"/>
                </a:lnTo>
                <a:lnTo>
                  <a:pt x="97" y="47"/>
                </a:lnTo>
                <a:lnTo>
                  <a:pt x="99" y="46"/>
                </a:lnTo>
                <a:lnTo>
                  <a:pt x="103" y="45"/>
                </a:lnTo>
                <a:lnTo>
                  <a:pt x="106" y="44"/>
                </a:lnTo>
                <a:lnTo>
                  <a:pt x="110" y="43"/>
                </a:lnTo>
                <a:lnTo>
                  <a:pt x="115" y="42"/>
                </a:lnTo>
                <a:lnTo>
                  <a:pt x="120" y="41"/>
                </a:lnTo>
                <a:lnTo>
                  <a:pt x="124" y="40"/>
                </a:lnTo>
                <a:lnTo>
                  <a:pt x="127" y="41"/>
                </a:lnTo>
                <a:lnTo>
                  <a:pt x="130" y="42"/>
                </a:lnTo>
                <a:lnTo>
                  <a:pt x="134" y="44"/>
                </a:lnTo>
                <a:lnTo>
                  <a:pt x="137" y="46"/>
                </a:lnTo>
                <a:lnTo>
                  <a:pt x="141" y="51"/>
                </a:lnTo>
                <a:lnTo>
                  <a:pt x="144" y="57"/>
                </a:lnTo>
                <a:lnTo>
                  <a:pt x="145" y="61"/>
                </a:lnTo>
                <a:lnTo>
                  <a:pt x="144" y="69"/>
                </a:lnTo>
                <a:lnTo>
                  <a:pt x="142" y="78"/>
                </a:lnTo>
                <a:lnTo>
                  <a:pt x="140" y="84"/>
                </a:lnTo>
                <a:lnTo>
                  <a:pt x="139" y="89"/>
                </a:lnTo>
                <a:lnTo>
                  <a:pt x="136" y="93"/>
                </a:lnTo>
                <a:lnTo>
                  <a:pt x="133" y="96"/>
                </a:lnTo>
                <a:lnTo>
                  <a:pt x="130" y="99"/>
                </a:lnTo>
                <a:lnTo>
                  <a:pt x="125" y="106"/>
                </a:lnTo>
                <a:lnTo>
                  <a:pt x="123" y="109"/>
                </a:lnTo>
                <a:lnTo>
                  <a:pt x="120" y="112"/>
                </a:lnTo>
                <a:lnTo>
                  <a:pt x="117" y="115"/>
                </a:lnTo>
                <a:lnTo>
                  <a:pt x="114" y="117"/>
                </a:lnTo>
                <a:lnTo>
                  <a:pt x="110" y="119"/>
                </a:lnTo>
                <a:lnTo>
                  <a:pt x="107" y="122"/>
                </a:lnTo>
                <a:lnTo>
                  <a:pt x="103" y="124"/>
                </a:lnTo>
                <a:lnTo>
                  <a:pt x="99" y="126"/>
                </a:lnTo>
                <a:lnTo>
                  <a:pt x="96" y="127"/>
                </a:lnTo>
                <a:lnTo>
                  <a:pt x="92" y="129"/>
                </a:lnTo>
                <a:lnTo>
                  <a:pt x="88" y="132"/>
                </a:lnTo>
                <a:lnTo>
                  <a:pt x="83" y="135"/>
                </a:lnTo>
                <a:lnTo>
                  <a:pt x="78" y="138"/>
                </a:lnTo>
                <a:lnTo>
                  <a:pt x="73" y="140"/>
                </a:lnTo>
                <a:lnTo>
                  <a:pt x="69" y="142"/>
                </a:lnTo>
                <a:lnTo>
                  <a:pt x="65" y="143"/>
                </a:lnTo>
                <a:lnTo>
                  <a:pt x="61" y="144"/>
                </a:lnTo>
                <a:lnTo>
                  <a:pt x="57" y="145"/>
                </a:lnTo>
                <a:lnTo>
                  <a:pt x="46" y="150"/>
                </a:lnTo>
                <a:lnTo>
                  <a:pt x="46" y="151"/>
                </a:lnTo>
                <a:lnTo>
                  <a:pt x="45" y="153"/>
                </a:lnTo>
                <a:lnTo>
                  <a:pt x="46" y="155"/>
                </a:lnTo>
                <a:lnTo>
                  <a:pt x="49" y="160"/>
                </a:lnTo>
                <a:lnTo>
                  <a:pt x="51" y="165"/>
                </a:lnTo>
                <a:lnTo>
                  <a:pt x="55" y="171"/>
                </a:lnTo>
                <a:lnTo>
                  <a:pt x="59" y="177"/>
                </a:lnTo>
                <a:lnTo>
                  <a:pt x="62" y="181"/>
                </a:lnTo>
                <a:lnTo>
                  <a:pt x="66" y="186"/>
                </a:lnTo>
                <a:lnTo>
                  <a:pt x="70" y="191"/>
                </a:lnTo>
                <a:lnTo>
                  <a:pt x="76" y="197"/>
                </a:lnTo>
                <a:lnTo>
                  <a:pt x="82" y="203"/>
                </a:lnTo>
                <a:lnTo>
                  <a:pt x="88" y="210"/>
                </a:lnTo>
                <a:lnTo>
                  <a:pt x="93" y="216"/>
                </a:lnTo>
                <a:lnTo>
                  <a:pt x="97" y="221"/>
                </a:lnTo>
                <a:lnTo>
                  <a:pt x="101" y="225"/>
                </a:lnTo>
                <a:lnTo>
                  <a:pt x="104" y="228"/>
                </a:lnTo>
                <a:lnTo>
                  <a:pt x="108" y="230"/>
                </a:lnTo>
                <a:lnTo>
                  <a:pt x="111" y="232"/>
                </a:lnTo>
                <a:lnTo>
                  <a:pt x="115" y="234"/>
                </a:lnTo>
                <a:lnTo>
                  <a:pt x="119" y="237"/>
                </a:lnTo>
                <a:lnTo>
                  <a:pt x="122" y="240"/>
                </a:lnTo>
                <a:lnTo>
                  <a:pt x="125" y="242"/>
                </a:lnTo>
                <a:lnTo>
                  <a:pt x="130" y="244"/>
                </a:lnTo>
                <a:lnTo>
                  <a:pt x="134" y="245"/>
                </a:lnTo>
                <a:lnTo>
                  <a:pt x="138" y="245"/>
                </a:lnTo>
                <a:lnTo>
                  <a:pt x="143" y="245"/>
                </a:lnTo>
                <a:lnTo>
                  <a:pt x="147" y="245"/>
                </a:lnTo>
                <a:lnTo>
                  <a:pt x="150" y="244"/>
                </a:lnTo>
                <a:lnTo>
                  <a:pt x="155" y="241"/>
                </a:lnTo>
                <a:lnTo>
                  <a:pt x="159" y="238"/>
                </a:lnTo>
                <a:lnTo>
                  <a:pt x="163" y="236"/>
                </a:lnTo>
                <a:lnTo>
                  <a:pt x="169" y="235"/>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39" name="Google Shape;101;p14"/>
          <p:cNvSpPr/>
          <p:nvPr/>
        </p:nvSpPr>
        <p:spPr>
          <a:xfrm>
            <a:off x="7439040" y="1136520"/>
            <a:ext cx="205920" cy="259920"/>
          </a:xfrm>
          <a:custGeom>
            <a:avLst/>
            <a:gdLst>
              <a:gd name="textAreaLeft" fmla="*/ 0 w 205920"/>
              <a:gd name="textAreaRight" fmla="*/ 206280 w 205920"/>
              <a:gd name="textAreaTop" fmla="*/ 0 h 259920"/>
              <a:gd name="textAreaBottom" fmla="*/ 260280 h 259920"/>
            </a:gdLst>
            <a:ahLst/>
            <a:cxnLst/>
            <a:rect l="textAreaLeft" t="textAreaTop" r="textAreaRight" b="textAreaBottom"/>
            <a:pathLst>
              <a:path w="130" h="164">
                <a:moveTo>
                  <a:pt x="11" y="21"/>
                </a:moveTo>
                <a:lnTo>
                  <a:pt x="11" y="47"/>
                </a:lnTo>
                <a:lnTo>
                  <a:pt x="12" y="53"/>
                </a:lnTo>
                <a:lnTo>
                  <a:pt x="13" y="58"/>
                </a:lnTo>
                <a:lnTo>
                  <a:pt x="14" y="62"/>
                </a:lnTo>
                <a:lnTo>
                  <a:pt x="14" y="67"/>
                </a:lnTo>
                <a:lnTo>
                  <a:pt x="14" y="72"/>
                </a:lnTo>
                <a:lnTo>
                  <a:pt x="13" y="78"/>
                </a:lnTo>
                <a:lnTo>
                  <a:pt x="12" y="84"/>
                </a:lnTo>
                <a:lnTo>
                  <a:pt x="12" y="92"/>
                </a:lnTo>
                <a:lnTo>
                  <a:pt x="11" y="100"/>
                </a:lnTo>
                <a:lnTo>
                  <a:pt x="11" y="107"/>
                </a:lnTo>
                <a:lnTo>
                  <a:pt x="11" y="113"/>
                </a:lnTo>
                <a:lnTo>
                  <a:pt x="11" y="122"/>
                </a:lnTo>
                <a:lnTo>
                  <a:pt x="11" y="131"/>
                </a:lnTo>
                <a:lnTo>
                  <a:pt x="10" y="135"/>
                </a:lnTo>
                <a:lnTo>
                  <a:pt x="9" y="139"/>
                </a:lnTo>
                <a:lnTo>
                  <a:pt x="8" y="143"/>
                </a:lnTo>
                <a:lnTo>
                  <a:pt x="7" y="146"/>
                </a:lnTo>
                <a:lnTo>
                  <a:pt x="6" y="150"/>
                </a:lnTo>
                <a:lnTo>
                  <a:pt x="6" y="154"/>
                </a:lnTo>
                <a:lnTo>
                  <a:pt x="5" y="157"/>
                </a:lnTo>
                <a:lnTo>
                  <a:pt x="4" y="160"/>
                </a:lnTo>
                <a:lnTo>
                  <a:pt x="2" y="162"/>
                </a:lnTo>
                <a:lnTo>
                  <a:pt x="2" y="163"/>
                </a:lnTo>
                <a:lnTo>
                  <a:pt x="1" y="163"/>
                </a:lnTo>
                <a:lnTo>
                  <a:pt x="0" y="163"/>
                </a:lnTo>
                <a:lnTo>
                  <a:pt x="0" y="160"/>
                </a:lnTo>
                <a:lnTo>
                  <a:pt x="0" y="156"/>
                </a:lnTo>
                <a:lnTo>
                  <a:pt x="0" y="152"/>
                </a:lnTo>
                <a:lnTo>
                  <a:pt x="0" y="148"/>
                </a:lnTo>
                <a:lnTo>
                  <a:pt x="0" y="142"/>
                </a:lnTo>
                <a:lnTo>
                  <a:pt x="1" y="135"/>
                </a:lnTo>
                <a:lnTo>
                  <a:pt x="3" y="127"/>
                </a:lnTo>
                <a:lnTo>
                  <a:pt x="5" y="118"/>
                </a:lnTo>
                <a:lnTo>
                  <a:pt x="7" y="110"/>
                </a:lnTo>
                <a:lnTo>
                  <a:pt x="10" y="101"/>
                </a:lnTo>
                <a:lnTo>
                  <a:pt x="14" y="90"/>
                </a:lnTo>
                <a:lnTo>
                  <a:pt x="19" y="79"/>
                </a:lnTo>
                <a:lnTo>
                  <a:pt x="24" y="67"/>
                </a:lnTo>
                <a:lnTo>
                  <a:pt x="28" y="58"/>
                </a:lnTo>
                <a:lnTo>
                  <a:pt x="31" y="51"/>
                </a:lnTo>
                <a:lnTo>
                  <a:pt x="33" y="44"/>
                </a:lnTo>
                <a:lnTo>
                  <a:pt x="37" y="39"/>
                </a:lnTo>
                <a:lnTo>
                  <a:pt x="40" y="34"/>
                </a:lnTo>
                <a:lnTo>
                  <a:pt x="43" y="30"/>
                </a:lnTo>
                <a:lnTo>
                  <a:pt x="46" y="26"/>
                </a:lnTo>
                <a:lnTo>
                  <a:pt x="49" y="23"/>
                </a:lnTo>
                <a:lnTo>
                  <a:pt x="51" y="21"/>
                </a:lnTo>
                <a:lnTo>
                  <a:pt x="55" y="18"/>
                </a:lnTo>
                <a:lnTo>
                  <a:pt x="59" y="14"/>
                </a:lnTo>
                <a:lnTo>
                  <a:pt x="63" y="11"/>
                </a:lnTo>
                <a:lnTo>
                  <a:pt x="67" y="8"/>
                </a:lnTo>
                <a:lnTo>
                  <a:pt x="70" y="5"/>
                </a:lnTo>
                <a:lnTo>
                  <a:pt x="73" y="3"/>
                </a:lnTo>
                <a:lnTo>
                  <a:pt x="76" y="1"/>
                </a:lnTo>
                <a:lnTo>
                  <a:pt x="79" y="0"/>
                </a:lnTo>
                <a:lnTo>
                  <a:pt x="83" y="0"/>
                </a:lnTo>
                <a:lnTo>
                  <a:pt x="86" y="0"/>
                </a:lnTo>
                <a:lnTo>
                  <a:pt x="88" y="1"/>
                </a:lnTo>
                <a:lnTo>
                  <a:pt x="91" y="2"/>
                </a:lnTo>
                <a:lnTo>
                  <a:pt x="93" y="3"/>
                </a:lnTo>
                <a:lnTo>
                  <a:pt x="95" y="5"/>
                </a:lnTo>
                <a:lnTo>
                  <a:pt x="99" y="8"/>
                </a:lnTo>
                <a:lnTo>
                  <a:pt x="103" y="12"/>
                </a:lnTo>
                <a:lnTo>
                  <a:pt x="105" y="14"/>
                </a:lnTo>
                <a:lnTo>
                  <a:pt x="106" y="17"/>
                </a:lnTo>
                <a:lnTo>
                  <a:pt x="108" y="20"/>
                </a:lnTo>
                <a:lnTo>
                  <a:pt x="110" y="24"/>
                </a:lnTo>
                <a:lnTo>
                  <a:pt x="110" y="27"/>
                </a:lnTo>
                <a:lnTo>
                  <a:pt x="111" y="31"/>
                </a:lnTo>
                <a:lnTo>
                  <a:pt x="112" y="35"/>
                </a:lnTo>
                <a:lnTo>
                  <a:pt x="113" y="40"/>
                </a:lnTo>
                <a:lnTo>
                  <a:pt x="115" y="45"/>
                </a:lnTo>
                <a:lnTo>
                  <a:pt x="116" y="49"/>
                </a:lnTo>
                <a:lnTo>
                  <a:pt x="116" y="53"/>
                </a:lnTo>
                <a:lnTo>
                  <a:pt x="117" y="58"/>
                </a:lnTo>
                <a:lnTo>
                  <a:pt x="119" y="82"/>
                </a:lnTo>
                <a:lnTo>
                  <a:pt x="120" y="99"/>
                </a:lnTo>
                <a:lnTo>
                  <a:pt x="121" y="112"/>
                </a:lnTo>
                <a:lnTo>
                  <a:pt x="122" y="122"/>
                </a:lnTo>
                <a:lnTo>
                  <a:pt x="123" y="140"/>
                </a:lnTo>
                <a:lnTo>
                  <a:pt x="123" y="144"/>
                </a:lnTo>
                <a:lnTo>
                  <a:pt x="123" y="146"/>
                </a:lnTo>
                <a:lnTo>
                  <a:pt x="124" y="148"/>
                </a:lnTo>
                <a:lnTo>
                  <a:pt x="125" y="148"/>
                </a:lnTo>
                <a:lnTo>
                  <a:pt x="129" y="150"/>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0" name="Google Shape;102;p14"/>
          <p:cNvSpPr/>
          <p:nvPr/>
        </p:nvSpPr>
        <p:spPr>
          <a:xfrm>
            <a:off x="7823160" y="1117440"/>
            <a:ext cx="151920" cy="240840"/>
          </a:xfrm>
          <a:custGeom>
            <a:avLst/>
            <a:gdLst>
              <a:gd name="textAreaLeft" fmla="*/ 0 w 151920"/>
              <a:gd name="textAreaRight" fmla="*/ 152280 w 151920"/>
              <a:gd name="textAreaTop" fmla="*/ 0 h 240840"/>
              <a:gd name="textAreaBottom" fmla="*/ 241200 h 240840"/>
            </a:gdLst>
            <a:ahLst/>
            <a:cxnLst/>
            <a:rect l="textAreaLeft" t="textAreaTop" r="textAreaRight" b="textAreaBottom"/>
            <a:pathLst>
              <a:path w="96" h="152">
                <a:moveTo>
                  <a:pt x="16" y="16"/>
                </a:moveTo>
                <a:lnTo>
                  <a:pt x="16" y="19"/>
                </a:lnTo>
                <a:lnTo>
                  <a:pt x="16" y="22"/>
                </a:lnTo>
                <a:lnTo>
                  <a:pt x="15" y="25"/>
                </a:lnTo>
                <a:lnTo>
                  <a:pt x="13" y="30"/>
                </a:lnTo>
                <a:lnTo>
                  <a:pt x="13" y="34"/>
                </a:lnTo>
                <a:lnTo>
                  <a:pt x="12" y="38"/>
                </a:lnTo>
                <a:lnTo>
                  <a:pt x="12" y="42"/>
                </a:lnTo>
                <a:lnTo>
                  <a:pt x="11" y="46"/>
                </a:lnTo>
                <a:lnTo>
                  <a:pt x="11" y="50"/>
                </a:lnTo>
                <a:lnTo>
                  <a:pt x="11" y="53"/>
                </a:lnTo>
                <a:lnTo>
                  <a:pt x="10" y="57"/>
                </a:lnTo>
                <a:lnTo>
                  <a:pt x="9" y="61"/>
                </a:lnTo>
                <a:lnTo>
                  <a:pt x="8" y="65"/>
                </a:lnTo>
                <a:lnTo>
                  <a:pt x="6" y="69"/>
                </a:lnTo>
                <a:lnTo>
                  <a:pt x="3" y="79"/>
                </a:lnTo>
                <a:lnTo>
                  <a:pt x="2" y="84"/>
                </a:lnTo>
                <a:lnTo>
                  <a:pt x="1" y="88"/>
                </a:lnTo>
                <a:lnTo>
                  <a:pt x="1" y="92"/>
                </a:lnTo>
                <a:lnTo>
                  <a:pt x="0" y="96"/>
                </a:lnTo>
                <a:lnTo>
                  <a:pt x="0" y="100"/>
                </a:lnTo>
                <a:lnTo>
                  <a:pt x="0" y="104"/>
                </a:lnTo>
                <a:lnTo>
                  <a:pt x="0" y="108"/>
                </a:lnTo>
                <a:lnTo>
                  <a:pt x="0" y="112"/>
                </a:lnTo>
                <a:lnTo>
                  <a:pt x="0" y="119"/>
                </a:lnTo>
                <a:lnTo>
                  <a:pt x="0" y="127"/>
                </a:lnTo>
                <a:lnTo>
                  <a:pt x="0" y="130"/>
                </a:lnTo>
                <a:lnTo>
                  <a:pt x="1" y="132"/>
                </a:lnTo>
                <a:lnTo>
                  <a:pt x="2" y="135"/>
                </a:lnTo>
                <a:lnTo>
                  <a:pt x="5" y="138"/>
                </a:lnTo>
                <a:lnTo>
                  <a:pt x="7" y="141"/>
                </a:lnTo>
                <a:lnTo>
                  <a:pt x="10" y="144"/>
                </a:lnTo>
                <a:lnTo>
                  <a:pt x="14" y="147"/>
                </a:lnTo>
                <a:lnTo>
                  <a:pt x="19" y="148"/>
                </a:lnTo>
                <a:lnTo>
                  <a:pt x="24" y="149"/>
                </a:lnTo>
                <a:lnTo>
                  <a:pt x="27" y="150"/>
                </a:lnTo>
                <a:lnTo>
                  <a:pt x="31" y="150"/>
                </a:lnTo>
                <a:lnTo>
                  <a:pt x="33" y="150"/>
                </a:lnTo>
                <a:lnTo>
                  <a:pt x="36" y="151"/>
                </a:lnTo>
                <a:lnTo>
                  <a:pt x="40" y="151"/>
                </a:lnTo>
                <a:lnTo>
                  <a:pt x="43" y="151"/>
                </a:lnTo>
                <a:lnTo>
                  <a:pt x="46" y="150"/>
                </a:lnTo>
                <a:lnTo>
                  <a:pt x="49" y="149"/>
                </a:lnTo>
                <a:lnTo>
                  <a:pt x="51" y="148"/>
                </a:lnTo>
                <a:lnTo>
                  <a:pt x="54" y="146"/>
                </a:lnTo>
                <a:lnTo>
                  <a:pt x="57" y="145"/>
                </a:lnTo>
                <a:lnTo>
                  <a:pt x="60" y="143"/>
                </a:lnTo>
                <a:lnTo>
                  <a:pt x="63" y="141"/>
                </a:lnTo>
                <a:lnTo>
                  <a:pt x="66" y="138"/>
                </a:lnTo>
                <a:lnTo>
                  <a:pt x="68" y="135"/>
                </a:lnTo>
                <a:lnTo>
                  <a:pt x="71" y="131"/>
                </a:lnTo>
                <a:lnTo>
                  <a:pt x="74" y="126"/>
                </a:lnTo>
                <a:lnTo>
                  <a:pt x="77" y="121"/>
                </a:lnTo>
                <a:lnTo>
                  <a:pt x="80" y="117"/>
                </a:lnTo>
                <a:lnTo>
                  <a:pt x="83" y="113"/>
                </a:lnTo>
                <a:lnTo>
                  <a:pt x="85" y="109"/>
                </a:lnTo>
                <a:lnTo>
                  <a:pt x="87" y="105"/>
                </a:lnTo>
                <a:lnTo>
                  <a:pt x="89" y="101"/>
                </a:lnTo>
                <a:lnTo>
                  <a:pt x="91" y="97"/>
                </a:lnTo>
                <a:lnTo>
                  <a:pt x="92" y="93"/>
                </a:lnTo>
                <a:lnTo>
                  <a:pt x="93" y="89"/>
                </a:lnTo>
                <a:lnTo>
                  <a:pt x="94" y="85"/>
                </a:lnTo>
                <a:lnTo>
                  <a:pt x="94" y="82"/>
                </a:lnTo>
                <a:lnTo>
                  <a:pt x="95" y="78"/>
                </a:lnTo>
                <a:lnTo>
                  <a:pt x="95" y="74"/>
                </a:lnTo>
                <a:lnTo>
                  <a:pt x="95" y="70"/>
                </a:lnTo>
                <a:lnTo>
                  <a:pt x="95" y="67"/>
                </a:lnTo>
                <a:lnTo>
                  <a:pt x="95" y="63"/>
                </a:lnTo>
                <a:lnTo>
                  <a:pt x="94" y="59"/>
                </a:lnTo>
                <a:lnTo>
                  <a:pt x="93" y="55"/>
                </a:lnTo>
                <a:lnTo>
                  <a:pt x="92" y="52"/>
                </a:lnTo>
                <a:lnTo>
                  <a:pt x="89" y="46"/>
                </a:lnTo>
                <a:lnTo>
                  <a:pt x="86" y="39"/>
                </a:lnTo>
                <a:lnTo>
                  <a:pt x="81" y="31"/>
                </a:lnTo>
                <a:lnTo>
                  <a:pt x="77" y="25"/>
                </a:lnTo>
                <a:lnTo>
                  <a:pt x="73" y="20"/>
                </a:lnTo>
                <a:lnTo>
                  <a:pt x="69" y="15"/>
                </a:lnTo>
                <a:lnTo>
                  <a:pt x="66" y="11"/>
                </a:lnTo>
                <a:lnTo>
                  <a:pt x="63" y="9"/>
                </a:lnTo>
                <a:lnTo>
                  <a:pt x="61" y="8"/>
                </a:lnTo>
                <a:lnTo>
                  <a:pt x="58" y="6"/>
                </a:lnTo>
                <a:lnTo>
                  <a:pt x="55" y="4"/>
                </a:lnTo>
                <a:lnTo>
                  <a:pt x="51" y="3"/>
                </a:lnTo>
                <a:lnTo>
                  <a:pt x="48" y="1"/>
                </a:lnTo>
                <a:lnTo>
                  <a:pt x="46" y="1"/>
                </a:lnTo>
                <a:lnTo>
                  <a:pt x="44" y="0"/>
                </a:lnTo>
                <a:lnTo>
                  <a:pt x="41" y="0"/>
                </a:lnTo>
                <a:lnTo>
                  <a:pt x="38" y="1"/>
                </a:lnTo>
                <a:lnTo>
                  <a:pt x="34" y="2"/>
                </a:lnTo>
                <a:lnTo>
                  <a:pt x="31" y="4"/>
                </a:lnTo>
                <a:lnTo>
                  <a:pt x="29" y="5"/>
                </a:lnTo>
                <a:lnTo>
                  <a:pt x="27" y="7"/>
                </a:lnTo>
                <a:lnTo>
                  <a:pt x="24" y="9"/>
                </a:lnTo>
                <a:lnTo>
                  <a:pt x="22" y="11"/>
                </a:lnTo>
                <a:lnTo>
                  <a:pt x="20" y="12"/>
                </a:lnTo>
                <a:lnTo>
                  <a:pt x="18" y="14"/>
                </a:lnTo>
                <a:lnTo>
                  <a:pt x="16" y="16"/>
                </a:lnTo>
                <a:lnTo>
                  <a:pt x="12" y="20"/>
                </a:lnTo>
                <a:lnTo>
                  <a:pt x="11" y="27"/>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1" name="Google Shape;103;p14"/>
          <p:cNvSpPr/>
          <p:nvPr/>
        </p:nvSpPr>
        <p:spPr>
          <a:xfrm>
            <a:off x="8099280" y="1054080"/>
            <a:ext cx="331560" cy="348840"/>
          </a:xfrm>
          <a:custGeom>
            <a:avLst/>
            <a:gdLst>
              <a:gd name="textAreaLeft" fmla="*/ 0 w 331560"/>
              <a:gd name="textAreaRight" fmla="*/ 331920 w 331560"/>
              <a:gd name="textAreaTop" fmla="*/ 0 h 348840"/>
              <a:gd name="textAreaBottom" fmla="*/ 349200 h 348840"/>
            </a:gdLst>
            <a:ahLst/>
            <a:cxnLst/>
            <a:rect l="textAreaLeft" t="textAreaTop" r="textAreaRight" b="textAreaBottom"/>
            <a:pathLst>
              <a:path w="209" h="220">
                <a:moveTo>
                  <a:pt x="0" y="56"/>
                </a:moveTo>
                <a:lnTo>
                  <a:pt x="0" y="172"/>
                </a:lnTo>
                <a:lnTo>
                  <a:pt x="1" y="181"/>
                </a:lnTo>
                <a:lnTo>
                  <a:pt x="2" y="189"/>
                </a:lnTo>
                <a:lnTo>
                  <a:pt x="3" y="195"/>
                </a:lnTo>
                <a:lnTo>
                  <a:pt x="4" y="200"/>
                </a:lnTo>
                <a:lnTo>
                  <a:pt x="6" y="204"/>
                </a:lnTo>
                <a:lnTo>
                  <a:pt x="9" y="210"/>
                </a:lnTo>
                <a:lnTo>
                  <a:pt x="14" y="216"/>
                </a:lnTo>
                <a:lnTo>
                  <a:pt x="16" y="218"/>
                </a:lnTo>
                <a:lnTo>
                  <a:pt x="17" y="218"/>
                </a:lnTo>
                <a:lnTo>
                  <a:pt x="21" y="219"/>
                </a:lnTo>
                <a:lnTo>
                  <a:pt x="24" y="219"/>
                </a:lnTo>
                <a:lnTo>
                  <a:pt x="26" y="218"/>
                </a:lnTo>
                <a:lnTo>
                  <a:pt x="30" y="216"/>
                </a:lnTo>
                <a:lnTo>
                  <a:pt x="31" y="215"/>
                </a:lnTo>
                <a:lnTo>
                  <a:pt x="32" y="213"/>
                </a:lnTo>
                <a:lnTo>
                  <a:pt x="33" y="211"/>
                </a:lnTo>
                <a:lnTo>
                  <a:pt x="36" y="206"/>
                </a:lnTo>
                <a:lnTo>
                  <a:pt x="39" y="203"/>
                </a:lnTo>
                <a:lnTo>
                  <a:pt x="42" y="199"/>
                </a:lnTo>
                <a:lnTo>
                  <a:pt x="46" y="194"/>
                </a:lnTo>
                <a:lnTo>
                  <a:pt x="49" y="190"/>
                </a:lnTo>
                <a:lnTo>
                  <a:pt x="52" y="184"/>
                </a:lnTo>
                <a:lnTo>
                  <a:pt x="55" y="179"/>
                </a:lnTo>
                <a:lnTo>
                  <a:pt x="57" y="174"/>
                </a:lnTo>
                <a:lnTo>
                  <a:pt x="60" y="168"/>
                </a:lnTo>
                <a:lnTo>
                  <a:pt x="63" y="163"/>
                </a:lnTo>
                <a:lnTo>
                  <a:pt x="66" y="157"/>
                </a:lnTo>
                <a:lnTo>
                  <a:pt x="69" y="151"/>
                </a:lnTo>
                <a:lnTo>
                  <a:pt x="72" y="144"/>
                </a:lnTo>
                <a:lnTo>
                  <a:pt x="74" y="137"/>
                </a:lnTo>
                <a:lnTo>
                  <a:pt x="76" y="131"/>
                </a:lnTo>
                <a:lnTo>
                  <a:pt x="78" y="126"/>
                </a:lnTo>
                <a:lnTo>
                  <a:pt x="80" y="122"/>
                </a:lnTo>
                <a:lnTo>
                  <a:pt x="82" y="117"/>
                </a:lnTo>
                <a:lnTo>
                  <a:pt x="84" y="111"/>
                </a:lnTo>
                <a:lnTo>
                  <a:pt x="86" y="106"/>
                </a:lnTo>
                <a:lnTo>
                  <a:pt x="88" y="102"/>
                </a:lnTo>
                <a:lnTo>
                  <a:pt x="92" y="96"/>
                </a:lnTo>
                <a:lnTo>
                  <a:pt x="94" y="91"/>
                </a:lnTo>
                <a:lnTo>
                  <a:pt x="95" y="85"/>
                </a:lnTo>
                <a:lnTo>
                  <a:pt x="95" y="87"/>
                </a:lnTo>
                <a:lnTo>
                  <a:pt x="97" y="92"/>
                </a:lnTo>
                <a:lnTo>
                  <a:pt x="98" y="95"/>
                </a:lnTo>
                <a:lnTo>
                  <a:pt x="99" y="99"/>
                </a:lnTo>
                <a:lnTo>
                  <a:pt x="100" y="105"/>
                </a:lnTo>
                <a:lnTo>
                  <a:pt x="100" y="111"/>
                </a:lnTo>
                <a:lnTo>
                  <a:pt x="101" y="117"/>
                </a:lnTo>
                <a:lnTo>
                  <a:pt x="102" y="121"/>
                </a:lnTo>
                <a:lnTo>
                  <a:pt x="104" y="126"/>
                </a:lnTo>
                <a:lnTo>
                  <a:pt x="106" y="131"/>
                </a:lnTo>
                <a:lnTo>
                  <a:pt x="109" y="136"/>
                </a:lnTo>
                <a:lnTo>
                  <a:pt x="112" y="141"/>
                </a:lnTo>
                <a:lnTo>
                  <a:pt x="115" y="146"/>
                </a:lnTo>
                <a:lnTo>
                  <a:pt x="119" y="152"/>
                </a:lnTo>
                <a:lnTo>
                  <a:pt x="122" y="157"/>
                </a:lnTo>
                <a:lnTo>
                  <a:pt x="127" y="162"/>
                </a:lnTo>
                <a:lnTo>
                  <a:pt x="133" y="167"/>
                </a:lnTo>
                <a:lnTo>
                  <a:pt x="139" y="171"/>
                </a:lnTo>
                <a:lnTo>
                  <a:pt x="145" y="175"/>
                </a:lnTo>
                <a:lnTo>
                  <a:pt x="149" y="178"/>
                </a:lnTo>
                <a:lnTo>
                  <a:pt x="154" y="180"/>
                </a:lnTo>
                <a:lnTo>
                  <a:pt x="158" y="182"/>
                </a:lnTo>
                <a:lnTo>
                  <a:pt x="162" y="183"/>
                </a:lnTo>
                <a:lnTo>
                  <a:pt x="166" y="184"/>
                </a:lnTo>
                <a:lnTo>
                  <a:pt x="170" y="184"/>
                </a:lnTo>
                <a:lnTo>
                  <a:pt x="174" y="183"/>
                </a:lnTo>
                <a:lnTo>
                  <a:pt x="178" y="182"/>
                </a:lnTo>
                <a:lnTo>
                  <a:pt x="184" y="179"/>
                </a:lnTo>
                <a:lnTo>
                  <a:pt x="186" y="177"/>
                </a:lnTo>
                <a:lnTo>
                  <a:pt x="192" y="171"/>
                </a:lnTo>
                <a:lnTo>
                  <a:pt x="196" y="166"/>
                </a:lnTo>
                <a:lnTo>
                  <a:pt x="198" y="162"/>
                </a:lnTo>
                <a:lnTo>
                  <a:pt x="199" y="158"/>
                </a:lnTo>
                <a:lnTo>
                  <a:pt x="200" y="154"/>
                </a:lnTo>
                <a:lnTo>
                  <a:pt x="202" y="150"/>
                </a:lnTo>
                <a:lnTo>
                  <a:pt x="203" y="146"/>
                </a:lnTo>
                <a:lnTo>
                  <a:pt x="205" y="142"/>
                </a:lnTo>
                <a:lnTo>
                  <a:pt x="206" y="139"/>
                </a:lnTo>
                <a:lnTo>
                  <a:pt x="207" y="135"/>
                </a:lnTo>
                <a:lnTo>
                  <a:pt x="207" y="131"/>
                </a:lnTo>
                <a:lnTo>
                  <a:pt x="207" y="127"/>
                </a:lnTo>
                <a:lnTo>
                  <a:pt x="208" y="124"/>
                </a:lnTo>
                <a:lnTo>
                  <a:pt x="208" y="120"/>
                </a:lnTo>
                <a:lnTo>
                  <a:pt x="207" y="116"/>
                </a:lnTo>
                <a:lnTo>
                  <a:pt x="206" y="112"/>
                </a:lnTo>
                <a:lnTo>
                  <a:pt x="205" y="109"/>
                </a:lnTo>
                <a:lnTo>
                  <a:pt x="204" y="104"/>
                </a:lnTo>
                <a:lnTo>
                  <a:pt x="204" y="99"/>
                </a:lnTo>
                <a:lnTo>
                  <a:pt x="203" y="94"/>
                </a:lnTo>
                <a:lnTo>
                  <a:pt x="202" y="90"/>
                </a:lnTo>
                <a:lnTo>
                  <a:pt x="201" y="85"/>
                </a:lnTo>
                <a:lnTo>
                  <a:pt x="200" y="81"/>
                </a:lnTo>
                <a:lnTo>
                  <a:pt x="197" y="77"/>
                </a:lnTo>
                <a:lnTo>
                  <a:pt x="195" y="72"/>
                </a:lnTo>
                <a:lnTo>
                  <a:pt x="192" y="66"/>
                </a:lnTo>
                <a:lnTo>
                  <a:pt x="189" y="61"/>
                </a:lnTo>
                <a:lnTo>
                  <a:pt x="187" y="56"/>
                </a:lnTo>
                <a:lnTo>
                  <a:pt x="184" y="50"/>
                </a:lnTo>
                <a:lnTo>
                  <a:pt x="182" y="45"/>
                </a:lnTo>
                <a:lnTo>
                  <a:pt x="180" y="41"/>
                </a:lnTo>
                <a:lnTo>
                  <a:pt x="178" y="36"/>
                </a:lnTo>
                <a:lnTo>
                  <a:pt x="174" y="30"/>
                </a:lnTo>
                <a:lnTo>
                  <a:pt x="172" y="27"/>
                </a:lnTo>
                <a:lnTo>
                  <a:pt x="171" y="24"/>
                </a:lnTo>
                <a:lnTo>
                  <a:pt x="169" y="20"/>
                </a:lnTo>
                <a:lnTo>
                  <a:pt x="167" y="15"/>
                </a:lnTo>
                <a:lnTo>
                  <a:pt x="165" y="11"/>
                </a:lnTo>
                <a:lnTo>
                  <a:pt x="161" y="5"/>
                </a:lnTo>
                <a:lnTo>
                  <a:pt x="159" y="3"/>
                </a:lnTo>
                <a:lnTo>
                  <a:pt x="157" y="2"/>
                </a:lnTo>
                <a:lnTo>
                  <a:pt x="152" y="0"/>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2" name="Google Shape;104;p14"/>
          <p:cNvSpPr/>
          <p:nvPr/>
        </p:nvSpPr>
        <p:spPr>
          <a:xfrm>
            <a:off x="7251840" y="1768320"/>
            <a:ext cx="9000" cy="474480"/>
          </a:xfrm>
          <a:custGeom>
            <a:avLst/>
            <a:gdLst>
              <a:gd name="textAreaLeft" fmla="*/ 0 w 9000"/>
              <a:gd name="textAreaRight" fmla="*/ 9360 w 9000"/>
              <a:gd name="textAreaTop" fmla="*/ 0 h 474480"/>
              <a:gd name="textAreaBottom" fmla="*/ 474840 h 474480"/>
            </a:gdLst>
            <a:ahLst/>
            <a:cxnLst/>
            <a:rect l="textAreaLeft" t="textAreaTop" r="textAreaRight" b="textAreaBottom"/>
            <a:pathLst>
              <a:path w="6" h="299">
                <a:moveTo>
                  <a:pt x="0" y="0"/>
                </a:moveTo>
                <a:lnTo>
                  <a:pt x="0" y="27"/>
                </a:lnTo>
                <a:lnTo>
                  <a:pt x="0" y="35"/>
                </a:lnTo>
                <a:lnTo>
                  <a:pt x="1" y="44"/>
                </a:lnTo>
                <a:lnTo>
                  <a:pt x="2" y="53"/>
                </a:lnTo>
                <a:lnTo>
                  <a:pt x="3" y="69"/>
                </a:lnTo>
                <a:lnTo>
                  <a:pt x="2" y="88"/>
                </a:lnTo>
                <a:lnTo>
                  <a:pt x="1" y="109"/>
                </a:lnTo>
                <a:lnTo>
                  <a:pt x="1" y="125"/>
                </a:lnTo>
                <a:lnTo>
                  <a:pt x="0" y="138"/>
                </a:lnTo>
                <a:lnTo>
                  <a:pt x="0" y="148"/>
                </a:lnTo>
                <a:lnTo>
                  <a:pt x="0" y="157"/>
                </a:lnTo>
                <a:lnTo>
                  <a:pt x="0" y="171"/>
                </a:lnTo>
                <a:lnTo>
                  <a:pt x="0" y="180"/>
                </a:lnTo>
                <a:lnTo>
                  <a:pt x="1" y="189"/>
                </a:lnTo>
                <a:lnTo>
                  <a:pt x="3" y="199"/>
                </a:lnTo>
                <a:lnTo>
                  <a:pt x="3" y="208"/>
                </a:lnTo>
                <a:lnTo>
                  <a:pt x="4" y="215"/>
                </a:lnTo>
                <a:lnTo>
                  <a:pt x="4" y="222"/>
                </a:lnTo>
                <a:lnTo>
                  <a:pt x="5" y="229"/>
                </a:lnTo>
                <a:lnTo>
                  <a:pt x="5" y="235"/>
                </a:lnTo>
                <a:lnTo>
                  <a:pt x="5" y="241"/>
                </a:lnTo>
                <a:lnTo>
                  <a:pt x="4" y="249"/>
                </a:lnTo>
                <a:lnTo>
                  <a:pt x="0" y="298"/>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3" name="Google Shape;105;p14"/>
          <p:cNvSpPr/>
          <p:nvPr/>
        </p:nvSpPr>
        <p:spPr>
          <a:xfrm>
            <a:off x="7126200" y="1965240"/>
            <a:ext cx="321840" cy="36000"/>
          </a:xfrm>
          <a:custGeom>
            <a:avLst/>
            <a:gdLst>
              <a:gd name="textAreaLeft" fmla="*/ 0 w 321840"/>
              <a:gd name="textAreaRight" fmla="*/ 322200 w 321840"/>
              <a:gd name="textAreaTop" fmla="*/ 0 h 36000"/>
              <a:gd name="textAreaBottom" fmla="*/ 36360 h 36000"/>
            </a:gdLst>
            <a:ahLst/>
            <a:cxnLst/>
            <a:rect l="textAreaLeft" t="textAreaTop" r="textAreaRight" b="textAreaBottom"/>
            <a:pathLst>
              <a:path w="203" h="23">
                <a:moveTo>
                  <a:pt x="0" y="22"/>
                </a:moveTo>
                <a:lnTo>
                  <a:pt x="48" y="22"/>
                </a:lnTo>
                <a:lnTo>
                  <a:pt x="56" y="21"/>
                </a:lnTo>
                <a:lnTo>
                  <a:pt x="66" y="20"/>
                </a:lnTo>
                <a:lnTo>
                  <a:pt x="77" y="19"/>
                </a:lnTo>
                <a:lnTo>
                  <a:pt x="87" y="18"/>
                </a:lnTo>
                <a:lnTo>
                  <a:pt x="94" y="16"/>
                </a:lnTo>
                <a:lnTo>
                  <a:pt x="100" y="14"/>
                </a:lnTo>
                <a:lnTo>
                  <a:pt x="108" y="13"/>
                </a:lnTo>
                <a:lnTo>
                  <a:pt x="117" y="12"/>
                </a:lnTo>
                <a:lnTo>
                  <a:pt x="127" y="12"/>
                </a:lnTo>
                <a:lnTo>
                  <a:pt x="134" y="11"/>
                </a:lnTo>
                <a:lnTo>
                  <a:pt x="141" y="10"/>
                </a:lnTo>
                <a:lnTo>
                  <a:pt x="146" y="8"/>
                </a:lnTo>
                <a:lnTo>
                  <a:pt x="153" y="7"/>
                </a:lnTo>
                <a:lnTo>
                  <a:pt x="161" y="6"/>
                </a:lnTo>
                <a:lnTo>
                  <a:pt x="169" y="6"/>
                </a:lnTo>
                <a:lnTo>
                  <a:pt x="176" y="5"/>
                </a:lnTo>
                <a:lnTo>
                  <a:pt x="181" y="4"/>
                </a:lnTo>
                <a:lnTo>
                  <a:pt x="186" y="2"/>
                </a:lnTo>
                <a:lnTo>
                  <a:pt x="190" y="1"/>
                </a:lnTo>
                <a:lnTo>
                  <a:pt x="194" y="1"/>
                </a:lnTo>
                <a:lnTo>
                  <a:pt x="202" y="0"/>
                </a:lnTo>
              </a:path>
            </a:pathLst>
          </a:custGeom>
          <a:noFill/>
          <a:ln w="38100">
            <a:solidFill>
              <a:srgbClr val="ff0000"/>
            </a:solidFill>
            <a:miter/>
          </a:ln>
        </p:spPr>
        <p:style>
          <a:lnRef idx="0"/>
          <a:fillRef idx="0"/>
          <a:effectRef idx="0"/>
          <a:fontRef idx="minor"/>
        </p:style>
        <p:txBody>
          <a:bodyPr tIns="18000" bIns="18000"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4" name="Google Shape;106;p14"/>
          <p:cNvSpPr/>
          <p:nvPr/>
        </p:nvSpPr>
        <p:spPr>
          <a:xfrm>
            <a:off x="7466040" y="1860480"/>
            <a:ext cx="240840" cy="364680"/>
          </a:xfrm>
          <a:custGeom>
            <a:avLst/>
            <a:gdLst>
              <a:gd name="textAreaLeft" fmla="*/ 0 w 240840"/>
              <a:gd name="textAreaRight" fmla="*/ 241200 w 240840"/>
              <a:gd name="textAreaTop" fmla="*/ 0 h 364680"/>
              <a:gd name="textAreaBottom" fmla="*/ 365040 h 364680"/>
            </a:gdLst>
            <a:ahLst/>
            <a:cxnLst/>
            <a:rect l="textAreaLeft" t="textAreaTop" r="textAreaRight" b="textAreaBottom"/>
            <a:pathLst>
              <a:path w="152" h="230">
                <a:moveTo>
                  <a:pt x="140" y="4"/>
                </a:moveTo>
                <a:lnTo>
                  <a:pt x="128" y="1"/>
                </a:lnTo>
                <a:lnTo>
                  <a:pt x="124" y="0"/>
                </a:lnTo>
                <a:lnTo>
                  <a:pt x="121" y="1"/>
                </a:lnTo>
                <a:lnTo>
                  <a:pt x="118" y="2"/>
                </a:lnTo>
                <a:lnTo>
                  <a:pt x="115" y="3"/>
                </a:lnTo>
                <a:lnTo>
                  <a:pt x="111" y="4"/>
                </a:lnTo>
                <a:lnTo>
                  <a:pt x="108" y="6"/>
                </a:lnTo>
                <a:lnTo>
                  <a:pt x="104" y="8"/>
                </a:lnTo>
                <a:lnTo>
                  <a:pt x="99" y="11"/>
                </a:lnTo>
                <a:lnTo>
                  <a:pt x="94" y="14"/>
                </a:lnTo>
                <a:lnTo>
                  <a:pt x="89" y="18"/>
                </a:lnTo>
                <a:lnTo>
                  <a:pt x="78" y="25"/>
                </a:lnTo>
                <a:lnTo>
                  <a:pt x="73" y="28"/>
                </a:lnTo>
                <a:lnTo>
                  <a:pt x="69" y="32"/>
                </a:lnTo>
                <a:lnTo>
                  <a:pt x="64" y="36"/>
                </a:lnTo>
                <a:lnTo>
                  <a:pt x="61" y="39"/>
                </a:lnTo>
                <a:lnTo>
                  <a:pt x="58" y="41"/>
                </a:lnTo>
                <a:lnTo>
                  <a:pt x="55" y="44"/>
                </a:lnTo>
                <a:lnTo>
                  <a:pt x="52" y="47"/>
                </a:lnTo>
                <a:lnTo>
                  <a:pt x="46" y="53"/>
                </a:lnTo>
                <a:lnTo>
                  <a:pt x="42" y="58"/>
                </a:lnTo>
                <a:lnTo>
                  <a:pt x="37" y="64"/>
                </a:lnTo>
                <a:lnTo>
                  <a:pt x="32" y="70"/>
                </a:lnTo>
                <a:lnTo>
                  <a:pt x="28" y="75"/>
                </a:lnTo>
                <a:lnTo>
                  <a:pt x="25" y="80"/>
                </a:lnTo>
                <a:lnTo>
                  <a:pt x="22" y="85"/>
                </a:lnTo>
                <a:lnTo>
                  <a:pt x="19" y="89"/>
                </a:lnTo>
                <a:lnTo>
                  <a:pt x="17" y="93"/>
                </a:lnTo>
                <a:lnTo>
                  <a:pt x="15" y="97"/>
                </a:lnTo>
                <a:lnTo>
                  <a:pt x="14" y="101"/>
                </a:lnTo>
                <a:lnTo>
                  <a:pt x="13" y="105"/>
                </a:lnTo>
                <a:lnTo>
                  <a:pt x="12" y="108"/>
                </a:lnTo>
                <a:lnTo>
                  <a:pt x="11" y="112"/>
                </a:lnTo>
                <a:lnTo>
                  <a:pt x="10" y="116"/>
                </a:lnTo>
                <a:lnTo>
                  <a:pt x="8" y="120"/>
                </a:lnTo>
                <a:lnTo>
                  <a:pt x="7" y="124"/>
                </a:lnTo>
                <a:lnTo>
                  <a:pt x="6" y="127"/>
                </a:lnTo>
                <a:lnTo>
                  <a:pt x="6" y="131"/>
                </a:lnTo>
                <a:lnTo>
                  <a:pt x="5" y="135"/>
                </a:lnTo>
                <a:lnTo>
                  <a:pt x="4" y="140"/>
                </a:lnTo>
                <a:lnTo>
                  <a:pt x="2" y="145"/>
                </a:lnTo>
                <a:lnTo>
                  <a:pt x="1" y="149"/>
                </a:lnTo>
                <a:lnTo>
                  <a:pt x="0" y="155"/>
                </a:lnTo>
                <a:lnTo>
                  <a:pt x="1" y="160"/>
                </a:lnTo>
                <a:lnTo>
                  <a:pt x="2" y="165"/>
                </a:lnTo>
                <a:lnTo>
                  <a:pt x="3" y="171"/>
                </a:lnTo>
                <a:lnTo>
                  <a:pt x="5" y="178"/>
                </a:lnTo>
                <a:lnTo>
                  <a:pt x="7" y="185"/>
                </a:lnTo>
                <a:lnTo>
                  <a:pt x="10" y="192"/>
                </a:lnTo>
                <a:lnTo>
                  <a:pt x="13" y="197"/>
                </a:lnTo>
                <a:lnTo>
                  <a:pt x="15" y="201"/>
                </a:lnTo>
                <a:lnTo>
                  <a:pt x="20" y="208"/>
                </a:lnTo>
                <a:lnTo>
                  <a:pt x="24" y="213"/>
                </a:lnTo>
                <a:lnTo>
                  <a:pt x="26" y="217"/>
                </a:lnTo>
                <a:lnTo>
                  <a:pt x="26" y="219"/>
                </a:lnTo>
                <a:lnTo>
                  <a:pt x="27" y="220"/>
                </a:lnTo>
                <a:lnTo>
                  <a:pt x="29" y="221"/>
                </a:lnTo>
                <a:lnTo>
                  <a:pt x="30" y="222"/>
                </a:lnTo>
                <a:lnTo>
                  <a:pt x="34" y="224"/>
                </a:lnTo>
                <a:lnTo>
                  <a:pt x="35" y="226"/>
                </a:lnTo>
                <a:lnTo>
                  <a:pt x="37" y="227"/>
                </a:lnTo>
                <a:lnTo>
                  <a:pt x="41" y="228"/>
                </a:lnTo>
                <a:lnTo>
                  <a:pt x="45" y="228"/>
                </a:lnTo>
                <a:lnTo>
                  <a:pt x="46" y="228"/>
                </a:lnTo>
                <a:lnTo>
                  <a:pt x="50" y="228"/>
                </a:lnTo>
                <a:lnTo>
                  <a:pt x="55" y="229"/>
                </a:lnTo>
                <a:lnTo>
                  <a:pt x="61" y="229"/>
                </a:lnTo>
                <a:lnTo>
                  <a:pt x="65" y="228"/>
                </a:lnTo>
                <a:lnTo>
                  <a:pt x="69" y="227"/>
                </a:lnTo>
                <a:lnTo>
                  <a:pt x="72" y="226"/>
                </a:lnTo>
                <a:lnTo>
                  <a:pt x="75" y="224"/>
                </a:lnTo>
                <a:lnTo>
                  <a:pt x="79" y="222"/>
                </a:lnTo>
                <a:lnTo>
                  <a:pt x="82" y="221"/>
                </a:lnTo>
                <a:lnTo>
                  <a:pt x="85" y="219"/>
                </a:lnTo>
                <a:lnTo>
                  <a:pt x="88" y="217"/>
                </a:lnTo>
                <a:lnTo>
                  <a:pt x="90" y="215"/>
                </a:lnTo>
                <a:lnTo>
                  <a:pt x="93" y="214"/>
                </a:lnTo>
                <a:lnTo>
                  <a:pt x="96" y="213"/>
                </a:lnTo>
                <a:lnTo>
                  <a:pt x="100" y="213"/>
                </a:lnTo>
                <a:lnTo>
                  <a:pt x="103" y="212"/>
                </a:lnTo>
                <a:lnTo>
                  <a:pt x="107" y="211"/>
                </a:lnTo>
                <a:lnTo>
                  <a:pt x="110" y="209"/>
                </a:lnTo>
                <a:lnTo>
                  <a:pt x="115" y="206"/>
                </a:lnTo>
                <a:lnTo>
                  <a:pt x="121" y="202"/>
                </a:lnTo>
                <a:lnTo>
                  <a:pt x="127" y="198"/>
                </a:lnTo>
                <a:lnTo>
                  <a:pt x="133" y="193"/>
                </a:lnTo>
                <a:lnTo>
                  <a:pt x="138" y="188"/>
                </a:lnTo>
                <a:lnTo>
                  <a:pt x="151" y="172"/>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5" name="Google Shape;107;p14"/>
          <p:cNvSpPr/>
          <p:nvPr/>
        </p:nvSpPr>
        <p:spPr>
          <a:xfrm>
            <a:off x="7491240" y="1973160"/>
            <a:ext cx="215640" cy="90000"/>
          </a:xfrm>
          <a:custGeom>
            <a:avLst/>
            <a:gdLst>
              <a:gd name="textAreaLeft" fmla="*/ 0 w 215640"/>
              <a:gd name="textAreaRight" fmla="*/ 216000 w 215640"/>
              <a:gd name="textAreaTop" fmla="*/ 0 h 90000"/>
              <a:gd name="textAreaBottom" fmla="*/ 90360 h 90000"/>
            </a:gdLst>
            <a:ahLst/>
            <a:cxnLst/>
            <a:rect l="textAreaLeft" t="textAreaTop" r="textAreaRight" b="textAreaBottom"/>
            <a:pathLst>
              <a:path w="136" h="57">
                <a:moveTo>
                  <a:pt x="0" y="56"/>
                </a:moveTo>
                <a:lnTo>
                  <a:pt x="6" y="53"/>
                </a:lnTo>
                <a:lnTo>
                  <a:pt x="9" y="52"/>
                </a:lnTo>
                <a:lnTo>
                  <a:pt x="11" y="50"/>
                </a:lnTo>
                <a:lnTo>
                  <a:pt x="13" y="49"/>
                </a:lnTo>
                <a:lnTo>
                  <a:pt x="18" y="46"/>
                </a:lnTo>
                <a:lnTo>
                  <a:pt x="24" y="43"/>
                </a:lnTo>
                <a:lnTo>
                  <a:pt x="31" y="40"/>
                </a:lnTo>
                <a:lnTo>
                  <a:pt x="37" y="37"/>
                </a:lnTo>
                <a:lnTo>
                  <a:pt x="42" y="33"/>
                </a:lnTo>
                <a:lnTo>
                  <a:pt x="47" y="30"/>
                </a:lnTo>
                <a:lnTo>
                  <a:pt x="53" y="27"/>
                </a:lnTo>
                <a:lnTo>
                  <a:pt x="59" y="24"/>
                </a:lnTo>
                <a:lnTo>
                  <a:pt x="66" y="22"/>
                </a:lnTo>
                <a:lnTo>
                  <a:pt x="78" y="17"/>
                </a:lnTo>
                <a:lnTo>
                  <a:pt x="84" y="15"/>
                </a:lnTo>
                <a:lnTo>
                  <a:pt x="89" y="13"/>
                </a:lnTo>
                <a:lnTo>
                  <a:pt x="94" y="12"/>
                </a:lnTo>
                <a:lnTo>
                  <a:pt x="98" y="10"/>
                </a:lnTo>
                <a:lnTo>
                  <a:pt x="104" y="8"/>
                </a:lnTo>
                <a:lnTo>
                  <a:pt x="110" y="6"/>
                </a:lnTo>
                <a:lnTo>
                  <a:pt x="117" y="4"/>
                </a:lnTo>
                <a:lnTo>
                  <a:pt x="122" y="3"/>
                </a:lnTo>
                <a:lnTo>
                  <a:pt x="126" y="2"/>
                </a:lnTo>
                <a:lnTo>
                  <a:pt x="135" y="0"/>
                </a:lnTo>
              </a:path>
            </a:pathLst>
          </a:custGeom>
          <a:noFill/>
          <a:ln w="38100">
            <a:solidFill>
              <a:srgbClr val="ff0000"/>
            </a:solidFill>
            <a:miter/>
          </a:ln>
        </p:spPr>
        <p:style>
          <a:lnRef idx="0"/>
          <a:fillRef idx="0"/>
          <a:effectRef idx="0"/>
          <a:fontRef idx="minor"/>
        </p:style>
        <p:txBody>
          <a:bodyPr tIns="45000" bIns="45000"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6" name="Google Shape;108;p14"/>
          <p:cNvSpPr/>
          <p:nvPr/>
        </p:nvSpPr>
        <p:spPr>
          <a:xfrm>
            <a:off x="7786800" y="1882800"/>
            <a:ext cx="215640" cy="252000"/>
          </a:xfrm>
          <a:custGeom>
            <a:avLst/>
            <a:gdLst>
              <a:gd name="textAreaLeft" fmla="*/ 0 w 215640"/>
              <a:gd name="textAreaRight" fmla="*/ 216000 w 215640"/>
              <a:gd name="textAreaTop" fmla="*/ 0 h 252000"/>
              <a:gd name="textAreaBottom" fmla="*/ 252360 h 252000"/>
            </a:gdLst>
            <a:ahLst/>
            <a:cxnLst/>
            <a:rect l="textAreaLeft" t="textAreaTop" r="textAreaRight" b="textAreaBottom"/>
            <a:pathLst>
              <a:path w="136" h="159">
                <a:moveTo>
                  <a:pt x="0" y="153"/>
                </a:moveTo>
                <a:lnTo>
                  <a:pt x="0" y="156"/>
                </a:lnTo>
                <a:lnTo>
                  <a:pt x="0" y="131"/>
                </a:lnTo>
                <a:lnTo>
                  <a:pt x="1" y="119"/>
                </a:lnTo>
                <a:lnTo>
                  <a:pt x="2" y="106"/>
                </a:lnTo>
                <a:lnTo>
                  <a:pt x="3" y="94"/>
                </a:lnTo>
                <a:lnTo>
                  <a:pt x="4" y="84"/>
                </a:lnTo>
                <a:lnTo>
                  <a:pt x="4" y="76"/>
                </a:lnTo>
                <a:lnTo>
                  <a:pt x="5" y="70"/>
                </a:lnTo>
                <a:lnTo>
                  <a:pt x="6" y="64"/>
                </a:lnTo>
                <a:lnTo>
                  <a:pt x="7" y="58"/>
                </a:lnTo>
                <a:lnTo>
                  <a:pt x="8" y="52"/>
                </a:lnTo>
                <a:lnTo>
                  <a:pt x="10" y="47"/>
                </a:lnTo>
                <a:lnTo>
                  <a:pt x="12" y="42"/>
                </a:lnTo>
                <a:lnTo>
                  <a:pt x="13" y="38"/>
                </a:lnTo>
                <a:lnTo>
                  <a:pt x="15" y="34"/>
                </a:lnTo>
                <a:lnTo>
                  <a:pt x="15" y="30"/>
                </a:lnTo>
                <a:lnTo>
                  <a:pt x="16" y="26"/>
                </a:lnTo>
                <a:lnTo>
                  <a:pt x="17" y="22"/>
                </a:lnTo>
                <a:lnTo>
                  <a:pt x="18" y="20"/>
                </a:lnTo>
                <a:lnTo>
                  <a:pt x="21" y="15"/>
                </a:lnTo>
                <a:lnTo>
                  <a:pt x="22" y="11"/>
                </a:lnTo>
                <a:lnTo>
                  <a:pt x="23" y="8"/>
                </a:lnTo>
                <a:lnTo>
                  <a:pt x="24" y="5"/>
                </a:lnTo>
                <a:lnTo>
                  <a:pt x="26" y="0"/>
                </a:lnTo>
                <a:lnTo>
                  <a:pt x="27" y="0"/>
                </a:lnTo>
                <a:lnTo>
                  <a:pt x="31" y="4"/>
                </a:lnTo>
                <a:lnTo>
                  <a:pt x="32" y="5"/>
                </a:lnTo>
                <a:lnTo>
                  <a:pt x="33" y="9"/>
                </a:lnTo>
                <a:lnTo>
                  <a:pt x="34" y="11"/>
                </a:lnTo>
                <a:lnTo>
                  <a:pt x="35" y="14"/>
                </a:lnTo>
                <a:lnTo>
                  <a:pt x="36" y="17"/>
                </a:lnTo>
                <a:lnTo>
                  <a:pt x="37" y="20"/>
                </a:lnTo>
                <a:lnTo>
                  <a:pt x="39" y="24"/>
                </a:lnTo>
                <a:lnTo>
                  <a:pt x="39" y="27"/>
                </a:lnTo>
                <a:lnTo>
                  <a:pt x="41" y="30"/>
                </a:lnTo>
                <a:lnTo>
                  <a:pt x="42" y="34"/>
                </a:lnTo>
                <a:lnTo>
                  <a:pt x="44" y="38"/>
                </a:lnTo>
                <a:lnTo>
                  <a:pt x="45" y="42"/>
                </a:lnTo>
                <a:lnTo>
                  <a:pt x="47" y="47"/>
                </a:lnTo>
                <a:lnTo>
                  <a:pt x="48" y="52"/>
                </a:lnTo>
                <a:lnTo>
                  <a:pt x="49" y="56"/>
                </a:lnTo>
                <a:lnTo>
                  <a:pt x="50" y="60"/>
                </a:lnTo>
                <a:lnTo>
                  <a:pt x="51" y="64"/>
                </a:lnTo>
                <a:lnTo>
                  <a:pt x="52" y="66"/>
                </a:lnTo>
                <a:lnTo>
                  <a:pt x="53" y="69"/>
                </a:lnTo>
                <a:lnTo>
                  <a:pt x="56" y="72"/>
                </a:lnTo>
                <a:lnTo>
                  <a:pt x="58" y="75"/>
                </a:lnTo>
                <a:lnTo>
                  <a:pt x="61" y="78"/>
                </a:lnTo>
                <a:lnTo>
                  <a:pt x="63" y="81"/>
                </a:lnTo>
                <a:lnTo>
                  <a:pt x="66" y="86"/>
                </a:lnTo>
                <a:lnTo>
                  <a:pt x="67" y="88"/>
                </a:lnTo>
                <a:lnTo>
                  <a:pt x="68" y="89"/>
                </a:lnTo>
                <a:lnTo>
                  <a:pt x="72" y="90"/>
                </a:lnTo>
                <a:lnTo>
                  <a:pt x="76" y="87"/>
                </a:lnTo>
                <a:lnTo>
                  <a:pt x="83" y="81"/>
                </a:lnTo>
                <a:lnTo>
                  <a:pt x="85" y="77"/>
                </a:lnTo>
                <a:lnTo>
                  <a:pt x="87" y="74"/>
                </a:lnTo>
                <a:lnTo>
                  <a:pt x="89" y="70"/>
                </a:lnTo>
                <a:lnTo>
                  <a:pt x="95" y="58"/>
                </a:lnTo>
                <a:lnTo>
                  <a:pt x="102" y="44"/>
                </a:lnTo>
                <a:lnTo>
                  <a:pt x="105" y="39"/>
                </a:lnTo>
                <a:lnTo>
                  <a:pt x="107" y="34"/>
                </a:lnTo>
                <a:lnTo>
                  <a:pt x="109" y="28"/>
                </a:lnTo>
                <a:lnTo>
                  <a:pt x="110" y="24"/>
                </a:lnTo>
                <a:lnTo>
                  <a:pt x="111" y="21"/>
                </a:lnTo>
                <a:lnTo>
                  <a:pt x="111" y="18"/>
                </a:lnTo>
                <a:lnTo>
                  <a:pt x="114" y="13"/>
                </a:lnTo>
                <a:lnTo>
                  <a:pt x="115" y="11"/>
                </a:lnTo>
                <a:lnTo>
                  <a:pt x="117" y="7"/>
                </a:lnTo>
                <a:lnTo>
                  <a:pt x="117" y="5"/>
                </a:lnTo>
                <a:lnTo>
                  <a:pt x="118" y="5"/>
                </a:lnTo>
                <a:lnTo>
                  <a:pt x="118" y="8"/>
                </a:lnTo>
                <a:lnTo>
                  <a:pt x="118" y="12"/>
                </a:lnTo>
                <a:lnTo>
                  <a:pt x="118" y="17"/>
                </a:lnTo>
                <a:lnTo>
                  <a:pt x="118" y="31"/>
                </a:lnTo>
                <a:lnTo>
                  <a:pt x="118" y="120"/>
                </a:lnTo>
                <a:lnTo>
                  <a:pt x="119" y="124"/>
                </a:lnTo>
                <a:lnTo>
                  <a:pt x="120" y="129"/>
                </a:lnTo>
                <a:lnTo>
                  <a:pt x="121" y="133"/>
                </a:lnTo>
                <a:lnTo>
                  <a:pt x="123" y="137"/>
                </a:lnTo>
                <a:lnTo>
                  <a:pt x="124" y="139"/>
                </a:lnTo>
                <a:lnTo>
                  <a:pt x="126" y="142"/>
                </a:lnTo>
                <a:lnTo>
                  <a:pt x="128" y="145"/>
                </a:lnTo>
                <a:lnTo>
                  <a:pt x="130" y="148"/>
                </a:lnTo>
                <a:lnTo>
                  <a:pt x="135" y="158"/>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7" name="Google Shape;109;p14"/>
          <p:cNvSpPr/>
          <p:nvPr/>
        </p:nvSpPr>
        <p:spPr>
          <a:xfrm>
            <a:off x="8161200" y="1751040"/>
            <a:ext cx="240840" cy="358560"/>
          </a:xfrm>
          <a:custGeom>
            <a:avLst/>
            <a:gdLst>
              <a:gd name="textAreaLeft" fmla="*/ 0 w 240840"/>
              <a:gd name="textAreaRight" fmla="*/ 241200 w 240840"/>
              <a:gd name="textAreaTop" fmla="*/ 0 h 358560"/>
              <a:gd name="textAreaBottom" fmla="*/ 358920 h 358560"/>
            </a:gdLst>
            <a:ahLst/>
            <a:cxnLst/>
            <a:rect l="textAreaLeft" t="textAreaTop" r="textAreaRight" b="textAreaBottom"/>
            <a:pathLst>
              <a:path w="152" h="226">
                <a:moveTo>
                  <a:pt x="68" y="140"/>
                </a:moveTo>
                <a:lnTo>
                  <a:pt x="68" y="146"/>
                </a:lnTo>
                <a:lnTo>
                  <a:pt x="69" y="152"/>
                </a:lnTo>
                <a:lnTo>
                  <a:pt x="72" y="159"/>
                </a:lnTo>
                <a:lnTo>
                  <a:pt x="72" y="163"/>
                </a:lnTo>
                <a:lnTo>
                  <a:pt x="73" y="167"/>
                </a:lnTo>
                <a:lnTo>
                  <a:pt x="73" y="172"/>
                </a:lnTo>
                <a:lnTo>
                  <a:pt x="75" y="177"/>
                </a:lnTo>
                <a:lnTo>
                  <a:pt x="76" y="184"/>
                </a:lnTo>
                <a:lnTo>
                  <a:pt x="77" y="191"/>
                </a:lnTo>
                <a:lnTo>
                  <a:pt x="78" y="199"/>
                </a:lnTo>
                <a:lnTo>
                  <a:pt x="78" y="208"/>
                </a:lnTo>
                <a:lnTo>
                  <a:pt x="78" y="214"/>
                </a:lnTo>
                <a:lnTo>
                  <a:pt x="79" y="219"/>
                </a:lnTo>
                <a:lnTo>
                  <a:pt x="79" y="222"/>
                </a:lnTo>
                <a:lnTo>
                  <a:pt x="78" y="224"/>
                </a:lnTo>
                <a:lnTo>
                  <a:pt x="77" y="225"/>
                </a:lnTo>
                <a:lnTo>
                  <a:pt x="76" y="225"/>
                </a:lnTo>
                <a:lnTo>
                  <a:pt x="75" y="224"/>
                </a:lnTo>
                <a:lnTo>
                  <a:pt x="75" y="223"/>
                </a:lnTo>
                <a:lnTo>
                  <a:pt x="74" y="222"/>
                </a:lnTo>
                <a:lnTo>
                  <a:pt x="72" y="218"/>
                </a:lnTo>
                <a:lnTo>
                  <a:pt x="71" y="217"/>
                </a:lnTo>
                <a:lnTo>
                  <a:pt x="69" y="212"/>
                </a:lnTo>
                <a:lnTo>
                  <a:pt x="67" y="206"/>
                </a:lnTo>
                <a:lnTo>
                  <a:pt x="66" y="199"/>
                </a:lnTo>
                <a:lnTo>
                  <a:pt x="64" y="193"/>
                </a:lnTo>
                <a:lnTo>
                  <a:pt x="62" y="186"/>
                </a:lnTo>
                <a:lnTo>
                  <a:pt x="60" y="180"/>
                </a:lnTo>
                <a:lnTo>
                  <a:pt x="58" y="169"/>
                </a:lnTo>
                <a:lnTo>
                  <a:pt x="55" y="155"/>
                </a:lnTo>
                <a:lnTo>
                  <a:pt x="52" y="139"/>
                </a:lnTo>
                <a:lnTo>
                  <a:pt x="49" y="127"/>
                </a:lnTo>
                <a:lnTo>
                  <a:pt x="48" y="118"/>
                </a:lnTo>
                <a:lnTo>
                  <a:pt x="47" y="110"/>
                </a:lnTo>
                <a:lnTo>
                  <a:pt x="47" y="102"/>
                </a:lnTo>
                <a:lnTo>
                  <a:pt x="46" y="93"/>
                </a:lnTo>
                <a:lnTo>
                  <a:pt x="46" y="85"/>
                </a:lnTo>
                <a:lnTo>
                  <a:pt x="46" y="77"/>
                </a:lnTo>
                <a:lnTo>
                  <a:pt x="45" y="70"/>
                </a:lnTo>
                <a:lnTo>
                  <a:pt x="45" y="63"/>
                </a:lnTo>
                <a:lnTo>
                  <a:pt x="46" y="58"/>
                </a:lnTo>
                <a:lnTo>
                  <a:pt x="47" y="53"/>
                </a:lnTo>
                <a:lnTo>
                  <a:pt x="48" y="48"/>
                </a:lnTo>
                <a:lnTo>
                  <a:pt x="51" y="41"/>
                </a:lnTo>
                <a:lnTo>
                  <a:pt x="55" y="36"/>
                </a:lnTo>
                <a:lnTo>
                  <a:pt x="58" y="29"/>
                </a:lnTo>
                <a:lnTo>
                  <a:pt x="61" y="25"/>
                </a:lnTo>
                <a:lnTo>
                  <a:pt x="64" y="22"/>
                </a:lnTo>
                <a:lnTo>
                  <a:pt x="67" y="18"/>
                </a:lnTo>
                <a:lnTo>
                  <a:pt x="70" y="15"/>
                </a:lnTo>
                <a:lnTo>
                  <a:pt x="72" y="12"/>
                </a:lnTo>
                <a:lnTo>
                  <a:pt x="74" y="10"/>
                </a:lnTo>
                <a:lnTo>
                  <a:pt x="77" y="8"/>
                </a:lnTo>
                <a:lnTo>
                  <a:pt x="80" y="6"/>
                </a:lnTo>
                <a:lnTo>
                  <a:pt x="84" y="4"/>
                </a:lnTo>
                <a:lnTo>
                  <a:pt x="87" y="2"/>
                </a:lnTo>
                <a:lnTo>
                  <a:pt x="91" y="1"/>
                </a:lnTo>
                <a:lnTo>
                  <a:pt x="94" y="1"/>
                </a:lnTo>
                <a:lnTo>
                  <a:pt x="98" y="0"/>
                </a:lnTo>
                <a:lnTo>
                  <a:pt x="102" y="0"/>
                </a:lnTo>
                <a:lnTo>
                  <a:pt x="105" y="0"/>
                </a:lnTo>
                <a:lnTo>
                  <a:pt x="108" y="0"/>
                </a:lnTo>
                <a:lnTo>
                  <a:pt x="111" y="1"/>
                </a:lnTo>
                <a:lnTo>
                  <a:pt x="114" y="3"/>
                </a:lnTo>
                <a:lnTo>
                  <a:pt x="120" y="6"/>
                </a:lnTo>
                <a:lnTo>
                  <a:pt x="123" y="7"/>
                </a:lnTo>
                <a:lnTo>
                  <a:pt x="127" y="10"/>
                </a:lnTo>
                <a:lnTo>
                  <a:pt x="132" y="13"/>
                </a:lnTo>
                <a:lnTo>
                  <a:pt x="137" y="16"/>
                </a:lnTo>
                <a:lnTo>
                  <a:pt x="140" y="18"/>
                </a:lnTo>
                <a:lnTo>
                  <a:pt x="142" y="21"/>
                </a:lnTo>
                <a:lnTo>
                  <a:pt x="144" y="23"/>
                </a:lnTo>
                <a:lnTo>
                  <a:pt x="145" y="27"/>
                </a:lnTo>
                <a:lnTo>
                  <a:pt x="147" y="32"/>
                </a:lnTo>
                <a:lnTo>
                  <a:pt x="149" y="38"/>
                </a:lnTo>
                <a:lnTo>
                  <a:pt x="150" y="43"/>
                </a:lnTo>
                <a:lnTo>
                  <a:pt x="151" y="48"/>
                </a:lnTo>
                <a:lnTo>
                  <a:pt x="151" y="53"/>
                </a:lnTo>
                <a:lnTo>
                  <a:pt x="150" y="57"/>
                </a:lnTo>
                <a:lnTo>
                  <a:pt x="148" y="62"/>
                </a:lnTo>
                <a:lnTo>
                  <a:pt x="146" y="68"/>
                </a:lnTo>
                <a:lnTo>
                  <a:pt x="144" y="72"/>
                </a:lnTo>
                <a:lnTo>
                  <a:pt x="139" y="78"/>
                </a:lnTo>
                <a:lnTo>
                  <a:pt x="137" y="81"/>
                </a:lnTo>
                <a:lnTo>
                  <a:pt x="134" y="83"/>
                </a:lnTo>
                <a:lnTo>
                  <a:pt x="130" y="85"/>
                </a:lnTo>
                <a:lnTo>
                  <a:pt x="125" y="87"/>
                </a:lnTo>
                <a:lnTo>
                  <a:pt x="119" y="89"/>
                </a:lnTo>
                <a:lnTo>
                  <a:pt x="111" y="91"/>
                </a:lnTo>
                <a:lnTo>
                  <a:pt x="103" y="94"/>
                </a:lnTo>
                <a:lnTo>
                  <a:pt x="94" y="97"/>
                </a:lnTo>
                <a:lnTo>
                  <a:pt x="85" y="100"/>
                </a:lnTo>
                <a:lnTo>
                  <a:pt x="76" y="102"/>
                </a:lnTo>
                <a:lnTo>
                  <a:pt x="67" y="104"/>
                </a:lnTo>
                <a:lnTo>
                  <a:pt x="58" y="104"/>
                </a:lnTo>
                <a:lnTo>
                  <a:pt x="49" y="106"/>
                </a:lnTo>
                <a:lnTo>
                  <a:pt x="41" y="107"/>
                </a:lnTo>
                <a:lnTo>
                  <a:pt x="0" y="112"/>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8" name="Google Shape;110;p14"/>
          <p:cNvSpPr/>
          <p:nvPr/>
        </p:nvSpPr>
        <p:spPr>
          <a:xfrm>
            <a:off x="7215120" y="2473200"/>
            <a:ext cx="18720" cy="423360"/>
          </a:xfrm>
          <a:custGeom>
            <a:avLst/>
            <a:gdLst>
              <a:gd name="textAreaLeft" fmla="*/ 0 w 18720"/>
              <a:gd name="textAreaRight" fmla="*/ 19080 w 18720"/>
              <a:gd name="textAreaTop" fmla="*/ 0 h 423360"/>
              <a:gd name="textAreaBottom" fmla="*/ 423720 h 423360"/>
            </a:gdLst>
            <a:ahLst/>
            <a:cxnLst/>
            <a:rect l="textAreaLeft" t="textAreaTop" r="textAreaRight" b="textAreaBottom"/>
            <a:pathLst>
              <a:path w="12" h="267">
                <a:moveTo>
                  <a:pt x="0" y="0"/>
                </a:moveTo>
                <a:lnTo>
                  <a:pt x="3" y="6"/>
                </a:lnTo>
                <a:lnTo>
                  <a:pt x="4" y="12"/>
                </a:lnTo>
                <a:lnTo>
                  <a:pt x="6" y="19"/>
                </a:lnTo>
                <a:lnTo>
                  <a:pt x="8" y="28"/>
                </a:lnTo>
                <a:lnTo>
                  <a:pt x="9" y="37"/>
                </a:lnTo>
                <a:lnTo>
                  <a:pt x="10" y="47"/>
                </a:lnTo>
                <a:lnTo>
                  <a:pt x="10" y="58"/>
                </a:lnTo>
                <a:lnTo>
                  <a:pt x="10" y="79"/>
                </a:lnTo>
                <a:lnTo>
                  <a:pt x="9" y="108"/>
                </a:lnTo>
                <a:lnTo>
                  <a:pt x="8" y="141"/>
                </a:lnTo>
                <a:lnTo>
                  <a:pt x="7" y="169"/>
                </a:lnTo>
                <a:lnTo>
                  <a:pt x="7" y="194"/>
                </a:lnTo>
                <a:lnTo>
                  <a:pt x="6" y="215"/>
                </a:lnTo>
                <a:lnTo>
                  <a:pt x="7" y="231"/>
                </a:lnTo>
                <a:lnTo>
                  <a:pt x="8" y="243"/>
                </a:lnTo>
                <a:lnTo>
                  <a:pt x="11" y="265"/>
                </a:lnTo>
                <a:lnTo>
                  <a:pt x="11" y="266"/>
                </a:lnTo>
                <a:lnTo>
                  <a:pt x="11" y="266"/>
                </a:lnTo>
                <a:lnTo>
                  <a:pt x="11" y="266"/>
                </a:lnTo>
                <a:lnTo>
                  <a:pt x="10" y="264"/>
                </a:lnTo>
                <a:lnTo>
                  <a:pt x="9" y="262"/>
                </a:lnTo>
                <a:lnTo>
                  <a:pt x="6" y="253"/>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49" name="Google Shape;111;p14"/>
          <p:cNvSpPr/>
          <p:nvPr/>
        </p:nvSpPr>
        <p:spPr>
          <a:xfrm>
            <a:off x="7143840" y="2660760"/>
            <a:ext cx="331560" cy="37800"/>
          </a:xfrm>
          <a:custGeom>
            <a:avLst/>
            <a:gdLst>
              <a:gd name="textAreaLeft" fmla="*/ 0 w 331560"/>
              <a:gd name="textAreaRight" fmla="*/ 331920 w 331560"/>
              <a:gd name="textAreaTop" fmla="*/ 0 h 37800"/>
              <a:gd name="textAreaBottom" fmla="*/ 38160 h 37800"/>
            </a:gdLst>
            <a:ahLst/>
            <a:cxnLst/>
            <a:rect l="textAreaLeft" t="textAreaTop" r="textAreaRight" b="textAreaBottom"/>
            <a:pathLst>
              <a:path w="209" h="24">
                <a:moveTo>
                  <a:pt x="0" y="23"/>
                </a:moveTo>
                <a:lnTo>
                  <a:pt x="9" y="20"/>
                </a:lnTo>
                <a:lnTo>
                  <a:pt x="13" y="19"/>
                </a:lnTo>
                <a:lnTo>
                  <a:pt x="17" y="18"/>
                </a:lnTo>
                <a:lnTo>
                  <a:pt x="21" y="18"/>
                </a:lnTo>
                <a:lnTo>
                  <a:pt x="29" y="18"/>
                </a:lnTo>
                <a:lnTo>
                  <a:pt x="41" y="17"/>
                </a:lnTo>
                <a:lnTo>
                  <a:pt x="56" y="17"/>
                </a:lnTo>
                <a:lnTo>
                  <a:pt x="72" y="17"/>
                </a:lnTo>
                <a:lnTo>
                  <a:pt x="90" y="16"/>
                </a:lnTo>
                <a:lnTo>
                  <a:pt x="109" y="14"/>
                </a:lnTo>
                <a:lnTo>
                  <a:pt x="124" y="13"/>
                </a:lnTo>
                <a:lnTo>
                  <a:pt x="136" y="13"/>
                </a:lnTo>
                <a:lnTo>
                  <a:pt x="147" y="12"/>
                </a:lnTo>
                <a:lnTo>
                  <a:pt x="157" y="11"/>
                </a:lnTo>
                <a:lnTo>
                  <a:pt x="167" y="10"/>
                </a:lnTo>
                <a:lnTo>
                  <a:pt x="177" y="9"/>
                </a:lnTo>
                <a:lnTo>
                  <a:pt x="184" y="8"/>
                </a:lnTo>
                <a:lnTo>
                  <a:pt x="190" y="7"/>
                </a:lnTo>
                <a:lnTo>
                  <a:pt x="194" y="7"/>
                </a:lnTo>
                <a:lnTo>
                  <a:pt x="197" y="6"/>
                </a:lnTo>
                <a:lnTo>
                  <a:pt x="200" y="5"/>
                </a:lnTo>
                <a:lnTo>
                  <a:pt x="208" y="0"/>
                </a:lnTo>
              </a:path>
            </a:pathLst>
          </a:custGeom>
          <a:noFill/>
          <a:ln w="38100">
            <a:solidFill>
              <a:srgbClr val="ff0000"/>
            </a:solidFill>
            <a:miter/>
          </a:ln>
        </p:spPr>
        <p:style>
          <a:lnRef idx="0"/>
          <a:fillRef idx="0"/>
          <a:effectRef idx="0"/>
          <a:fontRef idx="minor"/>
        </p:style>
        <p:txBody>
          <a:bodyPr tIns="19080" bIns="19080"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50" name="Google Shape;112;p14"/>
          <p:cNvSpPr/>
          <p:nvPr/>
        </p:nvSpPr>
        <p:spPr>
          <a:xfrm>
            <a:off x="7491240" y="2571840"/>
            <a:ext cx="439200" cy="258480"/>
          </a:xfrm>
          <a:custGeom>
            <a:avLst/>
            <a:gdLst>
              <a:gd name="textAreaLeft" fmla="*/ 0 w 439200"/>
              <a:gd name="textAreaRight" fmla="*/ 439560 w 439200"/>
              <a:gd name="textAreaTop" fmla="*/ 0 h 258480"/>
              <a:gd name="textAreaBottom" fmla="*/ 258840 h 258480"/>
            </a:gdLst>
            <a:ahLst/>
            <a:cxnLst/>
            <a:rect l="textAreaLeft" t="textAreaTop" r="textAreaRight" b="textAreaBottom"/>
            <a:pathLst>
              <a:path w="277" h="163">
                <a:moveTo>
                  <a:pt x="0" y="68"/>
                </a:moveTo>
                <a:lnTo>
                  <a:pt x="3" y="76"/>
                </a:lnTo>
                <a:lnTo>
                  <a:pt x="4" y="80"/>
                </a:lnTo>
                <a:lnTo>
                  <a:pt x="5" y="83"/>
                </a:lnTo>
                <a:lnTo>
                  <a:pt x="5" y="85"/>
                </a:lnTo>
                <a:lnTo>
                  <a:pt x="5" y="88"/>
                </a:lnTo>
                <a:lnTo>
                  <a:pt x="6" y="91"/>
                </a:lnTo>
                <a:lnTo>
                  <a:pt x="6" y="94"/>
                </a:lnTo>
                <a:lnTo>
                  <a:pt x="6" y="101"/>
                </a:lnTo>
                <a:lnTo>
                  <a:pt x="8" y="110"/>
                </a:lnTo>
                <a:lnTo>
                  <a:pt x="9" y="120"/>
                </a:lnTo>
                <a:lnTo>
                  <a:pt x="9" y="129"/>
                </a:lnTo>
                <a:lnTo>
                  <a:pt x="9" y="138"/>
                </a:lnTo>
                <a:lnTo>
                  <a:pt x="8" y="147"/>
                </a:lnTo>
                <a:lnTo>
                  <a:pt x="7" y="153"/>
                </a:lnTo>
                <a:lnTo>
                  <a:pt x="7" y="157"/>
                </a:lnTo>
                <a:lnTo>
                  <a:pt x="7" y="161"/>
                </a:lnTo>
                <a:lnTo>
                  <a:pt x="6" y="162"/>
                </a:lnTo>
                <a:lnTo>
                  <a:pt x="6" y="158"/>
                </a:lnTo>
                <a:lnTo>
                  <a:pt x="6" y="154"/>
                </a:lnTo>
                <a:lnTo>
                  <a:pt x="6" y="145"/>
                </a:lnTo>
                <a:lnTo>
                  <a:pt x="7" y="138"/>
                </a:lnTo>
                <a:lnTo>
                  <a:pt x="8" y="131"/>
                </a:lnTo>
                <a:lnTo>
                  <a:pt x="9" y="123"/>
                </a:lnTo>
                <a:lnTo>
                  <a:pt x="11" y="115"/>
                </a:lnTo>
                <a:lnTo>
                  <a:pt x="14" y="107"/>
                </a:lnTo>
                <a:lnTo>
                  <a:pt x="17" y="100"/>
                </a:lnTo>
                <a:lnTo>
                  <a:pt x="20" y="93"/>
                </a:lnTo>
                <a:lnTo>
                  <a:pt x="24" y="86"/>
                </a:lnTo>
                <a:lnTo>
                  <a:pt x="27" y="80"/>
                </a:lnTo>
                <a:lnTo>
                  <a:pt x="30" y="75"/>
                </a:lnTo>
                <a:lnTo>
                  <a:pt x="33" y="71"/>
                </a:lnTo>
                <a:lnTo>
                  <a:pt x="35" y="68"/>
                </a:lnTo>
                <a:lnTo>
                  <a:pt x="38" y="65"/>
                </a:lnTo>
                <a:lnTo>
                  <a:pt x="44" y="61"/>
                </a:lnTo>
                <a:lnTo>
                  <a:pt x="51" y="58"/>
                </a:lnTo>
                <a:lnTo>
                  <a:pt x="55" y="58"/>
                </a:lnTo>
                <a:lnTo>
                  <a:pt x="59" y="58"/>
                </a:lnTo>
                <a:lnTo>
                  <a:pt x="66" y="60"/>
                </a:lnTo>
                <a:lnTo>
                  <a:pt x="71" y="61"/>
                </a:lnTo>
                <a:lnTo>
                  <a:pt x="74" y="63"/>
                </a:lnTo>
                <a:lnTo>
                  <a:pt x="76" y="65"/>
                </a:lnTo>
                <a:lnTo>
                  <a:pt x="78" y="66"/>
                </a:lnTo>
                <a:lnTo>
                  <a:pt x="83" y="68"/>
                </a:lnTo>
                <a:lnTo>
                  <a:pt x="89" y="71"/>
                </a:lnTo>
                <a:lnTo>
                  <a:pt x="94" y="73"/>
                </a:lnTo>
                <a:lnTo>
                  <a:pt x="101" y="78"/>
                </a:lnTo>
                <a:lnTo>
                  <a:pt x="102" y="78"/>
                </a:lnTo>
                <a:lnTo>
                  <a:pt x="106" y="75"/>
                </a:lnTo>
                <a:lnTo>
                  <a:pt x="109" y="74"/>
                </a:lnTo>
                <a:lnTo>
                  <a:pt x="118" y="73"/>
                </a:lnTo>
                <a:lnTo>
                  <a:pt x="126" y="70"/>
                </a:lnTo>
                <a:lnTo>
                  <a:pt x="133" y="67"/>
                </a:lnTo>
                <a:lnTo>
                  <a:pt x="138" y="64"/>
                </a:lnTo>
                <a:lnTo>
                  <a:pt x="142" y="63"/>
                </a:lnTo>
                <a:lnTo>
                  <a:pt x="148" y="62"/>
                </a:lnTo>
                <a:lnTo>
                  <a:pt x="150" y="61"/>
                </a:lnTo>
                <a:lnTo>
                  <a:pt x="154" y="59"/>
                </a:lnTo>
                <a:lnTo>
                  <a:pt x="160" y="57"/>
                </a:lnTo>
                <a:lnTo>
                  <a:pt x="163" y="57"/>
                </a:lnTo>
                <a:lnTo>
                  <a:pt x="168" y="55"/>
                </a:lnTo>
                <a:lnTo>
                  <a:pt x="172" y="53"/>
                </a:lnTo>
                <a:lnTo>
                  <a:pt x="178" y="51"/>
                </a:lnTo>
                <a:lnTo>
                  <a:pt x="182" y="48"/>
                </a:lnTo>
                <a:lnTo>
                  <a:pt x="188" y="43"/>
                </a:lnTo>
                <a:lnTo>
                  <a:pt x="191" y="40"/>
                </a:lnTo>
                <a:lnTo>
                  <a:pt x="193" y="37"/>
                </a:lnTo>
                <a:lnTo>
                  <a:pt x="195" y="33"/>
                </a:lnTo>
                <a:lnTo>
                  <a:pt x="196" y="28"/>
                </a:lnTo>
                <a:lnTo>
                  <a:pt x="197" y="25"/>
                </a:lnTo>
                <a:lnTo>
                  <a:pt x="197" y="21"/>
                </a:lnTo>
                <a:lnTo>
                  <a:pt x="197" y="18"/>
                </a:lnTo>
                <a:lnTo>
                  <a:pt x="196" y="15"/>
                </a:lnTo>
                <a:lnTo>
                  <a:pt x="194" y="12"/>
                </a:lnTo>
                <a:lnTo>
                  <a:pt x="193" y="9"/>
                </a:lnTo>
                <a:lnTo>
                  <a:pt x="192" y="5"/>
                </a:lnTo>
                <a:lnTo>
                  <a:pt x="191" y="3"/>
                </a:lnTo>
                <a:lnTo>
                  <a:pt x="189" y="2"/>
                </a:lnTo>
                <a:lnTo>
                  <a:pt x="181" y="1"/>
                </a:lnTo>
                <a:lnTo>
                  <a:pt x="179" y="0"/>
                </a:lnTo>
                <a:lnTo>
                  <a:pt x="177" y="1"/>
                </a:lnTo>
                <a:lnTo>
                  <a:pt x="173" y="3"/>
                </a:lnTo>
                <a:lnTo>
                  <a:pt x="167" y="8"/>
                </a:lnTo>
                <a:lnTo>
                  <a:pt x="164" y="11"/>
                </a:lnTo>
                <a:lnTo>
                  <a:pt x="162" y="13"/>
                </a:lnTo>
                <a:lnTo>
                  <a:pt x="160" y="16"/>
                </a:lnTo>
                <a:lnTo>
                  <a:pt x="158" y="19"/>
                </a:lnTo>
                <a:lnTo>
                  <a:pt x="156" y="22"/>
                </a:lnTo>
                <a:lnTo>
                  <a:pt x="155" y="25"/>
                </a:lnTo>
                <a:lnTo>
                  <a:pt x="154" y="29"/>
                </a:lnTo>
                <a:lnTo>
                  <a:pt x="153" y="32"/>
                </a:lnTo>
                <a:lnTo>
                  <a:pt x="153" y="37"/>
                </a:lnTo>
                <a:lnTo>
                  <a:pt x="153" y="43"/>
                </a:lnTo>
                <a:lnTo>
                  <a:pt x="153" y="49"/>
                </a:lnTo>
                <a:lnTo>
                  <a:pt x="152" y="55"/>
                </a:lnTo>
                <a:lnTo>
                  <a:pt x="152" y="64"/>
                </a:lnTo>
                <a:lnTo>
                  <a:pt x="152" y="82"/>
                </a:lnTo>
                <a:lnTo>
                  <a:pt x="153" y="87"/>
                </a:lnTo>
                <a:lnTo>
                  <a:pt x="154" y="91"/>
                </a:lnTo>
                <a:lnTo>
                  <a:pt x="155" y="95"/>
                </a:lnTo>
                <a:lnTo>
                  <a:pt x="157" y="99"/>
                </a:lnTo>
                <a:lnTo>
                  <a:pt x="160" y="103"/>
                </a:lnTo>
                <a:lnTo>
                  <a:pt x="163" y="108"/>
                </a:lnTo>
                <a:lnTo>
                  <a:pt x="166" y="113"/>
                </a:lnTo>
                <a:lnTo>
                  <a:pt x="170" y="117"/>
                </a:lnTo>
                <a:lnTo>
                  <a:pt x="173" y="121"/>
                </a:lnTo>
                <a:lnTo>
                  <a:pt x="179" y="126"/>
                </a:lnTo>
                <a:lnTo>
                  <a:pt x="183" y="128"/>
                </a:lnTo>
                <a:lnTo>
                  <a:pt x="190" y="129"/>
                </a:lnTo>
                <a:lnTo>
                  <a:pt x="193" y="129"/>
                </a:lnTo>
                <a:lnTo>
                  <a:pt x="199" y="128"/>
                </a:lnTo>
                <a:lnTo>
                  <a:pt x="205" y="125"/>
                </a:lnTo>
                <a:lnTo>
                  <a:pt x="210" y="122"/>
                </a:lnTo>
                <a:lnTo>
                  <a:pt x="215" y="118"/>
                </a:lnTo>
                <a:lnTo>
                  <a:pt x="223" y="113"/>
                </a:lnTo>
                <a:lnTo>
                  <a:pt x="229" y="109"/>
                </a:lnTo>
                <a:lnTo>
                  <a:pt x="235" y="105"/>
                </a:lnTo>
                <a:lnTo>
                  <a:pt x="240" y="100"/>
                </a:lnTo>
                <a:lnTo>
                  <a:pt x="244" y="96"/>
                </a:lnTo>
                <a:lnTo>
                  <a:pt x="247" y="92"/>
                </a:lnTo>
                <a:lnTo>
                  <a:pt x="251" y="89"/>
                </a:lnTo>
                <a:lnTo>
                  <a:pt x="254" y="86"/>
                </a:lnTo>
                <a:lnTo>
                  <a:pt x="258" y="84"/>
                </a:lnTo>
                <a:lnTo>
                  <a:pt x="261" y="81"/>
                </a:lnTo>
                <a:lnTo>
                  <a:pt x="263" y="78"/>
                </a:lnTo>
                <a:lnTo>
                  <a:pt x="266" y="74"/>
                </a:lnTo>
                <a:lnTo>
                  <a:pt x="268" y="71"/>
                </a:lnTo>
                <a:lnTo>
                  <a:pt x="270" y="67"/>
                </a:lnTo>
                <a:lnTo>
                  <a:pt x="276" y="56"/>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51" name="Google Shape;113;p14"/>
          <p:cNvSpPr/>
          <p:nvPr/>
        </p:nvSpPr>
        <p:spPr>
          <a:xfrm>
            <a:off x="7929720" y="2536920"/>
            <a:ext cx="198000" cy="231480"/>
          </a:xfrm>
          <a:custGeom>
            <a:avLst/>
            <a:gdLst>
              <a:gd name="textAreaLeft" fmla="*/ 0 w 198000"/>
              <a:gd name="textAreaRight" fmla="*/ 198360 w 198000"/>
              <a:gd name="textAreaTop" fmla="*/ 0 h 231480"/>
              <a:gd name="textAreaBottom" fmla="*/ 231840 h 231480"/>
            </a:gdLst>
            <a:ahLst/>
            <a:cxnLst/>
            <a:rect l="textAreaLeft" t="textAreaTop" r="textAreaRight" b="textAreaBottom"/>
            <a:pathLst>
              <a:path w="125" h="146">
                <a:moveTo>
                  <a:pt x="6" y="0"/>
                </a:moveTo>
                <a:lnTo>
                  <a:pt x="6" y="11"/>
                </a:lnTo>
                <a:lnTo>
                  <a:pt x="5" y="16"/>
                </a:lnTo>
                <a:lnTo>
                  <a:pt x="4" y="19"/>
                </a:lnTo>
                <a:lnTo>
                  <a:pt x="3" y="22"/>
                </a:lnTo>
                <a:lnTo>
                  <a:pt x="2" y="26"/>
                </a:lnTo>
                <a:lnTo>
                  <a:pt x="1" y="32"/>
                </a:lnTo>
                <a:lnTo>
                  <a:pt x="1" y="38"/>
                </a:lnTo>
                <a:lnTo>
                  <a:pt x="1" y="43"/>
                </a:lnTo>
                <a:lnTo>
                  <a:pt x="0" y="48"/>
                </a:lnTo>
                <a:lnTo>
                  <a:pt x="0" y="52"/>
                </a:lnTo>
                <a:lnTo>
                  <a:pt x="0" y="58"/>
                </a:lnTo>
                <a:lnTo>
                  <a:pt x="0" y="71"/>
                </a:lnTo>
                <a:lnTo>
                  <a:pt x="1" y="77"/>
                </a:lnTo>
                <a:lnTo>
                  <a:pt x="2" y="83"/>
                </a:lnTo>
                <a:lnTo>
                  <a:pt x="3" y="89"/>
                </a:lnTo>
                <a:lnTo>
                  <a:pt x="3" y="94"/>
                </a:lnTo>
                <a:lnTo>
                  <a:pt x="3" y="99"/>
                </a:lnTo>
                <a:lnTo>
                  <a:pt x="2" y="103"/>
                </a:lnTo>
                <a:lnTo>
                  <a:pt x="2" y="107"/>
                </a:lnTo>
                <a:lnTo>
                  <a:pt x="2" y="111"/>
                </a:lnTo>
                <a:lnTo>
                  <a:pt x="5" y="121"/>
                </a:lnTo>
                <a:lnTo>
                  <a:pt x="5" y="121"/>
                </a:lnTo>
                <a:lnTo>
                  <a:pt x="5" y="121"/>
                </a:lnTo>
                <a:lnTo>
                  <a:pt x="5" y="120"/>
                </a:lnTo>
                <a:lnTo>
                  <a:pt x="7" y="117"/>
                </a:lnTo>
                <a:lnTo>
                  <a:pt x="9" y="115"/>
                </a:lnTo>
                <a:lnTo>
                  <a:pt x="9" y="114"/>
                </a:lnTo>
                <a:lnTo>
                  <a:pt x="10" y="110"/>
                </a:lnTo>
                <a:lnTo>
                  <a:pt x="11" y="107"/>
                </a:lnTo>
                <a:lnTo>
                  <a:pt x="11" y="103"/>
                </a:lnTo>
                <a:lnTo>
                  <a:pt x="11" y="98"/>
                </a:lnTo>
                <a:lnTo>
                  <a:pt x="12" y="94"/>
                </a:lnTo>
                <a:lnTo>
                  <a:pt x="14" y="90"/>
                </a:lnTo>
                <a:lnTo>
                  <a:pt x="17" y="86"/>
                </a:lnTo>
                <a:lnTo>
                  <a:pt x="20" y="82"/>
                </a:lnTo>
                <a:lnTo>
                  <a:pt x="22" y="78"/>
                </a:lnTo>
                <a:lnTo>
                  <a:pt x="24" y="75"/>
                </a:lnTo>
                <a:lnTo>
                  <a:pt x="26" y="71"/>
                </a:lnTo>
                <a:lnTo>
                  <a:pt x="28" y="67"/>
                </a:lnTo>
                <a:lnTo>
                  <a:pt x="32" y="60"/>
                </a:lnTo>
                <a:lnTo>
                  <a:pt x="36" y="52"/>
                </a:lnTo>
                <a:lnTo>
                  <a:pt x="37" y="49"/>
                </a:lnTo>
                <a:lnTo>
                  <a:pt x="39" y="46"/>
                </a:lnTo>
                <a:lnTo>
                  <a:pt x="41" y="44"/>
                </a:lnTo>
                <a:lnTo>
                  <a:pt x="44" y="41"/>
                </a:lnTo>
                <a:lnTo>
                  <a:pt x="47" y="38"/>
                </a:lnTo>
                <a:lnTo>
                  <a:pt x="50" y="34"/>
                </a:lnTo>
                <a:lnTo>
                  <a:pt x="53" y="31"/>
                </a:lnTo>
                <a:lnTo>
                  <a:pt x="57" y="27"/>
                </a:lnTo>
                <a:lnTo>
                  <a:pt x="59" y="25"/>
                </a:lnTo>
                <a:lnTo>
                  <a:pt x="62" y="24"/>
                </a:lnTo>
                <a:lnTo>
                  <a:pt x="64" y="23"/>
                </a:lnTo>
                <a:lnTo>
                  <a:pt x="65" y="23"/>
                </a:lnTo>
                <a:lnTo>
                  <a:pt x="69" y="22"/>
                </a:lnTo>
                <a:lnTo>
                  <a:pt x="71" y="23"/>
                </a:lnTo>
                <a:lnTo>
                  <a:pt x="75" y="25"/>
                </a:lnTo>
                <a:lnTo>
                  <a:pt x="76" y="27"/>
                </a:lnTo>
                <a:lnTo>
                  <a:pt x="77" y="28"/>
                </a:lnTo>
                <a:lnTo>
                  <a:pt x="79" y="32"/>
                </a:lnTo>
                <a:lnTo>
                  <a:pt x="80" y="35"/>
                </a:lnTo>
                <a:lnTo>
                  <a:pt x="81" y="38"/>
                </a:lnTo>
                <a:lnTo>
                  <a:pt x="83" y="42"/>
                </a:lnTo>
                <a:lnTo>
                  <a:pt x="86" y="49"/>
                </a:lnTo>
                <a:lnTo>
                  <a:pt x="88" y="52"/>
                </a:lnTo>
                <a:lnTo>
                  <a:pt x="88" y="56"/>
                </a:lnTo>
                <a:lnTo>
                  <a:pt x="89" y="60"/>
                </a:lnTo>
                <a:lnTo>
                  <a:pt x="90" y="65"/>
                </a:lnTo>
                <a:lnTo>
                  <a:pt x="91" y="72"/>
                </a:lnTo>
                <a:lnTo>
                  <a:pt x="93" y="80"/>
                </a:lnTo>
                <a:lnTo>
                  <a:pt x="94" y="87"/>
                </a:lnTo>
                <a:lnTo>
                  <a:pt x="96" y="95"/>
                </a:lnTo>
                <a:lnTo>
                  <a:pt x="98" y="103"/>
                </a:lnTo>
                <a:lnTo>
                  <a:pt x="99" y="109"/>
                </a:lnTo>
                <a:lnTo>
                  <a:pt x="100" y="114"/>
                </a:lnTo>
                <a:lnTo>
                  <a:pt x="100" y="119"/>
                </a:lnTo>
                <a:lnTo>
                  <a:pt x="101" y="124"/>
                </a:lnTo>
                <a:lnTo>
                  <a:pt x="102" y="128"/>
                </a:lnTo>
                <a:lnTo>
                  <a:pt x="106" y="138"/>
                </a:lnTo>
                <a:lnTo>
                  <a:pt x="108" y="141"/>
                </a:lnTo>
                <a:lnTo>
                  <a:pt x="110" y="142"/>
                </a:lnTo>
                <a:lnTo>
                  <a:pt x="111" y="144"/>
                </a:lnTo>
                <a:lnTo>
                  <a:pt x="115" y="145"/>
                </a:lnTo>
                <a:lnTo>
                  <a:pt x="116" y="144"/>
                </a:lnTo>
                <a:lnTo>
                  <a:pt x="120" y="142"/>
                </a:lnTo>
                <a:lnTo>
                  <a:pt x="124" y="140"/>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52" name="Google Shape;114;p14"/>
          <p:cNvSpPr/>
          <p:nvPr/>
        </p:nvSpPr>
        <p:spPr>
          <a:xfrm>
            <a:off x="8180280" y="2544840"/>
            <a:ext cx="204480" cy="198000"/>
          </a:xfrm>
          <a:custGeom>
            <a:avLst/>
            <a:gdLst>
              <a:gd name="textAreaLeft" fmla="*/ 0 w 204480"/>
              <a:gd name="textAreaRight" fmla="*/ 204840 w 204480"/>
              <a:gd name="textAreaTop" fmla="*/ 0 h 198000"/>
              <a:gd name="textAreaBottom" fmla="*/ 198360 h 198000"/>
            </a:gdLst>
            <a:ahLst/>
            <a:cxnLst/>
            <a:rect l="textAreaLeft" t="textAreaTop" r="textAreaRight" b="textAreaBottom"/>
            <a:pathLst>
              <a:path w="129" h="125">
                <a:moveTo>
                  <a:pt x="123" y="45"/>
                </a:moveTo>
                <a:lnTo>
                  <a:pt x="126" y="36"/>
                </a:lnTo>
                <a:lnTo>
                  <a:pt x="127" y="33"/>
                </a:lnTo>
                <a:lnTo>
                  <a:pt x="128" y="30"/>
                </a:lnTo>
                <a:lnTo>
                  <a:pt x="128" y="28"/>
                </a:lnTo>
                <a:lnTo>
                  <a:pt x="128" y="25"/>
                </a:lnTo>
                <a:lnTo>
                  <a:pt x="127" y="23"/>
                </a:lnTo>
                <a:lnTo>
                  <a:pt x="126" y="21"/>
                </a:lnTo>
                <a:lnTo>
                  <a:pt x="124" y="19"/>
                </a:lnTo>
                <a:lnTo>
                  <a:pt x="123" y="17"/>
                </a:lnTo>
                <a:lnTo>
                  <a:pt x="119" y="13"/>
                </a:lnTo>
                <a:lnTo>
                  <a:pt x="116" y="10"/>
                </a:lnTo>
                <a:lnTo>
                  <a:pt x="113" y="8"/>
                </a:lnTo>
                <a:lnTo>
                  <a:pt x="109" y="6"/>
                </a:lnTo>
                <a:lnTo>
                  <a:pt x="104" y="4"/>
                </a:lnTo>
                <a:lnTo>
                  <a:pt x="100" y="3"/>
                </a:lnTo>
                <a:lnTo>
                  <a:pt x="96" y="2"/>
                </a:lnTo>
                <a:lnTo>
                  <a:pt x="92" y="1"/>
                </a:lnTo>
                <a:lnTo>
                  <a:pt x="88" y="1"/>
                </a:lnTo>
                <a:lnTo>
                  <a:pt x="84" y="1"/>
                </a:lnTo>
                <a:lnTo>
                  <a:pt x="80" y="0"/>
                </a:lnTo>
                <a:lnTo>
                  <a:pt x="76" y="0"/>
                </a:lnTo>
                <a:lnTo>
                  <a:pt x="73" y="0"/>
                </a:lnTo>
                <a:lnTo>
                  <a:pt x="69" y="0"/>
                </a:lnTo>
                <a:lnTo>
                  <a:pt x="65" y="1"/>
                </a:lnTo>
                <a:lnTo>
                  <a:pt x="61" y="2"/>
                </a:lnTo>
                <a:lnTo>
                  <a:pt x="58" y="3"/>
                </a:lnTo>
                <a:lnTo>
                  <a:pt x="52" y="6"/>
                </a:lnTo>
                <a:lnTo>
                  <a:pt x="45" y="10"/>
                </a:lnTo>
                <a:lnTo>
                  <a:pt x="37" y="14"/>
                </a:lnTo>
                <a:lnTo>
                  <a:pt x="32" y="18"/>
                </a:lnTo>
                <a:lnTo>
                  <a:pt x="27" y="22"/>
                </a:lnTo>
                <a:lnTo>
                  <a:pt x="24" y="26"/>
                </a:lnTo>
                <a:lnTo>
                  <a:pt x="21" y="30"/>
                </a:lnTo>
                <a:lnTo>
                  <a:pt x="18" y="34"/>
                </a:lnTo>
                <a:lnTo>
                  <a:pt x="16" y="38"/>
                </a:lnTo>
                <a:lnTo>
                  <a:pt x="13" y="42"/>
                </a:lnTo>
                <a:lnTo>
                  <a:pt x="11" y="47"/>
                </a:lnTo>
                <a:lnTo>
                  <a:pt x="9" y="52"/>
                </a:lnTo>
                <a:lnTo>
                  <a:pt x="7" y="56"/>
                </a:lnTo>
                <a:lnTo>
                  <a:pt x="5" y="61"/>
                </a:lnTo>
                <a:lnTo>
                  <a:pt x="3" y="65"/>
                </a:lnTo>
                <a:lnTo>
                  <a:pt x="2" y="69"/>
                </a:lnTo>
                <a:lnTo>
                  <a:pt x="1" y="73"/>
                </a:lnTo>
                <a:lnTo>
                  <a:pt x="1" y="77"/>
                </a:lnTo>
                <a:lnTo>
                  <a:pt x="0" y="81"/>
                </a:lnTo>
                <a:lnTo>
                  <a:pt x="0" y="84"/>
                </a:lnTo>
                <a:lnTo>
                  <a:pt x="0" y="88"/>
                </a:lnTo>
                <a:lnTo>
                  <a:pt x="0" y="92"/>
                </a:lnTo>
                <a:lnTo>
                  <a:pt x="1" y="96"/>
                </a:lnTo>
                <a:lnTo>
                  <a:pt x="3" y="99"/>
                </a:lnTo>
                <a:lnTo>
                  <a:pt x="3" y="103"/>
                </a:lnTo>
                <a:lnTo>
                  <a:pt x="4" y="105"/>
                </a:lnTo>
                <a:lnTo>
                  <a:pt x="4" y="108"/>
                </a:lnTo>
                <a:lnTo>
                  <a:pt x="5" y="110"/>
                </a:lnTo>
                <a:lnTo>
                  <a:pt x="6" y="112"/>
                </a:lnTo>
                <a:lnTo>
                  <a:pt x="8" y="114"/>
                </a:lnTo>
                <a:lnTo>
                  <a:pt x="11" y="116"/>
                </a:lnTo>
                <a:lnTo>
                  <a:pt x="14" y="118"/>
                </a:lnTo>
                <a:lnTo>
                  <a:pt x="19" y="120"/>
                </a:lnTo>
                <a:lnTo>
                  <a:pt x="23" y="121"/>
                </a:lnTo>
                <a:lnTo>
                  <a:pt x="27" y="122"/>
                </a:lnTo>
                <a:lnTo>
                  <a:pt x="31" y="123"/>
                </a:lnTo>
                <a:lnTo>
                  <a:pt x="35" y="123"/>
                </a:lnTo>
                <a:lnTo>
                  <a:pt x="39" y="123"/>
                </a:lnTo>
                <a:lnTo>
                  <a:pt x="43" y="124"/>
                </a:lnTo>
                <a:lnTo>
                  <a:pt x="46" y="123"/>
                </a:lnTo>
                <a:lnTo>
                  <a:pt x="50" y="122"/>
                </a:lnTo>
                <a:lnTo>
                  <a:pt x="54" y="121"/>
                </a:lnTo>
                <a:lnTo>
                  <a:pt x="58" y="119"/>
                </a:lnTo>
                <a:lnTo>
                  <a:pt x="61" y="118"/>
                </a:lnTo>
                <a:lnTo>
                  <a:pt x="65" y="116"/>
                </a:lnTo>
                <a:lnTo>
                  <a:pt x="69" y="114"/>
                </a:lnTo>
                <a:lnTo>
                  <a:pt x="73" y="111"/>
                </a:lnTo>
                <a:lnTo>
                  <a:pt x="76" y="108"/>
                </a:lnTo>
                <a:lnTo>
                  <a:pt x="79" y="104"/>
                </a:lnTo>
                <a:lnTo>
                  <a:pt x="82" y="101"/>
                </a:lnTo>
                <a:lnTo>
                  <a:pt x="85" y="97"/>
                </a:lnTo>
                <a:lnTo>
                  <a:pt x="88" y="94"/>
                </a:lnTo>
                <a:lnTo>
                  <a:pt x="91" y="90"/>
                </a:lnTo>
                <a:lnTo>
                  <a:pt x="94" y="86"/>
                </a:lnTo>
                <a:lnTo>
                  <a:pt x="97" y="82"/>
                </a:lnTo>
                <a:lnTo>
                  <a:pt x="99" y="77"/>
                </a:lnTo>
                <a:lnTo>
                  <a:pt x="102" y="72"/>
                </a:lnTo>
                <a:lnTo>
                  <a:pt x="104" y="66"/>
                </a:lnTo>
                <a:lnTo>
                  <a:pt x="106" y="60"/>
                </a:lnTo>
                <a:lnTo>
                  <a:pt x="112" y="40"/>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53" name="Google Shape;115;p14"/>
          <p:cNvSpPr/>
          <p:nvPr/>
        </p:nvSpPr>
        <p:spPr>
          <a:xfrm>
            <a:off x="8367840" y="2411280"/>
            <a:ext cx="28080" cy="333000"/>
          </a:xfrm>
          <a:custGeom>
            <a:avLst/>
            <a:gdLst>
              <a:gd name="textAreaLeft" fmla="*/ 0 w 28080"/>
              <a:gd name="textAreaRight" fmla="*/ 28440 w 28080"/>
              <a:gd name="textAreaTop" fmla="*/ 0 h 333000"/>
              <a:gd name="textAreaBottom" fmla="*/ 333360 h 333000"/>
            </a:gdLst>
            <a:ahLst/>
            <a:cxnLst/>
            <a:rect l="textAreaLeft" t="textAreaTop" r="textAreaRight" b="textAreaBottom"/>
            <a:pathLst>
              <a:path w="18" h="210">
                <a:moveTo>
                  <a:pt x="0" y="0"/>
                </a:moveTo>
                <a:lnTo>
                  <a:pt x="0" y="129"/>
                </a:lnTo>
                <a:lnTo>
                  <a:pt x="0" y="148"/>
                </a:lnTo>
                <a:lnTo>
                  <a:pt x="1" y="164"/>
                </a:lnTo>
                <a:lnTo>
                  <a:pt x="3" y="177"/>
                </a:lnTo>
                <a:lnTo>
                  <a:pt x="3" y="186"/>
                </a:lnTo>
                <a:lnTo>
                  <a:pt x="4" y="192"/>
                </a:lnTo>
                <a:lnTo>
                  <a:pt x="4" y="198"/>
                </a:lnTo>
                <a:lnTo>
                  <a:pt x="5" y="202"/>
                </a:lnTo>
                <a:lnTo>
                  <a:pt x="5" y="208"/>
                </a:lnTo>
                <a:lnTo>
                  <a:pt x="6" y="209"/>
                </a:lnTo>
                <a:lnTo>
                  <a:pt x="7" y="209"/>
                </a:lnTo>
                <a:lnTo>
                  <a:pt x="8" y="209"/>
                </a:lnTo>
                <a:lnTo>
                  <a:pt x="10" y="208"/>
                </a:lnTo>
                <a:lnTo>
                  <a:pt x="11" y="207"/>
                </a:lnTo>
                <a:lnTo>
                  <a:pt x="17" y="185"/>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54" name="Google Shape;116;p14"/>
          <p:cNvSpPr/>
          <p:nvPr/>
        </p:nvSpPr>
        <p:spPr>
          <a:xfrm>
            <a:off x="8394840" y="2530440"/>
            <a:ext cx="231480" cy="264600"/>
          </a:xfrm>
          <a:custGeom>
            <a:avLst/>
            <a:gdLst>
              <a:gd name="textAreaLeft" fmla="*/ 0 w 231480"/>
              <a:gd name="textAreaRight" fmla="*/ 231840 w 231480"/>
              <a:gd name="textAreaTop" fmla="*/ 0 h 264600"/>
              <a:gd name="textAreaBottom" fmla="*/ 264960 h 264600"/>
            </a:gdLst>
            <a:ahLst/>
            <a:cxnLst/>
            <a:rect l="textAreaLeft" t="textAreaTop" r="textAreaRight" b="textAreaBottom"/>
            <a:pathLst>
              <a:path w="146" h="167">
                <a:moveTo>
                  <a:pt x="140" y="9"/>
                </a:moveTo>
                <a:lnTo>
                  <a:pt x="145" y="4"/>
                </a:lnTo>
                <a:lnTo>
                  <a:pt x="145" y="3"/>
                </a:lnTo>
                <a:lnTo>
                  <a:pt x="143" y="1"/>
                </a:lnTo>
                <a:lnTo>
                  <a:pt x="141" y="0"/>
                </a:lnTo>
                <a:lnTo>
                  <a:pt x="140" y="1"/>
                </a:lnTo>
                <a:lnTo>
                  <a:pt x="138" y="2"/>
                </a:lnTo>
                <a:lnTo>
                  <a:pt x="134" y="2"/>
                </a:lnTo>
                <a:lnTo>
                  <a:pt x="129" y="3"/>
                </a:lnTo>
                <a:lnTo>
                  <a:pt x="124" y="3"/>
                </a:lnTo>
                <a:lnTo>
                  <a:pt x="117" y="4"/>
                </a:lnTo>
                <a:lnTo>
                  <a:pt x="110" y="7"/>
                </a:lnTo>
                <a:lnTo>
                  <a:pt x="103" y="9"/>
                </a:lnTo>
                <a:lnTo>
                  <a:pt x="98" y="12"/>
                </a:lnTo>
                <a:lnTo>
                  <a:pt x="92" y="14"/>
                </a:lnTo>
                <a:lnTo>
                  <a:pt x="88" y="16"/>
                </a:lnTo>
                <a:lnTo>
                  <a:pt x="83" y="19"/>
                </a:lnTo>
                <a:lnTo>
                  <a:pt x="79" y="22"/>
                </a:lnTo>
                <a:lnTo>
                  <a:pt x="75" y="25"/>
                </a:lnTo>
                <a:lnTo>
                  <a:pt x="72" y="28"/>
                </a:lnTo>
                <a:lnTo>
                  <a:pt x="69" y="30"/>
                </a:lnTo>
                <a:lnTo>
                  <a:pt x="66" y="33"/>
                </a:lnTo>
                <a:lnTo>
                  <a:pt x="65" y="35"/>
                </a:lnTo>
                <a:lnTo>
                  <a:pt x="63" y="39"/>
                </a:lnTo>
                <a:lnTo>
                  <a:pt x="62" y="43"/>
                </a:lnTo>
                <a:lnTo>
                  <a:pt x="62" y="47"/>
                </a:lnTo>
                <a:lnTo>
                  <a:pt x="62" y="50"/>
                </a:lnTo>
                <a:lnTo>
                  <a:pt x="62" y="53"/>
                </a:lnTo>
                <a:lnTo>
                  <a:pt x="62" y="56"/>
                </a:lnTo>
                <a:lnTo>
                  <a:pt x="64" y="61"/>
                </a:lnTo>
                <a:lnTo>
                  <a:pt x="67" y="64"/>
                </a:lnTo>
                <a:lnTo>
                  <a:pt x="69" y="67"/>
                </a:lnTo>
                <a:lnTo>
                  <a:pt x="72" y="70"/>
                </a:lnTo>
                <a:lnTo>
                  <a:pt x="75" y="73"/>
                </a:lnTo>
                <a:lnTo>
                  <a:pt x="77" y="77"/>
                </a:lnTo>
                <a:lnTo>
                  <a:pt x="79" y="81"/>
                </a:lnTo>
                <a:lnTo>
                  <a:pt x="82" y="84"/>
                </a:lnTo>
                <a:lnTo>
                  <a:pt x="85" y="86"/>
                </a:lnTo>
                <a:lnTo>
                  <a:pt x="89" y="89"/>
                </a:lnTo>
                <a:lnTo>
                  <a:pt x="92" y="92"/>
                </a:lnTo>
                <a:lnTo>
                  <a:pt x="96" y="96"/>
                </a:lnTo>
                <a:lnTo>
                  <a:pt x="99" y="101"/>
                </a:lnTo>
                <a:lnTo>
                  <a:pt x="102" y="105"/>
                </a:lnTo>
                <a:lnTo>
                  <a:pt x="105" y="108"/>
                </a:lnTo>
                <a:lnTo>
                  <a:pt x="107" y="111"/>
                </a:lnTo>
                <a:lnTo>
                  <a:pt x="111" y="115"/>
                </a:lnTo>
                <a:lnTo>
                  <a:pt x="115" y="120"/>
                </a:lnTo>
                <a:lnTo>
                  <a:pt x="120" y="126"/>
                </a:lnTo>
                <a:lnTo>
                  <a:pt x="123" y="131"/>
                </a:lnTo>
                <a:lnTo>
                  <a:pt x="126" y="135"/>
                </a:lnTo>
                <a:lnTo>
                  <a:pt x="129" y="138"/>
                </a:lnTo>
                <a:lnTo>
                  <a:pt x="130" y="141"/>
                </a:lnTo>
                <a:lnTo>
                  <a:pt x="130" y="143"/>
                </a:lnTo>
                <a:lnTo>
                  <a:pt x="130" y="147"/>
                </a:lnTo>
                <a:lnTo>
                  <a:pt x="129" y="151"/>
                </a:lnTo>
                <a:lnTo>
                  <a:pt x="128" y="153"/>
                </a:lnTo>
                <a:lnTo>
                  <a:pt x="127" y="154"/>
                </a:lnTo>
                <a:lnTo>
                  <a:pt x="126" y="154"/>
                </a:lnTo>
                <a:lnTo>
                  <a:pt x="123" y="157"/>
                </a:lnTo>
                <a:lnTo>
                  <a:pt x="121" y="158"/>
                </a:lnTo>
                <a:lnTo>
                  <a:pt x="119" y="159"/>
                </a:lnTo>
                <a:lnTo>
                  <a:pt x="116" y="160"/>
                </a:lnTo>
                <a:lnTo>
                  <a:pt x="113" y="160"/>
                </a:lnTo>
                <a:lnTo>
                  <a:pt x="108" y="161"/>
                </a:lnTo>
                <a:lnTo>
                  <a:pt x="103" y="162"/>
                </a:lnTo>
                <a:lnTo>
                  <a:pt x="96" y="164"/>
                </a:lnTo>
                <a:lnTo>
                  <a:pt x="90" y="165"/>
                </a:lnTo>
                <a:lnTo>
                  <a:pt x="83" y="165"/>
                </a:lnTo>
                <a:lnTo>
                  <a:pt x="76" y="166"/>
                </a:lnTo>
                <a:lnTo>
                  <a:pt x="69" y="166"/>
                </a:lnTo>
                <a:lnTo>
                  <a:pt x="63" y="166"/>
                </a:lnTo>
                <a:lnTo>
                  <a:pt x="57" y="166"/>
                </a:lnTo>
                <a:lnTo>
                  <a:pt x="51" y="166"/>
                </a:lnTo>
                <a:lnTo>
                  <a:pt x="47" y="165"/>
                </a:lnTo>
                <a:lnTo>
                  <a:pt x="0" y="155"/>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55" name="Google Shape;117;p14"/>
          <p:cNvSpPr/>
          <p:nvPr/>
        </p:nvSpPr>
        <p:spPr>
          <a:xfrm>
            <a:off x="7331040" y="2874960"/>
            <a:ext cx="1215720" cy="109080"/>
          </a:xfrm>
          <a:custGeom>
            <a:avLst/>
            <a:gdLst>
              <a:gd name="textAreaLeft" fmla="*/ 0 w 1215720"/>
              <a:gd name="textAreaRight" fmla="*/ 1216080 w 1215720"/>
              <a:gd name="textAreaTop" fmla="*/ 0 h 109080"/>
              <a:gd name="textAreaBottom" fmla="*/ 109440 h 109080"/>
            </a:gdLst>
            <a:ahLst/>
            <a:cxnLst/>
            <a:rect l="textAreaLeft" t="textAreaTop" r="textAreaRight" b="textAreaBottom"/>
            <a:pathLst>
              <a:path w="766" h="69">
                <a:moveTo>
                  <a:pt x="0" y="68"/>
                </a:moveTo>
                <a:lnTo>
                  <a:pt x="9" y="65"/>
                </a:lnTo>
                <a:lnTo>
                  <a:pt x="18" y="63"/>
                </a:lnTo>
                <a:lnTo>
                  <a:pt x="42" y="62"/>
                </a:lnTo>
                <a:lnTo>
                  <a:pt x="45" y="60"/>
                </a:lnTo>
                <a:lnTo>
                  <a:pt x="49" y="59"/>
                </a:lnTo>
                <a:lnTo>
                  <a:pt x="53" y="58"/>
                </a:lnTo>
                <a:lnTo>
                  <a:pt x="56" y="56"/>
                </a:lnTo>
                <a:lnTo>
                  <a:pt x="60" y="54"/>
                </a:lnTo>
                <a:lnTo>
                  <a:pt x="66" y="53"/>
                </a:lnTo>
                <a:lnTo>
                  <a:pt x="74" y="51"/>
                </a:lnTo>
                <a:lnTo>
                  <a:pt x="83" y="49"/>
                </a:lnTo>
                <a:lnTo>
                  <a:pt x="98" y="47"/>
                </a:lnTo>
                <a:lnTo>
                  <a:pt x="105" y="46"/>
                </a:lnTo>
                <a:lnTo>
                  <a:pt x="114" y="45"/>
                </a:lnTo>
                <a:lnTo>
                  <a:pt x="124" y="42"/>
                </a:lnTo>
                <a:lnTo>
                  <a:pt x="135" y="40"/>
                </a:lnTo>
                <a:lnTo>
                  <a:pt x="145" y="38"/>
                </a:lnTo>
                <a:lnTo>
                  <a:pt x="163" y="36"/>
                </a:lnTo>
                <a:lnTo>
                  <a:pt x="171" y="34"/>
                </a:lnTo>
                <a:lnTo>
                  <a:pt x="177" y="33"/>
                </a:lnTo>
                <a:lnTo>
                  <a:pt x="184" y="32"/>
                </a:lnTo>
                <a:lnTo>
                  <a:pt x="194" y="30"/>
                </a:lnTo>
                <a:lnTo>
                  <a:pt x="206" y="28"/>
                </a:lnTo>
                <a:lnTo>
                  <a:pt x="220" y="26"/>
                </a:lnTo>
                <a:lnTo>
                  <a:pt x="281" y="18"/>
                </a:lnTo>
                <a:lnTo>
                  <a:pt x="303" y="15"/>
                </a:lnTo>
                <a:lnTo>
                  <a:pt x="323" y="13"/>
                </a:lnTo>
                <a:lnTo>
                  <a:pt x="343" y="10"/>
                </a:lnTo>
                <a:lnTo>
                  <a:pt x="359" y="9"/>
                </a:lnTo>
                <a:lnTo>
                  <a:pt x="373" y="8"/>
                </a:lnTo>
                <a:lnTo>
                  <a:pt x="386" y="7"/>
                </a:lnTo>
                <a:lnTo>
                  <a:pt x="410" y="6"/>
                </a:lnTo>
                <a:lnTo>
                  <a:pt x="421" y="6"/>
                </a:lnTo>
                <a:lnTo>
                  <a:pt x="435" y="6"/>
                </a:lnTo>
                <a:lnTo>
                  <a:pt x="449" y="4"/>
                </a:lnTo>
                <a:lnTo>
                  <a:pt x="464" y="3"/>
                </a:lnTo>
                <a:lnTo>
                  <a:pt x="488" y="2"/>
                </a:lnTo>
                <a:lnTo>
                  <a:pt x="518" y="1"/>
                </a:lnTo>
                <a:lnTo>
                  <a:pt x="552" y="1"/>
                </a:lnTo>
                <a:lnTo>
                  <a:pt x="581" y="1"/>
                </a:lnTo>
                <a:lnTo>
                  <a:pt x="607" y="2"/>
                </a:lnTo>
                <a:lnTo>
                  <a:pt x="632" y="3"/>
                </a:lnTo>
                <a:lnTo>
                  <a:pt x="650" y="4"/>
                </a:lnTo>
                <a:lnTo>
                  <a:pt x="664" y="5"/>
                </a:lnTo>
                <a:lnTo>
                  <a:pt x="685" y="5"/>
                </a:lnTo>
                <a:lnTo>
                  <a:pt x="700" y="6"/>
                </a:lnTo>
                <a:lnTo>
                  <a:pt x="721" y="4"/>
                </a:lnTo>
                <a:lnTo>
                  <a:pt x="734" y="3"/>
                </a:lnTo>
                <a:lnTo>
                  <a:pt x="755" y="1"/>
                </a:lnTo>
                <a:lnTo>
                  <a:pt x="765" y="0"/>
                </a:lnTo>
              </a:path>
            </a:pathLst>
          </a:custGeom>
          <a:noFill/>
          <a:ln w="38100">
            <a:solidFill>
              <a:srgbClr val="ff0000"/>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Properties</a:t>
            </a:r>
            <a:endParaRPr b="0" lang="en-US" sz="4000" strike="noStrike" u="none">
              <a:solidFill>
                <a:srgbClr val="000000"/>
              </a:solidFill>
              <a:effectLst/>
              <a:uFillTx/>
              <a:latin typeface="Arial"/>
            </a:endParaRPr>
          </a:p>
        </p:txBody>
      </p:sp>
      <p:sp>
        <p:nvSpPr>
          <p:cNvPr id="57" name="Google Shape;123;p15"/>
          <p:cNvSpPr/>
          <p:nvPr/>
        </p:nvSpPr>
        <p:spPr>
          <a:xfrm>
            <a:off x="762120" y="1295280"/>
            <a:ext cx="7330680" cy="47890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trike="noStrike" u="none">
                <a:solidFill>
                  <a:schemeClr val="lt1"/>
                </a:solidFill>
                <a:effectLst/>
                <a:uFillTx/>
                <a:latin typeface="Arial"/>
                <a:ea typeface="Arial"/>
              </a:rPr>
              <a:t>The properties of size, mass, density, rotation rate, and temperature are familiar from our study of the planets. </a:t>
            </a: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(i.e. YOU SHOULD BE FAMILIAR WITH)</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The Sun has an additional property:</a:t>
            </a: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	</a:t>
            </a:r>
            <a:r>
              <a:rPr b="0" lang="en-US" sz="2800" strike="noStrike" u="none">
                <a:solidFill>
                  <a:schemeClr val="lt1"/>
                </a:solidFill>
                <a:effectLst/>
                <a:uFillTx/>
                <a:latin typeface="Arial"/>
                <a:ea typeface="Arial"/>
              </a:rPr>
              <a:t>- the most important of all from the </a:t>
            </a:r>
            <a:r>
              <a:rPr b="0" lang="en-US" sz="2800" strike="noStrike" u="none">
                <a:solidFill>
                  <a:schemeClr val="lt1"/>
                </a:solidFill>
                <a:effectLst/>
                <a:uFillTx/>
                <a:latin typeface="Arial"/>
                <a:ea typeface="Arial"/>
              </a:rPr>
              <a:t>	</a:t>
            </a:r>
            <a:r>
              <a:rPr b="0" lang="en-US" sz="2800" strike="noStrike" u="none">
                <a:solidFill>
                  <a:schemeClr val="lt1"/>
                </a:solidFill>
                <a:effectLst/>
                <a:uFillTx/>
                <a:latin typeface="Arial"/>
                <a:ea typeface="Arial"/>
              </a:rPr>
              <a:t>point of view of life on Earth</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	</a:t>
            </a:r>
            <a:r>
              <a:rPr b="0" lang="en-US" sz="2800" strike="noStrike" u="none">
                <a:solidFill>
                  <a:schemeClr val="lt1"/>
                </a:solidFill>
                <a:effectLst/>
                <a:uFillTx/>
                <a:latin typeface="Arial"/>
                <a:ea typeface="Arial"/>
              </a:rPr>
              <a:t>-it </a:t>
            </a:r>
            <a:r>
              <a:rPr b="0" i="1" lang="en-US" sz="2800" strike="noStrike" u="none">
                <a:solidFill>
                  <a:schemeClr val="lt1"/>
                </a:solidFill>
                <a:effectLst/>
                <a:uFillTx/>
                <a:latin typeface="Arial"/>
                <a:ea typeface="Arial"/>
              </a:rPr>
              <a:t>radiates</a:t>
            </a:r>
            <a:r>
              <a:rPr b="0" lang="en-US" sz="2800" strike="noStrike" u="none">
                <a:solidFill>
                  <a:schemeClr val="lt1"/>
                </a:solidFill>
                <a:effectLst/>
                <a:uFillTx/>
                <a:latin typeface="Arial"/>
                <a:ea typeface="Arial"/>
              </a:rPr>
              <a:t> a great deal of energy into </a:t>
            </a:r>
            <a:r>
              <a:rPr b="0" lang="en-US" sz="2800" strike="noStrike" u="none">
                <a:solidFill>
                  <a:schemeClr val="lt1"/>
                </a:solidFill>
                <a:effectLst/>
                <a:uFillTx/>
                <a:latin typeface="Arial"/>
                <a:ea typeface="Arial"/>
              </a:rPr>
              <a:t>	</a:t>
            </a:r>
            <a:r>
              <a:rPr b="0" lang="en-US" sz="2800" strike="noStrike" u="none">
                <a:solidFill>
                  <a:schemeClr val="lt1"/>
                </a:solidFill>
                <a:effectLst/>
                <a:uFillTx/>
                <a:latin typeface="Arial"/>
                <a:ea typeface="Arial"/>
              </a:rPr>
              <a:t>space, uniformly in all directions. </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Luminosity</a:t>
            </a:r>
            <a:endParaRPr b="0" lang="en-US" sz="4000" strike="noStrike" u="none">
              <a:solidFill>
                <a:srgbClr val="000000"/>
              </a:solidFill>
              <a:effectLst/>
              <a:uFillTx/>
              <a:latin typeface="Arial"/>
            </a:endParaRPr>
          </a:p>
        </p:txBody>
      </p:sp>
      <p:sp>
        <p:nvSpPr>
          <p:cNvPr id="59" name="Google Shape;129;p16"/>
          <p:cNvSpPr/>
          <p:nvPr/>
        </p:nvSpPr>
        <p:spPr>
          <a:xfrm>
            <a:off x="762120" y="1295280"/>
            <a:ext cx="7330680" cy="9457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trike="noStrike" u="none">
                <a:solidFill>
                  <a:schemeClr val="lt1"/>
                </a:solidFill>
                <a:effectLst/>
                <a:uFillTx/>
                <a:latin typeface="Arial"/>
                <a:ea typeface="Arial"/>
              </a:rPr>
              <a:t>How do can we measure the amount of radiation we receive?</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Luminosity</a:t>
            </a:r>
            <a:endParaRPr b="0" lang="en-US" sz="4000" strike="noStrike" u="none">
              <a:solidFill>
                <a:srgbClr val="000000"/>
              </a:solidFill>
              <a:effectLst/>
              <a:uFillTx/>
              <a:latin typeface="Arial"/>
            </a:endParaRPr>
          </a:p>
        </p:txBody>
      </p:sp>
      <p:sp>
        <p:nvSpPr>
          <p:cNvPr id="61" name="Google Shape;135;p17"/>
          <p:cNvSpPr/>
          <p:nvPr/>
        </p:nvSpPr>
        <p:spPr>
          <a:xfrm>
            <a:off x="762120" y="1295280"/>
            <a:ext cx="7330680" cy="4659120"/>
          </a:xfrm>
          <a:prstGeom prst="rect">
            <a:avLst/>
          </a:prstGeom>
          <a:noFill/>
          <a:ln w="0">
            <a:noFill/>
          </a:ln>
        </p:spPr>
        <p:style>
          <a:lnRef idx="0"/>
          <a:fillRef idx="0"/>
          <a:effectRef idx="0"/>
          <a:fontRef idx="minor"/>
        </p:style>
        <p:txBody>
          <a:bodyPr anchor="t">
            <a:spAutoFit/>
          </a:bodyPr>
          <a:p>
            <a:pPr marL="343080" indent="-343080">
              <a:lnSpc>
                <a:spcPct val="100000"/>
              </a:lnSpc>
              <a:tabLst>
                <a:tab algn="l" pos="0"/>
              </a:tabLst>
            </a:pPr>
            <a:r>
              <a:rPr b="0" lang="en-US" sz="2800" strike="noStrike" u="none">
                <a:solidFill>
                  <a:schemeClr val="lt1"/>
                </a:solidFill>
                <a:effectLst/>
                <a:uFillTx/>
                <a:latin typeface="Arial"/>
                <a:ea typeface="Arial"/>
              </a:rPr>
              <a:t>How do can we measure the amount of radiation we receive?</a:t>
            </a:r>
            <a:endParaRPr b="0" lang="en-US" sz="2800" strike="noStrike" u="none">
              <a:solidFill>
                <a:srgbClr val="ffffff"/>
              </a:solidFill>
              <a:effectLst/>
              <a:uFillTx/>
              <a:latin typeface="Arial"/>
            </a:endParaRPr>
          </a:p>
          <a:p>
            <a:pPr marL="343080" indent="-343080">
              <a:lnSpc>
                <a:spcPct val="100000"/>
              </a:lnSpc>
              <a:tabLst>
                <a:tab algn="l" pos="0"/>
              </a:tabLst>
            </a:pPr>
            <a:endParaRPr b="0" lang="en-US" sz="2800" strike="noStrike" u="none">
              <a:solidFill>
                <a:srgbClr val="ffffff"/>
              </a:solidFill>
              <a:effectLst/>
              <a:uFillTx/>
              <a:latin typeface="Arial"/>
            </a:endParaRPr>
          </a:p>
          <a:p>
            <a:pPr marL="343080" indent="-343080">
              <a:lnSpc>
                <a:spcPct val="100000"/>
              </a:lnSpc>
              <a:buClr>
                <a:srgbClr val="ffffff"/>
              </a:buClr>
              <a:buFont typeface="Arial"/>
              <a:buAutoNum type="arabicPeriod"/>
              <a:tabLst>
                <a:tab algn="l" pos="0"/>
              </a:tabLst>
            </a:pPr>
            <a:r>
              <a:rPr b="0" lang="en-US" sz="2400" strike="noStrike" u="none">
                <a:solidFill>
                  <a:schemeClr val="lt1"/>
                </a:solidFill>
                <a:effectLst/>
                <a:uFillTx/>
                <a:latin typeface="Arial"/>
                <a:ea typeface="Arial"/>
              </a:rPr>
              <a:t>Get a light-sensitive device—a solar cell.</a:t>
            </a:r>
            <a:endParaRPr b="0" lang="en-US" sz="2400" strike="noStrike" u="none">
              <a:solidFill>
                <a:srgbClr val="ffffff"/>
              </a:solidFill>
              <a:effectLst/>
              <a:uFillTx/>
              <a:latin typeface="Arial"/>
            </a:endParaRPr>
          </a:p>
          <a:p>
            <a:pPr marL="343080" indent="-190440">
              <a:lnSpc>
                <a:spcPct val="100000"/>
              </a:lnSpc>
              <a:tabLst>
                <a:tab algn="l" pos="0"/>
              </a:tabLst>
            </a:pPr>
            <a:endParaRPr b="0" lang="en-US" sz="2400" strike="noStrike" u="none">
              <a:solidFill>
                <a:srgbClr val="ffffff"/>
              </a:solidFill>
              <a:effectLst/>
              <a:uFillTx/>
              <a:latin typeface="Arial"/>
            </a:endParaRPr>
          </a:p>
          <a:p>
            <a:pPr marL="343080" indent="-343080">
              <a:lnSpc>
                <a:spcPct val="100000"/>
              </a:lnSpc>
              <a:buClr>
                <a:srgbClr val="ffffff"/>
              </a:buClr>
              <a:buFont typeface="Arial"/>
              <a:buAutoNum type="arabicPeriod"/>
              <a:tabLst>
                <a:tab algn="l" pos="0"/>
              </a:tabLst>
            </a:pPr>
            <a:r>
              <a:rPr b="0" lang="en-US" sz="2400" strike="noStrike" u="none">
                <a:solidFill>
                  <a:schemeClr val="lt1"/>
                </a:solidFill>
                <a:effectLst/>
                <a:uFillTx/>
                <a:latin typeface="Arial"/>
                <a:ea typeface="Arial"/>
              </a:rPr>
              <a:t>Hold it perpendicular to the Sun's rays</a:t>
            </a:r>
            <a:endParaRPr b="0" lang="en-US" sz="2400" strike="noStrike" u="none">
              <a:solidFill>
                <a:srgbClr val="ffffff"/>
              </a:solidFill>
              <a:effectLst/>
              <a:uFillTx/>
              <a:latin typeface="Arial"/>
            </a:endParaRPr>
          </a:p>
          <a:p>
            <a:pPr marL="343080" indent="-190440">
              <a:lnSpc>
                <a:spcPct val="100000"/>
              </a:lnSpc>
              <a:tabLst>
                <a:tab algn="l" pos="0"/>
              </a:tabLst>
            </a:pPr>
            <a:endParaRPr b="0" lang="en-US" sz="2400" strike="noStrike" u="none">
              <a:solidFill>
                <a:srgbClr val="ffffff"/>
              </a:solidFill>
              <a:effectLst/>
              <a:uFillTx/>
              <a:latin typeface="Arial"/>
            </a:endParaRPr>
          </a:p>
          <a:p>
            <a:pPr marL="343080" indent="-343080">
              <a:lnSpc>
                <a:spcPct val="100000"/>
              </a:lnSpc>
              <a:buClr>
                <a:srgbClr val="ffffff"/>
              </a:buClr>
              <a:buFont typeface="Arial"/>
              <a:buAutoNum type="arabicPeriod"/>
              <a:tabLst>
                <a:tab algn="l" pos="0"/>
              </a:tabLst>
            </a:pPr>
            <a:r>
              <a:rPr b="0" lang="en-US" sz="2400" strike="noStrike" u="none">
                <a:solidFill>
                  <a:schemeClr val="lt1"/>
                </a:solidFill>
                <a:effectLst/>
                <a:uFillTx/>
                <a:latin typeface="Arial"/>
                <a:ea typeface="Arial"/>
              </a:rPr>
              <a:t>Measure how much solar energy is received per area of the solar cell, per second.</a:t>
            </a:r>
            <a:endParaRPr b="0" lang="en-US" sz="2400" strike="noStrike" u="none">
              <a:solidFill>
                <a:srgbClr val="ffffff"/>
              </a:solidFill>
              <a:effectLst/>
              <a:uFillTx/>
              <a:latin typeface="Arial"/>
            </a:endParaRPr>
          </a:p>
          <a:p>
            <a:pPr marL="343080" indent="-190440">
              <a:lnSpc>
                <a:spcPct val="100000"/>
              </a:lnSpc>
              <a:tabLst>
                <a:tab algn="l" pos="0"/>
              </a:tabLst>
            </a:pPr>
            <a:endParaRPr b="0" lang="en-US" sz="2400" strike="noStrike" u="none">
              <a:solidFill>
                <a:srgbClr val="ffffff"/>
              </a:solidFill>
              <a:effectLst/>
              <a:uFillTx/>
              <a:latin typeface="Arial"/>
            </a:endParaRPr>
          </a:p>
          <a:p>
            <a:pPr marL="343080" indent="-343080">
              <a:lnSpc>
                <a:spcPct val="100000"/>
              </a:lnSpc>
              <a:buClr>
                <a:srgbClr val="ffffff"/>
              </a:buClr>
              <a:buFont typeface="Arial"/>
              <a:buAutoNum type="arabicPeriod"/>
              <a:tabLst>
                <a:tab algn="l" pos="0"/>
              </a:tabLst>
            </a:pPr>
            <a:r>
              <a:rPr b="0" lang="en-US" sz="2400" strike="noStrike" u="none">
                <a:solidFill>
                  <a:schemeClr val="lt1"/>
                </a:solidFill>
                <a:effectLst/>
                <a:uFillTx/>
                <a:latin typeface="Arial"/>
                <a:ea typeface="Arial"/>
              </a:rPr>
              <a:t>Figure out how much energy per square meter of surface area every second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Luminosity</a:t>
            </a:r>
            <a:endParaRPr b="0" lang="en-US" sz="4000" strike="noStrike" u="none">
              <a:solidFill>
                <a:srgbClr val="000000"/>
              </a:solidFill>
              <a:effectLst/>
              <a:uFillTx/>
              <a:latin typeface="Arial"/>
            </a:endParaRPr>
          </a:p>
        </p:txBody>
      </p:sp>
      <p:sp>
        <p:nvSpPr>
          <p:cNvPr id="63" name="Google Shape;141;p18"/>
          <p:cNvSpPr/>
          <p:nvPr/>
        </p:nvSpPr>
        <p:spPr>
          <a:xfrm>
            <a:off x="762120" y="1752480"/>
            <a:ext cx="7330680" cy="2226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2800" strike="noStrike" u="none">
                <a:solidFill>
                  <a:schemeClr val="lt1"/>
                </a:solidFill>
                <a:effectLst/>
                <a:uFillTx/>
                <a:latin typeface="Arial"/>
                <a:ea typeface="Arial"/>
              </a:rPr>
              <a:t>solar constant</a:t>
            </a:r>
            <a:r>
              <a:rPr b="0" lang="en-US" sz="2800" strike="noStrike" u="none">
                <a:solidFill>
                  <a:schemeClr val="lt1"/>
                </a:solidFill>
                <a:effectLst/>
                <a:uFillTx/>
                <a:latin typeface="Arial"/>
                <a:ea typeface="Arial"/>
              </a:rPr>
              <a:t> </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The amount of solar energy reaching Earth per unit area per unit time, approximately 1400 W/m</a:t>
            </a:r>
            <a:r>
              <a:rPr b="0" lang="en-US" sz="2800" strike="noStrike" u="none" baseline="30000">
                <a:solidFill>
                  <a:schemeClr val="lt1"/>
                </a:solidFill>
                <a:effectLst/>
                <a:uFillTx/>
                <a:latin typeface="Arial"/>
                <a:ea typeface="Arial"/>
              </a:rPr>
              <a:t>2</a:t>
            </a:r>
            <a:r>
              <a:rPr b="0" lang="en-US" sz="2800" strike="noStrike" u="none">
                <a:solidFill>
                  <a:schemeClr val="lt1"/>
                </a:solidFill>
                <a:effectLst/>
                <a:uFillTx/>
                <a:latin typeface="Arial"/>
                <a:ea typeface="Arial"/>
              </a:rPr>
              <a:t>. </a:t>
            </a:r>
            <a:endParaRPr b="0" lang="en-US" sz="2800" strike="noStrike" u="none">
              <a:solidFill>
                <a:srgbClr val="ffffff"/>
              </a:solidFill>
              <a:effectLst/>
              <a:uFillTx/>
              <a:latin typeface="Arial"/>
            </a:endParaRPr>
          </a:p>
        </p:txBody>
      </p:sp>
      <p:sp>
        <p:nvSpPr>
          <p:cNvPr id="64" name="Google Shape;142;p18"/>
          <p:cNvSpPr/>
          <p:nvPr/>
        </p:nvSpPr>
        <p:spPr>
          <a:xfrm>
            <a:off x="2089080" y="4411800"/>
            <a:ext cx="180720" cy="242640"/>
          </a:xfrm>
          <a:custGeom>
            <a:avLst/>
            <a:gdLst>
              <a:gd name="textAreaLeft" fmla="*/ 0 w 180720"/>
              <a:gd name="textAreaRight" fmla="*/ 181080 w 180720"/>
              <a:gd name="textAreaTop" fmla="*/ 0 h 242640"/>
              <a:gd name="textAreaBottom" fmla="*/ 243000 h 242640"/>
            </a:gdLst>
            <a:ahLst/>
            <a:cxnLst/>
            <a:rect l="textAreaLeft" t="textAreaTop" r="textAreaRight" b="textAreaBottom"/>
            <a:pathLst>
              <a:path w="114" h="153">
                <a:moveTo>
                  <a:pt x="113" y="0"/>
                </a:moveTo>
                <a:lnTo>
                  <a:pt x="113" y="27"/>
                </a:lnTo>
                <a:lnTo>
                  <a:pt x="112" y="32"/>
                </a:lnTo>
                <a:lnTo>
                  <a:pt x="111" y="37"/>
                </a:lnTo>
                <a:lnTo>
                  <a:pt x="110" y="43"/>
                </a:lnTo>
                <a:lnTo>
                  <a:pt x="109" y="49"/>
                </a:lnTo>
                <a:lnTo>
                  <a:pt x="108" y="54"/>
                </a:lnTo>
                <a:lnTo>
                  <a:pt x="108" y="58"/>
                </a:lnTo>
                <a:lnTo>
                  <a:pt x="108" y="64"/>
                </a:lnTo>
                <a:lnTo>
                  <a:pt x="107" y="70"/>
                </a:lnTo>
                <a:lnTo>
                  <a:pt x="107" y="77"/>
                </a:lnTo>
                <a:lnTo>
                  <a:pt x="107" y="82"/>
                </a:lnTo>
                <a:lnTo>
                  <a:pt x="106" y="87"/>
                </a:lnTo>
                <a:lnTo>
                  <a:pt x="104" y="92"/>
                </a:lnTo>
                <a:lnTo>
                  <a:pt x="103" y="96"/>
                </a:lnTo>
                <a:lnTo>
                  <a:pt x="103" y="100"/>
                </a:lnTo>
                <a:lnTo>
                  <a:pt x="102" y="104"/>
                </a:lnTo>
                <a:lnTo>
                  <a:pt x="101" y="109"/>
                </a:lnTo>
                <a:lnTo>
                  <a:pt x="100" y="114"/>
                </a:lnTo>
                <a:lnTo>
                  <a:pt x="99" y="119"/>
                </a:lnTo>
                <a:lnTo>
                  <a:pt x="98" y="124"/>
                </a:lnTo>
                <a:lnTo>
                  <a:pt x="97" y="128"/>
                </a:lnTo>
                <a:lnTo>
                  <a:pt x="97" y="132"/>
                </a:lnTo>
                <a:lnTo>
                  <a:pt x="96" y="135"/>
                </a:lnTo>
                <a:lnTo>
                  <a:pt x="96" y="138"/>
                </a:lnTo>
                <a:lnTo>
                  <a:pt x="96" y="141"/>
                </a:lnTo>
                <a:lnTo>
                  <a:pt x="95" y="143"/>
                </a:lnTo>
                <a:lnTo>
                  <a:pt x="94" y="144"/>
                </a:lnTo>
                <a:lnTo>
                  <a:pt x="91" y="146"/>
                </a:lnTo>
                <a:lnTo>
                  <a:pt x="88" y="149"/>
                </a:lnTo>
                <a:lnTo>
                  <a:pt x="86" y="150"/>
                </a:lnTo>
                <a:lnTo>
                  <a:pt x="84" y="150"/>
                </a:lnTo>
                <a:lnTo>
                  <a:pt x="83" y="151"/>
                </a:lnTo>
                <a:lnTo>
                  <a:pt x="80" y="151"/>
                </a:lnTo>
                <a:lnTo>
                  <a:pt x="77" y="151"/>
                </a:lnTo>
                <a:lnTo>
                  <a:pt x="74" y="151"/>
                </a:lnTo>
                <a:lnTo>
                  <a:pt x="71" y="151"/>
                </a:lnTo>
                <a:lnTo>
                  <a:pt x="69" y="152"/>
                </a:lnTo>
                <a:lnTo>
                  <a:pt x="67" y="152"/>
                </a:lnTo>
                <a:lnTo>
                  <a:pt x="64" y="151"/>
                </a:lnTo>
                <a:lnTo>
                  <a:pt x="61" y="150"/>
                </a:lnTo>
                <a:lnTo>
                  <a:pt x="57" y="149"/>
                </a:lnTo>
                <a:lnTo>
                  <a:pt x="55" y="147"/>
                </a:lnTo>
                <a:lnTo>
                  <a:pt x="52" y="145"/>
                </a:lnTo>
                <a:lnTo>
                  <a:pt x="50" y="144"/>
                </a:lnTo>
                <a:lnTo>
                  <a:pt x="47" y="142"/>
                </a:lnTo>
                <a:lnTo>
                  <a:pt x="44" y="140"/>
                </a:lnTo>
                <a:lnTo>
                  <a:pt x="41" y="138"/>
                </a:lnTo>
                <a:lnTo>
                  <a:pt x="37" y="136"/>
                </a:lnTo>
                <a:lnTo>
                  <a:pt x="32" y="133"/>
                </a:lnTo>
                <a:lnTo>
                  <a:pt x="27" y="130"/>
                </a:lnTo>
                <a:lnTo>
                  <a:pt x="23" y="126"/>
                </a:lnTo>
                <a:lnTo>
                  <a:pt x="20" y="123"/>
                </a:lnTo>
                <a:lnTo>
                  <a:pt x="17" y="119"/>
                </a:lnTo>
                <a:lnTo>
                  <a:pt x="15" y="116"/>
                </a:lnTo>
                <a:lnTo>
                  <a:pt x="12" y="114"/>
                </a:lnTo>
                <a:lnTo>
                  <a:pt x="10" y="111"/>
                </a:lnTo>
                <a:lnTo>
                  <a:pt x="8" y="109"/>
                </a:lnTo>
                <a:lnTo>
                  <a:pt x="6" y="107"/>
                </a:lnTo>
                <a:lnTo>
                  <a:pt x="4" y="105"/>
                </a:lnTo>
                <a:lnTo>
                  <a:pt x="3" y="103"/>
                </a:lnTo>
                <a:lnTo>
                  <a:pt x="1" y="99"/>
                </a:lnTo>
                <a:lnTo>
                  <a:pt x="1" y="95"/>
                </a:lnTo>
                <a:lnTo>
                  <a:pt x="0" y="90"/>
                </a:lnTo>
              </a:path>
            </a:pathLst>
          </a:custGeom>
          <a:noFill/>
          <a:ln w="38100">
            <a:solidFill>
              <a:srgbClr val="0000ff"/>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65" name="Google Shape;143;p18"/>
          <p:cNvSpPr/>
          <p:nvPr/>
        </p:nvSpPr>
        <p:spPr>
          <a:xfrm>
            <a:off x="2179800" y="4367160"/>
            <a:ext cx="259920" cy="28080"/>
          </a:xfrm>
          <a:custGeom>
            <a:avLst/>
            <a:gdLst>
              <a:gd name="textAreaLeft" fmla="*/ 0 w 259920"/>
              <a:gd name="textAreaRight" fmla="*/ 260280 w 259920"/>
              <a:gd name="textAreaTop" fmla="*/ 0 h 28080"/>
              <a:gd name="textAreaBottom" fmla="*/ 28440 h 28080"/>
            </a:gdLst>
            <a:ahLst/>
            <a:cxnLst/>
            <a:rect l="textAreaLeft" t="textAreaTop" r="textAreaRight" b="textAreaBottom"/>
            <a:pathLst>
              <a:path w="164" h="18">
                <a:moveTo>
                  <a:pt x="0" y="0"/>
                </a:moveTo>
                <a:lnTo>
                  <a:pt x="2" y="0"/>
                </a:lnTo>
                <a:lnTo>
                  <a:pt x="10" y="0"/>
                </a:lnTo>
                <a:lnTo>
                  <a:pt x="34" y="3"/>
                </a:lnTo>
                <a:lnTo>
                  <a:pt x="64" y="6"/>
                </a:lnTo>
                <a:lnTo>
                  <a:pt x="80" y="7"/>
                </a:lnTo>
                <a:lnTo>
                  <a:pt x="93" y="9"/>
                </a:lnTo>
                <a:lnTo>
                  <a:pt x="103" y="9"/>
                </a:lnTo>
                <a:lnTo>
                  <a:pt x="112" y="10"/>
                </a:lnTo>
                <a:lnTo>
                  <a:pt x="120" y="11"/>
                </a:lnTo>
                <a:lnTo>
                  <a:pt x="130" y="12"/>
                </a:lnTo>
                <a:lnTo>
                  <a:pt x="139" y="14"/>
                </a:lnTo>
                <a:lnTo>
                  <a:pt x="146" y="15"/>
                </a:lnTo>
                <a:lnTo>
                  <a:pt x="152" y="15"/>
                </a:lnTo>
                <a:lnTo>
                  <a:pt x="158" y="16"/>
                </a:lnTo>
                <a:lnTo>
                  <a:pt x="162" y="16"/>
                </a:lnTo>
                <a:lnTo>
                  <a:pt x="163" y="17"/>
                </a:lnTo>
              </a:path>
            </a:pathLst>
          </a:custGeom>
          <a:noFill/>
          <a:ln w="38100">
            <a:solidFill>
              <a:srgbClr val="0000ff"/>
            </a:solidFill>
            <a:miter/>
          </a:ln>
        </p:spPr>
        <p:style>
          <a:lnRef idx="0"/>
          <a:fillRef idx="0"/>
          <a:effectRef idx="0"/>
          <a:fontRef idx="minor"/>
        </p:style>
        <p:txBody>
          <a:bodyPr tIns="14040" bIns="14040"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66" name="Google Shape;144;p18"/>
          <p:cNvSpPr/>
          <p:nvPr/>
        </p:nvSpPr>
        <p:spPr>
          <a:xfrm>
            <a:off x="1982880" y="4724280"/>
            <a:ext cx="599760" cy="1080"/>
          </a:xfrm>
          <a:custGeom>
            <a:avLst/>
            <a:gdLst>
              <a:gd name="textAreaLeft" fmla="*/ 0 w 599760"/>
              <a:gd name="textAreaRight" fmla="*/ 600120 w 599760"/>
              <a:gd name="textAreaTop" fmla="*/ 0 h 1080"/>
              <a:gd name="textAreaBottom" fmla="*/ 1440 h 1080"/>
            </a:gdLst>
            <a:ahLst/>
            <a:cxnLst/>
            <a:rect l="textAreaLeft" t="textAreaTop" r="textAreaRight" b="textAreaBottom"/>
            <a:pathLst>
              <a:path w="378" h="1">
                <a:moveTo>
                  <a:pt x="0" y="0"/>
                </a:moveTo>
                <a:lnTo>
                  <a:pt x="377" y="0"/>
                </a:lnTo>
              </a:path>
            </a:pathLst>
          </a:custGeom>
          <a:noFill/>
          <a:ln w="38100">
            <a:solidFill>
              <a:srgbClr val="0000ff"/>
            </a:solidFill>
            <a:miter/>
          </a:ln>
        </p:spPr>
        <p:style>
          <a:lnRef idx="0"/>
          <a:fillRef idx="0"/>
          <a:effectRef idx="0"/>
          <a:fontRef idx="minor"/>
        </p:style>
        <p:txBody>
          <a:bodyPr tIns="720" bIns="720"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67" name="Google Shape;145;p18"/>
          <p:cNvSpPr/>
          <p:nvPr/>
        </p:nvSpPr>
        <p:spPr>
          <a:xfrm>
            <a:off x="2214720" y="4875120"/>
            <a:ext cx="117000" cy="136080"/>
          </a:xfrm>
          <a:custGeom>
            <a:avLst/>
            <a:gdLst>
              <a:gd name="textAreaLeft" fmla="*/ 0 w 117000"/>
              <a:gd name="textAreaRight" fmla="*/ 117360 w 117000"/>
              <a:gd name="textAreaTop" fmla="*/ 0 h 136080"/>
              <a:gd name="textAreaBottom" fmla="*/ 136440 h 136080"/>
            </a:gdLst>
            <a:ahLst/>
            <a:cxnLst/>
            <a:rect l="textAreaLeft" t="textAreaTop" r="textAreaRight" b="textAreaBottom"/>
            <a:pathLst>
              <a:path w="74" h="86">
                <a:moveTo>
                  <a:pt x="73" y="6"/>
                </a:moveTo>
                <a:lnTo>
                  <a:pt x="68" y="1"/>
                </a:lnTo>
                <a:lnTo>
                  <a:pt x="66" y="1"/>
                </a:lnTo>
                <a:lnTo>
                  <a:pt x="65" y="0"/>
                </a:lnTo>
                <a:lnTo>
                  <a:pt x="63" y="0"/>
                </a:lnTo>
                <a:lnTo>
                  <a:pt x="61" y="0"/>
                </a:lnTo>
                <a:lnTo>
                  <a:pt x="60" y="0"/>
                </a:lnTo>
                <a:lnTo>
                  <a:pt x="51" y="0"/>
                </a:lnTo>
                <a:lnTo>
                  <a:pt x="31" y="0"/>
                </a:lnTo>
                <a:lnTo>
                  <a:pt x="28" y="1"/>
                </a:lnTo>
                <a:lnTo>
                  <a:pt x="26" y="2"/>
                </a:lnTo>
                <a:lnTo>
                  <a:pt x="23" y="5"/>
                </a:lnTo>
                <a:lnTo>
                  <a:pt x="23" y="7"/>
                </a:lnTo>
                <a:lnTo>
                  <a:pt x="23" y="9"/>
                </a:lnTo>
                <a:lnTo>
                  <a:pt x="23" y="12"/>
                </a:lnTo>
                <a:lnTo>
                  <a:pt x="23" y="15"/>
                </a:lnTo>
                <a:lnTo>
                  <a:pt x="24" y="18"/>
                </a:lnTo>
                <a:lnTo>
                  <a:pt x="26" y="21"/>
                </a:lnTo>
                <a:lnTo>
                  <a:pt x="27" y="24"/>
                </a:lnTo>
                <a:lnTo>
                  <a:pt x="29" y="27"/>
                </a:lnTo>
                <a:lnTo>
                  <a:pt x="30" y="29"/>
                </a:lnTo>
                <a:lnTo>
                  <a:pt x="32" y="32"/>
                </a:lnTo>
                <a:lnTo>
                  <a:pt x="34" y="34"/>
                </a:lnTo>
                <a:lnTo>
                  <a:pt x="36" y="36"/>
                </a:lnTo>
                <a:lnTo>
                  <a:pt x="38" y="38"/>
                </a:lnTo>
                <a:lnTo>
                  <a:pt x="39" y="41"/>
                </a:lnTo>
                <a:lnTo>
                  <a:pt x="41" y="44"/>
                </a:lnTo>
                <a:lnTo>
                  <a:pt x="44" y="49"/>
                </a:lnTo>
                <a:lnTo>
                  <a:pt x="48" y="55"/>
                </a:lnTo>
                <a:lnTo>
                  <a:pt x="53" y="61"/>
                </a:lnTo>
                <a:lnTo>
                  <a:pt x="56" y="66"/>
                </a:lnTo>
                <a:lnTo>
                  <a:pt x="58" y="69"/>
                </a:lnTo>
                <a:lnTo>
                  <a:pt x="59" y="73"/>
                </a:lnTo>
                <a:lnTo>
                  <a:pt x="59" y="75"/>
                </a:lnTo>
                <a:lnTo>
                  <a:pt x="59" y="78"/>
                </a:lnTo>
                <a:lnTo>
                  <a:pt x="58" y="80"/>
                </a:lnTo>
                <a:lnTo>
                  <a:pt x="57" y="82"/>
                </a:lnTo>
                <a:lnTo>
                  <a:pt x="55" y="83"/>
                </a:lnTo>
                <a:lnTo>
                  <a:pt x="54" y="83"/>
                </a:lnTo>
                <a:lnTo>
                  <a:pt x="51" y="84"/>
                </a:lnTo>
                <a:lnTo>
                  <a:pt x="49" y="84"/>
                </a:lnTo>
                <a:lnTo>
                  <a:pt x="46" y="84"/>
                </a:lnTo>
                <a:lnTo>
                  <a:pt x="43" y="84"/>
                </a:lnTo>
                <a:lnTo>
                  <a:pt x="40" y="84"/>
                </a:lnTo>
                <a:lnTo>
                  <a:pt x="38" y="85"/>
                </a:lnTo>
                <a:lnTo>
                  <a:pt x="27" y="85"/>
                </a:lnTo>
                <a:lnTo>
                  <a:pt x="7" y="85"/>
                </a:lnTo>
                <a:lnTo>
                  <a:pt x="5" y="84"/>
                </a:lnTo>
                <a:lnTo>
                  <a:pt x="3" y="83"/>
                </a:lnTo>
                <a:lnTo>
                  <a:pt x="0" y="79"/>
                </a:lnTo>
              </a:path>
            </a:pathLst>
          </a:custGeom>
          <a:noFill/>
          <a:ln w="38100">
            <a:solidFill>
              <a:srgbClr val="0000ff"/>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68" name="Google Shape;146;p18"/>
          <p:cNvSpPr/>
          <p:nvPr/>
        </p:nvSpPr>
        <p:spPr>
          <a:xfrm>
            <a:off x="2394000" y="4875120"/>
            <a:ext cx="134640" cy="109080"/>
          </a:xfrm>
          <a:custGeom>
            <a:avLst/>
            <a:gdLst>
              <a:gd name="textAreaLeft" fmla="*/ 0 w 134640"/>
              <a:gd name="textAreaRight" fmla="*/ 135000 w 134640"/>
              <a:gd name="textAreaTop" fmla="*/ 0 h 109080"/>
              <a:gd name="textAreaBottom" fmla="*/ 109440 h 109080"/>
            </a:gdLst>
            <a:ahLst/>
            <a:cxnLst/>
            <a:rect l="textAreaLeft" t="textAreaTop" r="textAreaRight" b="textAreaBottom"/>
            <a:pathLst>
              <a:path w="85" h="69">
                <a:moveTo>
                  <a:pt x="0" y="34"/>
                </a:moveTo>
                <a:lnTo>
                  <a:pt x="5" y="31"/>
                </a:lnTo>
                <a:lnTo>
                  <a:pt x="8" y="30"/>
                </a:lnTo>
                <a:lnTo>
                  <a:pt x="10" y="30"/>
                </a:lnTo>
                <a:lnTo>
                  <a:pt x="12" y="29"/>
                </a:lnTo>
                <a:lnTo>
                  <a:pt x="14" y="29"/>
                </a:lnTo>
                <a:lnTo>
                  <a:pt x="16" y="29"/>
                </a:lnTo>
                <a:lnTo>
                  <a:pt x="18" y="29"/>
                </a:lnTo>
                <a:lnTo>
                  <a:pt x="20" y="28"/>
                </a:lnTo>
                <a:lnTo>
                  <a:pt x="22" y="27"/>
                </a:lnTo>
                <a:lnTo>
                  <a:pt x="24" y="25"/>
                </a:lnTo>
                <a:lnTo>
                  <a:pt x="26" y="24"/>
                </a:lnTo>
                <a:lnTo>
                  <a:pt x="28" y="22"/>
                </a:lnTo>
                <a:lnTo>
                  <a:pt x="29" y="21"/>
                </a:lnTo>
                <a:lnTo>
                  <a:pt x="31" y="19"/>
                </a:lnTo>
                <a:lnTo>
                  <a:pt x="33" y="19"/>
                </a:lnTo>
                <a:lnTo>
                  <a:pt x="35" y="18"/>
                </a:lnTo>
                <a:lnTo>
                  <a:pt x="36" y="17"/>
                </a:lnTo>
                <a:lnTo>
                  <a:pt x="37" y="16"/>
                </a:lnTo>
                <a:lnTo>
                  <a:pt x="38" y="14"/>
                </a:lnTo>
                <a:lnTo>
                  <a:pt x="39" y="13"/>
                </a:lnTo>
                <a:lnTo>
                  <a:pt x="40" y="13"/>
                </a:lnTo>
                <a:lnTo>
                  <a:pt x="42" y="12"/>
                </a:lnTo>
                <a:lnTo>
                  <a:pt x="43" y="11"/>
                </a:lnTo>
                <a:lnTo>
                  <a:pt x="43" y="10"/>
                </a:lnTo>
                <a:lnTo>
                  <a:pt x="44" y="9"/>
                </a:lnTo>
                <a:lnTo>
                  <a:pt x="44" y="7"/>
                </a:lnTo>
                <a:lnTo>
                  <a:pt x="44" y="5"/>
                </a:lnTo>
                <a:lnTo>
                  <a:pt x="44" y="4"/>
                </a:lnTo>
                <a:lnTo>
                  <a:pt x="44" y="3"/>
                </a:lnTo>
                <a:lnTo>
                  <a:pt x="43" y="2"/>
                </a:lnTo>
                <a:lnTo>
                  <a:pt x="40" y="1"/>
                </a:lnTo>
                <a:lnTo>
                  <a:pt x="38" y="0"/>
                </a:lnTo>
                <a:lnTo>
                  <a:pt x="36" y="0"/>
                </a:lnTo>
                <a:lnTo>
                  <a:pt x="34" y="1"/>
                </a:lnTo>
                <a:lnTo>
                  <a:pt x="31" y="2"/>
                </a:lnTo>
                <a:lnTo>
                  <a:pt x="28" y="3"/>
                </a:lnTo>
                <a:lnTo>
                  <a:pt x="25" y="5"/>
                </a:lnTo>
                <a:lnTo>
                  <a:pt x="23" y="6"/>
                </a:lnTo>
                <a:lnTo>
                  <a:pt x="21" y="8"/>
                </a:lnTo>
                <a:lnTo>
                  <a:pt x="18" y="10"/>
                </a:lnTo>
                <a:lnTo>
                  <a:pt x="15" y="13"/>
                </a:lnTo>
                <a:lnTo>
                  <a:pt x="12" y="16"/>
                </a:lnTo>
                <a:lnTo>
                  <a:pt x="9" y="19"/>
                </a:lnTo>
                <a:lnTo>
                  <a:pt x="4" y="24"/>
                </a:lnTo>
                <a:lnTo>
                  <a:pt x="3" y="26"/>
                </a:lnTo>
                <a:lnTo>
                  <a:pt x="2" y="28"/>
                </a:lnTo>
                <a:lnTo>
                  <a:pt x="1" y="30"/>
                </a:lnTo>
                <a:lnTo>
                  <a:pt x="0" y="33"/>
                </a:lnTo>
                <a:lnTo>
                  <a:pt x="0" y="37"/>
                </a:lnTo>
                <a:lnTo>
                  <a:pt x="0" y="42"/>
                </a:lnTo>
                <a:lnTo>
                  <a:pt x="0" y="45"/>
                </a:lnTo>
                <a:lnTo>
                  <a:pt x="1" y="49"/>
                </a:lnTo>
                <a:lnTo>
                  <a:pt x="3" y="51"/>
                </a:lnTo>
                <a:lnTo>
                  <a:pt x="4" y="53"/>
                </a:lnTo>
                <a:lnTo>
                  <a:pt x="6" y="54"/>
                </a:lnTo>
                <a:lnTo>
                  <a:pt x="7" y="55"/>
                </a:lnTo>
                <a:lnTo>
                  <a:pt x="9" y="56"/>
                </a:lnTo>
                <a:lnTo>
                  <a:pt x="11" y="57"/>
                </a:lnTo>
                <a:lnTo>
                  <a:pt x="13" y="59"/>
                </a:lnTo>
                <a:lnTo>
                  <a:pt x="15" y="61"/>
                </a:lnTo>
                <a:lnTo>
                  <a:pt x="18" y="62"/>
                </a:lnTo>
                <a:lnTo>
                  <a:pt x="21" y="64"/>
                </a:lnTo>
                <a:lnTo>
                  <a:pt x="25" y="65"/>
                </a:lnTo>
                <a:lnTo>
                  <a:pt x="28" y="66"/>
                </a:lnTo>
                <a:lnTo>
                  <a:pt x="32" y="67"/>
                </a:lnTo>
                <a:lnTo>
                  <a:pt x="35" y="67"/>
                </a:lnTo>
                <a:lnTo>
                  <a:pt x="39" y="67"/>
                </a:lnTo>
                <a:lnTo>
                  <a:pt x="43" y="67"/>
                </a:lnTo>
                <a:lnTo>
                  <a:pt x="46" y="68"/>
                </a:lnTo>
                <a:lnTo>
                  <a:pt x="50" y="68"/>
                </a:lnTo>
                <a:lnTo>
                  <a:pt x="54" y="68"/>
                </a:lnTo>
                <a:lnTo>
                  <a:pt x="59" y="67"/>
                </a:lnTo>
                <a:lnTo>
                  <a:pt x="65" y="66"/>
                </a:lnTo>
                <a:lnTo>
                  <a:pt x="84" y="62"/>
                </a:lnTo>
              </a:path>
            </a:pathLst>
          </a:custGeom>
          <a:noFill/>
          <a:ln w="38100">
            <a:solidFill>
              <a:srgbClr val="0000ff"/>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69" name="Google Shape;147;p18"/>
          <p:cNvSpPr/>
          <p:nvPr/>
        </p:nvSpPr>
        <p:spPr>
          <a:xfrm>
            <a:off x="2562120" y="4849920"/>
            <a:ext cx="163080" cy="140760"/>
          </a:xfrm>
          <a:custGeom>
            <a:avLst/>
            <a:gdLst>
              <a:gd name="textAreaLeft" fmla="*/ 0 w 163080"/>
              <a:gd name="textAreaRight" fmla="*/ 163440 w 163080"/>
              <a:gd name="textAreaTop" fmla="*/ 0 h 140760"/>
              <a:gd name="textAreaBottom" fmla="*/ 141120 h 140760"/>
            </a:gdLst>
            <a:ahLst/>
            <a:cxnLst/>
            <a:rect l="textAreaLeft" t="textAreaTop" r="textAreaRight" b="textAreaBottom"/>
            <a:pathLst>
              <a:path w="103" h="89">
                <a:moveTo>
                  <a:pt x="29" y="5"/>
                </a:moveTo>
                <a:lnTo>
                  <a:pt x="29" y="2"/>
                </a:lnTo>
                <a:lnTo>
                  <a:pt x="28" y="1"/>
                </a:lnTo>
                <a:lnTo>
                  <a:pt x="27" y="1"/>
                </a:lnTo>
                <a:lnTo>
                  <a:pt x="24" y="0"/>
                </a:lnTo>
                <a:lnTo>
                  <a:pt x="22" y="0"/>
                </a:lnTo>
                <a:lnTo>
                  <a:pt x="21" y="0"/>
                </a:lnTo>
                <a:lnTo>
                  <a:pt x="19" y="0"/>
                </a:lnTo>
                <a:lnTo>
                  <a:pt x="17" y="1"/>
                </a:lnTo>
                <a:lnTo>
                  <a:pt x="15" y="2"/>
                </a:lnTo>
                <a:lnTo>
                  <a:pt x="14" y="4"/>
                </a:lnTo>
                <a:lnTo>
                  <a:pt x="13" y="6"/>
                </a:lnTo>
                <a:lnTo>
                  <a:pt x="13" y="7"/>
                </a:lnTo>
                <a:lnTo>
                  <a:pt x="12" y="8"/>
                </a:lnTo>
                <a:lnTo>
                  <a:pt x="10" y="9"/>
                </a:lnTo>
                <a:lnTo>
                  <a:pt x="9" y="10"/>
                </a:lnTo>
                <a:lnTo>
                  <a:pt x="7" y="11"/>
                </a:lnTo>
                <a:lnTo>
                  <a:pt x="6" y="14"/>
                </a:lnTo>
                <a:lnTo>
                  <a:pt x="4" y="16"/>
                </a:lnTo>
                <a:lnTo>
                  <a:pt x="3" y="19"/>
                </a:lnTo>
                <a:lnTo>
                  <a:pt x="2" y="21"/>
                </a:lnTo>
                <a:lnTo>
                  <a:pt x="1" y="23"/>
                </a:lnTo>
                <a:lnTo>
                  <a:pt x="1" y="25"/>
                </a:lnTo>
                <a:lnTo>
                  <a:pt x="1" y="27"/>
                </a:lnTo>
                <a:lnTo>
                  <a:pt x="1" y="29"/>
                </a:lnTo>
                <a:lnTo>
                  <a:pt x="1" y="32"/>
                </a:lnTo>
                <a:lnTo>
                  <a:pt x="1" y="36"/>
                </a:lnTo>
                <a:lnTo>
                  <a:pt x="0" y="41"/>
                </a:lnTo>
                <a:lnTo>
                  <a:pt x="1" y="45"/>
                </a:lnTo>
                <a:lnTo>
                  <a:pt x="2" y="48"/>
                </a:lnTo>
                <a:lnTo>
                  <a:pt x="3" y="50"/>
                </a:lnTo>
                <a:lnTo>
                  <a:pt x="5" y="53"/>
                </a:lnTo>
                <a:lnTo>
                  <a:pt x="7" y="55"/>
                </a:lnTo>
                <a:lnTo>
                  <a:pt x="8" y="57"/>
                </a:lnTo>
                <a:lnTo>
                  <a:pt x="9" y="59"/>
                </a:lnTo>
                <a:lnTo>
                  <a:pt x="10" y="61"/>
                </a:lnTo>
                <a:lnTo>
                  <a:pt x="11" y="63"/>
                </a:lnTo>
                <a:lnTo>
                  <a:pt x="12" y="65"/>
                </a:lnTo>
                <a:lnTo>
                  <a:pt x="13" y="67"/>
                </a:lnTo>
                <a:lnTo>
                  <a:pt x="14" y="69"/>
                </a:lnTo>
                <a:lnTo>
                  <a:pt x="16" y="71"/>
                </a:lnTo>
                <a:lnTo>
                  <a:pt x="18" y="72"/>
                </a:lnTo>
                <a:lnTo>
                  <a:pt x="19" y="74"/>
                </a:lnTo>
                <a:lnTo>
                  <a:pt x="22" y="76"/>
                </a:lnTo>
                <a:lnTo>
                  <a:pt x="25" y="78"/>
                </a:lnTo>
                <a:lnTo>
                  <a:pt x="28" y="80"/>
                </a:lnTo>
                <a:lnTo>
                  <a:pt x="31" y="81"/>
                </a:lnTo>
                <a:lnTo>
                  <a:pt x="35" y="82"/>
                </a:lnTo>
                <a:lnTo>
                  <a:pt x="38" y="83"/>
                </a:lnTo>
                <a:lnTo>
                  <a:pt x="41" y="84"/>
                </a:lnTo>
                <a:lnTo>
                  <a:pt x="44" y="85"/>
                </a:lnTo>
                <a:lnTo>
                  <a:pt x="46" y="86"/>
                </a:lnTo>
                <a:lnTo>
                  <a:pt x="50" y="87"/>
                </a:lnTo>
                <a:lnTo>
                  <a:pt x="54" y="88"/>
                </a:lnTo>
                <a:lnTo>
                  <a:pt x="59" y="88"/>
                </a:lnTo>
                <a:lnTo>
                  <a:pt x="63" y="88"/>
                </a:lnTo>
                <a:lnTo>
                  <a:pt x="67" y="87"/>
                </a:lnTo>
                <a:lnTo>
                  <a:pt x="102" y="84"/>
                </a:lnTo>
              </a:path>
            </a:pathLst>
          </a:custGeom>
          <a:noFill/>
          <a:ln w="38100">
            <a:solidFill>
              <a:srgbClr val="0000ff"/>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70" name="Google Shape;148;p18"/>
          <p:cNvSpPr/>
          <p:nvPr/>
        </p:nvSpPr>
        <p:spPr>
          <a:xfrm>
            <a:off x="2581200" y="4670280"/>
            <a:ext cx="149040" cy="10800"/>
          </a:xfrm>
          <a:custGeom>
            <a:avLst/>
            <a:gdLst>
              <a:gd name="textAreaLeft" fmla="*/ 0 w 149040"/>
              <a:gd name="textAreaRight" fmla="*/ 149400 w 149040"/>
              <a:gd name="textAreaTop" fmla="*/ 0 h 10800"/>
              <a:gd name="textAreaBottom" fmla="*/ 11160 h 10800"/>
            </a:gdLst>
            <a:ahLst/>
            <a:cxnLst/>
            <a:rect l="textAreaLeft" t="textAreaTop" r="textAreaRight" b="textAreaBottom"/>
            <a:pathLst>
              <a:path w="94" h="7">
                <a:moveTo>
                  <a:pt x="0" y="6"/>
                </a:moveTo>
                <a:lnTo>
                  <a:pt x="3" y="6"/>
                </a:lnTo>
                <a:lnTo>
                  <a:pt x="5" y="5"/>
                </a:lnTo>
                <a:lnTo>
                  <a:pt x="7" y="4"/>
                </a:lnTo>
                <a:lnTo>
                  <a:pt x="10" y="3"/>
                </a:lnTo>
                <a:lnTo>
                  <a:pt x="14" y="2"/>
                </a:lnTo>
                <a:lnTo>
                  <a:pt x="19" y="1"/>
                </a:lnTo>
                <a:lnTo>
                  <a:pt x="31" y="0"/>
                </a:lnTo>
                <a:lnTo>
                  <a:pt x="42" y="0"/>
                </a:lnTo>
                <a:lnTo>
                  <a:pt x="46" y="0"/>
                </a:lnTo>
                <a:lnTo>
                  <a:pt x="93" y="0"/>
                </a:lnTo>
              </a:path>
            </a:pathLst>
          </a:custGeom>
          <a:noFill/>
          <a:ln w="38100">
            <a:solidFill>
              <a:srgbClr val="0000ff"/>
            </a:solidFill>
            <a:miter/>
          </a:ln>
        </p:spPr>
        <p:style>
          <a:lnRef idx="0"/>
          <a:fillRef idx="0"/>
          <a:effectRef idx="0"/>
          <a:fontRef idx="minor"/>
        </p:style>
        <p:txBody>
          <a:bodyPr tIns="5400" bIns="5400"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71" name="Google Shape;149;p18"/>
          <p:cNvSpPr/>
          <p:nvPr/>
        </p:nvSpPr>
        <p:spPr>
          <a:xfrm>
            <a:off x="3187800" y="4633920"/>
            <a:ext cx="10800" cy="10800"/>
          </a:xfrm>
          <a:custGeom>
            <a:avLst/>
            <a:gdLst>
              <a:gd name="textAreaLeft" fmla="*/ 0 w 10800"/>
              <a:gd name="textAreaRight" fmla="*/ 11160 w 10800"/>
              <a:gd name="textAreaTop" fmla="*/ 0 h 10800"/>
              <a:gd name="textAreaBottom" fmla="*/ 11160 h 10800"/>
            </a:gdLst>
            <a:ahLst/>
            <a:cxnLst/>
            <a:rect l="textAreaLeft" t="textAreaTop" r="textAreaRight" b="textAreaBottom"/>
            <a:pathLst>
              <a:path w="7" h="7">
                <a:moveTo>
                  <a:pt x="0" y="0"/>
                </a:moveTo>
                <a:lnTo>
                  <a:pt x="6" y="6"/>
                </a:lnTo>
              </a:path>
            </a:pathLst>
          </a:custGeom>
          <a:noFill/>
          <a:ln w="38100">
            <a:solidFill>
              <a:srgbClr val="0000ff"/>
            </a:solidFill>
            <a:miter/>
          </a:ln>
        </p:spPr>
        <p:style>
          <a:lnRef idx="0"/>
          <a:fillRef idx="0"/>
          <a:effectRef idx="0"/>
          <a:fontRef idx="minor"/>
        </p:style>
        <p:txBody>
          <a:bodyPr tIns="5400" bIns="5400"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72" name="Google Shape;150;p18"/>
          <p:cNvSpPr/>
          <p:nvPr/>
        </p:nvSpPr>
        <p:spPr>
          <a:xfrm>
            <a:off x="1778040" y="4919760"/>
            <a:ext cx="240840" cy="234720"/>
          </a:xfrm>
          <a:custGeom>
            <a:avLst/>
            <a:gdLst>
              <a:gd name="textAreaLeft" fmla="*/ 0 w 240840"/>
              <a:gd name="textAreaRight" fmla="*/ 241200 w 240840"/>
              <a:gd name="textAreaTop" fmla="*/ 0 h 234720"/>
              <a:gd name="textAreaBottom" fmla="*/ 235080 h 234720"/>
            </a:gdLst>
            <a:ahLst/>
            <a:cxnLst/>
            <a:rect l="textAreaLeft" t="textAreaTop" r="textAreaRight" b="textAreaBottom"/>
            <a:pathLst>
              <a:path w="152" h="148">
                <a:moveTo>
                  <a:pt x="28" y="0"/>
                </a:moveTo>
                <a:lnTo>
                  <a:pt x="25" y="9"/>
                </a:lnTo>
                <a:lnTo>
                  <a:pt x="22" y="14"/>
                </a:lnTo>
                <a:lnTo>
                  <a:pt x="20" y="19"/>
                </a:lnTo>
                <a:lnTo>
                  <a:pt x="17" y="24"/>
                </a:lnTo>
                <a:lnTo>
                  <a:pt x="15" y="29"/>
                </a:lnTo>
                <a:lnTo>
                  <a:pt x="13" y="33"/>
                </a:lnTo>
                <a:lnTo>
                  <a:pt x="12" y="37"/>
                </a:lnTo>
                <a:lnTo>
                  <a:pt x="11" y="41"/>
                </a:lnTo>
                <a:lnTo>
                  <a:pt x="10" y="45"/>
                </a:lnTo>
                <a:lnTo>
                  <a:pt x="8" y="49"/>
                </a:lnTo>
                <a:lnTo>
                  <a:pt x="7" y="53"/>
                </a:lnTo>
                <a:lnTo>
                  <a:pt x="6" y="57"/>
                </a:lnTo>
                <a:lnTo>
                  <a:pt x="6" y="60"/>
                </a:lnTo>
                <a:lnTo>
                  <a:pt x="5" y="65"/>
                </a:lnTo>
                <a:lnTo>
                  <a:pt x="4" y="70"/>
                </a:lnTo>
                <a:lnTo>
                  <a:pt x="2" y="75"/>
                </a:lnTo>
                <a:lnTo>
                  <a:pt x="1" y="80"/>
                </a:lnTo>
                <a:lnTo>
                  <a:pt x="1" y="85"/>
                </a:lnTo>
                <a:lnTo>
                  <a:pt x="0" y="98"/>
                </a:lnTo>
                <a:lnTo>
                  <a:pt x="0" y="98"/>
                </a:lnTo>
                <a:lnTo>
                  <a:pt x="2" y="95"/>
                </a:lnTo>
                <a:lnTo>
                  <a:pt x="5" y="90"/>
                </a:lnTo>
                <a:lnTo>
                  <a:pt x="13" y="74"/>
                </a:lnTo>
                <a:lnTo>
                  <a:pt x="17" y="67"/>
                </a:lnTo>
                <a:lnTo>
                  <a:pt x="21" y="61"/>
                </a:lnTo>
                <a:lnTo>
                  <a:pt x="25" y="56"/>
                </a:lnTo>
                <a:lnTo>
                  <a:pt x="29" y="51"/>
                </a:lnTo>
                <a:lnTo>
                  <a:pt x="31" y="47"/>
                </a:lnTo>
                <a:lnTo>
                  <a:pt x="34" y="42"/>
                </a:lnTo>
                <a:lnTo>
                  <a:pt x="37" y="38"/>
                </a:lnTo>
                <a:lnTo>
                  <a:pt x="40" y="35"/>
                </a:lnTo>
                <a:lnTo>
                  <a:pt x="43" y="31"/>
                </a:lnTo>
                <a:lnTo>
                  <a:pt x="46" y="27"/>
                </a:lnTo>
                <a:lnTo>
                  <a:pt x="49" y="25"/>
                </a:lnTo>
                <a:lnTo>
                  <a:pt x="51" y="22"/>
                </a:lnTo>
                <a:lnTo>
                  <a:pt x="55" y="18"/>
                </a:lnTo>
                <a:lnTo>
                  <a:pt x="57" y="16"/>
                </a:lnTo>
                <a:lnTo>
                  <a:pt x="59" y="14"/>
                </a:lnTo>
                <a:lnTo>
                  <a:pt x="63" y="13"/>
                </a:lnTo>
                <a:lnTo>
                  <a:pt x="67" y="12"/>
                </a:lnTo>
                <a:lnTo>
                  <a:pt x="69" y="12"/>
                </a:lnTo>
                <a:lnTo>
                  <a:pt x="71" y="12"/>
                </a:lnTo>
                <a:lnTo>
                  <a:pt x="74" y="15"/>
                </a:lnTo>
                <a:lnTo>
                  <a:pt x="76" y="16"/>
                </a:lnTo>
                <a:lnTo>
                  <a:pt x="76" y="18"/>
                </a:lnTo>
                <a:lnTo>
                  <a:pt x="77" y="19"/>
                </a:lnTo>
                <a:lnTo>
                  <a:pt x="77" y="22"/>
                </a:lnTo>
                <a:lnTo>
                  <a:pt x="76" y="26"/>
                </a:lnTo>
                <a:lnTo>
                  <a:pt x="75" y="31"/>
                </a:lnTo>
                <a:lnTo>
                  <a:pt x="74" y="39"/>
                </a:lnTo>
                <a:lnTo>
                  <a:pt x="74" y="49"/>
                </a:lnTo>
                <a:lnTo>
                  <a:pt x="73" y="61"/>
                </a:lnTo>
                <a:lnTo>
                  <a:pt x="73" y="71"/>
                </a:lnTo>
                <a:lnTo>
                  <a:pt x="73" y="79"/>
                </a:lnTo>
                <a:lnTo>
                  <a:pt x="73" y="87"/>
                </a:lnTo>
                <a:lnTo>
                  <a:pt x="73" y="92"/>
                </a:lnTo>
                <a:lnTo>
                  <a:pt x="74" y="95"/>
                </a:lnTo>
                <a:lnTo>
                  <a:pt x="76" y="97"/>
                </a:lnTo>
                <a:lnTo>
                  <a:pt x="76" y="98"/>
                </a:lnTo>
                <a:lnTo>
                  <a:pt x="77" y="98"/>
                </a:lnTo>
                <a:lnTo>
                  <a:pt x="77" y="97"/>
                </a:lnTo>
                <a:lnTo>
                  <a:pt x="81" y="93"/>
                </a:lnTo>
                <a:lnTo>
                  <a:pt x="83" y="91"/>
                </a:lnTo>
                <a:lnTo>
                  <a:pt x="86" y="87"/>
                </a:lnTo>
                <a:lnTo>
                  <a:pt x="89" y="82"/>
                </a:lnTo>
                <a:lnTo>
                  <a:pt x="92" y="78"/>
                </a:lnTo>
                <a:lnTo>
                  <a:pt x="94" y="74"/>
                </a:lnTo>
                <a:lnTo>
                  <a:pt x="96" y="70"/>
                </a:lnTo>
                <a:lnTo>
                  <a:pt x="99" y="67"/>
                </a:lnTo>
                <a:lnTo>
                  <a:pt x="102" y="64"/>
                </a:lnTo>
                <a:lnTo>
                  <a:pt x="110" y="58"/>
                </a:lnTo>
                <a:lnTo>
                  <a:pt x="111" y="58"/>
                </a:lnTo>
                <a:lnTo>
                  <a:pt x="113" y="59"/>
                </a:lnTo>
                <a:lnTo>
                  <a:pt x="114" y="60"/>
                </a:lnTo>
                <a:lnTo>
                  <a:pt x="116" y="65"/>
                </a:lnTo>
                <a:lnTo>
                  <a:pt x="118" y="71"/>
                </a:lnTo>
                <a:lnTo>
                  <a:pt x="120" y="80"/>
                </a:lnTo>
                <a:lnTo>
                  <a:pt x="121" y="87"/>
                </a:lnTo>
                <a:lnTo>
                  <a:pt x="122" y="94"/>
                </a:lnTo>
                <a:lnTo>
                  <a:pt x="122" y="100"/>
                </a:lnTo>
                <a:lnTo>
                  <a:pt x="123" y="106"/>
                </a:lnTo>
                <a:lnTo>
                  <a:pt x="124" y="111"/>
                </a:lnTo>
                <a:lnTo>
                  <a:pt x="126" y="115"/>
                </a:lnTo>
                <a:lnTo>
                  <a:pt x="127" y="119"/>
                </a:lnTo>
                <a:lnTo>
                  <a:pt x="129" y="123"/>
                </a:lnTo>
                <a:lnTo>
                  <a:pt x="131" y="127"/>
                </a:lnTo>
                <a:lnTo>
                  <a:pt x="133" y="131"/>
                </a:lnTo>
                <a:lnTo>
                  <a:pt x="136" y="135"/>
                </a:lnTo>
                <a:lnTo>
                  <a:pt x="143" y="143"/>
                </a:lnTo>
                <a:lnTo>
                  <a:pt x="151" y="147"/>
                </a:lnTo>
              </a:path>
            </a:pathLst>
          </a:custGeom>
          <a:noFill/>
          <a:ln w="38100">
            <a:solidFill>
              <a:srgbClr val="0000ff"/>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
        <p:nvSpPr>
          <p:cNvPr id="73" name="Google Shape;151;p18"/>
          <p:cNvSpPr/>
          <p:nvPr/>
        </p:nvSpPr>
        <p:spPr>
          <a:xfrm>
            <a:off x="2062080" y="4776840"/>
            <a:ext cx="234720" cy="99720"/>
          </a:xfrm>
          <a:custGeom>
            <a:avLst/>
            <a:gdLst>
              <a:gd name="textAreaLeft" fmla="*/ 0 w 234720"/>
              <a:gd name="textAreaRight" fmla="*/ 235080 w 234720"/>
              <a:gd name="textAreaTop" fmla="*/ 0 h 99720"/>
              <a:gd name="textAreaBottom" fmla="*/ 100080 h 99720"/>
            </a:gdLst>
            <a:ahLst/>
            <a:cxnLst/>
            <a:rect l="textAreaLeft" t="textAreaTop" r="textAreaRight" b="textAreaBottom"/>
            <a:pathLst>
              <a:path w="148" h="63">
                <a:moveTo>
                  <a:pt x="0" y="0"/>
                </a:moveTo>
                <a:lnTo>
                  <a:pt x="24" y="0"/>
                </a:lnTo>
                <a:lnTo>
                  <a:pt x="26" y="1"/>
                </a:lnTo>
                <a:lnTo>
                  <a:pt x="28" y="2"/>
                </a:lnTo>
                <a:lnTo>
                  <a:pt x="30" y="3"/>
                </a:lnTo>
                <a:lnTo>
                  <a:pt x="32" y="5"/>
                </a:lnTo>
                <a:lnTo>
                  <a:pt x="34" y="6"/>
                </a:lnTo>
                <a:lnTo>
                  <a:pt x="36" y="8"/>
                </a:lnTo>
                <a:lnTo>
                  <a:pt x="38" y="9"/>
                </a:lnTo>
                <a:lnTo>
                  <a:pt x="42" y="11"/>
                </a:lnTo>
                <a:lnTo>
                  <a:pt x="44" y="11"/>
                </a:lnTo>
                <a:lnTo>
                  <a:pt x="45" y="12"/>
                </a:lnTo>
                <a:lnTo>
                  <a:pt x="45" y="13"/>
                </a:lnTo>
                <a:lnTo>
                  <a:pt x="45" y="15"/>
                </a:lnTo>
                <a:lnTo>
                  <a:pt x="45" y="15"/>
                </a:lnTo>
                <a:lnTo>
                  <a:pt x="44" y="16"/>
                </a:lnTo>
                <a:lnTo>
                  <a:pt x="42" y="16"/>
                </a:lnTo>
                <a:lnTo>
                  <a:pt x="41" y="18"/>
                </a:lnTo>
                <a:lnTo>
                  <a:pt x="39" y="20"/>
                </a:lnTo>
                <a:lnTo>
                  <a:pt x="38" y="23"/>
                </a:lnTo>
                <a:lnTo>
                  <a:pt x="36" y="25"/>
                </a:lnTo>
                <a:lnTo>
                  <a:pt x="34" y="26"/>
                </a:lnTo>
                <a:lnTo>
                  <a:pt x="32" y="27"/>
                </a:lnTo>
                <a:lnTo>
                  <a:pt x="30" y="29"/>
                </a:lnTo>
                <a:lnTo>
                  <a:pt x="27" y="31"/>
                </a:lnTo>
                <a:lnTo>
                  <a:pt x="24" y="34"/>
                </a:lnTo>
                <a:lnTo>
                  <a:pt x="21" y="37"/>
                </a:lnTo>
                <a:lnTo>
                  <a:pt x="20" y="39"/>
                </a:lnTo>
                <a:lnTo>
                  <a:pt x="18" y="44"/>
                </a:lnTo>
                <a:lnTo>
                  <a:pt x="18" y="45"/>
                </a:lnTo>
                <a:lnTo>
                  <a:pt x="17" y="46"/>
                </a:lnTo>
                <a:lnTo>
                  <a:pt x="17" y="48"/>
                </a:lnTo>
                <a:lnTo>
                  <a:pt x="17" y="50"/>
                </a:lnTo>
                <a:lnTo>
                  <a:pt x="17" y="51"/>
                </a:lnTo>
                <a:lnTo>
                  <a:pt x="17" y="53"/>
                </a:lnTo>
                <a:lnTo>
                  <a:pt x="18" y="54"/>
                </a:lnTo>
                <a:lnTo>
                  <a:pt x="19" y="55"/>
                </a:lnTo>
                <a:lnTo>
                  <a:pt x="20" y="56"/>
                </a:lnTo>
                <a:lnTo>
                  <a:pt x="22" y="56"/>
                </a:lnTo>
                <a:lnTo>
                  <a:pt x="25" y="56"/>
                </a:lnTo>
                <a:lnTo>
                  <a:pt x="28" y="56"/>
                </a:lnTo>
                <a:lnTo>
                  <a:pt x="31" y="57"/>
                </a:lnTo>
                <a:lnTo>
                  <a:pt x="35" y="58"/>
                </a:lnTo>
                <a:lnTo>
                  <a:pt x="38" y="60"/>
                </a:lnTo>
                <a:lnTo>
                  <a:pt x="43" y="60"/>
                </a:lnTo>
                <a:lnTo>
                  <a:pt x="47" y="61"/>
                </a:lnTo>
                <a:lnTo>
                  <a:pt x="52" y="61"/>
                </a:lnTo>
                <a:lnTo>
                  <a:pt x="59" y="62"/>
                </a:lnTo>
                <a:lnTo>
                  <a:pt x="68" y="62"/>
                </a:lnTo>
                <a:lnTo>
                  <a:pt x="77" y="62"/>
                </a:lnTo>
                <a:lnTo>
                  <a:pt x="101" y="62"/>
                </a:lnTo>
                <a:lnTo>
                  <a:pt x="147" y="62"/>
                </a:lnTo>
              </a:path>
            </a:pathLst>
          </a:custGeom>
          <a:noFill/>
          <a:ln w="38100">
            <a:solidFill>
              <a:srgbClr val="0000ff"/>
            </a:solidFill>
            <a:miter/>
          </a:ln>
        </p:spPr>
        <p:style>
          <a:lnRef idx="0"/>
          <a:fillRef idx="0"/>
          <a:effectRef idx="0"/>
          <a:fontRef idx="minor"/>
        </p:style>
        <p:txBody>
          <a:bodyPr anchor="ctr">
            <a:noAutofit/>
          </a:bodyPr>
          <a:p>
            <a:pPr>
              <a:lnSpc>
                <a:spcPct val="100000"/>
              </a:lnSpc>
              <a:tabLst>
                <a:tab algn="l" pos="0"/>
              </a:tabLst>
            </a:pPr>
            <a:endParaRPr b="0" lang="en-US"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Luminosity</a:t>
            </a:r>
            <a:endParaRPr b="0" lang="en-US" sz="4000" strike="noStrike" u="none">
              <a:solidFill>
                <a:srgbClr val="000000"/>
              </a:solidFill>
              <a:effectLst/>
              <a:uFillTx/>
              <a:latin typeface="Arial"/>
            </a:endParaRPr>
          </a:p>
        </p:txBody>
      </p:sp>
      <p:sp>
        <p:nvSpPr>
          <p:cNvPr id="75" name="Google Shape;157;p19"/>
          <p:cNvSpPr/>
          <p:nvPr/>
        </p:nvSpPr>
        <p:spPr>
          <a:xfrm>
            <a:off x="762120" y="1752480"/>
            <a:ext cx="7330680" cy="35035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3200" strike="noStrike" u="none">
                <a:solidFill>
                  <a:schemeClr val="lt1"/>
                </a:solidFill>
                <a:effectLst/>
                <a:uFillTx/>
                <a:latin typeface="Arial"/>
                <a:ea typeface="Arial"/>
              </a:rPr>
              <a:t>How do we find the total amount of energy radiated in all directions from the Sun?</a:t>
            </a:r>
            <a:endParaRPr b="0" lang="en-US" sz="3200" strike="noStrike" u="none">
              <a:solidFill>
                <a:srgbClr val="ffffff"/>
              </a:solidFill>
              <a:effectLst/>
              <a:uFillTx/>
              <a:latin typeface="Arial"/>
            </a:endParaRPr>
          </a:p>
          <a:p>
            <a:pPr>
              <a:lnSpc>
                <a:spcPct val="100000"/>
              </a:lnSpc>
              <a:tabLst>
                <a:tab algn="l" pos="0"/>
              </a:tabLst>
            </a:pPr>
            <a:endParaRPr b="0" lang="en-US" sz="3200" strike="noStrike" u="none">
              <a:solidFill>
                <a:srgbClr val="ffffff"/>
              </a:solidFill>
              <a:effectLst/>
              <a:uFillTx/>
              <a:latin typeface="Arial"/>
            </a:endParaRPr>
          </a:p>
          <a:p>
            <a:pPr>
              <a:lnSpc>
                <a:spcPct val="100000"/>
              </a:lnSpc>
              <a:tabLst>
                <a:tab algn="l" pos="0"/>
              </a:tabLst>
            </a:pPr>
            <a:r>
              <a:rPr b="0" lang="en-US" sz="3200" strike="noStrike" u="none">
                <a:solidFill>
                  <a:schemeClr val="lt1"/>
                </a:solidFill>
                <a:effectLst/>
                <a:uFillTx/>
                <a:latin typeface="Arial"/>
                <a:ea typeface="Arial"/>
              </a:rPr>
              <a:t>i.e. Not just the small fraction intercepted by our detector or by Earth. </a:t>
            </a:r>
            <a:endParaRPr b="0" lang="en-US" sz="3200" strike="noStrike" u="none">
              <a:solidFill>
                <a:srgbClr val="ffffff"/>
              </a:solidFill>
              <a:effectLst/>
              <a:uFillTx/>
              <a:latin typeface="Arial"/>
            </a:endParaRPr>
          </a:p>
          <a:p>
            <a:pPr>
              <a:lnSpc>
                <a:spcPct val="100000"/>
              </a:lnSpc>
              <a:tabLst>
                <a:tab algn="l" pos="0"/>
              </a:tabLst>
            </a:pP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Luminosity</a:t>
            </a:r>
            <a:endParaRPr b="0" lang="en-US" sz="4000" strike="noStrike" u="none">
              <a:solidFill>
                <a:srgbClr val="000000"/>
              </a:solidFill>
              <a:effectLst/>
              <a:uFillTx/>
              <a:latin typeface="Arial"/>
            </a:endParaRPr>
          </a:p>
        </p:txBody>
      </p:sp>
      <p:pic>
        <p:nvPicPr>
          <p:cNvPr id="77" name="Google Shape;163;p20" descr=""/>
          <p:cNvPicPr/>
          <p:nvPr/>
        </p:nvPicPr>
        <p:blipFill>
          <a:blip r:embed="rId1"/>
          <a:stretch/>
        </p:blipFill>
        <p:spPr>
          <a:xfrm>
            <a:off x="4495680" y="1676520"/>
            <a:ext cx="3595320" cy="3516120"/>
          </a:xfrm>
          <a:prstGeom prst="rect">
            <a:avLst/>
          </a:prstGeom>
          <a:noFill/>
          <a:ln w="9525">
            <a:solidFill>
              <a:srgbClr val="ffffff"/>
            </a:solidFill>
            <a:miter/>
          </a:ln>
        </p:spPr>
      </p:pic>
      <p:sp>
        <p:nvSpPr>
          <p:cNvPr id="78" name="Google Shape;164;p20"/>
          <p:cNvSpPr/>
          <p:nvPr/>
        </p:nvSpPr>
        <p:spPr>
          <a:xfrm>
            <a:off x="609480" y="1371600"/>
            <a:ext cx="3200040" cy="40543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i="1" lang="en-US" sz="2000" strike="noStrike" u="none">
                <a:solidFill>
                  <a:schemeClr val="lt1"/>
                </a:solidFill>
                <a:effectLst/>
                <a:uFillTx/>
                <a:latin typeface="Arial"/>
                <a:ea typeface="Arial"/>
              </a:rPr>
              <a:t>We can draw an imaginary sphere around the Sun so that the sphere's edge passes through Earth's center. The radius of this imaginary sphere equals one astronomical unit. By multiplying the sphere's surface area by the solar constant, we can measure the Sun's luminosity, the amount of energy it emits each second.</a:t>
            </a:r>
            <a:r>
              <a:rPr b="0" lang="en-US" sz="2000" strike="noStrike" u="none">
                <a:solidFill>
                  <a:schemeClr val="lt1"/>
                </a:solidFill>
                <a:effectLst/>
                <a:uFillTx/>
                <a:latin typeface="Arial"/>
                <a:ea typeface="Arial"/>
              </a:rPr>
              <a:t> </a:t>
            </a:r>
            <a:endParaRPr b="0" lang="en-US" sz="20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 – Luminosity</a:t>
            </a:r>
            <a:endParaRPr b="0" lang="en-US" sz="4000" strike="noStrike" u="none">
              <a:solidFill>
                <a:srgbClr val="000000"/>
              </a:solidFill>
              <a:effectLst/>
              <a:uFillTx/>
              <a:latin typeface="Arial"/>
            </a:endParaRPr>
          </a:p>
        </p:txBody>
      </p:sp>
      <p:sp>
        <p:nvSpPr>
          <p:cNvPr id="80" name="Google Shape;170;p21"/>
          <p:cNvSpPr/>
          <p:nvPr/>
        </p:nvSpPr>
        <p:spPr>
          <a:xfrm>
            <a:off x="304920" y="1120680"/>
            <a:ext cx="8610120" cy="52034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Imagine a three-dimensional sphere that is centered on the Sun and is just large enough that its surface intersects Earth's center.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The sphere's radius is 1 A.U., and its surface area is therefore 4 x pi x (1 A.U.)</a:t>
            </a:r>
            <a:r>
              <a:rPr b="0" lang="en-US" sz="2400" strike="noStrike" u="none" baseline="30000">
                <a:solidFill>
                  <a:schemeClr val="lt1"/>
                </a:solidFill>
                <a:effectLst/>
                <a:uFillTx/>
                <a:latin typeface="Arial"/>
                <a:ea typeface="Arial"/>
              </a:rPr>
              <a:t>2</a:t>
            </a:r>
            <a:r>
              <a:rPr b="0" lang="en-US" sz="2400" strike="noStrike" u="none">
                <a:solidFill>
                  <a:schemeClr val="lt1"/>
                </a:solidFill>
                <a:effectLst/>
                <a:uFillTx/>
                <a:latin typeface="Arial"/>
                <a:ea typeface="Arial"/>
              </a:rPr>
              <a:t>, or approximately 2.8  x 10</a:t>
            </a:r>
            <a:r>
              <a:rPr b="0" lang="en-US" sz="2400" strike="noStrike" u="none" baseline="30000">
                <a:solidFill>
                  <a:schemeClr val="lt1"/>
                </a:solidFill>
                <a:effectLst/>
                <a:uFillTx/>
                <a:latin typeface="Arial"/>
                <a:ea typeface="Arial"/>
              </a:rPr>
              <a:t>23</a:t>
            </a:r>
            <a:r>
              <a:rPr b="0" lang="en-US" sz="2400" strike="noStrike" u="none">
                <a:solidFill>
                  <a:schemeClr val="lt1"/>
                </a:solidFill>
                <a:effectLst/>
                <a:uFillTx/>
                <a:latin typeface="Arial"/>
                <a:ea typeface="Arial"/>
              </a:rPr>
              <a:t> m</a:t>
            </a:r>
            <a:r>
              <a:rPr b="0" lang="en-US" sz="2400" strike="noStrike" u="none" baseline="30000">
                <a:solidFill>
                  <a:schemeClr val="lt1"/>
                </a:solidFill>
                <a:effectLst/>
                <a:uFillTx/>
                <a:latin typeface="Arial"/>
                <a:ea typeface="Arial"/>
              </a:rPr>
              <a:t>2</a:t>
            </a:r>
            <a:r>
              <a:rPr b="0" lang="en-US" sz="2400" strike="noStrike" u="none">
                <a:solidFill>
                  <a:schemeClr val="lt1"/>
                </a:solidFill>
                <a:effectLst/>
                <a:uFillTx/>
                <a:latin typeface="Arial"/>
                <a:ea typeface="Arial"/>
              </a:rPr>
              <a:t>.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Multiplying the rate at which solar energy falls on each square meter of the sphere (i.e., the solar constant) by the total surface area of our imaginary sphere, we can determine the total rate at which energy leaves the Sun's surface. This quantity is known as the luminosity of the Sun.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It turns out to be just under 4 x 10</a:t>
            </a:r>
            <a:r>
              <a:rPr b="0" lang="en-US" sz="2400" strike="noStrike" u="none" baseline="30000">
                <a:solidFill>
                  <a:schemeClr val="lt1"/>
                </a:solidFill>
                <a:effectLst/>
                <a:uFillTx/>
                <a:latin typeface="Arial"/>
                <a:ea typeface="Arial"/>
              </a:rPr>
              <a:t>26</a:t>
            </a:r>
            <a:r>
              <a:rPr b="0" lang="en-US" sz="2400" strike="noStrike" u="none">
                <a:solidFill>
                  <a:schemeClr val="lt1"/>
                </a:solidFill>
                <a:effectLst/>
                <a:uFillTx/>
                <a:latin typeface="Arial"/>
                <a:ea typeface="Arial"/>
              </a:rPr>
              <a:t> W.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10" name="Google Shape;32;p4"/>
          <p:cNvSpPr/>
          <p:nvPr/>
        </p:nvSpPr>
        <p:spPr>
          <a:xfrm>
            <a:off x="609480" y="1124280"/>
            <a:ext cx="7924320" cy="43621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trike="noStrike" u="none">
                <a:solidFill>
                  <a:schemeClr val="lt1"/>
                </a:solidFill>
                <a:effectLst/>
                <a:uFillTx/>
                <a:latin typeface="Arial"/>
                <a:ea typeface="Arial"/>
              </a:rPr>
              <a:t>Our Sun is a star, and a fairly average star at that, but with one unique feature:</a:t>
            </a: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	</a:t>
            </a:r>
            <a:r>
              <a:rPr b="0" lang="en-US" sz="2800" strike="noStrike" u="none">
                <a:solidFill>
                  <a:schemeClr val="lt1"/>
                </a:solidFill>
                <a:effectLst/>
                <a:uFillTx/>
                <a:latin typeface="Arial"/>
                <a:ea typeface="Arial"/>
              </a:rPr>
              <a:t>it is very close to us</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It is 300,000 times closer than our next nearest neighbor, Alpha Centauri. </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Alpha Centauri is 4.3 light years from us</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the Sun is only 8 light minutes away from us. </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82" name="Google Shape;176;p22"/>
          <p:cNvSpPr/>
          <p:nvPr/>
        </p:nvSpPr>
        <p:spPr>
          <a:xfrm>
            <a:off x="762120" y="1371600"/>
            <a:ext cx="7330680" cy="33778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2400" strike="noStrike" u="none">
                <a:solidFill>
                  <a:schemeClr val="lt1"/>
                </a:solidFill>
                <a:effectLst/>
                <a:uFillTx/>
                <a:latin typeface="Arial"/>
                <a:ea typeface="Arial"/>
              </a:rPr>
              <a:t>quiet Sun</a:t>
            </a:r>
            <a:r>
              <a:rPr b="0" lang="en-US" sz="2400" strike="noStrike" u="none">
                <a:solidFill>
                  <a:schemeClr val="lt1"/>
                </a:solidFill>
                <a:effectLst/>
                <a:uFillTx/>
                <a:latin typeface="Arial"/>
                <a:ea typeface="Arial"/>
              </a:rPr>
              <a:t>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The underlying predictable elements of the Sun's behavior, such as its average photospheric temperature, which do not change in time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84" name="Google Shape;182;p23"/>
          <p:cNvSpPr/>
          <p:nvPr/>
        </p:nvSpPr>
        <p:spPr>
          <a:xfrm>
            <a:off x="762120" y="1371600"/>
            <a:ext cx="7330680" cy="44733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As we look into the atmosphere at the surface of the Sun, the view becomes more and more opaque.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The point where it appears to become completely opaque is called the </a:t>
            </a:r>
            <a:r>
              <a:rPr b="0" i="1" lang="en-US" sz="2400" strike="noStrike" u="none">
                <a:solidFill>
                  <a:schemeClr val="lt1"/>
                </a:solidFill>
                <a:effectLst/>
                <a:uFillTx/>
                <a:latin typeface="Arial"/>
                <a:ea typeface="Arial"/>
              </a:rPr>
              <a:t>photosphere</a:t>
            </a:r>
            <a:r>
              <a:rPr b="0" lang="en-US" sz="2400" strike="noStrike" u="none">
                <a:solidFill>
                  <a:schemeClr val="lt1"/>
                </a:solidFill>
                <a:effectLst/>
                <a:uFillTx/>
                <a:latin typeface="Arial"/>
                <a:ea typeface="Arial"/>
              </a:rPr>
              <a:t>.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1" lang="en-US" sz="2400" strike="noStrike" u="none">
                <a:solidFill>
                  <a:schemeClr val="lt1"/>
                </a:solidFill>
                <a:effectLst/>
                <a:uFillTx/>
                <a:latin typeface="Arial"/>
                <a:ea typeface="Arial"/>
              </a:rPr>
              <a:t>Thus, the photosphere may be thought of as the imaginary surface from which the solar light that we see appears to be emitted.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The diameter quoted for the Sun usually refers to the diameter of the photosphere.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86" name="Google Shape;188;p24"/>
          <p:cNvSpPr/>
          <p:nvPr/>
        </p:nvSpPr>
        <p:spPr>
          <a:xfrm>
            <a:off x="762120" y="1371600"/>
            <a:ext cx="7330680" cy="33778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1" lang="en-US" sz="2400" strike="noStrike" u="none">
                <a:solidFill>
                  <a:schemeClr val="lt1"/>
                </a:solidFill>
                <a:effectLst/>
                <a:uFillTx/>
                <a:latin typeface="Arial"/>
                <a:ea typeface="Arial"/>
              </a:rPr>
              <a:t>active Sun</a:t>
            </a:r>
            <a:r>
              <a:rPr b="0" lang="en-US" sz="2400" strike="noStrike" u="none">
                <a:solidFill>
                  <a:schemeClr val="lt1"/>
                </a:solidFill>
                <a:effectLst/>
                <a:uFillTx/>
                <a:latin typeface="Arial"/>
                <a:ea typeface="Arial"/>
              </a:rPr>
              <a:t>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The unpredictable aspects of the Sun's behavior, such as sudden explosive outbursts of radiation in the form of prominences and flares.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88" name="Google Shape;194;p25"/>
          <p:cNvSpPr/>
          <p:nvPr/>
        </p:nvSpPr>
        <p:spPr>
          <a:xfrm>
            <a:off x="838080" y="4952880"/>
            <a:ext cx="7330680" cy="1186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The largest spots in this image are over 20,000 km across—twice the diameter of Earth. Typical sunspots are only about half this size. </a:t>
            </a:r>
            <a:endParaRPr b="0" lang="en-US" sz="2400" strike="noStrike" u="none">
              <a:solidFill>
                <a:srgbClr val="ffffff"/>
              </a:solidFill>
              <a:effectLst/>
              <a:uFillTx/>
              <a:latin typeface="Arial"/>
            </a:endParaRPr>
          </a:p>
        </p:txBody>
      </p:sp>
      <p:pic>
        <p:nvPicPr>
          <p:cNvPr id="89" name="Google Shape;195;p25" descr=""/>
          <p:cNvPicPr/>
          <p:nvPr/>
        </p:nvPicPr>
        <p:blipFill>
          <a:blip r:embed="rId1"/>
          <a:stretch/>
        </p:blipFill>
        <p:spPr>
          <a:xfrm>
            <a:off x="3886200" y="1143000"/>
            <a:ext cx="4495320" cy="3292200"/>
          </a:xfrm>
          <a:prstGeom prst="rect">
            <a:avLst/>
          </a:prstGeom>
          <a:noFill/>
          <a:ln w="57150">
            <a:solidFill>
              <a:srgbClr val="ffffff"/>
            </a:solidFill>
            <a:miter/>
          </a:ln>
        </p:spPr>
      </p:pic>
      <p:sp>
        <p:nvSpPr>
          <p:cNvPr id="90" name="Google Shape;196;p25"/>
          <p:cNvSpPr/>
          <p:nvPr/>
        </p:nvSpPr>
        <p:spPr>
          <a:xfrm>
            <a:off x="533520" y="1295280"/>
            <a:ext cx="2971440" cy="26478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This photograph of the entire Sun, taken during a period of maximum solar activity, shows several groups of sunspots.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92" name="Google Shape;202;p26"/>
          <p:cNvSpPr/>
          <p:nvPr/>
        </p:nvSpPr>
        <p:spPr>
          <a:xfrm>
            <a:off x="762120" y="1371600"/>
            <a:ext cx="7330680" cy="35082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2800" strike="noStrike" u="none">
                <a:solidFill>
                  <a:schemeClr val="lt1"/>
                </a:solidFill>
                <a:effectLst/>
                <a:uFillTx/>
                <a:latin typeface="Arial"/>
                <a:ea typeface="Arial"/>
              </a:rPr>
              <a:t>sunspot</a:t>
            </a:r>
            <a:r>
              <a:rPr b="0" lang="en-US" sz="2800" strike="noStrike" u="none">
                <a:solidFill>
                  <a:schemeClr val="lt1"/>
                </a:solidFill>
                <a:effectLst/>
                <a:uFillTx/>
                <a:latin typeface="Arial"/>
                <a:ea typeface="Arial"/>
              </a:rPr>
              <a:t> </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An Earth-sized dark blemish found on the surface of the Sun. </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The dark color of the sunspot indicates that it is a region of </a:t>
            </a:r>
            <a:r>
              <a:rPr b="0" lang="en-US" sz="2800" strike="noStrike" u="sng">
                <a:solidFill>
                  <a:schemeClr val="lt1"/>
                </a:solidFill>
                <a:effectLst/>
                <a:uFillTx/>
                <a:latin typeface="Arial"/>
                <a:ea typeface="Arial"/>
              </a:rPr>
              <a:t>lower</a:t>
            </a:r>
            <a:r>
              <a:rPr b="0" lang="en-US" sz="2800" strike="noStrike" u="none">
                <a:solidFill>
                  <a:schemeClr val="lt1"/>
                </a:solidFill>
                <a:effectLst/>
                <a:uFillTx/>
                <a:latin typeface="Arial"/>
                <a:ea typeface="Arial"/>
              </a:rPr>
              <a:t> temperature than its surroundings.</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pic>
        <p:nvPicPr>
          <p:cNvPr id="94" name="Google Shape;208;p27" descr=""/>
          <p:cNvPicPr/>
          <p:nvPr/>
        </p:nvPicPr>
        <p:blipFill>
          <a:blip r:embed="rId1"/>
          <a:stretch/>
        </p:blipFill>
        <p:spPr>
          <a:xfrm>
            <a:off x="-838080" y="914400"/>
            <a:ext cx="6171840" cy="4519080"/>
          </a:xfrm>
          <a:prstGeom prst="rect">
            <a:avLst/>
          </a:prstGeom>
          <a:noFill/>
          <a:ln w="57150">
            <a:solidFill>
              <a:srgbClr val="ffffff"/>
            </a:solidFill>
            <a:miter/>
          </a:ln>
        </p:spPr>
      </p:pic>
      <p:sp>
        <p:nvSpPr>
          <p:cNvPr id="95" name="Google Shape;209;p27"/>
          <p:cNvSpPr/>
          <p:nvPr/>
        </p:nvSpPr>
        <p:spPr>
          <a:xfrm>
            <a:off x="5867280" y="457200"/>
            <a:ext cx="2971440" cy="4878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i="1" lang="en-US" sz="2000" strike="noStrike" u="none">
                <a:solidFill>
                  <a:schemeClr val="lt1"/>
                </a:solidFill>
                <a:effectLst/>
                <a:uFillTx/>
                <a:latin typeface="Arial"/>
                <a:ea typeface="Arial"/>
              </a:rPr>
              <a:t>(a) An enlarged photograph of the largest pair of sunspots.</a:t>
            </a:r>
            <a:endParaRPr b="0" lang="en-US" sz="2000" strike="noStrike" u="none">
              <a:solidFill>
                <a:srgbClr val="ffffff"/>
              </a:solidFill>
              <a:effectLst/>
              <a:uFillTx/>
              <a:latin typeface="Arial"/>
            </a:endParaRPr>
          </a:p>
          <a:p>
            <a:pPr>
              <a:lnSpc>
                <a:spcPct val="100000"/>
              </a:lnSpc>
              <a:tabLst>
                <a:tab algn="l" pos="0"/>
              </a:tabLst>
            </a:pPr>
            <a:endParaRPr b="0" lang="en-US" sz="2000" strike="noStrike" u="none">
              <a:solidFill>
                <a:srgbClr val="ffffff"/>
              </a:solidFill>
              <a:effectLst/>
              <a:uFillTx/>
              <a:latin typeface="Arial"/>
            </a:endParaRPr>
          </a:p>
          <a:p>
            <a:pPr>
              <a:lnSpc>
                <a:spcPct val="100000"/>
              </a:lnSpc>
              <a:tabLst>
                <a:tab algn="l" pos="0"/>
              </a:tabLst>
            </a:pPr>
            <a:r>
              <a:rPr b="0" i="1" lang="en-US" sz="2000" strike="noStrike" u="none">
                <a:solidFill>
                  <a:schemeClr val="lt1"/>
                </a:solidFill>
                <a:effectLst/>
                <a:uFillTx/>
                <a:latin typeface="Arial"/>
                <a:ea typeface="Arial"/>
              </a:rPr>
              <a:t>Each spot consists of a cool, dark inner region called the umbra, surrounded by a warmer, brighter region called the penumbra </a:t>
            </a:r>
            <a:endParaRPr b="0" lang="en-US" sz="2000" strike="noStrike" u="none">
              <a:solidFill>
                <a:srgbClr val="ffffff"/>
              </a:solidFill>
              <a:effectLst/>
              <a:uFillTx/>
              <a:latin typeface="Arial"/>
            </a:endParaRPr>
          </a:p>
          <a:p>
            <a:pPr>
              <a:lnSpc>
                <a:spcPct val="100000"/>
              </a:lnSpc>
              <a:tabLst>
                <a:tab algn="l" pos="0"/>
              </a:tabLst>
            </a:pPr>
            <a:endParaRPr b="0" lang="en-US" sz="2000" strike="noStrike" u="none">
              <a:solidFill>
                <a:srgbClr val="ffffff"/>
              </a:solidFill>
              <a:effectLst/>
              <a:uFillTx/>
              <a:latin typeface="Arial"/>
            </a:endParaRPr>
          </a:p>
          <a:p>
            <a:pPr>
              <a:lnSpc>
                <a:spcPct val="100000"/>
              </a:lnSpc>
              <a:tabLst>
                <a:tab algn="l" pos="0"/>
              </a:tabLst>
            </a:pPr>
            <a:r>
              <a:rPr b="0" i="1" lang="en-US" sz="1800" strike="noStrike" u="none">
                <a:solidFill>
                  <a:schemeClr val="lt1"/>
                </a:solidFill>
                <a:effectLst/>
                <a:uFillTx/>
                <a:latin typeface="Arial"/>
                <a:ea typeface="Arial"/>
              </a:rPr>
              <a:t>The spots appear dark because they are slightly cooler than the surrounding photosphere.</a:t>
            </a:r>
            <a:r>
              <a:rPr b="0" i="1" lang="en-US" sz="2000" strike="noStrike" u="none">
                <a:solidFill>
                  <a:schemeClr val="lt1"/>
                </a:solidFill>
                <a:effectLst/>
                <a:uFillTx/>
                <a:latin typeface="Arial"/>
                <a:ea typeface="Arial"/>
              </a:rPr>
              <a:t>. </a:t>
            </a:r>
            <a:endParaRPr b="0" lang="en-US" sz="2000" strike="noStrike" u="none">
              <a:solidFill>
                <a:srgbClr val="ffffff"/>
              </a:solidFill>
              <a:effectLst/>
              <a:uFillTx/>
              <a:latin typeface="Arial"/>
            </a:endParaRPr>
          </a:p>
          <a:p>
            <a:pPr>
              <a:lnSpc>
                <a:spcPct val="100000"/>
              </a:lnSpc>
              <a:tabLst>
                <a:tab algn="l" pos="0"/>
              </a:tabLst>
            </a:pPr>
            <a:endParaRPr b="0" lang="en-US" sz="2000" strike="noStrike" u="none">
              <a:solidFill>
                <a:srgbClr val="ffffff"/>
              </a:solidFill>
              <a:effectLst/>
              <a:uFillTx/>
              <a:latin typeface="Arial"/>
            </a:endParaRPr>
          </a:p>
        </p:txBody>
      </p:sp>
      <p:sp>
        <p:nvSpPr>
          <p:cNvPr id="96" name="Google Shape;210;p27"/>
          <p:cNvSpPr/>
          <p:nvPr/>
        </p:nvSpPr>
        <p:spPr>
          <a:xfrm>
            <a:off x="304920" y="5562720"/>
            <a:ext cx="8457840" cy="1463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i="1" lang="en-US" sz="2000" strike="noStrike" u="none">
                <a:solidFill>
                  <a:schemeClr val="lt1"/>
                </a:solidFill>
                <a:effectLst/>
                <a:uFillTx/>
                <a:latin typeface="Arial"/>
                <a:ea typeface="Arial"/>
              </a:rPr>
              <a:t>(b) A high-resolution, true-color image of a single sunspot shows details of its structure as well as much surface granularity surrounding it. </a:t>
            </a:r>
            <a:endParaRPr b="0" lang="en-US" sz="2000" strike="noStrike" u="none">
              <a:solidFill>
                <a:srgbClr val="ffffff"/>
              </a:solidFill>
              <a:effectLst/>
              <a:uFillTx/>
              <a:latin typeface="Arial"/>
            </a:endParaRPr>
          </a:p>
          <a:p>
            <a:pPr>
              <a:lnSpc>
                <a:spcPct val="100000"/>
              </a:lnSpc>
              <a:tabLst>
                <a:tab algn="l" pos="0"/>
              </a:tabLst>
            </a:pPr>
            <a:r>
              <a:rPr b="0" i="1" lang="en-US" sz="2000" strike="noStrike" u="none">
                <a:solidFill>
                  <a:schemeClr val="lt1"/>
                </a:solidFill>
                <a:effectLst/>
                <a:uFillTx/>
                <a:latin typeface="Arial"/>
                <a:ea typeface="Arial"/>
              </a:rPr>
              <a:t>The spot is about the size of Earth.</a:t>
            </a:r>
            <a:r>
              <a:rPr b="0" lang="en-US" sz="2000" strike="noStrike" u="none">
                <a:solidFill>
                  <a:schemeClr val="lt1"/>
                </a:solidFill>
                <a:effectLst/>
                <a:uFillTx/>
                <a:latin typeface="Arial"/>
                <a:ea typeface="Arial"/>
              </a:rPr>
              <a:t> </a:t>
            </a:r>
            <a:endParaRPr b="0" lang="en-US" sz="2000" strike="noStrike" u="none">
              <a:solidFill>
                <a:srgbClr val="ffffff"/>
              </a:solidFill>
              <a:effectLst/>
              <a:uFillTx/>
              <a:latin typeface="Arial"/>
            </a:endParaRPr>
          </a:p>
          <a:p>
            <a:pPr>
              <a:lnSpc>
                <a:spcPct val="100000"/>
              </a:lnSpc>
              <a:tabLst>
                <a:tab algn="l" pos="0"/>
              </a:tabLst>
            </a:pPr>
            <a:endParaRPr b="0" lang="en-US" sz="20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98" name="Google Shape;216;p28"/>
          <p:cNvSpPr/>
          <p:nvPr/>
        </p:nvSpPr>
        <p:spPr>
          <a:xfrm>
            <a:off x="762120" y="1371600"/>
            <a:ext cx="7695720" cy="52034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The Sun is gaseous and rotates differentially, and these facts radically affect the character of solar magnetism.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Because the Sun rotates more rapidly at the equator than at the poles, the differential rotation distorts the solar magnetic field, wrapping it around the solar equator, eventually causing the original north—south magnetic field to reorient itself in an east—west direction.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Convection then causes the magnetized gas to upwell toward the surface, twisting and tangling the magnetic field pattern.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100" name="Google Shape;222;p29"/>
          <p:cNvSpPr/>
          <p:nvPr/>
        </p:nvSpPr>
        <p:spPr>
          <a:xfrm>
            <a:off x="762120" y="1371600"/>
            <a:ext cx="7330680" cy="44733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trike="noStrike" u="none">
                <a:solidFill>
                  <a:schemeClr val="lt1"/>
                </a:solidFill>
                <a:effectLst/>
                <a:uFillTx/>
                <a:latin typeface="Arial"/>
                <a:ea typeface="Arial"/>
              </a:rPr>
              <a:t>In some places, the field becomes kinked like a knot in a garden hose, causing it to increase in strength.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Occasionally, the field strength becomes so great that it overwhelms the Sun's gravitational field and a "tube" of field lines bursts out of the surface and loops through the lower atmosphere, forming a sunspot pair.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lang="en-US" sz="2400" strike="noStrike" u="none">
                <a:solidFill>
                  <a:schemeClr val="lt1"/>
                </a:solidFill>
                <a:effectLst/>
                <a:uFillTx/>
                <a:latin typeface="Arial"/>
                <a:ea typeface="Arial"/>
              </a:rPr>
              <a:t>The general east—west organization of the underlying solar field accounts for the observed polarities of the pairs in each hemisphere. </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228600" y="152280"/>
            <a:ext cx="624816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102" name="Google Shape;228;p30"/>
          <p:cNvSpPr/>
          <p:nvPr/>
        </p:nvSpPr>
        <p:spPr>
          <a:xfrm>
            <a:off x="304920" y="3429000"/>
            <a:ext cx="8534160" cy="33778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i="1" lang="en-US" sz="2400" strike="noStrike" u="none">
                <a:solidFill>
                  <a:schemeClr val="lt1"/>
                </a:solidFill>
                <a:effectLst/>
                <a:uFillTx/>
                <a:latin typeface="Arial"/>
                <a:ea typeface="Arial"/>
              </a:rPr>
              <a:t>This diagram illustrates how the Sun's differential rotation wraps and distorts the solar magnetic field.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i="1" lang="en-US" sz="2400" strike="noStrike" u="none">
                <a:solidFill>
                  <a:schemeClr val="lt1"/>
                </a:solidFill>
                <a:effectLst/>
                <a:uFillTx/>
                <a:latin typeface="Arial"/>
                <a:ea typeface="Arial"/>
              </a:rPr>
              <a:t>Occasionally, the field lines burst out of the surface and loop through the lower atmosphere, thereby creating a sunspot pair. </a:t>
            </a:r>
            <a:endParaRPr b="0" lang="en-US" sz="2400" strike="noStrike" u="none">
              <a:solidFill>
                <a:srgbClr val="ffffff"/>
              </a:solidFill>
              <a:effectLst/>
              <a:uFillTx/>
              <a:latin typeface="Arial"/>
            </a:endParaRPr>
          </a:p>
          <a:p>
            <a:pPr>
              <a:lnSpc>
                <a:spcPct val="100000"/>
              </a:lnSpc>
              <a:tabLst>
                <a:tab algn="l" pos="0"/>
              </a:tabLst>
            </a:pPr>
            <a:endParaRPr b="0" lang="en-US" sz="2400" strike="noStrike" u="none">
              <a:solidFill>
                <a:srgbClr val="ffffff"/>
              </a:solidFill>
              <a:effectLst/>
              <a:uFillTx/>
              <a:latin typeface="Arial"/>
            </a:endParaRPr>
          </a:p>
          <a:p>
            <a:pPr>
              <a:lnSpc>
                <a:spcPct val="100000"/>
              </a:lnSpc>
              <a:tabLst>
                <a:tab algn="l" pos="0"/>
              </a:tabLst>
            </a:pPr>
            <a:r>
              <a:rPr b="0" i="1" lang="en-US" sz="2400" strike="noStrike" u="none">
                <a:solidFill>
                  <a:schemeClr val="lt1"/>
                </a:solidFill>
                <a:effectLst/>
                <a:uFillTx/>
                <a:latin typeface="Arial"/>
                <a:ea typeface="Arial"/>
              </a:rPr>
              <a:t>The underlying pattern of the solar field lines explains the observed pattern of sunspot polarities.</a:t>
            </a:r>
            <a:endParaRPr b="0" lang="en-US" sz="2400" strike="noStrike" u="none">
              <a:solidFill>
                <a:srgbClr val="ffffff"/>
              </a:solidFill>
              <a:effectLst/>
              <a:uFillTx/>
              <a:latin typeface="Arial"/>
            </a:endParaRPr>
          </a:p>
        </p:txBody>
      </p:sp>
      <p:pic>
        <p:nvPicPr>
          <p:cNvPr id="103" name="Google Shape;229;p30" descr=""/>
          <p:cNvPicPr/>
          <p:nvPr/>
        </p:nvPicPr>
        <p:blipFill>
          <a:blip r:embed="rId1"/>
          <a:stretch/>
        </p:blipFill>
        <p:spPr>
          <a:xfrm>
            <a:off x="2438280" y="304920"/>
            <a:ext cx="6162480" cy="2947680"/>
          </a:xfrm>
          <a:prstGeom prst="rect">
            <a:avLst/>
          </a:prstGeom>
          <a:noFill/>
          <a:ln w="9525">
            <a:solidFill>
              <a:srgbClr val="ffffff"/>
            </a:solidFill>
            <a:miter/>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12" name="Google Shape;39;p5"/>
          <p:cNvSpPr/>
          <p:nvPr/>
        </p:nvSpPr>
        <p:spPr>
          <a:xfrm>
            <a:off x="609480" y="1219320"/>
            <a:ext cx="7924320" cy="5452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3200" strike="noStrike" u="none">
                <a:solidFill>
                  <a:schemeClr val="lt1"/>
                </a:solidFill>
                <a:effectLst/>
                <a:uFillTx/>
                <a:latin typeface="Arial"/>
                <a:ea typeface="Arial"/>
              </a:rPr>
              <a:t>star</a:t>
            </a:r>
            <a:r>
              <a:rPr b="0" lang="en-US" sz="3200" strike="noStrike" u="none">
                <a:solidFill>
                  <a:schemeClr val="lt1"/>
                </a:solidFill>
                <a:effectLst/>
                <a:uFillTx/>
                <a:latin typeface="Arial"/>
                <a:ea typeface="Arial"/>
              </a:rPr>
              <a:t> </a:t>
            </a:r>
            <a:endParaRPr b="0" lang="en-US" sz="3200" strike="noStrike" u="none">
              <a:solidFill>
                <a:srgbClr val="ffffff"/>
              </a:solidFill>
              <a:effectLst/>
              <a:uFillTx/>
              <a:latin typeface="Arial"/>
            </a:endParaRPr>
          </a:p>
          <a:p>
            <a:pPr>
              <a:lnSpc>
                <a:spcPct val="100000"/>
              </a:lnSpc>
              <a:tabLst>
                <a:tab algn="l" pos="0"/>
              </a:tabLst>
            </a:pPr>
            <a:endParaRPr b="0" lang="en-US" sz="3200" strike="noStrike" u="none">
              <a:solidFill>
                <a:srgbClr val="ffffff"/>
              </a:solidFill>
              <a:effectLst/>
              <a:uFillTx/>
              <a:latin typeface="Arial"/>
            </a:endParaRPr>
          </a:p>
          <a:p>
            <a:pPr>
              <a:lnSpc>
                <a:spcPct val="100000"/>
              </a:lnSpc>
              <a:tabLst>
                <a:tab algn="l" pos="0"/>
              </a:tabLst>
            </a:pPr>
            <a:r>
              <a:rPr b="0" lang="en-US" sz="3200" strike="noStrike" u="none">
                <a:solidFill>
                  <a:schemeClr val="lt1"/>
                </a:solidFill>
                <a:effectLst/>
                <a:uFillTx/>
                <a:latin typeface="Arial"/>
                <a:ea typeface="Arial"/>
              </a:rPr>
              <a:t>A glowing ball of gas held together by its own gravity and powered by nuclear fusion in its core. </a:t>
            </a:r>
            <a:endParaRPr b="0" lang="en-US" sz="3200" strike="noStrike" u="none">
              <a:solidFill>
                <a:srgbClr val="ffffff"/>
              </a:solidFill>
              <a:effectLst/>
              <a:uFillTx/>
              <a:latin typeface="Arial"/>
            </a:endParaRPr>
          </a:p>
          <a:p>
            <a:pPr>
              <a:lnSpc>
                <a:spcPct val="100000"/>
              </a:lnSpc>
              <a:tabLst>
                <a:tab algn="l" pos="0"/>
              </a:tabLst>
            </a:pPr>
            <a:endParaRPr b="0" lang="en-US" sz="3200" strike="noStrike" u="none">
              <a:solidFill>
                <a:srgbClr val="ffffff"/>
              </a:solidFill>
              <a:effectLst/>
              <a:uFillTx/>
              <a:latin typeface="Arial"/>
            </a:endParaRPr>
          </a:p>
          <a:p>
            <a:pPr>
              <a:lnSpc>
                <a:spcPct val="100000"/>
              </a:lnSpc>
              <a:tabLst>
                <a:tab algn="l" pos="0"/>
              </a:tabLst>
            </a:pPr>
            <a:r>
              <a:rPr b="0" lang="en-US" sz="3200" strike="noStrike" u="none">
                <a:solidFill>
                  <a:schemeClr val="lt1"/>
                </a:solidFill>
                <a:effectLst/>
                <a:uFillTx/>
                <a:latin typeface="Arial"/>
                <a:ea typeface="Arial"/>
              </a:rPr>
              <a:t>The Sun is very similar to most other stars, regardless of when and where they formed.  </a:t>
            </a:r>
            <a:endParaRPr b="0" lang="en-US" sz="3200" strike="noStrike" u="none">
              <a:solidFill>
                <a:srgbClr val="ffffff"/>
              </a:solidFill>
              <a:effectLst/>
              <a:uFillTx/>
              <a:latin typeface="Arial"/>
            </a:endParaRPr>
          </a:p>
          <a:p>
            <a:pPr>
              <a:lnSpc>
                <a:spcPct val="100000"/>
              </a:lnSpc>
              <a:tabLst>
                <a:tab algn="l" pos="0"/>
              </a:tabLst>
            </a:pPr>
            <a:endParaRPr b="0" lang="en-US" sz="3200" strike="noStrike" u="none">
              <a:solidFill>
                <a:srgbClr val="ffffff"/>
              </a:solidFill>
              <a:effectLst/>
              <a:uFillTx/>
              <a:latin typeface="Arial"/>
            </a:endParaRPr>
          </a:p>
          <a:p>
            <a:pPr>
              <a:lnSpc>
                <a:spcPct val="100000"/>
              </a:lnSpc>
              <a:tabLst>
                <a:tab algn="l" pos="0"/>
              </a:tabLst>
            </a:pPr>
            <a:r>
              <a:rPr b="0" i="1" lang="en-US" sz="3200" strike="noStrike" u="none">
                <a:solidFill>
                  <a:schemeClr val="dk1"/>
                </a:solidFill>
                <a:effectLst/>
                <a:uFillTx/>
                <a:latin typeface="Arial"/>
                <a:ea typeface="Arial"/>
              </a:rPr>
              <a:t>That is why we study it.</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14" name="Google Shape;45;p6"/>
          <p:cNvSpPr/>
          <p:nvPr/>
        </p:nvSpPr>
        <p:spPr>
          <a:xfrm>
            <a:off x="762120" y="1905120"/>
            <a:ext cx="3504960" cy="2226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trike="noStrike" u="none">
                <a:solidFill>
                  <a:schemeClr val="lt1"/>
                </a:solidFill>
                <a:effectLst/>
                <a:uFillTx/>
                <a:latin typeface="Arial"/>
                <a:ea typeface="Arial"/>
              </a:rPr>
              <a:t>The Sun's radius is roughly 700,000 km</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How do we know this? </a:t>
            </a:r>
            <a:endParaRPr b="0" lang="en-US" sz="2800" strike="noStrike" u="none">
              <a:solidFill>
                <a:srgbClr val="ffffff"/>
              </a:solidFill>
              <a:effectLst/>
              <a:uFillTx/>
              <a:latin typeface="Arial"/>
            </a:endParaRPr>
          </a:p>
        </p:txBody>
      </p:sp>
      <p:pic>
        <p:nvPicPr>
          <p:cNvPr id="15" name="Google Shape;46;p6" descr=""/>
          <p:cNvPicPr/>
          <p:nvPr/>
        </p:nvPicPr>
        <p:blipFill>
          <a:blip r:embed="rId1"/>
          <a:stretch/>
        </p:blipFill>
        <p:spPr>
          <a:xfrm>
            <a:off x="4800600" y="1295280"/>
            <a:ext cx="3838320" cy="4371480"/>
          </a:xfrm>
          <a:prstGeom prst="rect">
            <a:avLst/>
          </a:prstGeom>
          <a:noFill/>
          <a:ln w="9525">
            <a:solidFill>
              <a:srgbClr val="ffff00"/>
            </a:solidFill>
            <a:miter/>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17" name="Google Shape;52;p7"/>
          <p:cNvSpPr/>
          <p:nvPr/>
        </p:nvSpPr>
        <p:spPr>
          <a:xfrm>
            <a:off x="762120" y="1905120"/>
            <a:ext cx="3504960" cy="2653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trike="noStrike" u="none">
                <a:solidFill>
                  <a:schemeClr val="lt1"/>
                </a:solidFill>
                <a:effectLst/>
                <a:uFillTx/>
                <a:latin typeface="Arial"/>
                <a:ea typeface="Arial"/>
              </a:rPr>
              <a:t>It is determined by measuring its angular size (0.5° or how many arc minutes?) and then using geometry </a:t>
            </a:r>
            <a:endParaRPr b="0" lang="en-US" sz="2800" strike="noStrike" u="none">
              <a:solidFill>
                <a:srgbClr val="ffffff"/>
              </a:solidFill>
              <a:effectLst/>
              <a:uFillTx/>
              <a:latin typeface="Arial"/>
            </a:endParaRPr>
          </a:p>
        </p:txBody>
      </p:sp>
      <p:pic>
        <p:nvPicPr>
          <p:cNvPr id="18" name="Google Shape;53;p7" descr=""/>
          <p:cNvPicPr/>
          <p:nvPr/>
        </p:nvPicPr>
        <p:blipFill>
          <a:blip r:embed="rId1"/>
          <a:stretch/>
        </p:blipFill>
        <p:spPr>
          <a:xfrm>
            <a:off x="4800600" y="1295280"/>
            <a:ext cx="3838320" cy="4371480"/>
          </a:xfrm>
          <a:prstGeom prst="rect">
            <a:avLst/>
          </a:prstGeom>
          <a:noFill/>
          <a:ln w="9525">
            <a:solidFill>
              <a:srgbClr val="ffff00"/>
            </a:solidFill>
            <a:miter/>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20" name="Google Shape;59;p8"/>
          <p:cNvSpPr/>
          <p:nvPr/>
        </p:nvSpPr>
        <p:spPr>
          <a:xfrm>
            <a:off x="762120" y="1905120"/>
            <a:ext cx="3504960" cy="2226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trike="noStrike" u="none">
                <a:solidFill>
                  <a:schemeClr val="lt1"/>
                </a:solidFill>
                <a:effectLst/>
                <a:uFillTx/>
                <a:latin typeface="Arial"/>
                <a:ea typeface="Arial"/>
              </a:rPr>
              <a:t>The Sun's The Sun's mass, 2.0 x 10</a:t>
            </a:r>
            <a:r>
              <a:rPr b="0" lang="en-US" sz="2800" strike="noStrike" u="none" baseline="30000">
                <a:solidFill>
                  <a:schemeClr val="lt1"/>
                </a:solidFill>
                <a:effectLst/>
                <a:uFillTx/>
                <a:latin typeface="Arial"/>
                <a:ea typeface="Arial"/>
              </a:rPr>
              <a:t>30</a:t>
            </a:r>
            <a:r>
              <a:rPr b="0" lang="en-US" sz="2800" strike="noStrike" u="none">
                <a:solidFill>
                  <a:schemeClr val="lt1"/>
                </a:solidFill>
                <a:effectLst/>
                <a:uFillTx/>
                <a:latin typeface="Arial"/>
                <a:ea typeface="Arial"/>
              </a:rPr>
              <a:t> kg </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a:lnSpc>
                <a:spcPct val="100000"/>
              </a:lnSpc>
              <a:tabLst>
                <a:tab algn="l" pos="0"/>
              </a:tabLst>
            </a:pPr>
            <a:r>
              <a:rPr b="0" lang="en-US" sz="2800" strike="noStrike" u="none">
                <a:solidFill>
                  <a:schemeClr val="lt1"/>
                </a:solidFill>
                <a:effectLst/>
                <a:uFillTx/>
                <a:latin typeface="Arial"/>
                <a:ea typeface="Arial"/>
              </a:rPr>
              <a:t>How do we know this? </a:t>
            </a:r>
            <a:endParaRPr b="0" lang="en-US" sz="2800" strike="noStrike" u="none">
              <a:solidFill>
                <a:srgbClr val="ffffff"/>
              </a:solidFill>
              <a:effectLst/>
              <a:uFillTx/>
              <a:latin typeface="Arial"/>
            </a:endParaRPr>
          </a:p>
        </p:txBody>
      </p:sp>
      <p:pic>
        <p:nvPicPr>
          <p:cNvPr id="21" name="Google Shape;60;p8" descr=""/>
          <p:cNvPicPr/>
          <p:nvPr/>
        </p:nvPicPr>
        <p:blipFill>
          <a:blip r:embed="rId1"/>
          <a:stretch/>
        </p:blipFill>
        <p:spPr>
          <a:xfrm>
            <a:off x="4800600" y="1295280"/>
            <a:ext cx="3838320" cy="4371480"/>
          </a:xfrm>
          <a:prstGeom prst="rect">
            <a:avLst/>
          </a:prstGeom>
          <a:noFill/>
          <a:ln w="9525">
            <a:solidFill>
              <a:srgbClr val="ffff00"/>
            </a:solidFill>
            <a:miter/>
          </a:ln>
        </p:spPr>
      </p:pic>
      <p:sp>
        <p:nvSpPr>
          <p:cNvPr id="22" name="Google Shape;33;p4"/>
          <p:cNvSpPr/>
          <p:nvPr/>
        </p:nvSpPr>
        <p:spPr>
          <a:xfrm>
            <a:off x="7200" y="2900160"/>
            <a:ext cx="9143640" cy="675000"/>
          </a:xfrm>
          <a:prstGeom prst="rect">
            <a:avLst/>
          </a:prstGeom>
          <a:noFill/>
          <a:ln w="0">
            <a:noFill/>
          </a:ln>
        </p:spPr>
        <p:style>
          <a:lnRef idx="0"/>
          <a:fillRef idx="0"/>
          <a:effectRef idx="0"/>
          <a:fontRef idx="minor"/>
        </p:style>
        <p:txBody>
          <a:bodyPr tIns="91440" bIns="91440" anchor="t">
            <a:spAutoFit/>
          </a:bodyPr>
          <a:p>
            <a:endParaRPr b="0" lang="en-US"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24" name="Google Shape;66;p9"/>
          <p:cNvSpPr/>
          <p:nvPr/>
        </p:nvSpPr>
        <p:spPr>
          <a:xfrm>
            <a:off x="762120" y="1905120"/>
            <a:ext cx="3504960" cy="2653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800" strike="noStrike" u="none">
                <a:solidFill>
                  <a:schemeClr val="lt1"/>
                </a:solidFill>
                <a:effectLst/>
                <a:uFillTx/>
                <a:latin typeface="Arial"/>
                <a:ea typeface="Arial"/>
              </a:rPr>
              <a:t>Through the application of Newton's laws of motion and gravity to the observed orbits of the planets. </a:t>
            </a:r>
            <a:endParaRPr b="0" lang="en-US" sz="2800" strike="noStrike" u="none">
              <a:solidFill>
                <a:srgbClr val="ffffff"/>
              </a:solidFill>
              <a:effectLst/>
              <a:uFillTx/>
              <a:latin typeface="Arial"/>
            </a:endParaRPr>
          </a:p>
        </p:txBody>
      </p:sp>
      <p:pic>
        <p:nvPicPr>
          <p:cNvPr id="25" name="Google Shape;67;p9" descr=""/>
          <p:cNvPicPr/>
          <p:nvPr/>
        </p:nvPicPr>
        <p:blipFill>
          <a:blip r:embed="rId1"/>
          <a:stretch/>
        </p:blipFill>
        <p:spPr>
          <a:xfrm>
            <a:off x="4800600" y="1295280"/>
            <a:ext cx="3838320" cy="4371480"/>
          </a:xfrm>
          <a:prstGeom prst="rect">
            <a:avLst/>
          </a:prstGeom>
          <a:noFill/>
          <a:ln w="9525">
            <a:solidFill>
              <a:srgbClr val="ffff00"/>
            </a:solidFill>
            <a:miter/>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27" name="Google Shape;73;p10"/>
          <p:cNvSpPr/>
          <p:nvPr/>
        </p:nvSpPr>
        <p:spPr>
          <a:xfrm>
            <a:off x="762120" y="1676520"/>
            <a:ext cx="7543440" cy="25286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3200" strike="noStrike" u="none">
                <a:solidFill>
                  <a:schemeClr val="lt1"/>
                </a:solidFill>
                <a:effectLst/>
                <a:uFillTx/>
                <a:latin typeface="Arial"/>
                <a:ea typeface="Arial"/>
              </a:rPr>
              <a:t>The average solar density is approximately 1400 kg/m</a:t>
            </a:r>
            <a:r>
              <a:rPr b="0" lang="en-US" sz="3200" strike="noStrike" u="none" baseline="30000">
                <a:solidFill>
                  <a:schemeClr val="lt1"/>
                </a:solidFill>
                <a:effectLst/>
                <a:uFillTx/>
                <a:latin typeface="Arial"/>
                <a:ea typeface="Arial"/>
              </a:rPr>
              <a:t>3</a:t>
            </a:r>
            <a:r>
              <a:rPr b="0" lang="en-US" sz="3200" strike="noStrike" u="none">
                <a:solidFill>
                  <a:schemeClr val="lt1"/>
                </a:solidFill>
                <a:effectLst/>
                <a:uFillTx/>
                <a:latin typeface="Arial"/>
                <a:ea typeface="Arial"/>
              </a:rPr>
              <a:t>, and is quite similar to that of the jovian planets and about one-quarter the average density of Earth. </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20000">
              <a:srgbClr val="000040"/>
            </a:gs>
            <a:gs pos="50000">
              <a:srgbClr val="400040"/>
            </a:gs>
            <a:gs pos="75000">
              <a:srgbClr val="8f0040"/>
            </a:gs>
            <a:gs pos="90000">
              <a:srgbClr val="f27300"/>
            </a:gs>
            <a:gs pos="100000">
              <a:srgbClr val="ffbf00"/>
            </a:gs>
          </a:gsLst>
          <a:lin ang="5400000"/>
        </a:gra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228600" y="152280"/>
            <a:ext cx="3809520" cy="933120"/>
          </a:xfrm>
          <a:prstGeom prst="rect">
            <a:avLst/>
          </a:prstGeom>
          <a:noFill/>
          <a:ln w="0">
            <a:noFill/>
          </a:ln>
        </p:spPr>
        <p:txBody>
          <a:bodyPr lIns="91440" rIns="91440" tIns="45720" bIns="45720" anchor="ctr">
            <a:noAutofit/>
          </a:bodyPr>
          <a:p>
            <a:pPr indent="0">
              <a:lnSpc>
                <a:spcPct val="100000"/>
              </a:lnSpc>
              <a:buNone/>
              <a:tabLst>
                <a:tab algn="l" pos="0"/>
              </a:tabLst>
            </a:pPr>
            <a:r>
              <a:rPr b="0" lang="en-US" sz="4000" strike="noStrike" u="none">
                <a:solidFill>
                  <a:schemeClr val="lt1"/>
                </a:solidFill>
                <a:effectLst/>
                <a:uFillTx/>
                <a:latin typeface="Arial"/>
                <a:ea typeface="Arial"/>
              </a:rPr>
              <a:t>The Sun</a:t>
            </a:r>
            <a:endParaRPr b="0" lang="en-US" sz="4000" strike="noStrike" u="none">
              <a:solidFill>
                <a:srgbClr val="000000"/>
              </a:solidFill>
              <a:effectLst/>
              <a:uFillTx/>
              <a:latin typeface="Arial"/>
            </a:endParaRPr>
          </a:p>
        </p:txBody>
      </p:sp>
      <p:sp>
        <p:nvSpPr>
          <p:cNvPr id="29" name="Google Shape;79;p11"/>
          <p:cNvSpPr/>
          <p:nvPr/>
        </p:nvSpPr>
        <p:spPr>
          <a:xfrm>
            <a:off x="762120" y="1066680"/>
            <a:ext cx="7543440" cy="4789080"/>
          </a:xfrm>
          <a:prstGeom prst="rect">
            <a:avLst/>
          </a:prstGeom>
          <a:noFill/>
          <a:ln w="0">
            <a:noFill/>
          </a:ln>
        </p:spPr>
        <p:style>
          <a:lnRef idx="0"/>
          <a:fillRef idx="0"/>
          <a:effectRef idx="0"/>
          <a:fontRef idx="minor"/>
        </p:style>
        <p:txBody>
          <a:bodyPr anchor="t">
            <a:spAutoFit/>
          </a:bodyPr>
          <a:p>
            <a:pPr indent="-177840">
              <a:lnSpc>
                <a:spcPct val="100000"/>
              </a:lnSpc>
              <a:buClr>
                <a:srgbClr val="ffffff"/>
              </a:buClr>
              <a:buFont typeface="Arial"/>
              <a:buChar char="•"/>
            </a:pPr>
            <a:r>
              <a:rPr b="0" lang="en-US" sz="2800" strike="noStrike" u="none">
                <a:solidFill>
                  <a:schemeClr val="lt1"/>
                </a:solidFill>
                <a:effectLst/>
                <a:uFillTx/>
                <a:latin typeface="Arial"/>
                <a:ea typeface="Arial"/>
              </a:rPr>
              <a:t>The solar rotation period is found by timing sunspots  and other surface features as they traverse across the sun</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indent="-177840">
              <a:lnSpc>
                <a:spcPct val="100000"/>
              </a:lnSpc>
              <a:buClr>
                <a:srgbClr val="ffffff"/>
              </a:buClr>
              <a:buFont typeface="Arial"/>
              <a:buChar char="•"/>
              <a:tabLst>
                <a:tab algn="l" pos="0"/>
              </a:tabLst>
            </a:pPr>
            <a:r>
              <a:rPr b="0" lang="en-US" sz="2800" strike="noStrike" u="none">
                <a:solidFill>
                  <a:schemeClr val="lt1"/>
                </a:solidFill>
                <a:effectLst/>
                <a:uFillTx/>
                <a:latin typeface="Arial"/>
                <a:ea typeface="Arial"/>
              </a:rPr>
              <a:t>These observations indicate that the Sun rotates in about a month, but it does not do so as a solid body. </a:t>
            </a:r>
            <a:endParaRPr b="0" lang="en-US" sz="2800" strike="noStrike" u="none">
              <a:solidFill>
                <a:srgbClr val="ffffff"/>
              </a:solidFill>
              <a:effectLst/>
              <a:uFillTx/>
              <a:latin typeface="Arial"/>
            </a:endParaRPr>
          </a:p>
          <a:p>
            <a:pPr>
              <a:lnSpc>
                <a:spcPct val="100000"/>
              </a:lnSpc>
              <a:tabLst>
                <a:tab algn="l" pos="0"/>
              </a:tabLst>
            </a:pPr>
            <a:endParaRPr b="0" lang="en-US" sz="2800" strike="noStrike" u="none">
              <a:solidFill>
                <a:srgbClr val="ffffff"/>
              </a:solidFill>
              <a:effectLst/>
              <a:uFillTx/>
              <a:latin typeface="Arial"/>
            </a:endParaRPr>
          </a:p>
          <a:p>
            <a:pPr indent="-177840">
              <a:lnSpc>
                <a:spcPct val="100000"/>
              </a:lnSpc>
              <a:buClr>
                <a:srgbClr val="ffffff"/>
              </a:buClr>
              <a:buFont typeface="Arial"/>
              <a:buChar char="•"/>
              <a:tabLst>
                <a:tab algn="l" pos="0"/>
              </a:tabLst>
            </a:pPr>
            <a:r>
              <a:rPr b="0" lang="en-US" sz="2800" strike="noStrike" u="none">
                <a:solidFill>
                  <a:schemeClr val="lt1"/>
                </a:solidFill>
                <a:effectLst/>
                <a:uFillTx/>
                <a:latin typeface="Arial"/>
                <a:ea typeface="Arial"/>
              </a:rPr>
              <a:t>Instead, it spins </a:t>
            </a:r>
            <a:r>
              <a:rPr b="0" i="1" lang="en-US" sz="2800" strike="noStrike" u="none">
                <a:solidFill>
                  <a:schemeClr val="lt1"/>
                </a:solidFill>
                <a:effectLst/>
                <a:uFillTx/>
                <a:latin typeface="Arial"/>
                <a:ea typeface="Arial"/>
              </a:rPr>
              <a:t>differentially</a:t>
            </a:r>
            <a:r>
              <a:rPr b="0" lang="en-US" sz="2800" strike="noStrike" u="none">
                <a:solidFill>
                  <a:schemeClr val="lt1"/>
                </a:solidFill>
                <a:effectLst/>
                <a:uFillTx/>
                <a:latin typeface="Arial"/>
                <a:ea typeface="Arial"/>
              </a:rPr>
              <a:t>—faster at the equator and slower at the poles, like Jupiter and Saturn. </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LibreOffice/25.2.4.3$Linux_X86_64 LibreOffice_project/520$Build-3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2025-07-18T19:55:26Z</dcterms:modified>
  <cp:revision>1</cp:revision>
  <dc:subject/>
  <dc:title/>
</cp:coreProperties>
</file>