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  <p:sldMasterId id="2147483654" r:id="rId4"/>
    <p:sldMasterId id="2147483655" r:id="rId5"/>
    <p:sldMasterId id="2147483656" r:id="rId6"/>
    <p:sldMasterId id="2147483657" r:id="rId7"/>
    <p:sldMasterId id="2147483658" r:id="rId8"/>
  </p:sldMasterIdLst>
  <p:notesMasterIdLst>
    <p:notesMasterId r:id="rId29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76" r:id="rId19"/>
    <p:sldId id="267" r:id="rId20"/>
    <p:sldId id="268" r:id="rId21"/>
    <p:sldId id="269" r:id="rId22"/>
    <p:sldId id="277" r:id="rId23"/>
    <p:sldId id="270" r:id="rId24"/>
    <p:sldId id="271" r:id="rId25"/>
    <p:sldId id="272" r:id="rId26"/>
    <p:sldId id="273" r:id="rId27"/>
    <p:sldId id="27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43" autoAdjust="0"/>
  </p:normalViewPr>
  <p:slideViewPr>
    <p:cSldViewPr>
      <p:cViewPr varScale="1">
        <p:scale>
          <a:sx n="63" d="100"/>
          <a:sy n="63" d="100"/>
        </p:scale>
        <p:origin x="-99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 /><Relationship Id="rId13" Type="http://schemas.openxmlformats.org/officeDocument/2006/relationships/slide" Target="slides/slide5.xml" /><Relationship Id="rId18" Type="http://schemas.openxmlformats.org/officeDocument/2006/relationships/slide" Target="slides/slide10.xml" /><Relationship Id="rId26" Type="http://schemas.openxmlformats.org/officeDocument/2006/relationships/slide" Target="slides/slide18.xml" /><Relationship Id="rId3" Type="http://schemas.openxmlformats.org/officeDocument/2006/relationships/slideMaster" Target="slideMasters/slideMaster3.xml" /><Relationship Id="rId21" Type="http://schemas.openxmlformats.org/officeDocument/2006/relationships/slide" Target="slides/slide13.xml" /><Relationship Id="rId7" Type="http://schemas.openxmlformats.org/officeDocument/2006/relationships/slideMaster" Target="slideMasters/slideMaster7.xml" /><Relationship Id="rId12" Type="http://schemas.openxmlformats.org/officeDocument/2006/relationships/slide" Target="slides/slide4.xml" /><Relationship Id="rId17" Type="http://schemas.openxmlformats.org/officeDocument/2006/relationships/slide" Target="slides/slide9.xml" /><Relationship Id="rId25" Type="http://schemas.openxmlformats.org/officeDocument/2006/relationships/slide" Target="slides/slide17.xml" /><Relationship Id="rId33" Type="http://schemas.openxmlformats.org/officeDocument/2006/relationships/tableStyles" Target="tableStyle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8.xml" /><Relationship Id="rId20" Type="http://schemas.openxmlformats.org/officeDocument/2006/relationships/slide" Target="slides/slide12.xml" /><Relationship Id="rId29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Master" Target="slideMasters/slideMaster6.xml" /><Relationship Id="rId11" Type="http://schemas.openxmlformats.org/officeDocument/2006/relationships/slide" Target="slides/slide3.xml" /><Relationship Id="rId24" Type="http://schemas.openxmlformats.org/officeDocument/2006/relationships/slide" Target="slides/slide16.xml" /><Relationship Id="rId32" Type="http://schemas.openxmlformats.org/officeDocument/2006/relationships/theme" Target="theme/theme1.xml" /><Relationship Id="rId5" Type="http://schemas.openxmlformats.org/officeDocument/2006/relationships/slideMaster" Target="slideMasters/slideMaster5.xml" /><Relationship Id="rId15" Type="http://schemas.openxmlformats.org/officeDocument/2006/relationships/slide" Target="slides/slide7.xml" /><Relationship Id="rId23" Type="http://schemas.openxmlformats.org/officeDocument/2006/relationships/slide" Target="slides/slide15.xml" /><Relationship Id="rId28" Type="http://schemas.openxmlformats.org/officeDocument/2006/relationships/slide" Target="slides/slide20.xml" /><Relationship Id="rId10" Type="http://schemas.openxmlformats.org/officeDocument/2006/relationships/slide" Target="slides/slide2.xml" /><Relationship Id="rId19" Type="http://schemas.openxmlformats.org/officeDocument/2006/relationships/slide" Target="slides/slide11.xml" /><Relationship Id="rId31" Type="http://schemas.openxmlformats.org/officeDocument/2006/relationships/viewProps" Target="viewProps.xml" /><Relationship Id="rId4" Type="http://schemas.openxmlformats.org/officeDocument/2006/relationships/slideMaster" Target="slideMasters/slideMaster4.xml" /><Relationship Id="rId9" Type="http://schemas.openxmlformats.org/officeDocument/2006/relationships/slide" Target="slides/slide1.xml" /><Relationship Id="rId14" Type="http://schemas.openxmlformats.org/officeDocument/2006/relationships/slide" Target="slides/slide6.xml" /><Relationship Id="rId22" Type="http://schemas.openxmlformats.org/officeDocument/2006/relationships/slide" Target="slides/slide14.xml" /><Relationship Id="rId27" Type="http://schemas.openxmlformats.org/officeDocument/2006/relationships/slide" Target="slides/slide19.xml" /><Relationship Id="rId3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Click to move the slide</a:t>
            </a: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Click to edit the notes format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&lt;header&gt;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dt" idx="25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&lt;date/time&gt;</a:t>
            </a:r>
          </a:p>
        </p:txBody>
      </p:sp>
      <p:sp>
        <p:nvSpPr>
          <p:cNvPr id="55" name="PlaceHolder 5"/>
          <p:cNvSpPr>
            <a:spLocks noGrp="1"/>
          </p:cNvSpPr>
          <p:nvPr>
            <p:ph type="ftr" idx="26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</a:p>
        </p:txBody>
      </p:sp>
      <p:sp>
        <p:nvSpPr>
          <p:cNvPr id="56" name="PlaceHolder 6"/>
          <p:cNvSpPr>
            <a:spLocks noGrp="1"/>
          </p:cNvSpPr>
          <p:nvPr>
            <p:ph type="sldNum" idx="27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r">
              <a:buNone/>
            </a:pPr>
            <a:fld id="{A4F71DBB-98A8-49CF-A1CB-C3408B39A6DC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  <p:extLst>
      <p:ext uri="{BB962C8B-B14F-4D97-AF65-F5344CB8AC3E}">
        <p14:creationId xmlns:p14="http://schemas.microsoft.com/office/powerpoint/2010/main" val="682829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7413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82B4988-0AAB-4464-A253-CDD8EB7C2731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13</a:t>
            </a:fld>
            <a:endParaRPr lang="en-US" sz="1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96F5AFA-00D0-4649-9713-ABC2B0521A2A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BA7879B-DB7B-4F68-B485-3AB5A336E4C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1962692-CB6B-4399-86B6-AA3FCAD894B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_OBJECT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8" name="PlaceHolder 4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&lt;date/time&gt;</a:t>
            </a:r>
          </a:p>
        </p:txBody>
      </p:sp>
      <p:sp>
        <p:nvSpPr>
          <p:cNvPr id="19" name="PlaceHolder 5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</a:p>
        </p:txBody>
      </p:sp>
      <p:sp>
        <p:nvSpPr>
          <p:cNvPr id="20" name="PlaceHolder 6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AF54C07-9646-4B88-883D-0035CF16D01B}" type="slidenum">
              <a: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  <p:extLst>
      <p:ext uri="{BB962C8B-B14F-4D97-AF65-F5344CB8AC3E}">
        <p14:creationId xmlns:p14="http://schemas.microsoft.com/office/powerpoint/2010/main" val="27301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 /><Relationship Id="rId2" Type="http://schemas.openxmlformats.org/officeDocument/2006/relationships/slideLayout" Target="../slideLayouts/slideLayout4.xml" /><Relationship Id="rId1" Type="http://schemas.openxmlformats.org/officeDocument/2006/relationships/slideLayout" Target="../slideLayouts/slideLayout3.xml" 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slideMasters/_rels/slideMaster5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 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 /></Relationships>
</file>

<file path=ppt/slideMasters/_rels/slideMaster8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6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lang="en-US" sz="60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&lt;date/time&gt;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660D8A1-F28F-4077-9A3E-ABD236CEA57F}" type="slidenum">
              <a: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&lt;date/time&gt;</a:t>
            </a: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2C8AEBD-6952-4FC4-AFAE-BFCFECD9ABF9}" type="slidenum">
              <a: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9" r:id="rId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6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lang="en-US" sz="60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47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&lt;date/time&gt;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78D8A44-2285-4A79-A01A-0580B4319DA7}" type="slidenum">
              <a: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0400" cy="4350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&lt;date/time&gt;</a:t>
            </a:r>
          </a:p>
        </p:txBody>
      </p:sp>
      <p:sp>
        <p:nvSpPr>
          <p:cNvPr id="25" name="PlaceHolder 5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</a:p>
        </p:txBody>
      </p:sp>
      <p:sp>
        <p:nvSpPr>
          <p:cNvPr id="26" name="PlaceHolder 6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DE51DCC-0229-4591-B67C-369D64883A43}" type="slidenum">
              <a: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6640" cy="822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2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6640" cy="3683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200" cy="822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250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200" cy="3683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&lt;date/time&gt;</a:t>
            </a:r>
          </a:p>
        </p:txBody>
      </p:sp>
      <p:sp>
        <p:nvSpPr>
          <p:cNvPr id="33" name="PlaceHolder 7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</a:p>
        </p:txBody>
      </p:sp>
      <p:sp>
        <p:nvSpPr>
          <p:cNvPr id="34" name="PlaceHolder 8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B914FB2-827B-4CDE-BDE3-2284FA118DCC}" type="slidenum">
              <a: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200" cy="159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120" cy="4872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200" cy="3810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&lt;date/time&gt;</a:t>
            </a:r>
          </a:p>
        </p:txBody>
      </p:sp>
      <p:sp>
        <p:nvSpPr>
          <p:cNvPr id="39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</a:p>
        </p:txBody>
      </p:sp>
      <p:sp>
        <p:nvSpPr>
          <p:cNvPr id="40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340BB6A-5547-483B-BC72-0C68C5333A82}" type="slidenum">
              <a: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 rot="5400000">
            <a:off x="3921120" y="-1255680"/>
            <a:ext cx="4350240" cy="10514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E0DE79C-9F7B-4B10-B700-C59D7EA16E0E}" type="slidenum">
              <a: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 rot="5400000">
            <a:off x="7134120" y="1956240"/>
            <a:ext cx="5810760" cy="262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lang="en-US" sz="4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 rot="5400000">
            <a:off x="1800720" y="-596160"/>
            <a:ext cx="5810760" cy="7733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&lt;date/time&gt;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0B4D631-9C9C-4BDB-BC62-214189EAFB46}" type="slidenum">
              <a:rPr lang="en-US" sz="1200" b="0" u="none" strike="noStrik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3.pn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11142" y="2204864"/>
            <a:ext cx="11831360" cy="151216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DESIGNING A COST-EFFECTIVE, COMPACT SOLUTION FOR HOUSEHOLD WASTE SEGREGATION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240016" y="4061160"/>
            <a:ext cx="5187600" cy="2553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IN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GUIDE :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indent="0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IN" sz="2400" b="1" u="none" strike="noStrike" dirty="0" err="1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Mr.</a:t>
            </a:r>
            <a:r>
              <a:rPr lang="en-IN" sz="24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 </a:t>
            </a:r>
            <a:r>
              <a:rPr lang="en-IN" sz="2400" b="1" dirty="0">
                <a:solidFill>
                  <a:schemeClr val="dk1"/>
                </a:solidFill>
                <a:latin typeface="Times New Roman"/>
                <a:ea typeface="Calibri"/>
              </a:rPr>
              <a:t>D.SURESHKUMAR</a:t>
            </a:r>
            <a:r>
              <a:rPr lang="en-IN" sz="24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 </a:t>
            </a:r>
            <a:r>
              <a:rPr lang="en-IN" sz="18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M.E.,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indent="0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6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ASSISTANT PROFESSOR</a:t>
            </a:r>
            <a:r>
              <a:rPr lang="en-IN" sz="16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/ ECE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indent="0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IN" sz="16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MRK  INSTITUTE OF TECHNOLOGY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indent="0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IN" sz="16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KATTUMANNARKOIL , CUDDALORE – 608  301.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59" name="Picture 4" descr="WhatsApp Image 2024-09-08 at 3.51.47 AM.jpeg"/>
          <p:cNvPicPr/>
          <p:nvPr/>
        </p:nvPicPr>
        <p:blipFill>
          <a:blip r:embed="rId2"/>
          <a:stretch/>
        </p:blipFill>
        <p:spPr>
          <a:xfrm>
            <a:off x="0" y="0"/>
            <a:ext cx="12191040" cy="1871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0" name="Picture 5" descr="mrk logo.png"/>
          <p:cNvPicPr/>
          <p:nvPr/>
        </p:nvPicPr>
        <p:blipFill>
          <a:blip r:embed="rId3"/>
          <a:stretch/>
        </p:blipFill>
        <p:spPr>
          <a:xfrm>
            <a:off x="11248560" y="5922000"/>
            <a:ext cx="942480" cy="942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" name="Rectangle 6"/>
          <p:cNvSpPr/>
          <p:nvPr/>
        </p:nvSpPr>
        <p:spPr>
          <a:xfrm>
            <a:off x="159480" y="4061160"/>
            <a:ext cx="6544800" cy="226653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Arial"/>
              </a:rPr>
              <a:t>TEAM MEMBERS 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dk1"/>
                </a:solidFill>
                <a:latin typeface="Times New Roman"/>
              </a:rPr>
              <a:t>822421106049 – PRIYADARSHINI V</a:t>
            </a:r>
            <a:endParaRPr lang="en-US" sz="2000" dirty="0">
              <a:solidFill>
                <a:srgbClr val="000000"/>
              </a:solidFill>
              <a:latin typeface="Noto Serif"/>
            </a:endParaRPr>
          </a:p>
          <a:p>
            <a:pPr>
              <a:lnSpc>
                <a:spcPct val="150000"/>
              </a:lnSpc>
            </a:pPr>
            <a:r>
              <a:rPr lang="en-IN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Arial"/>
              </a:rPr>
              <a:t>822421106063</a:t>
            </a: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Arial"/>
              </a:rPr>
              <a:t> – SHARMILA J</a:t>
            </a:r>
            <a:endParaRPr lang="en-US" sz="2000" dirty="0">
              <a:solidFill>
                <a:srgbClr val="000000"/>
              </a:solidFill>
              <a:latin typeface="Noto Serif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Arial"/>
              </a:rPr>
              <a:t>8</a:t>
            </a:r>
            <a:r>
              <a:rPr lang="en-IN" sz="2000" b="1" dirty="0">
                <a:solidFill>
                  <a:schemeClr val="dk1"/>
                </a:solidFill>
                <a:latin typeface="Times New Roman"/>
                <a:ea typeface="Arial"/>
              </a:rPr>
              <a:t>22421106067</a:t>
            </a:r>
            <a:r>
              <a:rPr lang="en-US" sz="2000" b="1" dirty="0">
                <a:solidFill>
                  <a:schemeClr val="dk1"/>
                </a:solidFill>
                <a:latin typeface="Times New Roman"/>
                <a:ea typeface="Arial"/>
              </a:rPr>
              <a:t> – SIVASANKARI M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>
              <a:lnSpc>
                <a:spcPct val="150000"/>
              </a:lnSpc>
            </a:pPr>
            <a:r>
              <a:rPr lang="en-IN" sz="16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Arial"/>
              </a:rPr>
              <a:t>IV  YEAR  ECE - B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MERITS OF THE PROPOSED SYSTEM</a:t>
            </a:r>
            <a:br>
              <a:rPr lang="en-US" sz="3600" dirty="0"/>
            </a:b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80385" y="1027260"/>
            <a:ext cx="11200680" cy="4350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34308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Automated and Accurate Segregation – Utilizes </a:t>
            </a:r>
            <a:r>
              <a:rPr lang="en-US" sz="2400" b="0" u="none" strike="noStrike" dirty="0">
                <a:solidFill>
                  <a:srgbClr val="000000"/>
                </a:solidFill>
                <a:effectLst/>
                <a:uFillTx/>
                <a:latin typeface="Times New Roman" pitchFamily="18" charset="0"/>
                <a:ea typeface="Arial"/>
                <a:cs typeface="Times New Roman" pitchFamily="18" charset="0"/>
              </a:rPr>
              <a:t>Capacitive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(TTP223B</a:t>
            </a:r>
            <a:r>
              <a:rPr lang="en-US" sz="2400" b="0" u="none" strike="noStrike" dirty="0">
                <a:solidFill>
                  <a:srgbClr val="000000"/>
                </a:solidFill>
                <a:effectLst/>
                <a:uFillTx/>
                <a:latin typeface="Times New Roman" pitchFamily="18" charset="0"/>
                <a:ea typeface="Arial"/>
                <a:cs typeface="Times New Roman" pitchFamily="18" charset="0"/>
              </a:rPr>
              <a:t>),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ul</a:t>
            </a:r>
            <a:r>
              <a:rPr lang="en-US" sz="2400" b="0" u="none" strike="noStrike" dirty="0">
                <a:solidFill>
                  <a:srgbClr val="000000"/>
                </a:solidFill>
                <a:effectLst/>
                <a:uFillTx/>
                <a:latin typeface="Times New Roman" pitchFamily="18" charset="0"/>
                <a:ea typeface="Arial"/>
                <a:cs typeface="Times New Roman" pitchFamily="18" charset="0"/>
              </a:rPr>
              <a:t>trasonic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ea typeface="Arial"/>
                <a:cs typeface="Times New Roman" pitchFamily="18" charset="0"/>
              </a:rPr>
              <a:t> </a:t>
            </a:r>
            <a:r>
              <a:rPr lang="en-US" sz="2400" b="0" u="none" strike="noStrike" dirty="0">
                <a:solidFill>
                  <a:srgbClr val="000000"/>
                </a:solidFill>
                <a:effectLst/>
                <a:uFillTx/>
                <a:latin typeface="Times New Roman" pitchFamily="18" charset="0"/>
                <a:ea typeface="Arial"/>
                <a:cs typeface="Times New Roman" pitchFamily="18" charset="0"/>
              </a:rPr>
              <a:t>sensor(HC-SR04), IR sensors</a:t>
            </a: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  for precise waste classification.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457200" indent="-34308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Lowers Human Effort - Simplifies the sorting process, enhances hygiene, and reduces exposure to health hazards.</a:t>
            </a:r>
          </a:p>
          <a:p>
            <a:pPr marL="457200" indent="-34308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Promotes Recycling and Sustainability – It is a Eco-friendly approach effective recycling  and Helps minimize landfill waste.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457200" indent="-34308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Future Scalability – Architecture allows easy integration of </a:t>
            </a:r>
            <a:r>
              <a:rPr lang="en-US" sz="2400" b="0" u="none" strike="noStrike" dirty="0" err="1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IoT</a:t>
            </a: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 modules for live status updates and potential Al enhancements for advanced smart waste.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87" name="Picture 3" descr="mrk logo.png"/>
          <p:cNvPicPr/>
          <p:nvPr/>
        </p:nvPicPr>
        <p:blipFill>
          <a:blip r:embed="rId2"/>
          <a:stretch/>
        </p:blipFill>
        <p:spPr>
          <a:xfrm>
            <a:off x="11248560" y="5922000"/>
            <a:ext cx="942480" cy="9424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473" y="422033"/>
            <a:ext cx="8857720" cy="74797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dk1"/>
                </a:solidFill>
                <a:latin typeface="Times New Roman"/>
                <a:ea typeface="Calibri"/>
              </a:rPr>
              <a:t>HARDWARE REQUIREMENTS</a:t>
            </a:r>
            <a:endParaRPr lang="en-IN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839415" y="2060848"/>
            <a:ext cx="6256521" cy="4350960"/>
          </a:xfrm>
        </p:spPr>
        <p:txBody>
          <a:bodyPr>
            <a:noAutofit/>
          </a:bodyPr>
          <a:lstStyle/>
          <a:p>
            <a:pPr marL="673200" indent="-457200" algn="just">
              <a:spcBef>
                <a:spcPts val="1191"/>
              </a:spcBef>
              <a:spcAft>
                <a:spcPts val="992"/>
              </a:spcAft>
              <a:buFont typeface="+mj-lt"/>
              <a:buAutoNum type="arabicParenR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Calibri"/>
              </a:rPr>
              <a:t>ESP32 Microcontroller                               </a:t>
            </a:r>
          </a:p>
          <a:p>
            <a:pPr marL="673200" indent="-457200" algn="just">
              <a:spcBef>
                <a:spcPts val="1191"/>
              </a:spcBef>
              <a:spcAft>
                <a:spcPts val="992"/>
              </a:spcAft>
              <a:buFont typeface="+mj-lt"/>
              <a:buAutoNum type="arabicParenR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Calibri"/>
              </a:rPr>
              <a:t>IR Sensor                                          </a:t>
            </a:r>
          </a:p>
          <a:p>
            <a:pPr marL="673200" indent="-457200" algn="just">
              <a:spcBef>
                <a:spcPts val="1191"/>
              </a:spcBef>
              <a:spcAft>
                <a:spcPts val="992"/>
              </a:spcAft>
              <a:buFont typeface="+mj-lt"/>
              <a:buAutoNum type="arabicParenR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Calibri"/>
              </a:rPr>
              <a:t>Capacitive Sensor (TTP223B)                </a:t>
            </a:r>
          </a:p>
          <a:p>
            <a:pPr marL="673200" indent="-457200" algn="just">
              <a:spcBef>
                <a:spcPts val="1191"/>
              </a:spcBef>
              <a:spcAft>
                <a:spcPts val="992"/>
              </a:spcAft>
              <a:buFont typeface="+mj-lt"/>
              <a:buAutoNum type="arabicParenR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Times New Roman"/>
              </a:rPr>
              <a:t>Servo Motors</a:t>
            </a:r>
            <a:endParaRPr lang="en-US" sz="2400" dirty="0">
              <a:solidFill>
                <a:srgbClr val="000000"/>
              </a:solidFill>
              <a:latin typeface="Noto Serif"/>
            </a:endParaRPr>
          </a:p>
          <a:p>
            <a:pPr marL="673200" indent="-457200" algn="just">
              <a:spcBef>
                <a:spcPts val="1191"/>
              </a:spcBef>
              <a:spcAft>
                <a:spcPts val="992"/>
              </a:spcAft>
              <a:buFont typeface="+mj-lt"/>
              <a:buAutoNum type="arabicParenR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Calibri"/>
              </a:rPr>
              <a:t>Ultrasonic Sensor(HC-SR04)</a:t>
            </a:r>
          </a:p>
          <a:p>
            <a:pPr marL="673200" indent="-457200" algn="just">
              <a:spcBef>
                <a:spcPts val="1191"/>
              </a:spcBef>
              <a:spcAft>
                <a:spcPts val="992"/>
              </a:spcAft>
              <a:buAutoNum type="arabicParenR" startAt="6"/>
              <a:tabLst>
                <a:tab pos="0" algn="l"/>
              </a:tabLst>
            </a:pPr>
            <a:endParaRPr lang="en-US" sz="2400" dirty="0">
              <a:solidFill>
                <a:srgbClr val="000000"/>
              </a:solidFill>
              <a:latin typeface="Noto Serif"/>
            </a:endParaRPr>
          </a:p>
          <a:p>
            <a:pPr marL="571680" indent="-457200">
              <a:spcBef>
                <a:spcPts val="1191"/>
              </a:spcBef>
              <a:spcAft>
                <a:spcPts val="992"/>
              </a:spcAft>
              <a:buAutoNum type="arabicParenR" startAt="6"/>
              <a:tabLst>
                <a:tab pos="0" algn="l"/>
              </a:tabLst>
            </a:pP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lang="en-IN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/>
          </p:nvPr>
        </p:nvSpPr>
        <p:spPr>
          <a:xfrm>
            <a:off x="7095937" y="1466952"/>
            <a:ext cx="4829256" cy="4008752"/>
          </a:xfrm>
        </p:spPr>
        <p:txBody>
          <a:bodyPr>
            <a:normAutofit fontScale="92500" lnSpcReduction="9999"/>
          </a:bodyPr>
          <a:lstStyle/>
          <a:p>
            <a:pPr marL="0" indent="0">
              <a:lnSpc>
                <a:spcPct val="159999"/>
              </a:lnSpc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</a:rPr>
              <a:t>6)   Power Supply Module </a:t>
            </a:r>
          </a:p>
          <a:p>
            <a:pPr marL="0" indent="0">
              <a:lnSpc>
                <a:spcPct val="159999"/>
              </a:lnSpc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</a:rPr>
              <a:t>7)   Buzzer </a:t>
            </a:r>
            <a:endParaRPr lang="en-US" sz="2800" dirty="0">
              <a:solidFill>
                <a:srgbClr val="000000"/>
              </a:solidFill>
              <a:latin typeface="Noto Serif"/>
            </a:endParaRPr>
          </a:p>
          <a:p>
            <a:pPr marL="0" indent="0">
              <a:lnSpc>
                <a:spcPct val="159999"/>
              </a:lnSpc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</a:rPr>
              <a:t>8)   Wires  &amp;  Connectors</a:t>
            </a:r>
          </a:p>
          <a:p>
            <a:pPr marL="514350" indent="-514350">
              <a:lnSpc>
                <a:spcPct val="159999"/>
              </a:lnSpc>
              <a:buAutoNum type="arabicParenR" startAt="9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</a:rPr>
              <a:t>Waste Bins</a:t>
            </a:r>
          </a:p>
          <a:p>
            <a:pPr marL="514350" indent="-514350">
              <a:lnSpc>
                <a:spcPct val="159999"/>
              </a:lnSpc>
              <a:buAutoNum type="arabicParenR" startAt="9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Calibri"/>
              </a:rPr>
              <a:t> Structural Frame</a:t>
            </a:r>
            <a:endParaRPr lang="en-IN" sz="2800" dirty="0"/>
          </a:p>
          <a:p>
            <a:pPr>
              <a:lnSpc>
                <a:spcPct val="159999"/>
              </a:lnSpc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9736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25308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SOFTWARE REQUIREMENTS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493155" y="1928428"/>
            <a:ext cx="7447216" cy="3001144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 err="1">
                <a:solidFill>
                  <a:schemeClr val="dk1"/>
                </a:solidFill>
                <a:effectLst/>
                <a:uFillTx/>
                <a:latin typeface="Times New Roman" pitchFamily="18" charset="0"/>
                <a:ea typeface="Calibri"/>
                <a:cs typeface="Times New Roman" pitchFamily="18" charset="0"/>
              </a:rPr>
              <a:t>Thonny</a:t>
            </a: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 pitchFamily="18" charset="0"/>
                <a:ea typeface="Calibri"/>
                <a:cs typeface="Times New Roman" pitchFamily="18" charset="0"/>
              </a:rPr>
              <a:t>  IDE ( Software).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Times New Roman" pitchFamily="18" charset="0"/>
              <a:cs typeface="Times New Roman" pitchFamily="18" charset="0"/>
            </a:endParaRPr>
          </a:p>
          <a:p>
            <a:pPr marL="457200" indent="-34308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 pitchFamily="18" charset="0"/>
                <a:ea typeface="Calibri"/>
                <a:cs typeface="Times New Roman" pitchFamily="18" charset="0"/>
              </a:rPr>
              <a:t>Python3 ( Programming Language ).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Times New Roman" pitchFamily="18" charset="0"/>
              <a:cs typeface="Times New Roman" pitchFamily="18" charset="0"/>
            </a:endParaRPr>
          </a:p>
          <a:p>
            <a:pPr marL="457200" indent="0" algn="just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Times New Roman" pitchFamily="18" charset="0"/>
              <a:cs typeface="Times New Roman" pitchFamily="18" charset="0"/>
            </a:endParaRPr>
          </a:p>
          <a:p>
            <a:pPr marL="114480" indent="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3" name="Picture 5" descr="mrk logo.png"/>
          <p:cNvPicPr/>
          <p:nvPr/>
        </p:nvPicPr>
        <p:blipFill>
          <a:blip r:embed="rId2"/>
          <a:stretch/>
        </p:blipFill>
        <p:spPr>
          <a:xfrm>
            <a:off x="11248560" y="5922000"/>
            <a:ext cx="942480" cy="9424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008632" y="-282"/>
            <a:ext cx="10514520" cy="72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BLOCK DIAGRAM</a:t>
            </a:r>
            <a:endParaRPr lang="en-US" sz="32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95" name="Subtitle 132"/>
          <p:cNvSpPr/>
          <p:nvPr/>
        </p:nvSpPr>
        <p:spPr>
          <a:xfrm>
            <a:off x="549000" y="5007960"/>
            <a:ext cx="2086920" cy="517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0" anchor="t">
            <a:noAutofit/>
          </a:bodyPr>
          <a:lstStyle/>
          <a:p>
            <a:endParaRPr lang="en-IN" sz="2000" b="0" u="none" strike="noStrike">
              <a:solidFill>
                <a:schemeClr val="dk1"/>
              </a:solidFill>
              <a:effectLst/>
              <a:uFillTx/>
              <a:latin typeface="Times New Roman"/>
              <a:ea typeface="Calibri"/>
            </a:endParaRPr>
          </a:p>
        </p:txBody>
      </p:sp>
      <p:sp>
        <p:nvSpPr>
          <p:cNvPr id="96" name="Subtitle 132"/>
          <p:cNvSpPr/>
          <p:nvPr/>
        </p:nvSpPr>
        <p:spPr>
          <a:xfrm>
            <a:off x="7476840" y="5232240"/>
            <a:ext cx="2292120" cy="43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2000" b="0" u="none" strike="noStrike">
              <a:solidFill>
                <a:schemeClr val="dk1"/>
              </a:solidFill>
              <a:effectLst/>
              <a:uFillTx/>
              <a:latin typeface="Times New Roman"/>
              <a:ea typeface="Calibri"/>
            </a:endParaRPr>
          </a:p>
        </p:txBody>
      </p:sp>
      <p:sp>
        <p:nvSpPr>
          <p:cNvPr id="97" name="Subtitle 132"/>
          <p:cNvSpPr/>
          <p:nvPr/>
        </p:nvSpPr>
        <p:spPr>
          <a:xfrm>
            <a:off x="10072440" y="2997360"/>
            <a:ext cx="2292120" cy="43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2000" b="0" u="none" strike="noStrike">
              <a:solidFill>
                <a:schemeClr val="dk1"/>
              </a:solidFill>
              <a:effectLst/>
              <a:uFillTx/>
              <a:latin typeface="Times New Roman"/>
              <a:ea typeface="Calibri"/>
            </a:endParaRPr>
          </a:p>
        </p:txBody>
      </p:sp>
      <p:sp>
        <p:nvSpPr>
          <p:cNvPr id="98" name="Subtitle 132"/>
          <p:cNvSpPr/>
          <p:nvPr/>
        </p:nvSpPr>
        <p:spPr>
          <a:xfrm>
            <a:off x="10051200" y="3694680"/>
            <a:ext cx="2292120" cy="43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2000" b="0" u="none" strike="noStrike">
              <a:solidFill>
                <a:schemeClr val="dk1"/>
              </a:solidFill>
              <a:effectLst/>
              <a:uFillTx/>
              <a:latin typeface="Times New Roman"/>
              <a:ea typeface="Calibri"/>
            </a:endParaRPr>
          </a:p>
        </p:txBody>
      </p:sp>
      <p:pic>
        <p:nvPicPr>
          <p:cNvPr id="99" name="Picture 57" descr="mrk logo.png"/>
          <p:cNvPicPr/>
          <p:nvPr/>
        </p:nvPicPr>
        <p:blipFill>
          <a:blip r:embed="rId3"/>
          <a:stretch/>
        </p:blipFill>
        <p:spPr>
          <a:xfrm>
            <a:off x="11480760" y="6154200"/>
            <a:ext cx="710280" cy="71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0" name="Picture 9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72" y="779504"/>
            <a:ext cx="9456775" cy="5298992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8A5B7A-8EEB-6FD2-370E-1F861A25EF4C}"/>
              </a:ext>
            </a:extLst>
          </p:cNvPr>
          <p:cNvSpPr txBox="1"/>
          <p:nvPr/>
        </p:nvSpPr>
        <p:spPr>
          <a:xfrm>
            <a:off x="2455136" y="3763828"/>
            <a:ext cx="122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chemeClr val="dk1"/>
                </a:solidFill>
                <a:latin typeface="Times New Roman"/>
                <a:ea typeface="Calibri"/>
              </a:rPr>
              <a:t>TTP223B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9416" y="-459432"/>
            <a:ext cx="10596344" cy="1783872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BLOCK DIAGRAM DESCRIPTION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076200" y="816429"/>
            <a:ext cx="10359560" cy="4069772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343080" algn="just">
              <a:lnSpc>
                <a:spcPct val="16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IR Sensor – Detects  and helps different materials based on optical properties.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457200" indent="-343080" algn="just">
              <a:lnSpc>
                <a:spcPct val="16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HC-SR04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Calibri"/>
              </a:rPr>
              <a:t>Se</a:t>
            </a: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nsor– detect the placing of dust.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457200" indent="-343080" algn="just">
              <a:lnSpc>
                <a:spcPct val="16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TTP223B Sensor – Identifies non-conductive materials like plastics and paper.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457200" indent="-343080" algn="just">
              <a:lnSpc>
                <a:spcPct val="16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ESP32 Microcontroller–Processes sensor data makes waste classification decisions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Calibri"/>
              </a:rPr>
              <a:t> </a:t>
            </a: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and controls actuators.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457200" indent="-343080" algn="just">
              <a:lnSpc>
                <a:spcPct val="16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Servo Motor – Moves sorting gates to direct waste into appropriate bins.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457200" indent="-343080" algn="just">
              <a:lnSpc>
                <a:spcPct val="16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Buzzer – Provides an alert sound when waste is classified or an error occurs.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457200" indent="0" algn="just">
              <a:lnSpc>
                <a:spcPct val="16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14480" indent="0" algn="just">
              <a:lnSpc>
                <a:spcPct val="16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103" name="Picture 5" descr="mrk logo.png"/>
          <p:cNvPicPr/>
          <p:nvPr/>
        </p:nvPicPr>
        <p:blipFill>
          <a:blip r:embed="rId2"/>
          <a:stretch/>
        </p:blipFill>
        <p:spPr>
          <a:xfrm>
            <a:off x="11248560" y="5922000"/>
            <a:ext cx="942480" cy="9424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3DA5-3C08-E7A9-6E7E-EEBB0ABA3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600" y="-136071"/>
            <a:ext cx="10515240" cy="106383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FC902-397C-FE21-4E94-AB613C50A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331" y="729838"/>
            <a:ext cx="8621982" cy="58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6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57976" y="-149643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APPLICATIONS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10376" y="735240"/>
            <a:ext cx="10438184" cy="4437216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34308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Household Waste Management – Automates waste segregation at homes, reducing manual effort.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457200" indent="-34308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Smart Cities &amp; Public Places – Enhances waste disposal efficiency in urban areas, offices, and commercial buildings.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457200" indent="-34308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Recycling Centers – Improves the sorting of recyclable materials for better processing.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457200" indent="-34308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Hospitals &amp; Industries – Ensures proper classification and disposal of medical and industrial waste.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457200" indent="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106" name="Picture 5" descr="mrk logo.png"/>
          <p:cNvPicPr/>
          <p:nvPr/>
        </p:nvPicPr>
        <p:blipFill>
          <a:blip r:embed="rId2"/>
          <a:stretch/>
        </p:blipFill>
        <p:spPr>
          <a:xfrm>
            <a:off x="11248560" y="5922000"/>
            <a:ext cx="942480" cy="9424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740" y="77327"/>
            <a:ext cx="10514520" cy="784369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CONCLUSION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82284" y="1844824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14480" indent="0" algn="just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        </a:t>
            </a: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      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109" name="Picture 5" descr="mrk logo.png"/>
          <p:cNvPicPr/>
          <p:nvPr/>
        </p:nvPicPr>
        <p:blipFill>
          <a:blip r:embed="rId2"/>
          <a:stretch/>
        </p:blipFill>
        <p:spPr>
          <a:xfrm>
            <a:off x="11248560" y="5922000"/>
            <a:ext cx="942480" cy="942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" name="Rectangle 1"/>
          <p:cNvSpPr/>
          <p:nvPr/>
        </p:nvSpPr>
        <p:spPr>
          <a:xfrm>
            <a:off x="700818" y="861696"/>
            <a:ext cx="10790364" cy="50192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400" b="0" u="none" strike="noStrike" dirty="0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The proposed automated waste segregation system it discusses an automated waste segregation system that efficiently classifies waste using(TTP223B,HC-SR04,IR)sensors and a(ESP32)microcontroller, reducing labor and promoting recycling. The system's cost-effectiveness and compact design make it suitable for both residential and public spaces.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Arial"/>
              </a:rPr>
              <a:t>T</a:t>
            </a:r>
            <a:r>
              <a:rPr lang="en-US" sz="2400" b="0" u="none" strike="noStrike" dirty="0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he automated system utilizes advanced technology to  making it a valuable tool for sustainable practices. Alternatively, the system's innovative approach to waste segregation contributes to a cleaner environment by minimizing landfill waste and encouraging eco-friendly disposal methods. Overall, the system has the potential to make a positive impact on waste management.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54920" y="0"/>
            <a:ext cx="10514520" cy="99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FUTURE ENHANCEMENT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030603" y="791688"/>
            <a:ext cx="9963154" cy="5601552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33380" indent="-342900" algn="just">
              <a:lnSpc>
                <a:spcPct val="150000"/>
              </a:lnSpc>
              <a:buClr>
                <a:srgbClr val="000000"/>
              </a:buClr>
              <a:buFont typeface="Wingdings" pitchFamily="2" charset="2"/>
              <a:buChar char="v"/>
              <a:tabLst>
                <a:tab pos="0" algn="l"/>
              </a:tabLst>
            </a:pPr>
            <a:r>
              <a:rPr lang="en-US" sz="2400" b="0" u="none" strike="noStrike" dirty="0" err="1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IoT</a:t>
            </a: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 Integration – Enables real-time monitoring and data collection for better waste management.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33380" indent="-342900" algn="just">
              <a:lnSpc>
                <a:spcPct val="150000"/>
              </a:lnSpc>
              <a:buClr>
                <a:srgbClr val="000000"/>
              </a:buClr>
              <a:buFont typeface="Wingdings" pitchFamily="2" charset="2"/>
              <a:buChar char="v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AI-Based Waste Classification – Uses machine learning to improve waste identification accuracy.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33380" indent="-342900" algn="just">
              <a:lnSpc>
                <a:spcPct val="150000"/>
              </a:lnSpc>
              <a:buClr>
                <a:srgbClr val="000000"/>
              </a:buClr>
              <a:buFont typeface="Wingdings" pitchFamily="2" charset="2"/>
              <a:buChar char="v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Automated Cleaning Mechanism – Ensures sensors and sorting components remain efficient over time.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33380" indent="-342900" algn="just">
              <a:lnSpc>
                <a:spcPct val="150000"/>
              </a:lnSpc>
              <a:buClr>
                <a:srgbClr val="000000"/>
              </a:buClr>
              <a:buFont typeface="Wingdings" pitchFamily="2" charset="2"/>
              <a:buChar char="v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Mobile App Connectivity  – Allows users to track waste segregation statistics and receive alerts.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33380" indent="-342900" algn="just">
              <a:lnSpc>
                <a:spcPct val="150000"/>
              </a:lnSpc>
              <a:buClr>
                <a:srgbClr val="000000"/>
              </a:buClr>
              <a:buFont typeface="Wingdings" pitchFamily="2" charset="2"/>
              <a:buChar char="v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Smart Bin Optimization – Adaptive waste bins automatically notify users/authorities when full.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113" name="Picture 5" descr="mrk logo.png"/>
          <p:cNvPicPr/>
          <p:nvPr/>
        </p:nvPicPr>
        <p:blipFill>
          <a:blip r:embed="rId2"/>
          <a:stretch/>
        </p:blipFill>
        <p:spPr>
          <a:xfrm>
            <a:off x="11248560" y="5922000"/>
            <a:ext cx="942480" cy="9424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261360"/>
            <a:ext cx="10514520" cy="1050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REFERENCES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115" name="Picture 4" descr="mrk logo.png"/>
          <p:cNvPicPr/>
          <p:nvPr/>
        </p:nvPicPr>
        <p:blipFill>
          <a:blip r:embed="rId2"/>
          <a:stretch/>
        </p:blipFill>
        <p:spPr>
          <a:xfrm>
            <a:off x="11248560" y="5922000"/>
            <a:ext cx="942480" cy="942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6" name="Rectangle 1"/>
          <p:cNvSpPr/>
          <p:nvPr/>
        </p:nvSpPr>
        <p:spPr>
          <a:xfrm>
            <a:off x="838080" y="1522249"/>
            <a:ext cx="10410480" cy="50768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[1]  H. </a:t>
            </a:r>
            <a:r>
              <a:rPr lang="en-US" b="0" u="none" strike="noStrike" dirty="0" err="1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Tu</a:t>
            </a: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H. </a:t>
            </a:r>
            <a:r>
              <a:rPr lang="en-US" b="0" u="none" strike="noStrike" dirty="0" err="1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Feng</a:t>
            </a: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S. </a:t>
            </a:r>
            <a:r>
              <a:rPr lang="en-US" b="0" u="none" strike="noStrike" dirty="0" err="1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Srdic</a:t>
            </a: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and S. </a:t>
            </a:r>
            <a:r>
              <a:rPr lang="en-US" b="0" u="none" strike="noStrike" dirty="0" err="1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Lukic</a:t>
            </a: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“Extreme fast charging of electric vehicles: A technology overview,” IEEE Trans. Transp. </a:t>
            </a:r>
            <a:r>
              <a:rPr lang="en-US" b="0" u="none" strike="noStrike" dirty="0" err="1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Electrific</a:t>
            </a: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., vol. 5no. 4, pp. 861–878, Dec. 2019.</a:t>
            </a:r>
          </a:p>
          <a:p>
            <a:pPr algn="just">
              <a:lnSpc>
                <a:spcPct val="100000"/>
              </a:lnSpc>
            </a:pPr>
            <a:endParaRPr lang="en-US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[2]  M. </a:t>
            </a:r>
            <a:r>
              <a:rPr lang="en-US" b="0" u="none" strike="noStrike" dirty="0" err="1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Safayatullah</a:t>
            </a: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M. T. </a:t>
            </a:r>
            <a:r>
              <a:rPr lang="en-US" b="0" u="none" strike="noStrike" dirty="0" err="1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Elrais</a:t>
            </a: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S. </a:t>
            </a:r>
            <a:r>
              <a:rPr lang="en-US" b="0" u="none" strike="noStrike" dirty="0" err="1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Ghosh</a:t>
            </a: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R. </a:t>
            </a:r>
            <a:r>
              <a:rPr lang="en-US" b="0" u="none" strike="noStrike" dirty="0" err="1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Rezaii</a:t>
            </a: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and I. </a:t>
            </a:r>
            <a:r>
              <a:rPr lang="en-US" b="0" u="none" strike="noStrike" dirty="0" err="1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Batarseh</a:t>
            </a: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“A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comprehensive review of power converter topologies and control method for electric vehicle fast charging applications,” IEEE Access, vol. 10,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pp. 40753–40793, 2022.</a:t>
            </a:r>
          </a:p>
          <a:p>
            <a:pPr algn="just">
              <a:lnSpc>
                <a:spcPct val="100000"/>
              </a:lnSpc>
            </a:pPr>
            <a:endParaRPr lang="en-US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[3] J. Y. Lee and H.-J. </a:t>
            </a:r>
            <a:r>
              <a:rPr lang="en-US" b="0" u="none" strike="noStrike" dirty="0" err="1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Chae</a:t>
            </a: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“6.6-kW onboard charger design using DC PFC converter with harmonic modulation technique and two-stage DC/D converter,” IEEE Trans. Ind. Electron., vol. 61, no. 3, pp. 1243–1252,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Mar. 2014.</a:t>
            </a:r>
          </a:p>
          <a:p>
            <a:pPr algn="just">
              <a:lnSpc>
                <a:spcPct val="100000"/>
              </a:lnSpc>
            </a:pPr>
            <a:endParaRPr lang="en-US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[4] H. Wang, S. </a:t>
            </a:r>
            <a:r>
              <a:rPr lang="en-US" b="0" u="none" strike="noStrike" dirty="0" err="1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Dusmez</a:t>
            </a: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and A. </a:t>
            </a:r>
            <a:r>
              <a:rPr lang="en-US" b="0" u="none" strike="noStrike" dirty="0" err="1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Khaligh</a:t>
            </a: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“Design and analysis of a full-</a:t>
            </a:r>
            <a:r>
              <a:rPr lang="en-US" b="0" u="none" strike="noStrike" dirty="0" err="1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bridg</a:t>
            </a: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LLC-based PEV charger optimized for wide battery voltage range,” IEEE Trans. </a:t>
            </a:r>
            <a:r>
              <a:rPr lang="en-US" b="0" u="none" strike="noStrike" dirty="0" err="1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Veh</a:t>
            </a: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 Technol., vol. 63, no. 4, pp. 1603–1613, May 2014.</a:t>
            </a:r>
          </a:p>
          <a:p>
            <a:pPr algn="just">
              <a:lnSpc>
                <a:spcPct val="100000"/>
              </a:lnSpc>
            </a:pPr>
            <a:endParaRPr lang="en-US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[5] S. Dutta, S. </a:t>
            </a:r>
            <a:r>
              <a:rPr lang="en-US" b="0" u="none" strike="noStrike" dirty="0" err="1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Gangavarapu</a:t>
            </a: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A. K. </a:t>
            </a:r>
            <a:r>
              <a:rPr lang="en-US" b="0" u="none" strike="noStrike" dirty="0" err="1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Rathore</a:t>
            </a: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R. K. Singh, S. K. Mishra, and V. </a:t>
            </a:r>
            <a:r>
              <a:rPr lang="en-US" b="0" u="none" strike="noStrike" dirty="0" err="1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Khadkikar</a:t>
            </a: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“Novel single-phase </a:t>
            </a:r>
            <a:r>
              <a:rPr lang="en-US" b="0" u="none" strike="noStrike" dirty="0" err="1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Cuk</a:t>
            </a: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-derived bridgeless PFC converter for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on-board EV charger with reduced number of components,” IEEE Trans.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Ind. Appl., vol. 58, no. 3, pp. 3999–4010, May/Jun. 2022.</a:t>
            </a:r>
            <a:endParaRPr lang="en-US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674051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36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PROBLEM  STATEMENT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734040" y="1039091"/>
            <a:ext cx="10514520" cy="4403096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380" indent="-3429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Font typeface="Wingdings" pitchFamily="2" charset="2"/>
              <a:buChar char="v"/>
              <a:tabLst>
                <a:tab pos="0" algn="l"/>
              </a:tabLst>
            </a:pPr>
            <a:r>
              <a:rPr lang="en-IN" sz="2400" b="0" u="none" strike="noStrike" dirty="0">
                <a:solidFill>
                  <a:schemeClr val="dk1"/>
                </a:solidFill>
                <a:effectLst/>
                <a:uFillTx/>
                <a:latin typeface="Times New Roman" pitchFamily="18" charset="0"/>
                <a:ea typeface="Calibri"/>
                <a:cs typeface="Times New Roman" pitchFamily="18" charset="0"/>
              </a:rPr>
              <a:t>Waste mismanagement is a growing environmental concern, </a:t>
            </a:r>
            <a:r>
              <a:rPr lang="en-IN" sz="24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which</a:t>
            </a:r>
            <a:r>
              <a:rPr lang="en-IN" sz="2400" b="0" u="none" strike="noStrike" dirty="0">
                <a:solidFill>
                  <a:schemeClr val="dk1"/>
                </a:solidFill>
                <a:effectLst/>
                <a:uFillTx/>
                <a:latin typeface="Times New Roman" pitchFamily="18" charset="0"/>
                <a:ea typeface="Calibri"/>
                <a:cs typeface="Times New Roman" pitchFamily="18" charset="0"/>
              </a:rPr>
              <a:t> leads to increased landfill waste, pollution, and inefficient recycling processes. </a:t>
            </a:r>
          </a:p>
          <a:p>
            <a:pPr marL="457380" indent="-3429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Font typeface="Wingdings" pitchFamily="2" charset="2"/>
              <a:buChar char="v"/>
              <a:tabLst>
                <a:tab pos="0" algn="l"/>
              </a:tabLst>
            </a:pPr>
            <a:r>
              <a:rPr lang="en-IN" sz="2400" b="0" u="none" strike="noStrike" dirty="0">
                <a:solidFill>
                  <a:schemeClr val="dk1"/>
                </a:solidFill>
                <a:effectLst/>
                <a:uFillTx/>
                <a:latin typeface="Times New Roman" pitchFamily="18" charset="0"/>
                <a:ea typeface="Calibri"/>
                <a:cs typeface="Times New Roman" pitchFamily="18" charset="0"/>
              </a:rPr>
              <a:t>Manual sorting is time-consuming, unhygienic, and often inaccurate. </a:t>
            </a:r>
          </a:p>
          <a:p>
            <a:pPr marL="457380" indent="-3429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Font typeface="Wingdings" pitchFamily="2" charset="2"/>
              <a:buChar char="v"/>
              <a:tabLst>
                <a:tab pos="0" algn="l"/>
              </a:tabLst>
            </a:pPr>
            <a:r>
              <a:rPr lang="en-IN" sz="2400" b="0" u="none" strike="noStrike" dirty="0">
                <a:solidFill>
                  <a:schemeClr val="dk1"/>
                </a:solidFill>
                <a:effectLst/>
                <a:uFillTx/>
                <a:latin typeface="Times New Roman" pitchFamily="18" charset="0"/>
                <a:ea typeface="Calibri"/>
                <a:cs typeface="Times New Roman" pitchFamily="18" charset="0"/>
              </a:rPr>
              <a:t>Existing automated solutions are compact, cost-effective, and automated waste segregation system is needed</a:t>
            </a:r>
            <a:r>
              <a:rPr lang="en-IN" sz="24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</a:p>
          <a:p>
            <a:pPr marL="457380" indent="-3429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Font typeface="Wingdings" pitchFamily="2" charset="2"/>
              <a:buChar char="v"/>
              <a:tabLst>
                <a:tab pos="0" algn="l"/>
              </a:tabLst>
            </a:pPr>
            <a:r>
              <a:rPr lang="en-US" sz="2400" dirty="0">
                <a:solidFill>
                  <a:schemeClr val="dk1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</a:t>
            </a:r>
            <a:r>
              <a:rPr lang="en-IN" sz="2400" b="0" u="none" strike="noStrike" dirty="0">
                <a:solidFill>
                  <a:schemeClr val="dk1"/>
                </a:solidFill>
                <a:effectLst/>
                <a:uFillTx/>
                <a:latin typeface="Times New Roman" pitchFamily="18" charset="0"/>
                <a:ea typeface="Calibri"/>
                <a:cs typeface="Times New Roman" pitchFamily="18" charset="0"/>
              </a:rPr>
              <a:t>mart sensors and simple mechanical sorting techniques to efficiently classify and dispose of household waste.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Times New Roman" pitchFamily="18" charset="0"/>
              <a:cs typeface="Times New Roman" pitchFamily="18" charset="0"/>
            </a:endParaRPr>
          </a:p>
          <a:p>
            <a:pPr marL="457380" indent="-3429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Font typeface="Wingdings" pitchFamily="2" charset="2"/>
              <a:buChar char="v"/>
              <a:tabLst>
                <a:tab pos="0" algn="l"/>
              </a:tabLst>
            </a:pP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4" name="Picture 3" descr="mrk logo.png"/>
          <p:cNvPicPr/>
          <p:nvPr/>
        </p:nvPicPr>
        <p:blipFill>
          <a:blip r:embed="rId2"/>
          <a:stretch/>
        </p:blipFill>
        <p:spPr>
          <a:xfrm>
            <a:off x="11248560" y="5922000"/>
            <a:ext cx="942480" cy="9424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11448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60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11448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1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 THANK YOU TO ALL</a:t>
            </a:r>
            <a:endParaRPr lang="en-US" sz="60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118" name="Picture 2" descr="mrk logo.png"/>
          <p:cNvPicPr/>
          <p:nvPr/>
        </p:nvPicPr>
        <p:blipFill>
          <a:blip r:embed="rId2"/>
          <a:stretch/>
        </p:blipFill>
        <p:spPr>
          <a:xfrm>
            <a:off x="5142960" y="4366440"/>
            <a:ext cx="2142000" cy="2142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88494" y="150527"/>
            <a:ext cx="10537336" cy="883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20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</a:t>
            </a:r>
            <a:r>
              <a:rPr lang="en-US" sz="40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ABSTRACT</a:t>
            </a:r>
            <a:r>
              <a:rPr lang="en-US" sz="40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19920" y="0"/>
            <a:ext cx="11399880" cy="5075826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380" indent="-3429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Font typeface="Wingdings" pitchFamily="2" charset="2"/>
              <a:buChar char="v"/>
              <a:tabLst>
                <a:tab pos="0" algn="l"/>
              </a:tabLst>
            </a:pP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457380" indent="-3429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Font typeface="Wingdings" pitchFamily="2" charset="2"/>
              <a:buChar char="v"/>
              <a:tabLst>
                <a:tab pos="0" algn="l"/>
              </a:tabLst>
            </a:pPr>
            <a:r>
              <a:rPr lang="en-IN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A cost-effective and compact automated waste segregation system for household use.</a:t>
            </a:r>
          </a:p>
          <a:p>
            <a:pPr marL="457380" indent="-3429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Font typeface="Wingdings" pitchFamily="2" charset="2"/>
              <a:buChar char="v"/>
              <a:tabLst>
                <a:tab pos="0" algn="l"/>
              </a:tabLst>
            </a:pPr>
            <a:r>
              <a:rPr lang="en-IN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 It utilizes sensors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Calibri"/>
              </a:rPr>
              <a:t>(TTP223B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Calibri"/>
              </a:rPr>
              <a:t>, HC-SR04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Calibri"/>
              </a:rPr>
              <a:t>, 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Calibri"/>
              </a:rPr>
              <a:t>IR</a:t>
            </a:r>
            <a:r>
              <a:rPr lang="en-IN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) to identify waste types and a microcontroller ESP32 is used for processing.</a:t>
            </a:r>
          </a:p>
          <a:p>
            <a:pPr marL="457380" indent="-3429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Font typeface="Wingdings" pitchFamily="2" charset="2"/>
              <a:buChar char="v"/>
              <a:tabLst>
                <a:tab pos="0" algn="l"/>
              </a:tabLst>
            </a:pPr>
            <a:r>
              <a:rPr lang="en-IN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 A</a:t>
            </a: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 </a:t>
            </a:r>
            <a:r>
              <a:rPr lang="en-IN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mechanical sorting mechanism</a:t>
            </a: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 </a:t>
            </a:r>
            <a:r>
              <a:rPr lang="en-IN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directs waste into </a:t>
            </a: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Non-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Calibri"/>
              </a:rPr>
              <a:t>B</a:t>
            </a:r>
            <a:r>
              <a:rPr lang="en-IN" sz="2400" b="0" u="none" strike="noStrike" dirty="0" err="1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iodegradable</a:t>
            </a:r>
            <a:r>
              <a:rPr lang="en-IN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,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Calibri"/>
              </a:rPr>
              <a:t>Biodegradable &amp; </a:t>
            </a:r>
            <a:r>
              <a:rPr lang="en-IN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Calibri"/>
              </a:rPr>
              <a:t>metal </a:t>
            </a:r>
            <a:r>
              <a:rPr lang="en-IN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 bins. </a:t>
            </a:r>
          </a:p>
          <a:p>
            <a:pPr marL="457380" indent="-3429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Font typeface="Wingdings" pitchFamily="2" charset="2"/>
              <a:buChar char="v"/>
              <a:tabLst>
                <a:tab pos="0" algn="l"/>
              </a:tabLst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Calibri"/>
              </a:rPr>
              <a:t>It</a:t>
            </a:r>
            <a:r>
              <a:rPr lang="en-IN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 reduces manual effort and promotes efficient waste management. </a:t>
            </a:r>
          </a:p>
          <a:p>
            <a:pPr marL="457380" indent="-3429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Font typeface="Wingdings" pitchFamily="2" charset="2"/>
              <a:buChar char="v"/>
              <a:tabLst>
                <a:tab pos="0" algn="l"/>
              </a:tabLst>
            </a:pPr>
            <a:r>
              <a:rPr lang="en-IN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 It is designed to be affordable, easy to implement, and scalable. 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457380" indent="-3429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Font typeface="Wingdings" pitchFamily="2" charset="2"/>
              <a:buChar char="v"/>
              <a:tabLst>
                <a:tab pos="0" algn="l"/>
              </a:tabLst>
            </a:pP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67" name="Picture 6" descr="mrk logo.png"/>
          <p:cNvPicPr/>
          <p:nvPr/>
        </p:nvPicPr>
        <p:blipFill>
          <a:blip r:embed="rId2"/>
          <a:stretch/>
        </p:blipFill>
        <p:spPr>
          <a:xfrm>
            <a:off x="11248560" y="5922000"/>
            <a:ext cx="942480" cy="9424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33994"/>
            <a:ext cx="10514520" cy="742207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3600" b="1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OBJECTIVES 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7680" y="907517"/>
            <a:ext cx="10975320" cy="451967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020" indent="-34290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pitchFamily="2" charset="2"/>
              <a:buChar char="v"/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To develop a household use  for automated waste segregation system.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To integrate sensors and microcontrollers for accurate classification of Biodegradable, Non-Biodegradable and Metal waste.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4308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>
                <a:solidFill>
                  <a:srgbClr val="000000"/>
                </a:solidFill>
                <a:effectLst/>
                <a:uFillTx/>
                <a:latin typeface="Times New Roman" panose="02020603050405020304"/>
              </a:rPr>
              <a:t>To improve waste management efficiency and accuracy through automated sorting and segregation.</a:t>
            </a:r>
          </a:p>
          <a:p>
            <a:pPr marL="457200" indent="-34308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To promote sustainable waste disposal practices and enable future enhancements like </a:t>
            </a:r>
            <a:r>
              <a:rPr lang="en-US" sz="2400" b="0" u="none" strike="noStrike" dirty="0" err="1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IoT</a:t>
            </a: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-based monitoring and AI classification.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70" name="Picture 3" descr="mrk logo.png"/>
          <p:cNvPicPr/>
          <p:nvPr/>
        </p:nvPicPr>
        <p:blipFill>
          <a:blip r:embed="rId2"/>
          <a:stretch/>
        </p:blipFill>
        <p:spPr>
          <a:xfrm>
            <a:off x="11248560" y="5922000"/>
            <a:ext cx="942480" cy="9424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0673" y="280963"/>
            <a:ext cx="10514520" cy="597317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INTRODUCTION</a:t>
            </a: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72" name="Rectangle 1"/>
          <p:cNvSpPr/>
          <p:nvPr/>
        </p:nvSpPr>
        <p:spPr>
          <a:xfrm>
            <a:off x="490673" y="1242520"/>
            <a:ext cx="11493864" cy="34251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080" indent="-34308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Improper waste segregation causes pollution and recycling inefficiencies, Manual sorting is ineffective and moreover the cost of labor is also high.</a:t>
            </a:r>
          </a:p>
          <a:p>
            <a:pPr marL="343080" indent="-34308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 This system uses (TTP223B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Calibri"/>
              </a:rPr>
              <a:t>, HC-SR04,  IR)</a:t>
            </a:r>
            <a:r>
              <a:rPr lang="en-US" sz="2400" b="0" u="none" strike="noStrike" dirty="0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 sensors and ESP32 to automate the process, reducing landfill use and improving recycling.</a:t>
            </a:r>
          </a:p>
          <a:p>
            <a:pPr marL="343080" indent="-343080" algn="just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 Designed for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Arial"/>
              </a:rPr>
              <a:t>easier to </a:t>
            </a:r>
            <a:r>
              <a:rPr lang="en-US" sz="2400" b="0" u="none" strike="noStrike" dirty="0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use at home.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73" name="Picture 6" descr="mrk logo.png"/>
          <p:cNvPicPr/>
          <p:nvPr/>
        </p:nvPicPr>
        <p:blipFill>
          <a:blip r:embed="rId2"/>
          <a:stretch/>
        </p:blipFill>
        <p:spPr>
          <a:xfrm>
            <a:off x="11248560" y="5922000"/>
            <a:ext cx="942480" cy="9424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87488" y="-171400"/>
            <a:ext cx="9068040" cy="1116432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2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LITERATURE SURVEY  </a:t>
            </a:r>
            <a:endParaRPr lang="en-US" sz="32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graphicFrame>
        <p:nvGraphicFramePr>
          <p:cNvPr id="75" name="Google Shape;108;p4"/>
          <p:cNvGraphicFramePr/>
          <p:nvPr>
            <p:extLst>
              <p:ext uri="{D42A27DB-BD31-4B8C-83A1-F6EECF244321}">
                <p14:modId xmlns:p14="http://schemas.microsoft.com/office/powerpoint/2010/main" val="1175701491"/>
              </p:ext>
            </p:extLst>
          </p:nvPr>
        </p:nvGraphicFramePr>
        <p:xfrm>
          <a:off x="119336" y="764704"/>
          <a:ext cx="11920680" cy="5760720"/>
        </p:xfrm>
        <a:graphic>
          <a:graphicData uri="http://schemas.openxmlformats.org/drawingml/2006/table">
            <a:tbl>
              <a:tblPr/>
              <a:tblGrid>
                <a:gridCol w="68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7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3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01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Arial"/>
                        </a:rPr>
                        <a:t>S.No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Arial"/>
                        </a:rPr>
                        <a:t>     AUTHOR NAME                   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Arial"/>
                        </a:rPr>
                        <a:t> TITLE 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Arial"/>
                        </a:rPr>
                        <a:t>YEAR OF PUBLISHED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Arial"/>
                        </a:rPr>
                        <a:t>            REMARKS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128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Arial"/>
                        </a:rPr>
                        <a:t>1.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Joby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 Roy, </a:t>
                      </a:r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Arinash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 C, </a:t>
                      </a:r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Akash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 N, </a:t>
                      </a:r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Aslam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 </a:t>
                      </a:r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Niyas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DOMESTIC WASTE MANAGEMENT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2024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Raspberry Pi based system for waste disposal 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68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Arial"/>
                        </a:rPr>
                        <a:t>2.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IN" sz="1400" b="0" u="none" strike="noStrike" baseline="0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Cody Allen</a:t>
                      </a:r>
                      <a:endParaRPr lang="en-US" sz="1400" b="0" u="none" strike="noStrike" baseline="0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7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THE ECONOMIC AND ENVIRONMENTAL BENEFITS OF EFFICIENT WASTE MANAGEMENT 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2023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The purpose of this 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project is he positive impacts of efficient waste management practices on both the economy and the environment.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48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Arial"/>
                        </a:rPr>
                        <a:t>3.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Arial"/>
                        </a:rPr>
                        <a:t>Madhuri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Arial"/>
                        </a:rPr>
                        <a:t> K. </a:t>
                      </a:r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Arial"/>
                        </a:rPr>
                        <a:t>Pejaver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Arial"/>
                        </a:rPr>
                        <a:t>, B. N. </a:t>
                      </a:r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Arial"/>
                        </a:rPr>
                        <a:t>Bandodkar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COST EFFICACY OF HOUSEHOLD WASTE MANAGEMENT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Arial"/>
                        </a:rPr>
                        <a:t> 2023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Urban solid </a:t>
                      </a:r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wate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 management in development of </a:t>
                      </a:r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Indiaon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 basis of health care and </a:t>
                      </a:r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econamy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. 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632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Arial"/>
                        </a:rPr>
                        <a:t>4.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Manus Coffey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COST-EFFECTIVE SYSTEMS FOR  SOLID WASTE MANAGEMENT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Arial"/>
                        </a:rPr>
                        <a:t>2023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Inefficient solid waste management (SWM) can be a more serious health hazard than the sanitation wastes from on-site sanitation systems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224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Arial"/>
                        </a:rPr>
                        <a:t>5.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sv-SE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Ayodeji A. Noiki 1&amp;2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sv-SE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, Sunday A. Afolalu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7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IMPACT ASSESSMENT OF THE CURRENT WASTE  MANAGEMENT PRACTICES IN NIGERIA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2019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The existing waste management methods are ineffective and the demand for an all-inclusive waste management approach, proper execution, and enforcement of environmental regulations and laws. 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8264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Arial"/>
                        </a:rPr>
                        <a:t>6.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David J. </a:t>
                      </a:r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Tonjes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,  </a:t>
                      </a:r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Sreekanth</a:t>
                      </a: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IN" sz="1400" b="0" u="none" strike="noStrike" dirty="0" err="1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Mallikarjun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"/>
                        </a:spcBef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COST EFFECTIVENESS OF RECYCLING: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7"/>
                        </a:spcBef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 A SYSTEMS MODEL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2013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Imply that increases in recycling are justifiable due to cost- savings alone, not on more difficult to measure factors that may not impact program budgets</a:t>
                      </a:r>
                      <a:endParaRPr lang="en-US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Noto Serif"/>
                      </a:endParaRPr>
                    </a:p>
                  </a:txBody>
                  <a:tcPr marL="63000" marR="63000"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063552" y="0"/>
            <a:ext cx="8087008" cy="903019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u="none" strike="noStrike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EXISTING  SYSTEM 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235032" y="705098"/>
            <a:ext cx="11617896" cy="1199902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14480" indent="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Current waste segregation practices are leading to contamination of recyclable materials and increased environmental burden. Lack of proper sorting mechanisms hampers effective recycling and contributes to unsustainable disposal methods.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520560" indent="-343080" algn="just">
              <a:lnSpc>
                <a:spcPct val="15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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Old Sorting method – Time-consuming, unhygienic, and prone to human error.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520560" indent="-343080" algn="just">
              <a:lnSpc>
                <a:spcPct val="15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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Limited Automation – Existing automated systems are expensive and impractical for household use.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520560" indent="-343080" algn="just">
              <a:lnSpc>
                <a:spcPct val="15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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Inefficient Classification – Lack of proper sensor integration results in inaccurate segregation.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520560" indent="-343080" algn="just">
              <a:lnSpc>
                <a:spcPct val="15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"/>
              <a:tabLst>
                <a:tab pos="0" algn="l"/>
              </a:tabLst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High Landfill Waste – Poor segregation leads to increased landfill accumulation and environmental pollution.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78" name="Picture 5" descr="mrk logo.png"/>
          <p:cNvPicPr/>
          <p:nvPr/>
        </p:nvPicPr>
        <p:blipFill>
          <a:blip r:embed="rId2"/>
          <a:stretch/>
        </p:blipFill>
        <p:spPr>
          <a:xfrm>
            <a:off x="11248560" y="5922000"/>
            <a:ext cx="942480" cy="9424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DEMERITS OF THE EXISTING SYSTEM</a:t>
            </a:r>
            <a:br>
              <a:rPr lang="en-US" sz="3600" dirty="0"/>
            </a:b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58728" y="1027260"/>
            <a:ext cx="10873224" cy="4674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9999"/>
          </a:bodyPr>
          <a:lstStyle/>
          <a:p>
            <a:pPr marL="457020" indent="-342900" algn="just">
              <a:lnSpc>
                <a:spcPct val="159999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pitchFamily="2" charset="2"/>
              <a:buChar char="v"/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Inaccuracy in Segregation –  Improper classify waste leading to ineffective recycling.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457200" indent="-343080" algn="just">
              <a:lnSpc>
                <a:spcPct val="159999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Expensive Automation – Existing automated solutions are costly and not suitable for household use.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457200" indent="-343080" algn="just">
              <a:lnSpc>
                <a:spcPct val="159999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Increased Landfill Waste – Poor segregation results in dumped landfills, causing environmental pollution.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457200" indent="-343080" algn="just">
              <a:lnSpc>
                <a:spcPct val="159999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"/>
            </a:pP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Lack of Smart Features – No </a:t>
            </a:r>
            <a:r>
              <a:rPr lang="en-US" sz="2400" b="0" u="none" strike="noStrike" dirty="0" err="1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IoT</a:t>
            </a:r>
            <a:r>
              <a:rPr lang="en-US" sz="24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Calibri"/>
              </a:rPr>
              <a:t> integration for monitoring or AI-based classification, limiting efficiency.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  <a:p>
            <a:pPr marL="457200" indent="0" algn="just">
              <a:lnSpc>
                <a:spcPct val="159999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81" name="Picture 3" descr="mrk logo.png"/>
          <p:cNvPicPr/>
          <p:nvPr/>
        </p:nvPicPr>
        <p:blipFill>
          <a:blip r:embed="rId2"/>
          <a:stretch/>
        </p:blipFill>
        <p:spPr>
          <a:xfrm>
            <a:off x="11248560" y="5922000"/>
            <a:ext cx="942480" cy="9424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048905" y="-78207"/>
            <a:ext cx="6513696" cy="1646632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just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Times New Roman"/>
              </a:rPr>
              <a:t>PROPOSED SYSTEM </a:t>
            </a:r>
            <a:endParaRPr lang="en-US" sz="36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845567" y="970970"/>
            <a:ext cx="10534951" cy="448324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9999"/>
          </a:bodyPr>
          <a:lstStyle/>
          <a:p>
            <a:pPr marL="450900" indent="-342900" algn="just">
              <a:lnSpc>
                <a:spcPct val="159999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pitchFamily="2" charset="2"/>
              <a:buChar char="v"/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000000"/>
                </a:solidFill>
                <a:effectLst/>
                <a:uFillTx/>
                <a:latin typeface="Times New Roman" pitchFamily="18" charset="0"/>
                <a:cs typeface="Times New Roman" pitchFamily="18" charset="0"/>
              </a:rPr>
              <a:t>It  is a  </a:t>
            </a:r>
            <a:r>
              <a:rPr lang="en-US" sz="2400" b="0" u="none" strike="noStrike" dirty="0" err="1">
                <a:solidFill>
                  <a:srgbClr val="000000"/>
                </a:solidFill>
                <a:effectLst/>
                <a:uFillTx/>
                <a:latin typeface="Times New Roman" pitchFamily="18" charset="0"/>
                <a:cs typeface="Times New Roman" pitchFamily="18" charset="0"/>
              </a:rPr>
              <a:t>Automatic,Compact</a:t>
            </a:r>
            <a:r>
              <a:rPr lang="en-US" sz="2400" b="0" u="none" strike="noStrike" dirty="0">
                <a:solidFill>
                  <a:srgbClr val="000000"/>
                </a:solidFill>
                <a:effectLst/>
                <a:uFillTx/>
                <a:latin typeface="Times New Roman" pitchFamily="18" charset="0"/>
                <a:cs typeface="Times New Roman" pitchFamily="18" charset="0"/>
              </a:rPr>
              <a:t>, affordable system for household waste segregation.</a:t>
            </a:r>
          </a:p>
          <a:p>
            <a:pPr marL="450900" indent="-342900" algn="just">
              <a:lnSpc>
                <a:spcPct val="159999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pitchFamily="2" charset="2"/>
              <a:buChar char="v"/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000000"/>
                </a:solidFill>
                <a:effectLst/>
                <a:uFillTx/>
                <a:latin typeface="Times New Roman" pitchFamily="18" charset="0"/>
                <a:ea typeface="Arial"/>
                <a:cs typeface="Times New Roman" pitchFamily="18" charset="0"/>
              </a:rPr>
              <a:t> Sensors like(TTP223B,HC-SR04,IR) for real time waste detections and classification. 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Times New Roman" pitchFamily="18" charset="0"/>
              <a:cs typeface="Times New Roman" pitchFamily="18" charset="0"/>
            </a:endParaRPr>
          </a:p>
          <a:p>
            <a:pPr marL="450900" indent="-342900" algn="just">
              <a:lnSpc>
                <a:spcPct val="159999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pitchFamily="2" charset="2"/>
              <a:buChar char="v"/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000000"/>
                </a:solidFill>
                <a:effectLst/>
                <a:uFillTx/>
                <a:latin typeface="Times New Roman" pitchFamily="18" charset="0"/>
                <a:ea typeface="Arial"/>
                <a:cs typeface="Times New Roman" pitchFamily="18" charset="0"/>
              </a:rPr>
              <a:t>ESP32 microcontroller processes input from sensors and directs waste to appropriate bins using a motorized sorting mechanism.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Times New Roman" pitchFamily="18" charset="0"/>
              <a:cs typeface="Times New Roman" pitchFamily="18" charset="0"/>
            </a:endParaRPr>
          </a:p>
          <a:p>
            <a:pPr marL="450900" indent="-342900" algn="just">
              <a:lnSpc>
                <a:spcPct val="159999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pitchFamily="2" charset="2"/>
              <a:buChar char="v"/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000000"/>
                </a:solidFill>
                <a:effectLst/>
                <a:uFillTx/>
                <a:latin typeface="Times New Roman" pitchFamily="18" charset="0"/>
                <a:ea typeface="Arial"/>
                <a:cs typeface="Times New Roman" pitchFamily="18" charset="0"/>
              </a:rPr>
              <a:t>Improves accuracy, reduces poor waste segregation &amp; landfill waste.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Times New Roman" pitchFamily="18" charset="0"/>
              <a:cs typeface="Times New Roman" pitchFamily="18" charset="0"/>
            </a:endParaRPr>
          </a:p>
          <a:p>
            <a:pPr marL="450900" indent="-342900" algn="just">
              <a:lnSpc>
                <a:spcPct val="159999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pitchFamily="2" charset="2"/>
              <a:buChar char="v"/>
              <a:tabLst>
                <a:tab pos="0" algn="l"/>
              </a:tabLst>
            </a:pPr>
            <a:r>
              <a:rPr lang="en-US" sz="2400" b="0" u="none" strike="noStrike" dirty="0">
                <a:solidFill>
                  <a:srgbClr val="000000"/>
                </a:solidFill>
                <a:effectLst/>
                <a:uFillTx/>
                <a:latin typeface="Times New Roman" pitchFamily="18" charset="0"/>
                <a:ea typeface="Arial"/>
                <a:cs typeface="Times New Roman" pitchFamily="18" charset="0"/>
              </a:rPr>
              <a:t>It is easily upgradable to </a:t>
            </a:r>
            <a:r>
              <a:rPr lang="en-US" sz="2400" b="0" u="none" strike="noStrike" dirty="0" err="1">
                <a:solidFill>
                  <a:srgbClr val="000000"/>
                </a:solidFill>
                <a:effectLst/>
                <a:uFillTx/>
                <a:latin typeface="Times New Roman" pitchFamily="18" charset="0"/>
                <a:ea typeface="Arial"/>
                <a:cs typeface="Times New Roman" pitchFamily="18" charset="0"/>
              </a:rPr>
              <a:t>IoT</a:t>
            </a:r>
            <a:r>
              <a:rPr lang="en-US" sz="2400" b="0" u="none" strike="noStrike" dirty="0">
                <a:solidFill>
                  <a:srgbClr val="000000"/>
                </a:solidFill>
                <a:effectLst/>
                <a:uFillTx/>
                <a:latin typeface="Times New Roman" pitchFamily="18" charset="0"/>
                <a:ea typeface="Arial"/>
                <a:cs typeface="Times New Roman" pitchFamily="18" charset="0"/>
              </a:rPr>
              <a:t> and AI for smarter waste management.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4" name="Picture 5" descr="mrk logo.png"/>
          <p:cNvPicPr/>
          <p:nvPr/>
        </p:nvPicPr>
        <p:blipFill>
          <a:blip r:embed="rId2"/>
          <a:stretch/>
        </p:blipFill>
        <p:spPr>
          <a:xfrm>
            <a:off x="11248560" y="5922000"/>
            <a:ext cx="942480" cy="9424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</TotalTime>
  <Words>1503</Words>
  <Application>Microsoft Office PowerPoint</Application>
  <PresentationFormat>Widescreen</PresentationFormat>
  <Paragraphs>151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DESIGNING A COST-EFFECTIVE, COMPACT SOLUTION FOR HOUSEHOLD WASTE SEGREGATION</vt:lpstr>
      <vt:lpstr>PROBLEM  STATEMENT</vt:lpstr>
      <vt:lpstr> ABSTRACT </vt:lpstr>
      <vt:lpstr>OBJECTIVES </vt:lpstr>
      <vt:lpstr>INTRODUCTION </vt:lpstr>
      <vt:lpstr>LITERATURE SURVEY  </vt:lpstr>
      <vt:lpstr>EXISTING  SYSTEM </vt:lpstr>
      <vt:lpstr>DEMERITS OF THE EXISTING SYSTEM </vt:lpstr>
      <vt:lpstr>PROPOSED SYSTEM </vt:lpstr>
      <vt:lpstr>MERITS OF THE PROPOSED SYSTEM </vt:lpstr>
      <vt:lpstr>HARDWARE REQUIREMENTS</vt:lpstr>
      <vt:lpstr>SOFTWARE REQUIREMENTS</vt:lpstr>
      <vt:lpstr>BLOCK DIAGRAM</vt:lpstr>
      <vt:lpstr>BLOCK DIAGRAM DESCRIPTION</vt:lpstr>
      <vt:lpstr>CIRCUIT DIAGRAM</vt:lpstr>
      <vt:lpstr>APPLICATIONS</vt:lpstr>
      <vt:lpstr>CONCLUSION</vt:lpstr>
      <vt:lpstr>FUTURE ENHANCEMENT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FABRICATION OF OPTIMIZED RAILGATE CONTROL SYSTEM WITH OBSTACLE DETECTION USING MIWI</dc:title>
  <dc:creator>Unknown User</dc:creator>
  <cp:lastModifiedBy>sivalogesh630@gmail.com</cp:lastModifiedBy>
  <cp:revision>177</cp:revision>
  <cp:lastPrinted>2025-04-20T21:30:14Z</cp:lastPrinted>
  <dcterms:created xsi:type="dcterms:W3CDTF">2022-03-25T03:21:50Z</dcterms:created>
  <dcterms:modified xsi:type="dcterms:W3CDTF">2025-05-06T10:26:23Z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915bf9db8e18404ab7009e0c3100c987</vt:lpwstr>
  </property>
  <property fmtid="{D5CDD505-2E9C-101B-9397-08002B2CF9AE}" pid="3" name="Notes">
    <vt:r8>7</vt:r8>
  </property>
  <property fmtid="{D5CDD505-2E9C-101B-9397-08002B2CF9AE}" pid="4" name="PresentationFormat">
    <vt:lpwstr>Custom</vt:lpwstr>
  </property>
  <property fmtid="{D5CDD505-2E9C-101B-9397-08002B2CF9AE}" pid="5" name="Slides">
    <vt:r8>20</vt:r8>
  </property>
</Properties>
</file>