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1.xml.rels" ContentType="application/vnd.openxmlformats-package.relationships+xml"/>
  <Override PartName="/ppt/slideLayouts/slideLayout1.xml" ContentType="application/vnd.openxmlformats-officedocument.presentationml.slideLayout+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1.png" ContentType="image/png"/>
  <Override PartName="/ppt/media/image2.jpeg" ContentType="image/jpe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Lst>
  <p:sldSz cx="10077450" cy="56689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6" name="PlaceHolder 2"/>
          <p:cNvSpPr>
            <a:spLocks noGrp="1"/>
          </p:cNvSpPr>
          <p:nvPr>
            <p:ph type="subTitle"/>
          </p:nvPr>
        </p:nvSpPr>
        <p:spPr>
          <a:xfrm>
            <a:off x="503640" y="1326240"/>
            <a:ext cx="9068760" cy="32878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Noto Serif"/>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741524D-6ECB-48A1-A183-4E5CF70F6638}" type="slidenum">
              <a:t>&lt;#&gt;</a:t>
            </a:fld>
          </a:p>
        </p:txBody>
      </p:sp>
      <p:sp>
        <p:nvSpPr>
          <p:cNvPr id="6" name="PlaceHolder 5"/>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3640" y="225720"/>
            <a:ext cx="9068760" cy="94644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Noto Serif"/>
              </a:rPr>
              <a:t>Click to edit the title text format</a:t>
            </a:r>
            <a:endParaRPr b="0" lang="en-US" sz="4400" strike="noStrike" u="none">
              <a:solidFill>
                <a:srgbClr val="ffffff"/>
              </a:solidFill>
              <a:effectLst/>
              <a:uFillTx/>
              <a:latin typeface="Noto Serif"/>
            </a:endParaRPr>
          </a:p>
        </p:txBody>
      </p:sp>
      <p:sp>
        <p:nvSpPr>
          <p:cNvPr id="1" name="PlaceHolder 2"/>
          <p:cNvSpPr>
            <a:spLocks noGrp="1"/>
          </p:cNvSpPr>
          <p:nvPr>
            <p:ph type="body"/>
          </p:nvPr>
        </p:nvSpPr>
        <p:spPr>
          <a:xfrm>
            <a:off x="503640" y="1326240"/>
            <a:ext cx="9068760" cy="328788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200" strike="noStrike" u="none">
                <a:solidFill>
                  <a:srgbClr val="ffffff"/>
                </a:solidFill>
                <a:effectLst/>
                <a:uFillTx/>
                <a:latin typeface="Noto Serif"/>
              </a:rPr>
              <a:t>Click to edit the outline text format</a:t>
            </a:r>
            <a:endParaRPr b="0" lang="en-US" sz="3200" strike="noStrike" u="none">
              <a:solidFill>
                <a:srgbClr val="ffffff"/>
              </a:solidFill>
              <a:effectLst/>
              <a:uFillTx/>
              <a:latin typeface="Noto Serif"/>
            </a:endParaRPr>
          </a:p>
          <a:p>
            <a:pPr lvl="1" marL="864000" indent="-324000">
              <a:spcBef>
                <a:spcPts val="1131"/>
              </a:spcBef>
              <a:buClr>
                <a:srgbClr val="ffffff"/>
              </a:buClr>
              <a:buSzPct val="75000"/>
              <a:buFont typeface="Symbol" charset="2"/>
              <a:buChar char=""/>
            </a:pPr>
            <a:r>
              <a:rPr b="0" lang="en-US" sz="2800" strike="noStrike" u="none">
                <a:solidFill>
                  <a:srgbClr val="ffffff"/>
                </a:solidFill>
                <a:effectLst/>
                <a:uFillTx/>
                <a:latin typeface="Noto Serif"/>
              </a:rPr>
              <a:t>Second Outline Level</a:t>
            </a:r>
            <a:endParaRPr b="0" lang="en-US" sz="2800" strike="noStrike" u="none">
              <a:solidFill>
                <a:srgbClr val="ffffff"/>
              </a:solidFill>
              <a:effectLst/>
              <a:uFillTx/>
              <a:latin typeface="Noto Serif"/>
            </a:endParaRPr>
          </a:p>
          <a:p>
            <a:pPr lvl="2" marL="1296000" indent="-288000">
              <a:spcBef>
                <a:spcPts val="848"/>
              </a:spcBef>
              <a:buClr>
                <a:srgbClr val="ffffff"/>
              </a:buClr>
              <a:buSzPct val="45000"/>
              <a:buFont typeface="Wingdings" charset="2"/>
              <a:buChar char=""/>
            </a:pPr>
            <a:r>
              <a:rPr b="0" lang="en-US" sz="2400" strike="noStrike" u="none">
                <a:solidFill>
                  <a:srgbClr val="ffffff"/>
                </a:solidFill>
                <a:effectLst/>
                <a:uFillTx/>
                <a:latin typeface="Noto Serif"/>
              </a:rPr>
              <a:t>Third Outline Level</a:t>
            </a:r>
            <a:endParaRPr b="0" lang="en-US" sz="2400" strike="noStrike" u="none">
              <a:solidFill>
                <a:srgbClr val="ffffff"/>
              </a:solidFill>
              <a:effectLst/>
              <a:uFillTx/>
              <a:latin typeface="Noto Serif"/>
            </a:endParaRPr>
          </a:p>
          <a:p>
            <a:pPr lvl="3" marL="1728000" indent="-216000">
              <a:spcBef>
                <a:spcPts val="564"/>
              </a:spcBef>
              <a:buClr>
                <a:srgbClr val="ffffff"/>
              </a:buClr>
              <a:buSzPct val="75000"/>
              <a:buFont typeface="Symbol" charset="2"/>
              <a:buChar char=""/>
            </a:pPr>
            <a:r>
              <a:rPr b="0" lang="en-US" sz="2000" strike="noStrike" u="none">
                <a:solidFill>
                  <a:srgbClr val="ffffff"/>
                </a:solidFill>
                <a:effectLst/>
                <a:uFillTx/>
                <a:latin typeface="Noto Serif"/>
              </a:rPr>
              <a:t>Fourth Outline Level</a:t>
            </a:r>
            <a:endParaRPr b="0" lang="en-US" sz="2000" strike="noStrike" u="none">
              <a:solidFill>
                <a:srgbClr val="ffffff"/>
              </a:solidFill>
              <a:effectLst/>
              <a:uFillTx/>
              <a:latin typeface="Noto Serif"/>
            </a:endParaRPr>
          </a:p>
          <a:p>
            <a:pPr lvl="4" marL="2160000" indent="-216000">
              <a:spcBef>
                <a:spcPts val="281"/>
              </a:spcBef>
              <a:buClr>
                <a:srgbClr val="ffffff"/>
              </a:buClr>
              <a:buSzPct val="45000"/>
              <a:buFont typeface="Wingdings" charset="2"/>
              <a:buChar char=""/>
            </a:pPr>
            <a:r>
              <a:rPr b="0" lang="en-US" sz="2000" strike="noStrike" u="none">
                <a:solidFill>
                  <a:srgbClr val="ffffff"/>
                </a:solidFill>
                <a:effectLst/>
                <a:uFillTx/>
                <a:latin typeface="Noto Serif"/>
              </a:rPr>
              <a:t>Fifth Outline Level</a:t>
            </a:r>
            <a:endParaRPr b="0" lang="en-US" sz="2000" strike="noStrike" u="none">
              <a:solidFill>
                <a:srgbClr val="ffffff"/>
              </a:solidFill>
              <a:effectLst/>
              <a:uFillTx/>
              <a:latin typeface="Noto Serif"/>
            </a:endParaRPr>
          </a:p>
          <a:p>
            <a:pPr lvl="5" marL="2592000" indent="-216000">
              <a:spcBef>
                <a:spcPts val="281"/>
              </a:spcBef>
              <a:buClr>
                <a:srgbClr val="ffffff"/>
              </a:buClr>
              <a:buSzPct val="45000"/>
              <a:buFont typeface="Wingdings" charset="2"/>
              <a:buChar char=""/>
            </a:pPr>
            <a:r>
              <a:rPr b="0" lang="en-US" sz="2000" strike="noStrike" u="none">
                <a:solidFill>
                  <a:srgbClr val="ffffff"/>
                </a:solidFill>
                <a:effectLst/>
                <a:uFillTx/>
                <a:latin typeface="Noto Serif"/>
              </a:rPr>
              <a:t>Sixth Outline Level</a:t>
            </a:r>
            <a:endParaRPr b="0" lang="en-US" sz="2000" strike="noStrike" u="none">
              <a:solidFill>
                <a:srgbClr val="ffffff"/>
              </a:solidFill>
              <a:effectLst/>
              <a:uFillTx/>
              <a:latin typeface="Noto Serif"/>
            </a:endParaRPr>
          </a:p>
          <a:p>
            <a:pPr lvl="6" marL="3024000" indent="-216000">
              <a:spcBef>
                <a:spcPts val="281"/>
              </a:spcBef>
              <a:buClr>
                <a:srgbClr val="ffffff"/>
              </a:buClr>
              <a:buSzPct val="45000"/>
              <a:buFont typeface="Wingdings" charset="2"/>
              <a:buChar char=""/>
            </a:pPr>
            <a:r>
              <a:rPr b="0" lang="en-US" sz="2000" strike="noStrike" u="none">
                <a:solidFill>
                  <a:srgbClr val="ffffff"/>
                </a:solidFill>
                <a:effectLst/>
                <a:uFillTx/>
                <a:latin typeface="Noto Serif"/>
              </a:rPr>
              <a:t>Seventh Outline Level</a:t>
            </a:r>
            <a:endParaRPr b="0" lang="en-US" sz="2000" strike="noStrike" u="none">
              <a:solidFill>
                <a:srgbClr val="ffffff"/>
              </a:solidFill>
              <a:effectLst/>
              <a:uFillTx/>
              <a:latin typeface="Noto Serif"/>
            </a:endParaRPr>
          </a:p>
        </p:txBody>
      </p:sp>
      <p:sp>
        <p:nvSpPr>
          <p:cNvPr id="2" name="PlaceHolder 3"/>
          <p:cNvSpPr>
            <a:spLocks noGrp="1"/>
          </p:cNvSpPr>
          <p:nvPr>
            <p:ph type="dt" idx="1"/>
          </p:nvPr>
        </p:nvSpPr>
        <p:spPr>
          <a:xfrm>
            <a:off x="503640" y="5164560"/>
            <a:ext cx="2347560" cy="390600"/>
          </a:xfrm>
          <a:prstGeom prst="rect">
            <a:avLst/>
          </a:prstGeom>
          <a:noFill/>
          <a:ln w="0">
            <a:noFill/>
          </a:ln>
        </p:spPr>
        <p:txBody>
          <a:bodyPr lIns="0" rIns="0" tIns="0" bIns="0" anchor="t">
            <a:noAutofit/>
          </a:bodyPr>
          <a:lstStyle>
            <a:lvl1pPr indent="0">
              <a:buNone/>
              <a:defRPr b="0" lang="en-US" sz="1400" strike="noStrike" u="none">
                <a:solidFill>
                  <a:srgbClr val="ffffff"/>
                </a:solidFill>
                <a:effectLst/>
                <a:uFillTx/>
                <a:latin typeface="Noto Serif"/>
              </a:defRPr>
            </a:lvl1pPr>
          </a:lstStyle>
          <a:p>
            <a:pPr indent="0">
              <a:buNone/>
            </a:pPr>
            <a:r>
              <a:rPr b="0" lang="en-US" sz="1400" strike="noStrike" u="none">
                <a:solidFill>
                  <a:srgbClr val="ffffff"/>
                </a:solidFill>
                <a:effectLst/>
                <a:uFillTx/>
                <a:latin typeface="Noto Serif"/>
              </a:rPr>
              <a:t>&lt;date/time&gt;</a:t>
            </a:r>
            <a:endParaRPr b="0" lang="en-US" sz="1400" strike="noStrike" u="none">
              <a:solidFill>
                <a:srgbClr val="ffffff"/>
              </a:solidFill>
              <a:effectLst/>
              <a:uFillTx/>
              <a:latin typeface="Noto Serif"/>
            </a:endParaRPr>
          </a:p>
        </p:txBody>
      </p:sp>
      <p:sp>
        <p:nvSpPr>
          <p:cNvPr id="3" name="PlaceHolder 4"/>
          <p:cNvSpPr>
            <a:spLocks noGrp="1"/>
          </p:cNvSpPr>
          <p:nvPr>
            <p:ph type="ftr" idx="2"/>
          </p:nvPr>
        </p:nvSpPr>
        <p:spPr>
          <a:xfrm>
            <a:off x="3445920" y="5164560"/>
            <a:ext cx="3193920" cy="390600"/>
          </a:xfrm>
          <a:prstGeom prst="rect">
            <a:avLst/>
          </a:prstGeom>
          <a:noFill/>
          <a:ln w="0">
            <a:noFill/>
          </a:ln>
        </p:spPr>
        <p:txBody>
          <a:bodyPr lIns="0" rIns="0" tIns="0" bIns="0" anchor="t">
            <a:noAutofit/>
          </a:bodyPr>
          <a:lstStyle>
            <a:lvl1pPr indent="0" algn="ctr">
              <a:buNone/>
              <a:defRPr b="0" lang="en-US" sz="1400" strike="noStrike" u="none">
                <a:solidFill>
                  <a:srgbClr val="ffffff"/>
                </a:solidFill>
                <a:effectLst/>
                <a:uFillTx/>
                <a:latin typeface="Noto Serif"/>
              </a:defRPr>
            </a:lvl1pPr>
          </a:lstStyle>
          <a:p>
            <a:pPr indent="0" algn="ctr">
              <a:buNone/>
            </a:pPr>
            <a:r>
              <a:rPr b="0" lang="en-US" sz="1400" strike="noStrike" u="none">
                <a:solidFill>
                  <a:srgbClr val="ffffff"/>
                </a:solidFill>
                <a:effectLst/>
                <a:uFillTx/>
                <a:latin typeface="Noto Serif"/>
              </a:rPr>
              <a:t>&lt;footer&gt;</a:t>
            </a:r>
            <a:endParaRPr b="0" lang="en-US" sz="1400" strike="noStrike" u="none">
              <a:solidFill>
                <a:srgbClr val="ffffff"/>
              </a:solidFill>
              <a:effectLst/>
              <a:uFillTx/>
              <a:latin typeface="Noto Serif"/>
            </a:endParaRPr>
          </a:p>
        </p:txBody>
      </p:sp>
      <p:sp>
        <p:nvSpPr>
          <p:cNvPr id="4" name="PlaceHolder 5"/>
          <p:cNvSpPr>
            <a:spLocks noGrp="1"/>
          </p:cNvSpPr>
          <p:nvPr>
            <p:ph type="sldNum" idx="3"/>
          </p:nvPr>
        </p:nvSpPr>
        <p:spPr>
          <a:xfrm>
            <a:off x="7224840" y="5164560"/>
            <a:ext cx="2347560" cy="390600"/>
          </a:xfrm>
          <a:prstGeom prst="rect">
            <a:avLst/>
          </a:prstGeom>
          <a:noFill/>
          <a:ln w="0">
            <a:noFill/>
          </a:ln>
        </p:spPr>
        <p:txBody>
          <a:bodyPr lIns="0" rIns="0" tIns="0" bIns="0" anchor="t">
            <a:noAutofit/>
          </a:bodyPr>
          <a:lstStyle>
            <a:lvl1pPr indent="0" algn="r">
              <a:buNone/>
              <a:defRPr b="0" lang="en-US" sz="1400" strike="noStrike" u="none">
                <a:solidFill>
                  <a:srgbClr val="ffffff"/>
                </a:solidFill>
                <a:effectLst/>
                <a:uFillTx/>
                <a:latin typeface="Noto Serif"/>
              </a:defRPr>
            </a:lvl1pPr>
          </a:lstStyle>
          <a:p>
            <a:pPr indent="0" algn="r">
              <a:buNone/>
            </a:pPr>
            <a:fld id="{290EFB49-5BAE-465F-B06D-663CA7478EBC}" type="slidenum">
              <a:rPr b="0" lang="en-US" sz="1400" strike="noStrike" u="none">
                <a:solidFill>
                  <a:srgbClr val="ffffff"/>
                </a:solidFill>
                <a:effectLst/>
                <a:uFillTx/>
                <a:latin typeface="Noto Serif"/>
              </a:rPr>
              <a:t>&lt;number&gt;</a:t>
            </a:fld>
            <a:endParaRPr b="0" lang="en-US" sz="14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pic>
        <p:nvPicPr>
          <p:cNvPr id="7" name="Picture 4" descr="WhatsApp Image 2024-09-08 at 3.51.47 AM.jpeg"/>
          <p:cNvPicPr/>
          <p:nvPr/>
        </p:nvPicPr>
        <p:blipFill>
          <a:blip r:embed="rId2"/>
          <a:stretch/>
        </p:blipFill>
        <p:spPr>
          <a:xfrm>
            <a:off x="0" y="-36000"/>
            <a:ext cx="10058400" cy="1407600"/>
          </a:xfrm>
          <a:prstGeom prst="rect">
            <a:avLst/>
          </a:prstGeom>
          <a:noFill/>
          <a:ln w="0">
            <a:noFill/>
          </a:ln>
        </p:spPr>
      </p:pic>
      <p:sp>
        <p:nvSpPr>
          <p:cNvPr id="8" name=""/>
          <p:cNvSpPr txBox="1"/>
          <p:nvPr/>
        </p:nvSpPr>
        <p:spPr>
          <a:xfrm>
            <a:off x="228600" y="1600200"/>
            <a:ext cx="9601200" cy="1337400"/>
          </a:xfrm>
          <a:prstGeom prst="rect">
            <a:avLst/>
          </a:prstGeom>
          <a:noFill/>
          <a:ln w="0">
            <a:noFill/>
          </a:ln>
        </p:spPr>
        <p:txBody>
          <a:bodyPr lIns="90000" rIns="90000" tIns="45000" bIns="45000" anchor="t" anchorCtr="1">
            <a:spAutoFit/>
          </a:bodyPr>
          <a:p>
            <a:pPr algn="ctr"/>
            <a:r>
              <a:rPr b="1" lang="en-US" sz="3600" strike="noStrike" u="none">
                <a:solidFill>
                  <a:srgbClr val="000000"/>
                </a:solidFill>
                <a:effectLst/>
                <a:uFillTx/>
                <a:latin typeface="Noto Serif"/>
              </a:rPr>
              <a:t>AUTONOMUOS ROBOTIC BOAT FOR MARINE PLASTIC WASTE COLLECTION</a:t>
            </a:r>
            <a:endParaRPr b="0" lang="en-US" sz="3600" strike="noStrike" u="none">
              <a:solidFill>
                <a:srgbClr val="000000"/>
              </a:solidFill>
              <a:effectLst/>
              <a:uFillTx/>
              <a:latin typeface="Noto Serif"/>
            </a:endParaRPr>
          </a:p>
        </p:txBody>
      </p:sp>
      <p:sp>
        <p:nvSpPr>
          <p:cNvPr id="9" name=""/>
          <p:cNvSpPr txBox="1"/>
          <p:nvPr/>
        </p:nvSpPr>
        <p:spPr>
          <a:xfrm>
            <a:off x="457200" y="3429000"/>
            <a:ext cx="2514600" cy="2057400"/>
          </a:xfrm>
          <a:prstGeom prst="rect">
            <a:avLst/>
          </a:prstGeom>
          <a:noFill/>
          <a:ln w="0">
            <a:noFill/>
          </a:ln>
        </p:spPr>
        <p:txBody>
          <a:bodyPr lIns="90000" rIns="90000" tIns="45000" bIns="45000" anchor="t">
            <a:spAutoFit/>
          </a:bodyPr>
          <a:p>
            <a:r>
              <a:rPr b="1" lang="en-US" sz="1800" strike="noStrike" u="none">
                <a:solidFill>
                  <a:srgbClr val="000000"/>
                </a:solidFill>
                <a:effectLst/>
                <a:uFillTx/>
                <a:latin typeface="Noto Serif"/>
              </a:rPr>
              <a:t>TEAM MATES: </a:t>
            </a:r>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p:txBody>
      </p:sp>
      <p:sp>
        <p:nvSpPr>
          <p:cNvPr id="10" name=""/>
          <p:cNvSpPr txBox="1"/>
          <p:nvPr/>
        </p:nvSpPr>
        <p:spPr>
          <a:xfrm>
            <a:off x="5715000" y="3429000"/>
            <a:ext cx="3200400" cy="2057400"/>
          </a:xfrm>
          <a:prstGeom prst="rect">
            <a:avLst/>
          </a:prstGeom>
          <a:noFill/>
          <a:ln w="0">
            <a:noFill/>
          </a:ln>
        </p:spPr>
        <p:txBody>
          <a:bodyPr lIns="90000" rIns="90000" tIns="45000" bIns="45000" anchor="t">
            <a:spAutoFit/>
          </a:bodyPr>
          <a:p>
            <a:r>
              <a:rPr b="1" lang="en-US" sz="1800" strike="noStrike" u="none">
                <a:solidFill>
                  <a:srgbClr val="000000"/>
                </a:solidFill>
                <a:effectLst/>
                <a:uFillTx/>
                <a:latin typeface="Noto Serif"/>
              </a:rPr>
              <a:t>GUIDE : </a:t>
            </a:r>
            <a:endParaRPr b="0" lang="en-US" sz="1800" strike="noStrike" u="none">
              <a:solidFill>
                <a:srgbClr val="000000"/>
              </a:solidFill>
              <a:effectLst/>
              <a:uFillTx/>
              <a:latin typeface="Noto Serif"/>
            </a:endParaRPr>
          </a:p>
          <a:p>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MERITS of the Proposed System</a:t>
            </a:r>
            <a:endParaRPr b="0" lang="en-US" sz="4400" strike="noStrike" u="none">
              <a:solidFill>
                <a:srgbClr val="000000"/>
              </a:solidFill>
              <a:effectLst/>
              <a:uFillTx/>
              <a:latin typeface="Noto Serif"/>
            </a:endParaRPr>
          </a:p>
        </p:txBody>
      </p:sp>
      <p:sp>
        <p:nvSpPr>
          <p:cNvPr id="28" name=""/>
          <p:cNvSpPr txBox="1"/>
          <p:nvPr/>
        </p:nvSpPr>
        <p:spPr>
          <a:xfrm>
            <a:off x="457200" y="1371600"/>
            <a:ext cx="8686800" cy="416916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Autonomous &amp; Efficient – Operates without human intervention, ensuring continuous waste collection.</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High Waste Collection Accuracy – Advanced sensors help detect and remove plastic and oil effectively.</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Eco-Friendly &amp; Sustainable – Uses solar power, reducing energy consumption and environmental impact.</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Cost-Effective Solution – Designed with affordable materials, making it accessible for large-scale deployment.</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2000" strike="noStrike" u="none">
                <a:solidFill>
                  <a:srgbClr val="000000"/>
                </a:solidFill>
                <a:effectLst/>
                <a:uFillTx/>
                <a:latin typeface="Noto Serif"/>
              </a:rPr>
              <a:t>Versatile &amp; Scalable – Can be deployed in various water bodies, from lakes to oceans, for efficient pollution control.</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HARDWARE REQUIREMENTS </a:t>
            </a:r>
            <a:endParaRPr b="0" lang="en-US" sz="4400" strike="noStrike" u="none">
              <a:solidFill>
                <a:srgbClr val="000000"/>
              </a:solidFill>
              <a:effectLst/>
              <a:uFillTx/>
              <a:latin typeface="Noto Serif"/>
            </a:endParaRPr>
          </a:p>
        </p:txBody>
      </p:sp>
      <p:sp>
        <p:nvSpPr>
          <p:cNvPr id="30" name=""/>
          <p:cNvSpPr txBox="1"/>
          <p:nvPr/>
        </p:nvSpPr>
        <p:spPr>
          <a:xfrm>
            <a:off x="1143000" y="1371600"/>
            <a:ext cx="4800600" cy="411480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ESP32 Microcontroller</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GPS Module</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Ultrasonic &amp; IR Sensors</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Conveyor Belt/Robotic Arm</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Floating Body (Hull)</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Solar Panels &amp; Battery</a:t>
            </a:r>
            <a:endParaRPr b="0" lang="en-US" sz="24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400" strike="noStrike" u="none">
                <a:solidFill>
                  <a:srgbClr val="000000"/>
                </a:solidFill>
                <a:effectLst/>
                <a:uFillTx/>
                <a:latin typeface="Noto Serif"/>
              </a:rPr>
              <a:t>Motors &amp; Propellers</a:t>
            </a:r>
            <a:endParaRPr b="0" lang="en-US" sz="24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SOFTWARE REQUIREMENTS </a:t>
            </a:r>
            <a:endParaRPr b="0" lang="en-US" sz="4400" strike="noStrike" u="none">
              <a:solidFill>
                <a:srgbClr val="000000"/>
              </a:solidFill>
              <a:effectLst/>
              <a:uFillTx/>
              <a:latin typeface="Noto Serif"/>
            </a:endParaRPr>
          </a:p>
        </p:txBody>
      </p:sp>
      <p:sp>
        <p:nvSpPr>
          <p:cNvPr id="32" name=""/>
          <p:cNvSpPr txBox="1"/>
          <p:nvPr/>
        </p:nvSpPr>
        <p:spPr>
          <a:xfrm>
            <a:off x="1371600" y="1828800"/>
            <a:ext cx="2743200" cy="2514600"/>
          </a:xfrm>
          <a:prstGeom prst="rect">
            <a:avLst/>
          </a:prstGeom>
          <a:noFill/>
          <a:ln w="0">
            <a:noFill/>
          </a:ln>
        </p:spPr>
        <p:txBody>
          <a:bodyPr lIns="90000" rIns="90000" tIns="45000" bIns="45000" anchor="t">
            <a:spAutoFit/>
          </a:bodyPr>
          <a:p>
            <a:pPr marL="216000" indent="-216000">
              <a:buClr>
                <a:srgbClr val="000000"/>
              </a:buClr>
              <a:buSzPct val="80000"/>
              <a:buFont typeface="OpenSymbol"/>
              <a:buChar char="✢"/>
            </a:pPr>
            <a:r>
              <a:rPr b="0" lang="en-US" sz="3600" strike="noStrike" u="none">
                <a:solidFill>
                  <a:srgbClr val="000000"/>
                </a:solidFill>
                <a:effectLst/>
                <a:uFillTx/>
                <a:latin typeface="Noto Serif"/>
              </a:rPr>
              <a:t>Thonny</a:t>
            </a:r>
            <a:endParaRPr b="0" lang="en-US" sz="3600" strike="noStrike" u="none">
              <a:solidFill>
                <a:srgbClr val="000000"/>
              </a:solidFill>
              <a:effectLst/>
              <a:uFillTx/>
              <a:latin typeface="Noto Serif"/>
            </a:endParaRPr>
          </a:p>
          <a:p>
            <a:pPr marL="216000" indent="-216000">
              <a:buClr>
                <a:srgbClr val="000000"/>
              </a:buClr>
              <a:buSzPct val="80000"/>
              <a:buFont typeface="OpenSymbol"/>
              <a:buChar char="✢"/>
            </a:pPr>
            <a:r>
              <a:rPr b="0" lang="en-US" sz="3600" strike="noStrike" u="none">
                <a:solidFill>
                  <a:srgbClr val="000000"/>
                </a:solidFill>
                <a:effectLst/>
                <a:uFillTx/>
                <a:latin typeface="Noto Serif"/>
              </a:rPr>
              <a:t>Python3</a:t>
            </a:r>
            <a:endParaRPr b="0" lang="en-US" sz="36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BLOCK DIAGRAM</a:t>
            </a:r>
            <a:endParaRPr b="0" lang="en-US" sz="4400" strike="noStrike" u="none">
              <a:solidFill>
                <a:srgbClr val="000000"/>
              </a:solidFill>
              <a:effectLst/>
              <a:uFillTx/>
              <a:latin typeface="Noto Serif"/>
            </a:endParaRPr>
          </a:p>
        </p:txBody>
      </p:sp>
      <p:pic>
        <p:nvPicPr>
          <p:cNvPr id="34" name="" descr=""/>
          <p:cNvPicPr/>
          <p:nvPr/>
        </p:nvPicPr>
        <p:blipFill>
          <a:blip r:embed="rId2"/>
          <a:stretch/>
        </p:blipFill>
        <p:spPr>
          <a:xfrm>
            <a:off x="2189520" y="1600200"/>
            <a:ext cx="5354280" cy="340020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BLOCK DIAGRAM DESCRIPTION</a:t>
            </a:r>
            <a:endParaRPr b="0" lang="en-US" sz="4400" strike="noStrike" u="none">
              <a:solidFill>
                <a:srgbClr val="000000"/>
              </a:solidFill>
              <a:effectLst/>
              <a:uFillTx/>
              <a:latin typeface="Noto Serif"/>
            </a:endParaRPr>
          </a:p>
        </p:txBody>
      </p:sp>
      <p:sp>
        <p:nvSpPr>
          <p:cNvPr id="36" name=""/>
          <p:cNvSpPr txBox="1"/>
          <p:nvPr/>
        </p:nvSpPr>
        <p:spPr>
          <a:xfrm>
            <a:off x="685800" y="1371600"/>
            <a:ext cx="8229600" cy="388620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ESP32 (Controller) – Processes data and controls the system.</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GPS Module – Provides real-time location tracking.</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HC-SR04 Ultrasonic Sensor – Detects obstacles for collision avoidance.</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Motor Driver – Controls motors and propellers for movement.</a:t>
            </a:r>
            <a:endParaRPr b="0" lang="en-US" sz="2200" strike="noStrike" u="none">
              <a:solidFill>
                <a:srgbClr val="000000"/>
              </a:solidFill>
              <a:effectLst/>
              <a:uFillTx/>
              <a:latin typeface="Noto Serif"/>
            </a:endParaRPr>
          </a:p>
          <a:p>
            <a:pPr marL="216000" indent="-216000">
              <a:spcBef>
                <a:spcPts val="1191"/>
              </a:spcBef>
              <a:spcAft>
                <a:spcPts val="992"/>
              </a:spcAft>
              <a:buClr>
                <a:srgbClr val="000000"/>
              </a:buClr>
              <a:buSzPct val="75000"/>
              <a:buFont typeface="Wingdings 3" charset="2"/>
              <a:buChar char=""/>
            </a:pPr>
            <a:r>
              <a:rPr b="0" lang="en-US" sz="2200" strike="noStrike" u="none">
                <a:solidFill>
                  <a:srgbClr val="000000"/>
                </a:solidFill>
                <a:effectLst/>
                <a:uFillTx/>
                <a:latin typeface="Noto Serif"/>
              </a:rPr>
              <a:t>Charger – Powers the system for continuous operation.</a:t>
            </a:r>
            <a:endParaRPr b="0" lang="en-US" sz="22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APPLICATION</a:t>
            </a:r>
            <a:endParaRPr b="0" lang="en-US" sz="4400" strike="noStrike" u="none">
              <a:solidFill>
                <a:srgbClr val="000000"/>
              </a:solidFill>
              <a:effectLst/>
              <a:uFillTx/>
              <a:latin typeface="Noto Serif"/>
            </a:endParaRPr>
          </a:p>
        </p:txBody>
      </p:sp>
      <p:sp>
        <p:nvSpPr>
          <p:cNvPr id="38" name=""/>
          <p:cNvSpPr txBox="1"/>
          <p:nvPr/>
        </p:nvSpPr>
        <p:spPr>
          <a:xfrm>
            <a:off x="457200" y="1143000"/>
            <a:ext cx="8686800" cy="416916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Marine Plastic Waste Cleanup – Removes floating plastic from oceans, rivers, and lakes.</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Water Body Conservation – Helps maintain clean and healthy aquatic ecosystems.</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Autonomous Waste Management – Reduces the need for manual labor in waste collection.</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Environmental Protection Projects – Supports government and NGO initiatives for pollution control.</a:t>
            </a:r>
            <a:endParaRPr b="0" lang="en-US" sz="20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Scalable Waste Removal System – Can be deployed in various water bodies for large-scale cleaning.</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CONCLUSION</a:t>
            </a:r>
            <a:endParaRPr b="0" lang="en-US" sz="4400" strike="noStrike" u="none">
              <a:solidFill>
                <a:srgbClr val="000000"/>
              </a:solidFill>
              <a:effectLst/>
              <a:uFillTx/>
              <a:latin typeface="Noto Serif"/>
            </a:endParaRPr>
          </a:p>
        </p:txBody>
      </p:sp>
      <p:sp>
        <p:nvSpPr>
          <p:cNvPr id="40" name=""/>
          <p:cNvSpPr txBox="1"/>
          <p:nvPr/>
        </p:nvSpPr>
        <p:spPr>
          <a:xfrm>
            <a:off x="503640" y="1172160"/>
            <a:ext cx="8868960" cy="3902760"/>
          </a:xfrm>
          <a:prstGeom prst="rect">
            <a:avLst/>
          </a:prstGeom>
          <a:noFill/>
          <a:ln w="0">
            <a:noFill/>
          </a:ln>
        </p:spPr>
        <p:txBody>
          <a:bodyPr lIns="90000" rIns="90000" tIns="45000" bIns="45000" anchor="t">
            <a:spAutoFit/>
          </a:bodyPr>
          <a:p>
            <a:pPr algn="just">
              <a:spcBef>
                <a:spcPts val="1191"/>
              </a:spcBef>
              <a:spcAft>
                <a:spcPts val="992"/>
              </a:spcAft>
            </a:pPr>
            <a:r>
              <a:rPr b="0" lang="en-US" sz="2200" strike="noStrike" u="none">
                <a:solidFill>
                  <a:srgbClr val="000000"/>
                </a:solidFill>
                <a:effectLst/>
                <a:uFillTx/>
                <a:latin typeface="Noto Serif"/>
              </a:rPr>
              <a:t>	</a:t>
            </a:r>
            <a:r>
              <a:rPr b="0" lang="en-US" sz="2200" strike="noStrike" u="none">
                <a:solidFill>
                  <a:srgbClr val="000000"/>
                </a:solidFill>
                <a:effectLst/>
                <a:uFillTx/>
                <a:latin typeface="Noto Serif"/>
              </a:rPr>
              <a:t>Plastic pollution in water bodies poses a significant threat to marine ecosystems and biodiversity. The proposed autonomous robotic boat efficiently collects floating plastic waste, reducing environmental damage. With its cost-effective and sustainable design, the system offers a practical solution for large-scale water cleanup. The integration of sensors and a conveyor mechanism enhances waste collection efficiency. This innovation contributes to a cleaner and healthier aquatic environment. Future improvements may include enhanced automation and scalability for wider deployment.</a:t>
            </a:r>
            <a:endParaRPr b="0" lang="en-US" sz="22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FUTUTRE ENHANCEMENT</a:t>
            </a:r>
            <a:endParaRPr b="0" lang="en-US" sz="4400" strike="noStrike" u="none">
              <a:solidFill>
                <a:srgbClr val="000000"/>
              </a:solidFill>
              <a:effectLst/>
              <a:uFillTx/>
              <a:latin typeface="Noto Serif"/>
            </a:endParaRPr>
          </a:p>
        </p:txBody>
      </p:sp>
      <p:sp>
        <p:nvSpPr>
          <p:cNvPr id="42" name=""/>
          <p:cNvSpPr txBox="1"/>
          <p:nvPr/>
        </p:nvSpPr>
        <p:spPr>
          <a:xfrm>
            <a:off x="685800" y="1371600"/>
            <a:ext cx="8458200" cy="3429000"/>
          </a:xfrm>
          <a:prstGeom prst="rect">
            <a:avLst/>
          </a:prstGeom>
          <a:noFill/>
          <a:ln w="0">
            <a:noFill/>
          </a:ln>
        </p:spPr>
        <p:txBody>
          <a:bodyPr lIns="90000" rIns="90000" tIns="45000" bIns="45000" anchor="t">
            <a:spAutoFit/>
          </a:bodyPr>
          <a:p>
            <a:pPr algn="just">
              <a:spcBef>
                <a:spcPts val="1191"/>
              </a:spcBef>
              <a:spcAft>
                <a:spcPts val="992"/>
              </a:spcAft>
            </a:pPr>
            <a:r>
              <a:rPr b="0" lang="en-US" sz="2200" strike="noStrike" u="none">
                <a:solidFill>
                  <a:srgbClr val="000000"/>
                </a:solidFill>
                <a:effectLst/>
                <a:uFillTx/>
                <a:latin typeface="Noto Serif"/>
              </a:rPr>
              <a:t>	</a:t>
            </a:r>
            <a:r>
              <a:rPr b="0" lang="en-US" sz="2200" strike="noStrike" u="none">
                <a:solidFill>
                  <a:srgbClr val="000000"/>
                </a:solidFill>
                <a:effectLst/>
                <a:uFillTx/>
                <a:latin typeface="Noto Serif"/>
              </a:rPr>
              <a:t>The robotic boat can be improved by integrating AI-based image processing for better waste detection and classification. Enhancing automation with advanced sensors will allow more precise navigation and obstacle avoidance. Increasing battery efficiency and optimizing solar power usage can extend operational time. Additionally, scaling the design for larger water bodies will enhance its impact on marine pollution control.</a:t>
            </a:r>
            <a:endParaRPr b="0" lang="en-US" sz="22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32440" y="1796760"/>
            <a:ext cx="9068760" cy="946440"/>
          </a:xfrm>
          <a:prstGeom prst="rect">
            <a:avLst/>
          </a:prstGeom>
          <a:noFill/>
          <a:ln w="0">
            <a:noFill/>
          </a:ln>
        </p:spPr>
        <p:txBody>
          <a:bodyPr lIns="0" rIns="0" tIns="0" bIns="0" anchor="ctr">
            <a:spAutoFit/>
          </a:bodyPr>
          <a:p>
            <a:pPr indent="0" algn="ctr">
              <a:buNone/>
            </a:pPr>
            <a:r>
              <a:rPr b="0" lang="en-US" sz="5400" strike="noStrike" u="none">
                <a:solidFill>
                  <a:srgbClr val="000000"/>
                </a:solidFill>
                <a:effectLst/>
                <a:uFillTx/>
                <a:latin typeface="Noto Serif"/>
              </a:rPr>
              <a:t>THANK YOU TO ALL</a:t>
            </a:r>
            <a:endParaRPr b="0" lang="en-US" sz="54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PROBLEM STATEMENT</a:t>
            </a:r>
            <a:endParaRPr b="0" lang="en-US" sz="4400" strike="noStrike" u="none">
              <a:solidFill>
                <a:srgbClr val="000000"/>
              </a:solidFill>
              <a:effectLst/>
              <a:uFillTx/>
              <a:latin typeface="Noto Serif"/>
            </a:endParaRPr>
          </a:p>
        </p:txBody>
      </p:sp>
      <p:sp>
        <p:nvSpPr>
          <p:cNvPr id="12" name=""/>
          <p:cNvSpPr txBox="1"/>
          <p:nvPr/>
        </p:nvSpPr>
        <p:spPr>
          <a:xfrm>
            <a:off x="457200" y="1600200"/>
            <a:ext cx="8686800" cy="3657600"/>
          </a:xfrm>
          <a:prstGeom prst="rect">
            <a:avLst/>
          </a:prstGeom>
          <a:noFill/>
          <a:ln w="0">
            <a:noFill/>
          </a:ln>
        </p:spPr>
        <p:txBody>
          <a:bodyPr lIns="90000" rIns="90000" tIns="45000" bIns="45000" anchor="t">
            <a:spAutoFit/>
          </a:bodyPr>
          <a:p>
            <a:pPr algn="just">
              <a:spcBef>
                <a:spcPts val="1191"/>
              </a:spcBef>
              <a:spcAft>
                <a:spcPts val="992"/>
              </a:spcAft>
            </a:pPr>
            <a:r>
              <a:rPr b="0" lang="en-US" sz="1800" strike="noStrike" u="none">
                <a:solidFill>
                  <a:srgbClr val="000000"/>
                </a:solidFill>
                <a:effectLst/>
                <a:uFillTx/>
                <a:latin typeface="Noto Serif"/>
              </a:rPr>
              <a:t>	</a:t>
            </a:r>
            <a:r>
              <a:rPr b="0" lang="en-US" sz="1800" strike="noStrike" u="none">
                <a:solidFill>
                  <a:srgbClr val="000000"/>
                </a:solidFill>
                <a:effectLst/>
                <a:uFillTx/>
                <a:latin typeface="Noto Serif"/>
              </a:rPr>
              <a:t>Marine plastic pollution is a growing environmental crisis, threatening aquatic life, ecosystems, and human health. Traditional cleanup methods are inefficient, labor-intensive, and often fail to reach remote or polluted areas. There is a need for an autonomous, cost-effective, and scalable solution to remove floating plastic waste from water bodies. An Autonomous Robotic Boat can navigate water surfaces, detect and collect plastic waste using AI and sensor-based technology, and store it for proper disposal or recycling. Equipped with solar power and IoT integration, it can operate continuously with minimal human intervention. This innovation aims to reduce ocean pollution, protect marine biodiversity, and contribute to sustainable environmental conservation efforts.</a:t>
            </a: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ABSTRACT </a:t>
            </a:r>
            <a:endParaRPr b="0" lang="en-US" sz="4400" strike="noStrike" u="none">
              <a:solidFill>
                <a:srgbClr val="000000"/>
              </a:solidFill>
              <a:effectLst/>
              <a:uFillTx/>
              <a:latin typeface="Noto Serif"/>
            </a:endParaRPr>
          </a:p>
        </p:txBody>
      </p:sp>
      <p:sp>
        <p:nvSpPr>
          <p:cNvPr id="14" name=""/>
          <p:cNvSpPr txBox="1"/>
          <p:nvPr/>
        </p:nvSpPr>
        <p:spPr>
          <a:xfrm>
            <a:off x="685800" y="1172160"/>
            <a:ext cx="8229600" cy="3911760"/>
          </a:xfrm>
          <a:prstGeom prst="rect">
            <a:avLst/>
          </a:prstGeom>
          <a:noFill/>
          <a:ln w="0">
            <a:noFill/>
          </a:ln>
        </p:spPr>
        <p:txBody>
          <a:bodyPr lIns="90000" rIns="90000" tIns="45000" bIns="45000" anchor="t">
            <a:spAutoFit/>
          </a:bodyPr>
          <a:p>
            <a:pPr algn="just">
              <a:spcBef>
                <a:spcPts val="1191"/>
              </a:spcBef>
              <a:spcAft>
                <a:spcPts val="992"/>
              </a:spcAft>
            </a:pPr>
            <a:r>
              <a:rPr b="0" lang="en-US" sz="2000" strike="noStrike" u="none">
                <a:solidFill>
                  <a:srgbClr val="000000"/>
                </a:solidFill>
                <a:effectLst/>
                <a:uFillTx/>
                <a:latin typeface="Noto Serif"/>
              </a:rPr>
              <a:t>	</a:t>
            </a:r>
            <a:r>
              <a:rPr b="0" lang="en-US" sz="2000" strike="noStrike" u="none">
                <a:solidFill>
                  <a:srgbClr val="000000"/>
                </a:solidFill>
                <a:effectLst/>
                <a:uFillTx/>
                <a:latin typeface="Noto Serif"/>
              </a:rPr>
              <a:t>Marine plastic pollution poses a significant threat to aquatic ecosystems and human health, requiring an efficient and autonomous cleanup solution. This project proposes an Autonomous Robotic Boat that utilizes AI, sensors, and IoT to detect, collect, and store floating plastic waste. The system integrates GPS-based navigation, a waste collection mechanism, and solar power for continuous operation. Real-time data transmission enables remote monitoring and optimization of cleanup efforts. This innovative approach enhances marine waste management, promoting sustainability and environmental conservation.</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OBJECTIVES</a:t>
            </a:r>
            <a:endParaRPr b="0" lang="en-US" sz="4400" strike="noStrike" u="none">
              <a:solidFill>
                <a:srgbClr val="000000"/>
              </a:solidFill>
              <a:effectLst/>
              <a:uFillTx/>
              <a:latin typeface="Noto Serif"/>
            </a:endParaRPr>
          </a:p>
        </p:txBody>
      </p:sp>
      <p:sp>
        <p:nvSpPr>
          <p:cNvPr id="16" name=""/>
          <p:cNvSpPr txBox="1"/>
          <p:nvPr/>
        </p:nvSpPr>
        <p:spPr>
          <a:xfrm>
            <a:off x="685800" y="1172160"/>
            <a:ext cx="8458200" cy="396540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Develop an Autonomous Navigation System – Implement GPS, AI, and sensors for efficient path planning, obstacle avoidance, and precise waste collection.</a:t>
            </a:r>
            <a:endParaRPr b="0" lang="en-US" sz="18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Design an Efficient Waste Detection &amp; Collection Mechanism – Utilize computer vision and robotic systems to identify, capture, and store floating plastic waste.</a:t>
            </a:r>
            <a:endParaRPr b="0" lang="en-US" sz="18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Ensure Sustainable &amp; Continuous Operation – Integrate solar power and energy-efficient components for long-term, eco-friendly performance.</a:t>
            </a:r>
            <a:endParaRPr b="0" lang="en-US" sz="18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Wingdings" charset="2"/>
              <a:buChar char=""/>
            </a:pPr>
            <a:r>
              <a:rPr b="0" lang="en-US" sz="1800" strike="noStrike" u="none">
                <a:solidFill>
                  <a:srgbClr val="000000"/>
                </a:solidFill>
                <a:effectLst/>
                <a:uFillTx/>
                <a:latin typeface="Noto Serif"/>
              </a:rPr>
              <a:t>Enable Remote Monitoring &amp; Data Analysis – Use IoT and cloud-based systems to track operations, analyze pollution patterns, and optimize waste collection strategies.</a:t>
            </a: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INTRODUCTION</a:t>
            </a:r>
            <a:endParaRPr b="0" lang="en-US" sz="4400" strike="noStrike" u="none">
              <a:solidFill>
                <a:srgbClr val="000000"/>
              </a:solidFill>
              <a:effectLst/>
              <a:uFillTx/>
              <a:latin typeface="Noto Serif"/>
            </a:endParaRPr>
          </a:p>
        </p:txBody>
      </p:sp>
      <p:sp>
        <p:nvSpPr>
          <p:cNvPr id="18" name=""/>
          <p:cNvSpPr txBox="1"/>
          <p:nvPr/>
        </p:nvSpPr>
        <p:spPr>
          <a:xfrm>
            <a:off x="421200" y="1204200"/>
            <a:ext cx="8686800" cy="4133880"/>
          </a:xfrm>
          <a:prstGeom prst="rect">
            <a:avLst/>
          </a:prstGeom>
          <a:noFill/>
          <a:ln w="0">
            <a:noFill/>
          </a:ln>
        </p:spPr>
        <p:txBody>
          <a:bodyPr lIns="90000" rIns="90000" tIns="45000" bIns="45000" anchor="t">
            <a:spAutoFit/>
          </a:bodyPr>
          <a:p>
            <a:pPr algn="just">
              <a:spcBef>
                <a:spcPts val="1191"/>
              </a:spcBef>
              <a:spcAft>
                <a:spcPts val="992"/>
              </a:spcAft>
            </a:pPr>
            <a:r>
              <a:rPr b="0" lang="en-US" sz="1800" strike="noStrike" u="none">
                <a:solidFill>
                  <a:srgbClr val="000000"/>
                </a:solidFill>
                <a:effectLst/>
                <a:uFillTx/>
                <a:latin typeface="Noto Serif"/>
              </a:rPr>
              <a:t>	</a:t>
            </a:r>
            <a:r>
              <a:rPr b="0" lang="en-US" sz="1800" strike="noStrike" u="none">
                <a:solidFill>
                  <a:srgbClr val="000000"/>
                </a:solidFill>
                <a:effectLst/>
                <a:uFillTx/>
                <a:latin typeface="Noto Serif"/>
              </a:rPr>
              <a:t>Marine plastic pollution has become a major environmental concern, endangering marine life, disrupting ecosystems, and contributing to global climate change. Traditional waste collection methods are inefficient, costly, and unable to cover large or remote areas. An Autonomous Robotic Boat offers a smart and scalable solution by automating plastic waste detection and removal from water bodies. Equipped with AI-powered computer vision, GPS-based navigation, and IoT connectivity, the boat can operate with minimal human intervention. A conveyor-based collection mechanism ensures efficient waste retrieval and storage. Solar-powered energy sources enable continuous, eco-friendly operation. Real-time data transmission allows remote monitoring and optimization of waste collection routes. This innovation aims to enhance marine waste management, contributing to cleaner oceans and a more sustainable environment.</a:t>
            </a: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503640" y="-6228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LITERATURE SURVEY</a:t>
            </a:r>
            <a:endParaRPr b="0" lang="en-US" sz="4400" strike="noStrike" u="none">
              <a:solidFill>
                <a:srgbClr val="000000"/>
              </a:solidFill>
              <a:effectLst/>
              <a:uFillTx/>
              <a:latin typeface="Noto Serif"/>
            </a:endParaRPr>
          </a:p>
        </p:txBody>
      </p:sp>
      <p:graphicFrame>
        <p:nvGraphicFramePr>
          <p:cNvPr id="20" name=""/>
          <p:cNvGraphicFramePr/>
          <p:nvPr/>
        </p:nvGraphicFramePr>
        <p:xfrm>
          <a:off x="228600" y="813600"/>
          <a:ext cx="9600480" cy="4863600"/>
        </p:xfrm>
        <a:graphic>
          <a:graphicData uri="http://schemas.openxmlformats.org/drawingml/2006/table">
            <a:tbl>
              <a:tblPr/>
              <a:tblGrid>
                <a:gridCol w="680400"/>
                <a:gridCol w="1972800"/>
                <a:gridCol w="2882880"/>
                <a:gridCol w="825840"/>
                <a:gridCol w="3238920"/>
              </a:tblGrid>
              <a:tr h="383400">
                <a:tc>
                  <a:txBody>
                    <a:bodyPr lIns="36000" rIns="36000" tIns="36000" bIns="36000" anchor="t">
                      <a:noAutofit/>
                    </a:bodyPr>
                    <a:p>
                      <a:pPr algn="ctr"/>
                      <a:r>
                        <a:rPr b="0" lang="en-US" sz="1800" strike="noStrike" u="none">
                          <a:solidFill>
                            <a:srgbClr val="000000"/>
                          </a:solidFill>
                          <a:effectLst/>
                          <a:uFillTx/>
                          <a:latin typeface="Noto Serif"/>
                        </a:rPr>
                        <a:t>S.NO</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AUTHOR NAME</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TITLE</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YEAR</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800" strike="noStrike" u="none">
                          <a:solidFill>
                            <a:srgbClr val="000000"/>
                          </a:solidFill>
                          <a:effectLst/>
                          <a:uFillTx/>
                          <a:latin typeface="Noto Serif"/>
                        </a:rPr>
                        <a:t>REMARKS</a:t>
                      </a:r>
                      <a:endParaRPr b="0" lang="en-US" sz="18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99200">
                <a:tc>
                  <a:txBody>
                    <a:bodyPr lIns="36000" rIns="36000" tIns="36000" bIns="36000" anchor="t">
                      <a:noAutofit/>
                    </a:bodyPr>
                    <a:p>
                      <a:pPr algn="ctr"/>
                      <a:r>
                        <a:rPr b="0" lang="en-US" sz="1400" strike="noStrike" u="none">
                          <a:solidFill>
                            <a:srgbClr val="000000"/>
                          </a:solidFill>
                          <a:effectLst/>
                          <a:uFillTx/>
                          <a:latin typeface="Noto Serif"/>
                        </a:rPr>
                        <a:t>1</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Dr. N. Sankar,  M.Kumaravel,</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Design and Development of an Affordable</a:t>
                      </a:r>
                      <a:endParaRPr b="0" lang="en-US" sz="1400" strike="noStrike" u="none">
                        <a:solidFill>
                          <a:srgbClr val="000000"/>
                        </a:solidFill>
                        <a:effectLst/>
                        <a:uFillTx/>
                        <a:latin typeface="Noto Serif"/>
                      </a:endParaRPr>
                    </a:p>
                    <a:p>
                      <a:pPr algn="ctr"/>
                      <a:r>
                        <a:rPr b="0" lang="en-US" sz="1400" strike="noStrike" u="none">
                          <a:solidFill>
                            <a:srgbClr val="000000"/>
                          </a:solidFill>
                          <a:effectLst/>
                          <a:uFillTx/>
                          <a:latin typeface="Noto Serif"/>
                        </a:rPr>
                        <a:t>Ocean Waste Collecting Robot</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2024</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spcBef>
                          <a:spcPts val="1191"/>
                        </a:spcBef>
                        <a:spcAft>
                          <a:spcPts val="992"/>
                        </a:spcAft>
                      </a:pPr>
                      <a:r>
                        <a:rPr b="0" lang="en-US" sz="1400" strike="noStrike" u="none">
                          <a:solidFill>
                            <a:srgbClr val="000000"/>
                          </a:solidFill>
                          <a:effectLst/>
                          <a:uFillTx/>
                          <a:latin typeface="Noto Serif"/>
                        </a:rPr>
                        <a:t>A cost-effective robot for removing floating plastic and oil from oceans.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99200">
                <a:tc>
                  <a:txBody>
                    <a:bodyPr lIns="36000" rIns="36000" tIns="36000" bIns="36000" anchor="t">
                      <a:noAutofit/>
                    </a:bodyPr>
                    <a:p>
                      <a:pPr algn="ctr"/>
                      <a:r>
                        <a:rPr b="0" lang="en-US" sz="1400" strike="noStrike" u="none">
                          <a:solidFill>
                            <a:srgbClr val="000000"/>
                          </a:solidFill>
                          <a:effectLst/>
                          <a:uFillTx/>
                          <a:latin typeface="Noto Serif"/>
                        </a:rPr>
                        <a:t>2</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S.Mohanapriya, TR.Nithiya, K.Srinithi</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ROBOT FOR EFFECTIVE PLASTIC WASTE COLLECTION IN RIVER</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2024</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 low-cost, smartphone-controlled robot for collecting floating plastic waste in water bodies.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041480">
                <a:tc>
                  <a:txBody>
                    <a:bodyPr lIns="36000" rIns="36000" tIns="36000" bIns="36000" anchor="t">
                      <a:noAutofit/>
                    </a:bodyPr>
                    <a:p>
                      <a:pPr algn="ctr"/>
                      <a:r>
                        <a:rPr b="0" lang="en-US" sz="1400" strike="noStrike" u="none">
                          <a:solidFill>
                            <a:srgbClr val="000000"/>
                          </a:solidFill>
                          <a:effectLst/>
                          <a:uFillTx/>
                          <a:latin typeface="Noto Serif"/>
                        </a:rPr>
                        <a:t>3</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Sagar Gavade , Ghanashyam Phadke,</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Autonomous Ocean Garbage Collector</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2020</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automatic ocean garbage collector robot that cleans floating debris while monitoring water pollution using IoT and sensor technology.</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1041480">
                <a:tc>
                  <a:txBody>
                    <a:bodyPr lIns="36000" rIns="36000" tIns="36000" bIns="36000" anchor="t">
                      <a:noAutofit/>
                    </a:bodyPr>
                    <a:p>
                      <a:pPr algn="ctr"/>
                      <a:r>
                        <a:rPr b="0" lang="en-US" sz="1400" strike="noStrike" u="none">
                          <a:solidFill>
                            <a:srgbClr val="000000"/>
                          </a:solidFill>
                          <a:effectLst/>
                          <a:uFillTx/>
                          <a:latin typeface="Noto Serif"/>
                        </a:rPr>
                        <a:t>4</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Rupavathi N, Dhineshkumar A, Manokar G,</a:t>
                      </a:r>
                      <a:endParaRPr b="0" lang="en-US" sz="1400" strike="noStrike" u="none">
                        <a:solidFill>
                          <a:srgbClr val="000000"/>
                        </a:solidFill>
                        <a:effectLst/>
                        <a:uFillTx/>
                        <a:latin typeface="Noto Serif"/>
                      </a:endParaRPr>
                    </a:p>
                    <a:p>
                      <a:pPr algn="ct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Plastic Waste Collection from Rivers and Lakes by</a:t>
                      </a:r>
                      <a:endParaRPr b="0" lang="en-US" sz="1400" strike="noStrike" u="none">
                        <a:solidFill>
                          <a:srgbClr val="000000"/>
                        </a:solidFill>
                        <a:effectLst/>
                        <a:uFillTx/>
                        <a:latin typeface="Noto Serif"/>
                      </a:endParaRPr>
                    </a:p>
                    <a:p>
                      <a:pPr algn="ctr"/>
                      <a:r>
                        <a:rPr b="0" lang="en-US" sz="1400" strike="noStrike" u="none">
                          <a:solidFill>
                            <a:srgbClr val="000000"/>
                          </a:solidFill>
                          <a:effectLst/>
                          <a:uFillTx/>
                          <a:latin typeface="Noto Serif"/>
                        </a:rPr>
                        <a:t>Robotic System</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 robotic system using computer vision and robotics to efficiently collect plastic waste from rivers and lakes, protecting marine ecosystems.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799200">
                <a:tc>
                  <a:txBody>
                    <a:bodyPr lIns="36000" rIns="36000" tIns="36000" bIns="36000" anchor="t">
                      <a:noAutofit/>
                    </a:bodyPr>
                    <a:p>
                      <a:pPr algn="ctr"/>
                      <a:r>
                        <a:rPr b="0" lang="en-US" sz="1400" strike="noStrike" u="none">
                          <a:solidFill>
                            <a:srgbClr val="000000"/>
                          </a:solidFill>
                          <a:effectLst/>
                          <a:uFillTx/>
                          <a:latin typeface="Noto Serif"/>
                        </a:rPr>
                        <a:t>5</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Hirdy Othman, Mohammad Iskandar Petra</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r>
                        <a:rPr b="0" lang="en-US" sz="1400" strike="noStrike" u="none">
                          <a:solidFill>
                            <a:srgbClr val="000000"/>
                          </a:solidFill>
                          <a:effectLst/>
                          <a:uFillTx/>
                          <a:latin typeface="Noto Serif"/>
                        </a:rPr>
                        <a:t>Automated trash collector design</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ct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algn="just"/>
                      <a:r>
                        <a:rPr b="0" lang="en-US" sz="1400" strike="noStrike" u="none">
                          <a:solidFill>
                            <a:srgbClr val="000000"/>
                          </a:solidFill>
                          <a:effectLst/>
                          <a:uFillTx/>
                          <a:latin typeface="Noto Serif"/>
                        </a:rPr>
                        <a:t>an autonomous robotic system to tackle plastic pollution in water bodies.</a:t>
                      </a:r>
                      <a:endParaRPr b="0" lang="en-US" sz="1400" strike="noStrike" u="none">
                        <a:solidFill>
                          <a:srgbClr val="000000"/>
                        </a:solidFill>
                        <a:effectLst/>
                        <a:uFillTx/>
                        <a:latin typeface="Noto Serif"/>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503640" y="81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EXISTING SYSTEM</a:t>
            </a:r>
            <a:endParaRPr b="0" lang="en-US" sz="4400" strike="noStrike" u="none">
              <a:solidFill>
                <a:srgbClr val="000000"/>
              </a:solidFill>
              <a:effectLst/>
              <a:uFillTx/>
              <a:latin typeface="Noto Serif"/>
            </a:endParaRPr>
          </a:p>
        </p:txBody>
      </p:sp>
      <p:sp>
        <p:nvSpPr>
          <p:cNvPr id="22" name=""/>
          <p:cNvSpPr txBox="1"/>
          <p:nvPr/>
        </p:nvSpPr>
        <p:spPr>
          <a:xfrm>
            <a:off x="457200" y="1143000"/>
            <a:ext cx="8458200" cy="451656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Manual Cleanup Methods – Labor-intensive processes involving nets, boats, and divers to collect floating waste.</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Booms and Barriers – Static floating barriers deployed in rivers and oceans to trap plastic waste for later removal.</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Skimmer Boats – Mechanized boats with conveyor belts that collect floating debris and store it onboard.</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Waste-Collecting Drones – Remote-controlled or semi-autonomous water drones designed to gather floating trash.</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60000"/>
              <a:buFont typeface="Wingdings" charset="2"/>
              <a:buChar char=""/>
            </a:pPr>
            <a:r>
              <a:rPr b="0" lang="en-US" sz="2000" strike="noStrike" u="none">
                <a:solidFill>
                  <a:srgbClr val="000000"/>
                </a:solidFill>
                <a:effectLst/>
                <a:uFillTx/>
                <a:latin typeface="Noto Serif"/>
              </a:rPr>
              <a:t>Ocean Cleanup Systems – Large-scale passive collection systems using ocean currents to accumulate plastic waste in designated areas.</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0" lang="en-US" sz="4400" strike="noStrike" u="none">
                <a:solidFill>
                  <a:srgbClr val="000000"/>
                </a:solidFill>
                <a:effectLst/>
                <a:uFillTx/>
                <a:latin typeface="Noto Serif"/>
              </a:rPr>
              <a:t>Demerits of the Existing system</a:t>
            </a:r>
            <a:endParaRPr b="0" lang="en-US" sz="4400" strike="noStrike" u="none">
              <a:solidFill>
                <a:srgbClr val="000000"/>
              </a:solidFill>
              <a:effectLst/>
              <a:uFillTx/>
              <a:latin typeface="Noto Serif"/>
            </a:endParaRPr>
          </a:p>
        </p:txBody>
      </p:sp>
      <p:sp>
        <p:nvSpPr>
          <p:cNvPr id="24" name=""/>
          <p:cNvSpPr txBox="1"/>
          <p:nvPr/>
        </p:nvSpPr>
        <p:spPr>
          <a:xfrm>
            <a:off x="457200" y="1143000"/>
            <a:ext cx="8458200" cy="4169160"/>
          </a:xfrm>
          <a:prstGeom prst="rect">
            <a:avLst/>
          </a:prstGeom>
          <a:noFill/>
          <a:ln w="0">
            <a:noFill/>
          </a:ln>
        </p:spPr>
        <p:txBody>
          <a:bodyPr lIns="90000" rIns="90000" tIns="45000" bIns="45000" anchor="t">
            <a:spAutoFit/>
          </a:bodyPr>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High Labor and Maintenance Costs – Manual cleanup methods require significant human effort and frequent maintenance.</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Limited Efficiency – Static barriers and skimmer boats are ineffective in collecting microplastics and dispersed waste.</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Environmental Impact – Some existing systems disturb marine life and ecosystems during waste collection.</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Restricted Coverage – Many systems operate in specific areas and struggle to clean large or remote water bodies effectively.</a:t>
            </a:r>
            <a:endParaRPr b="0" lang="en-US" sz="2000" strike="noStrike" u="none">
              <a:solidFill>
                <a:srgbClr val="000000"/>
              </a:solidFill>
              <a:effectLst/>
              <a:uFillTx/>
              <a:latin typeface="Noto Serif"/>
            </a:endParaRPr>
          </a:p>
          <a:p>
            <a:pPr marL="216000" indent="-216000" algn="just">
              <a:spcBef>
                <a:spcPts val="1191"/>
              </a:spcBef>
              <a:spcAft>
                <a:spcPts val="992"/>
              </a:spcAft>
              <a:buClr>
                <a:srgbClr val="000000"/>
              </a:buClr>
              <a:buSzPct val="80000"/>
              <a:buFont typeface="OpenSymbol"/>
              <a:buChar char="✿"/>
            </a:pPr>
            <a:r>
              <a:rPr b="0" lang="en-US" sz="2000" strike="noStrike" u="none">
                <a:solidFill>
                  <a:srgbClr val="000000"/>
                </a:solidFill>
                <a:effectLst/>
                <a:uFillTx/>
                <a:latin typeface="Noto Serif"/>
              </a:rPr>
              <a:t>Dependency on External Factors – Passive collection methods rely on ocean currents, making waste accumulation unpredictable.</a:t>
            </a:r>
            <a:endParaRPr b="0" lang="en-US" sz="20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503640" y="225720"/>
            <a:ext cx="9068760" cy="946440"/>
          </a:xfrm>
          <a:prstGeom prst="rect">
            <a:avLst/>
          </a:prstGeom>
          <a:noFill/>
          <a:ln w="0">
            <a:noFill/>
          </a:ln>
        </p:spPr>
        <p:txBody>
          <a:bodyPr lIns="0" rIns="0" tIns="0" bIns="0" anchor="ctr">
            <a:spAutoFit/>
          </a:bodyPr>
          <a:p>
            <a:pPr indent="0" algn="ctr">
              <a:buNone/>
            </a:pPr>
            <a:r>
              <a:rPr b="1" lang="en-US" sz="4400" strike="noStrike" u="none">
                <a:solidFill>
                  <a:srgbClr val="000000"/>
                </a:solidFill>
                <a:effectLst/>
                <a:uFillTx/>
                <a:latin typeface="Noto Serif"/>
              </a:rPr>
              <a:t>PROPOSED SYSTEM</a:t>
            </a:r>
            <a:endParaRPr b="0" lang="en-US" sz="4400" strike="noStrike" u="none">
              <a:solidFill>
                <a:srgbClr val="000000"/>
              </a:solidFill>
              <a:effectLst/>
              <a:uFillTx/>
              <a:latin typeface="Noto Serif"/>
            </a:endParaRPr>
          </a:p>
        </p:txBody>
      </p:sp>
      <p:sp>
        <p:nvSpPr>
          <p:cNvPr id="26" name=""/>
          <p:cNvSpPr txBox="1"/>
          <p:nvPr/>
        </p:nvSpPr>
        <p:spPr>
          <a:xfrm>
            <a:off x="457200" y="1371600"/>
            <a:ext cx="9144000" cy="3886200"/>
          </a:xfrm>
          <a:prstGeom prst="rect">
            <a:avLst/>
          </a:prstGeom>
          <a:noFill/>
          <a:ln w="0">
            <a:noFill/>
          </a:ln>
        </p:spPr>
        <p:txBody>
          <a:bodyPr lIns="90000" rIns="90000" tIns="45000" bIns="45000" anchor="t">
            <a:spAutoFit/>
          </a:bodyPr>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Autonomous Waste Collection – Utilizes GPS, and sensors for self-navigation and efficient plastic and oil removal.</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Enhanced Efficiency – Features a conveyor belt or robotic arm to collect and store floating waste effectively.</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Sustainable Operation – Solar-powered system ensures continuous, eco-friendly functionality.</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Multi-Sensor Integration – Uses advanced sensors to detect and differentiate waste types for better collection.</a:t>
            </a:r>
            <a:endParaRPr b="0" lang="en-US" sz="1800" strike="noStrike" u="none">
              <a:solidFill>
                <a:srgbClr val="000000"/>
              </a:solidFill>
              <a:effectLst/>
              <a:uFillTx/>
              <a:latin typeface="Noto Serif"/>
            </a:endParaRPr>
          </a:p>
          <a:p>
            <a:pPr marL="216000" indent="-216000">
              <a:spcBef>
                <a:spcPts val="1191"/>
              </a:spcBef>
              <a:spcAft>
                <a:spcPts val="992"/>
              </a:spcAft>
              <a:buClr>
                <a:srgbClr val="000000"/>
              </a:buClr>
              <a:buSzPct val="80000"/>
              <a:buFont typeface="Monotype Sorts" charset="2"/>
              <a:buChar char=""/>
            </a:pPr>
            <a:r>
              <a:rPr b="0" lang="en-US" sz="1800" strike="noStrike" u="none">
                <a:solidFill>
                  <a:srgbClr val="000000"/>
                </a:solidFill>
                <a:effectLst/>
                <a:uFillTx/>
                <a:latin typeface="Noto Serif"/>
              </a:rPr>
              <a:t>Compact &amp; Cost-Effective – Designed to be affordable, scalable, and easy to deploy in various water bodies.</a:t>
            </a: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472</TotalTime>
  <Application>LibreOffice/25.2.1.2$Linux_X86_64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2025-03-05T18:57:04Z</dcterms:created>
  <dc:creator/>
  <dc:description/>
  <dc:language>en-US</dc:language>
  <cp:lastModifiedBy/>
  <dcterms:modified xsi:type="dcterms:W3CDTF">2025-03-08T14:04:31Z</dcterms:modified>
  <cp:revision>22</cp:revision>
  <dc:subject/>
  <dc:title/>
</cp:coreProperties>
</file>