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2"/>
  </p:notesMasterIdLst>
  <p:sldIdLst>
    <p:sldId id="302" r:id="rId2"/>
    <p:sldId id="341" r:id="rId3"/>
    <p:sldId id="303" r:id="rId4"/>
    <p:sldId id="342" r:id="rId5"/>
    <p:sldId id="304" r:id="rId6"/>
    <p:sldId id="305" r:id="rId7"/>
    <p:sldId id="306" r:id="rId8"/>
    <p:sldId id="343" r:id="rId9"/>
    <p:sldId id="308" r:id="rId10"/>
    <p:sldId id="344" r:id="rId11"/>
    <p:sldId id="325" r:id="rId12"/>
    <p:sldId id="326" r:id="rId13"/>
    <p:sldId id="311" r:id="rId14"/>
    <p:sldId id="323" r:id="rId15"/>
    <p:sldId id="324" r:id="rId16"/>
    <p:sldId id="330" r:id="rId17"/>
    <p:sldId id="331" r:id="rId18"/>
    <p:sldId id="332" r:id="rId19"/>
    <p:sldId id="333" r:id="rId20"/>
    <p:sldId id="31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6031FFC-ADCC-4ECF-8944-0291FB6D8F1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5940675A-B579-460E-94D1-54222C63F5DA}" styleName="No Style, Table Grid">
    <a:wholeTbl>
      <a:tcTxStyle>
        <a:fontRef idx="minor">
          <a:srgbClr val="000000"/>
        </a:fontRef>
        <a:srgbClr val="000000"/>
      </a:tcTxStyle>
      <a:tcStyle>
        <a:tcBdr>
          <a:left>
            <a:ln w="12700" cmpd="sng">
              <a:solidFill>
                <a:srgbClr val="000000"/>
              </a:solidFill>
            </a:ln>
          </a:left>
          <a:right>
            <a:ln w="12700" cmpd="sng">
              <a:solidFill>
                <a:srgbClr val="000000"/>
              </a:solidFill>
            </a:ln>
          </a:right>
          <a:top>
            <a:ln w="12700" cmpd="sng">
              <a:solidFill>
                <a:srgbClr val="000000"/>
              </a:solidFill>
            </a:ln>
          </a:top>
          <a:bottom>
            <a:ln w="12700" cmpd="sng">
              <a:solidFill>
                <a:srgbClr val="000000"/>
              </a:solidFill>
            </a:ln>
          </a:bottom>
          <a:insideH>
            <a:ln w="12700" cmpd="sng">
              <a:solidFill>
                <a:srgbClr val="000000"/>
              </a:solidFill>
            </a:ln>
          </a:insideH>
          <a:insideV>
            <a:ln w="12700" cmpd="sng">
              <a:solidFill>
                <a:srgbClr val="000000"/>
              </a:solidFill>
            </a:ln>
          </a:insideV>
        </a:tcBdr>
        <a:fill>
          <a:noFill/>
        </a:fill>
      </a:tcStyle>
    </a:wholeTbl>
  </a:tblStyle>
  <a:tblStyle styleId="{00A15C55-8517-42AA-B614-E9B94910E394}" styleName="Medium Style 2 - Accent 4">
    <a:wholeTbl>
      <a:tcTxStyle>
        <a:fontRef idx="minor">
          <a:prstClr val="black"/>
        </a:fontRef>
        <a:schemeClr val="dk1"/>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FFC000">
              <a:tint val="20000"/>
            </a:srgbClr>
          </a:solidFill>
        </a:fill>
      </a:tcStyle>
    </a:wholeTbl>
    <a:band1H>
      <a:tcStyle>
        <a:tcBdr/>
        <a:fill>
          <a:solidFill>
            <a:srgbClr val="FFC000">
              <a:tint val="40000"/>
            </a:srgbClr>
          </a:solidFill>
        </a:fill>
      </a:tcStyle>
    </a:band1H>
    <a:band2H>
      <a:tcStyle>
        <a:tcBdr/>
      </a:tcStyle>
    </a:band2H>
    <a:band1V>
      <a:tcStyle>
        <a:tcBdr/>
        <a:fill>
          <a:solidFill>
            <a:srgbClr val="FFC000">
              <a:tint val="40000"/>
            </a:srgbClr>
          </a:solidFill>
        </a:fill>
      </a:tcStyle>
    </a:band1V>
    <a:band2V>
      <a:tcStyle>
        <a:tcBdr/>
      </a:tcStyle>
    </a:band2V>
    <a:lastCol>
      <a:tcTxStyle b="on">
        <a:fontRef idx="minor">
          <a:prstClr val="black"/>
        </a:fontRef>
        <a:schemeClr val="lt1"/>
      </a:tcTxStyle>
      <a:tcStyle>
        <a:tcBdr/>
        <a:fill>
          <a:solidFill>
            <a:srgbClr val="FFC000"/>
          </a:solidFill>
        </a:fill>
      </a:tcStyle>
    </a:lastCol>
    <a:firstCol>
      <a:tcTxStyle b="on">
        <a:fontRef idx="minor">
          <a:prstClr val="black"/>
        </a:fontRef>
        <a:schemeClr val="lt1"/>
      </a:tcTxStyle>
      <a:tcStyle>
        <a:tcBdr/>
        <a:fill>
          <a:solidFill>
            <a:srgbClr val="FFC000"/>
          </a:solidFill>
        </a:fill>
      </a:tcStyle>
    </a:firstCol>
    <a:lastRow>
      <a:tcTxStyle b="on">
        <a:fontRef idx="minor">
          <a:prstClr val="black"/>
        </a:fontRef>
        <a:schemeClr val="lt1"/>
      </a:tcTxStyle>
      <a:tcStyle>
        <a:tcBdr>
          <a:top>
            <a:ln w="38100" cmpd="sng">
              <a:solidFill>
                <a:srgbClr val="FFFFFF"/>
              </a:solidFill>
            </a:ln>
          </a:top>
        </a:tcBdr>
        <a:fill>
          <a:solidFill>
            <a:srgbClr val="FFC000"/>
          </a:solidFill>
        </a:fill>
      </a:tcStyle>
    </a:lastRow>
    <a:firstRow>
      <a:tcTxStyle b="on">
        <a:fontRef idx="minor">
          <a:prstClr val="black"/>
        </a:fontRef>
        <a:schemeClr val="lt1"/>
      </a:tcTxStyle>
      <a:tcStyle>
        <a:tcBdr>
          <a:bottom>
            <a:ln w="38100" cmpd="sng">
              <a:solidFill>
                <a:srgbClr val="FFFFFF"/>
              </a:solidFill>
            </a:ln>
          </a:bottom>
        </a:tcBdr>
        <a:fill>
          <a:solidFill>
            <a:srgbClr val="FFC000"/>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91815" autoAdjust="0"/>
  </p:normalViewPr>
  <p:slideViewPr>
    <p:cSldViewPr snapToGrid="0">
      <p:cViewPr>
        <p:scale>
          <a:sx n="66" d="100"/>
          <a:sy n="66" d="100"/>
        </p:scale>
        <p:origin x="-1050" y="-132"/>
      </p:cViewPr>
      <p:guideLst>
        <p:guide orient="horz" pos="2160"/>
        <p:guide pos="3840"/>
      </p:guideLst>
    </p:cSldViewPr>
  </p:slideViewPr>
  <p:notesTextViewPr>
    <p:cViewPr>
      <p:scale>
        <a:sx n="1" d="1"/>
        <a:sy n="1" d="1"/>
      </p:scale>
      <p:origin x="0" y="0"/>
    </p:cViewPr>
  </p:notesTextViewPr>
  <p:sorterViewPr>
    <p:cViewPr>
      <p:scale>
        <a:sx n="100" d="100"/>
        <a:sy n="100" d="100"/>
      </p:scale>
      <p:origin x="0" y="3348"/>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09"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10"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11"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2"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13"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14"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401235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1048589"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8590"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7824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1048598"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9"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1919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1048602"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3"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107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8605"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8606"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454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048609" name="Google Shape;11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0"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3126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048617" name="Google Shape;1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8"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3754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048670" name="Google Shape;13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1" name="Google Shape;13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048672" name="Google Shape;136;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lang="en-US"/>
          </a:p>
        </p:txBody>
      </p:sp>
    </p:spTree>
    <p:extLst>
      <p:ext uri="{BB962C8B-B14F-4D97-AF65-F5344CB8AC3E}">
        <p14:creationId xmlns:p14="http://schemas.microsoft.com/office/powerpoint/2010/main" val="1637417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048581" name="Google Shape;16;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82" name="Google Shape;17;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48583"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4"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85"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1048591" name="Google Shape;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593" name="Google Shape;2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2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1048680" name="Google Shape;28;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81" name="Google Shape;29;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8682" name="Google Shape;3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3" name="Google Shape;3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4" name="Google Shape;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1048685"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86"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687"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688"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89"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0"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104869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9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869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69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869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69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9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1048674"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75" name="Google Shape;67;p23"/>
          <p:cNvSpPr>
            <a:spLocks noGrp="1"/>
          </p:cNvSpPr>
          <p:nvPr>
            <p:ph type="pic" idx="2"/>
          </p:nvPr>
        </p:nvSpPr>
        <p:spPr>
          <a:xfrm>
            <a:off x="5183188" y="987425"/>
            <a:ext cx="6172200" cy="4873625"/>
          </a:xfrm>
          <a:prstGeom prst="rect">
            <a:avLst/>
          </a:prstGeom>
          <a:noFill/>
          <a:ln>
            <a:noFill/>
          </a:ln>
        </p:spPr>
      </p:sp>
      <p:sp>
        <p:nvSpPr>
          <p:cNvPr id="1048676"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48677"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8"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79"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1048699"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00"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01"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2"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3"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1048704"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05"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06"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7"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08"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77"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8578"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79"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0"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lang="en-US"/>
          </a:p>
        </p:txBody>
      </p:sp>
    </p:spTree>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Lst>
  <p:transition spd="slow">
    <p:push dir="u"/>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1048586" name="Google Shape;88;p1"/>
          <p:cNvSpPr txBox="1">
            <a:spLocks noGrp="1"/>
          </p:cNvSpPr>
          <p:nvPr>
            <p:ph type="ctrTitle"/>
          </p:nvPr>
        </p:nvSpPr>
        <p:spPr>
          <a:xfrm flipH="1">
            <a:off x="-442685" y="2351315"/>
            <a:ext cx="13077370" cy="1857828"/>
          </a:xfrm>
          <a:prstGeom prst="rect">
            <a:avLst/>
          </a:prstGeom>
          <a:noFill/>
          <a:ln>
            <a:noFill/>
          </a:ln>
        </p:spPr>
        <p:txBody>
          <a:bodyPr spcFirstLastPara="1" wrap="square" lIns="91425" tIns="45700" rIns="91425" bIns="45700" anchor="b" anchorCtr="0">
            <a:noAutofit/>
          </a:bodyPr>
          <a:lstStyle/>
          <a:p>
            <a:pPr>
              <a:buSzPts val="3200"/>
            </a:pPr>
            <a:r>
              <a:rPr lang="en-US" sz="4000" b="1" dirty="0">
                <a:latin typeface="Times New Roman" pitchFamily="18" charset="0"/>
                <a:cs typeface="Times New Roman" pitchFamily="18" charset="0"/>
              </a:rPr>
              <a:t/>
            </a:r>
            <a:br>
              <a:rPr lang="en-US" sz="4000" b="1" dirty="0">
                <a:latin typeface="Times New Roman" pitchFamily="18" charset="0"/>
                <a:cs typeface="Times New Roman" pitchFamily="18" charset="0"/>
              </a:rPr>
            </a:br>
            <a:r>
              <a:rPr lang="en-US" sz="3600" b="1" dirty="0">
                <a:latin typeface="Times New Roman" pitchFamily="18" charset="0"/>
                <a:cs typeface="Times New Roman" pitchFamily="18" charset="0"/>
              </a:rPr>
              <a:t>AUTOMATIC FLOOD  MONITORING , WARNING  AND  CONTROLLING SYSTEM  FOR  SUBWAYS   AND  UNDERPASSES</a:t>
            </a:r>
            <a:r>
              <a:rPr lang="en-IN" sz="4000" dirty="0"/>
              <a:t/>
            </a:r>
            <a:br>
              <a:rPr lang="en-IN" sz="4000" dirty="0"/>
            </a:br>
            <a:endParaRPr sz="4000" b="1" dirty="0">
              <a:latin typeface="Times New Roman" pitchFamily="18" charset="0"/>
              <a:cs typeface="Times New Roman" pitchFamily="18" charset="0"/>
            </a:endParaRPr>
          </a:p>
        </p:txBody>
      </p:sp>
      <p:sp>
        <p:nvSpPr>
          <p:cNvPr id="1048588" name="Google Shape;90;p1"/>
          <p:cNvSpPr txBox="1">
            <a:spLocks noGrp="1"/>
          </p:cNvSpPr>
          <p:nvPr>
            <p:ph type="subTitle" idx="1"/>
          </p:nvPr>
        </p:nvSpPr>
        <p:spPr>
          <a:xfrm>
            <a:off x="5210628" y="4050672"/>
            <a:ext cx="5188856" cy="2554384"/>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000"/>
              <a:buNone/>
            </a:pPr>
            <a:r>
              <a:rPr lang="en-IN" sz="2000" b="1" dirty="0" smtClean="0">
                <a:solidFill>
                  <a:schemeClr val="tx1"/>
                </a:solidFill>
                <a:latin typeface="Times New Roman" pitchFamily="18" charset="0"/>
                <a:cs typeface="Times New Roman" pitchFamily="18" charset="0"/>
              </a:rPr>
              <a:t>GUIDE :</a:t>
            </a:r>
          </a:p>
          <a:p>
            <a:pPr marL="0" lvl="0" indent="0" algn="l" rtl="0">
              <a:lnSpc>
                <a:spcPct val="150000"/>
              </a:lnSpc>
              <a:spcBef>
                <a:spcPts val="0"/>
              </a:spcBef>
              <a:spcAft>
                <a:spcPts val="0"/>
              </a:spcAft>
              <a:buClr>
                <a:schemeClr val="dk1"/>
              </a:buClr>
              <a:buSzPts val="2000"/>
              <a:buNone/>
            </a:pPr>
            <a:endParaRPr lang="en-IN" sz="2000" b="1" dirty="0" smtClean="0">
              <a:solidFill>
                <a:schemeClr val="tx1"/>
              </a:solidFill>
              <a:latin typeface="Times New Roman" pitchFamily="18" charset="0"/>
              <a:cs typeface="Times New Roman" pitchFamily="18" charset="0"/>
            </a:endParaRPr>
          </a:p>
          <a:p>
            <a:pPr marL="0" lvl="0" indent="0" algn="l" rtl="0">
              <a:lnSpc>
                <a:spcPct val="150000"/>
              </a:lnSpc>
              <a:spcBef>
                <a:spcPts val="0"/>
              </a:spcBef>
              <a:spcAft>
                <a:spcPts val="0"/>
              </a:spcAft>
              <a:buClr>
                <a:schemeClr val="dk1"/>
              </a:buClr>
              <a:buSzPts val="2000"/>
              <a:buNone/>
            </a:pPr>
            <a:r>
              <a:rPr lang="en-IN" b="1" dirty="0" err="1" smtClean="0">
                <a:solidFill>
                  <a:schemeClr val="tx1"/>
                </a:solidFill>
                <a:latin typeface="Times New Roman" pitchFamily="18" charset="0"/>
                <a:cs typeface="Times New Roman" pitchFamily="18" charset="0"/>
              </a:rPr>
              <a:t>Mr.</a:t>
            </a:r>
            <a:r>
              <a:rPr lang="en-IN" b="1" dirty="0" smtClean="0">
                <a:solidFill>
                  <a:schemeClr val="tx1"/>
                </a:solidFill>
                <a:latin typeface="Times New Roman" pitchFamily="18" charset="0"/>
                <a:cs typeface="Times New Roman" pitchFamily="18" charset="0"/>
              </a:rPr>
              <a:t> S.SATHYA MOORTHY </a:t>
            </a:r>
            <a:r>
              <a:rPr lang="en-IN" sz="1800" b="1" dirty="0" smtClean="0">
                <a:solidFill>
                  <a:schemeClr val="tx1"/>
                </a:solidFill>
                <a:latin typeface="Times New Roman" pitchFamily="18" charset="0"/>
                <a:cs typeface="Times New Roman" pitchFamily="18" charset="0"/>
              </a:rPr>
              <a:t>M.E.,</a:t>
            </a:r>
          </a:p>
          <a:p>
            <a:pPr marL="0" lvl="0" indent="0" algn="l" rtl="0">
              <a:lnSpc>
                <a:spcPct val="150000"/>
              </a:lnSpc>
              <a:spcBef>
                <a:spcPts val="0"/>
              </a:spcBef>
              <a:spcAft>
                <a:spcPts val="0"/>
              </a:spcAft>
              <a:buClr>
                <a:schemeClr val="dk1"/>
              </a:buClr>
              <a:buSzPts val="2000"/>
              <a:buNone/>
            </a:pPr>
            <a:r>
              <a:rPr lang="en-IN" sz="1600" b="1" dirty="0" smtClean="0">
                <a:solidFill>
                  <a:schemeClr val="tx1"/>
                </a:solidFill>
                <a:latin typeface="Times New Roman" pitchFamily="18" charset="0"/>
                <a:cs typeface="Times New Roman" pitchFamily="18" charset="0"/>
              </a:rPr>
              <a:t>Assistant Professor  &amp;  HOD / ECE</a:t>
            </a:r>
          </a:p>
          <a:p>
            <a:pPr marL="0" lvl="0" indent="0" algn="l" rtl="0">
              <a:lnSpc>
                <a:spcPct val="150000"/>
              </a:lnSpc>
              <a:spcBef>
                <a:spcPts val="0"/>
              </a:spcBef>
              <a:spcAft>
                <a:spcPts val="0"/>
              </a:spcAft>
              <a:buClr>
                <a:schemeClr val="dk1"/>
              </a:buClr>
              <a:buSzPts val="2000"/>
              <a:buNone/>
            </a:pPr>
            <a:r>
              <a:rPr lang="en-IN" sz="1600" b="1" dirty="0" smtClean="0">
                <a:solidFill>
                  <a:schemeClr val="tx1"/>
                </a:solidFill>
                <a:latin typeface="Times New Roman" pitchFamily="18" charset="0"/>
                <a:cs typeface="Times New Roman" pitchFamily="18" charset="0"/>
              </a:rPr>
              <a:t>MRK INSTITUTE OF TECHNOLOGY</a:t>
            </a:r>
          </a:p>
          <a:p>
            <a:pPr marL="0" lvl="0" indent="0" algn="l" rtl="0">
              <a:lnSpc>
                <a:spcPct val="150000"/>
              </a:lnSpc>
              <a:spcBef>
                <a:spcPts val="0"/>
              </a:spcBef>
              <a:spcAft>
                <a:spcPts val="0"/>
              </a:spcAft>
              <a:buClr>
                <a:schemeClr val="dk1"/>
              </a:buClr>
              <a:buSzPts val="2000"/>
              <a:buNone/>
            </a:pPr>
            <a:r>
              <a:rPr lang="en-IN" sz="1600" b="1" dirty="0" smtClean="0">
                <a:solidFill>
                  <a:schemeClr val="tx1"/>
                </a:solidFill>
                <a:latin typeface="Times New Roman" pitchFamily="18" charset="0"/>
                <a:cs typeface="Times New Roman" pitchFamily="18" charset="0"/>
              </a:rPr>
              <a:t>KATTUMANNARKOIL , CUDDALORE – 608  301.</a:t>
            </a:r>
            <a:endParaRPr sz="1600" b="1" dirty="0">
              <a:solidFill>
                <a:schemeClr val="tx1"/>
              </a:solidFill>
              <a:latin typeface="Times New Roman" pitchFamily="18" charset="0"/>
              <a:cs typeface="Times New Roman" pitchFamily="18" charset="0"/>
            </a:endParaRPr>
          </a:p>
        </p:txBody>
      </p:sp>
      <p:pic>
        <p:nvPicPr>
          <p:cNvPr id="5" name="Picture 4" descr="WhatsApp Image 2024-09-08 at 3.51.47 AM.jpeg"/>
          <p:cNvPicPr>
            <a:picLocks noChangeAspect="1"/>
          </p:cNvPicPr>
          <p:nvPr/>
        </p:nvPicPr>
        <p:blipFill>
          <a:blip r:embed="rId3"/>
          <a:stretch>
            <a:fillRect/>
          </a:stretch>
        </p:blipFill>
        <p:spPr>
          <a:xfrm>
            <a:off x="0" y="1"/>
            <a:ext cx="12192000" cy="1872342"/>
          </a:xfrm>
          <a:prstGeom prst="rect">
            <a:avLst/>
          </a:prstGeom>
        </p:spPr>
      </p:pic>
      <p:pic>
        <p:nvPicPr>
          <p:cNvPr id="6" name="Picture 5" descr="mrk logo.png"/>
          <p:cNvPicPr>
            <a:picLocks noChangeAspect="1"/>
          </p:cNvPicPr>
          <p:nvPr/>
        </p:nvPicPr>
        <p:blipFill>
          <a:blip r:embed="rId4"/>
          <a:stretch>
            <a:fillRect/>
          </a:stretch>
        </p:blipFill>
        <p:spPr>
          <a:xfrm>
            <a:off x="11248570" y="5921829"/>
            <a:ext cx="943429" cy="943429"/>
          </a:xfrm>
          <a:prstGeom prst="rect">
            <a:avLst/>
          </a:prstGeom>
        </p:spPr>
      </p:pic>
      <p:sp>
        <p:nvSpPr>
          <p:cNvPr id="7" name="Rectangle 6"/>
          <p:cNvSpPr/>
          <p:nvPr/>
        </p:nvSpPr>
        <p:spPr>
          <a:xfrm>
            <a:off x="159653" y="4061225"/>
            <a:ext cx="6545943" cy="2769989"/>
          </a:xfrm>
          <a:prstGeom prst="rect">
            <a:avLst/>
          </a:prstGeom>
        </p:spPr>
        <p:txBody>
          <a:bodyPr wrap="square">
            <a:spAutoFit/>
          </a:bodyPr>
          <a:lstStyle/>
          <a:p>
            <a:pPr lvl="0">
              <a:lnSpc>
                <a:spcPct val="150000"/>
              </a:lnSpc>
              <a:buClr>
                <a:schemeClr val="dk1"/>
              </a:buClr>
              <a:buSzPts val="2000"/>
            </a:pPr>
            <a:r>
              <a:rPr lang="en-IN" sz="2000" b="1" dirty="0" smtClean="0">
                <a:solidFill>
                  <a:schemeClr val="tx1"/>
                </a:solidFill>
                <a:latin typeface="Times New Roman" pitchFamily="18" charset="0"/>
                <a:cs typeface="Times New Roman" pitchFamily="18" charset="0"/>
              </a:rPr>
              <a:t>TEAM MATES :</a:t>
            </a:r>
          </a:p>
          <a:p>
            <a:pPr lvl="0">
              <a:lnSpc>
                <a:spcPct val="150000"/>
              </a:lnSpc>
              <a:buClr>
                <a:schemeClr val="dk1"/>
              </a:buClr>
              <a:buSzPts val="2000"/>
            </a:pPr>
            <a:endParaRPr lang="en-IN" sz="2000" b="1" dirty="0" smtClean="0">
              <a:solidFill>
                <a:schemeClr val="tx1"/>
              </a:solidFill>
              <a:latin typeface="Times New Roman" pitchFamily="18" charset="0"/>
              <a:cs typeface="Times New Roman" pitchFamily="18" charset="0"/>
            </a:endParaRPr>
          </a:p>
          <a:p>
            <a:pPr lvl="0">
              <a:lnSpc>
                <a:spcPct val="150000"/>
              </a:lnSpc>
              <a:buClr>
                <a:schemeClr val="dk1"/>
              </a:buClr>
              <a:buSzPts val="2000"/>
            </a:pPr>
            <a:r>
              <a:rPr lang="en-IN" sz="2000" b="1" dirty="0" smtClean="0">
                <a:solidFill>
                  <a:schemeClr val="tx1"/>
                </a:solidFill>
                <a:latin typeface="Times New Roman" pitchFamily="18" charset="0"/>
                <a:cs typeface="Times New Roman" pitchFamily="18" charset="0"/>
              </a:rPr>
              <a:t>SRIRAM  R ,</a:t>
            </a:r>
          </a:p>
          <a:p>
            <a:pPr lvl="0">
              <a:lnSpc>
                <a:spcPct val="150000"/>
              </a:lnSpc>
              <a:buClr>
                <a:schemeClr val="dk1"/>
              </a:buClr>
              <a:buSzPts val="2000"/>
            </a:pPr>
            <a:r>
              <a:rPr lang="en-IN" sz="2000" b="1" dirty="0" smtClean="0">
                <a:solidFill>
                  <a:schemeClr val="tx1"/>
                </a:solidFill>
                <a:latin typeface="Times New Roman" pitchFamily="18" charset="0"/>
                <a:cs typeface="Times New Roman" pitchFamily="18" charset="0"/>
              </a:rPr>
              <a:t>VALLARASAN G,</a:t>
            </a:r>
          </a:p>
          <a:p>
            <a:pPr lvl="0">
              <a:lnSpc>
                <a:spcPct val="150000"/>
              </a:lnSpc>
              <a:buClr>
                <a:schemeClr val="dk1"/>
              </a:buClr>
              <a:buSzPts val="2000"/>
            </a:pPr>
            <a:r>
              <a:rPr lang="en-IN" sz="2000" b="1" dirty="0" smtClean="0">
                <a:solidFill>
                  <a:schemeClr val="tx1"/>
                </a:solidFill>
                <a:latin typeface="Times New Roman" pitchFamily="18" charset="0"/>
                <a:cs typeface="Times New Roman" pitchFamily="18" charset="0"/>
              </a:rPr>
              <a:t>VISHNU PRAKASH  P.</a:t>
            </a:r>
            <a:endParaRPr lang="en-IN" sz="2000" b="1" dirty="0">
              <a:solidFill>
                <a:schemeClr val="tx1"/>
              </a:solidFill>
              <a:latin typeface="Times New Roman" pitchFamily="18" charset="0"/>
              <a:cs typeface="Times New Roman" pitchFamily="18" charset="0"/>
            </a:endParaRPr>
          </a:p>
          <a:p>
            <a:pPr lvl="0">
              <a:lnSpc>
                <a:spcPct val="150000"/>
              </a:lnSpc>
              <a:buClr>
                <a:schemeClr val="dk1"/>
              </a:buClr>
              <a:buSzPts val="2000"/>
            </a:pPr>
            <a:r>
              <a:rPr lang="en-IN" sz="1600" b="1" dirty="0" smtClean="0">
                <a:solidFill>
                  <a:schemeClr val="tx1"/>
                </a:solidFill>
                <a:latin typeface="Times New Roman" pitchFamily="18" charset="0"/>
                <a:cs typeface="Times New Roman" pitchFamily="18" charset="0"/>
              </a:rPr>
              <a:t>IV  YEAR  ECE - B</a:t>
            </a:r>
            <a:endParaRPr lang="en-IN" sz="1200" b="1" dirty="0">
              <a:solidFill>
                <a:schemeClr val="tx1"/>
              </a:solidFill>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Times New Roman" pitchFamily="18" charset="0"/>
                <a:cs typeface="Times New Roman" pitchFamily="18" charset="0"/>
              </a:rPr>
              <a:t>Merits of the Proposed System</a:t>
            </a:r>
            <a:r>
              <a:rPr lang="en-US" b="1" dirty="0"/>
              <a:t/>
            </a:r>
            <a:br>
              <a:rPr lang="en-US" b="1" dirty="0"/>
            </a:br>
            <a:endParaRPr lang="en-IN" dirty="0"/>
          </a:p>
        </p:txBody>
      </p:sp>
      <p:sp>
        <p:nvSpPr>
          <p:cNvPr id="3" name="Text Placeholder 2"/>
          <p:cNvSpPr>
            <a:spLocks noGrp="1"/>
          </p:cNvSpPr>
          <p:nvPr>
            <p:ph type="body" idx="1"/>
          </p:nvPr>
        </p:nvSpPr>
        <p:spPr>
          <a:xfrm>
            <a:off x="3915228" y="1570491"/>
            <a:ext cx="4749800" cy="4351338"/>
          </a:xfrm>
        </p:spPr>
        <p:txBody>
          <a:bodyPr>
            <a:normAutofit/>
          </a:bodyPr>
          <a:lstStyle/>
          <a:p>
            <a:pPr>
              <a:buFont typeface="Wingdings" pitchFamily="2" charset="2"/>
              <a:buChar char="v"/>
            </a:pPr>
            <a:r>
              <a:rPr lang="en-US" sz="2400" dirty="0" smtClean="0">
                <a:latin typeface="Times New Roman" pitchFamily="18" charset="0"/>
                <a:cs typeface="Times New Roman" pitchFamily="18" charset="0"/>
              </a:rPr>
              <a:t>Real-Time Monitoring.</a:t>
            </a:r>
          </a:p>
          <a:p>
            <a:pPr>
              <a:buFont typeface="Wingdings" pitchFamily="2" charset="2"/>
              <a:buChar char="v"/>
            </a:pPr>
            <a:r>
              <a:rPr lang="en-US" sz="2400" dirty="0" smtClean="0">
                <a:latin typeface="Times New Roman" pitchFamily="18" charset="0"/>
                <a:cs typeface="Times New Roman" pitchFamily="18" charset="0"/>
              </a:rPr>
              <a:t>Automated </a:t>
            </a:r>
            <a:r>
              <a:rPr lang="en-US" sz="2400" dirty="0">
                <a:latin typeface="Times New Roman" pitchFamily="18" charset="0"/>
                <a:cs typeface="Times New Roman" pitchFamily="18" charset="0"/>
              </a:rPr>
              <a:t>Risk Categorization </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Instant </a:t>
            </a:r>
            <a:r>
              <a:rPr lang="en-US" sz="2400" dirty="0">
                <a:latin typeface="Times New Roman" pitchFamily="18" charset="0"/>
                <a:cs typeface="Times New Roman" pitchFamily="18" charset="0"/>
              </a:rPr>
              <a:t>Alerts &amp; Notifications </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Remote </a:t>
            </a:r>
            <a:r>
              <a:rPr lang="en-US" sz="2400" dirty="0">
                <a:latin typeface="Times New Roman" pitchFamily="18" charset="0"/>
                <a:cs typeface="Times New Roman" pitchFamily="18" charset="0"/>
              </a:rPr>
              <a:t>Monitoring &amp; Control </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Efficient </a:t>
            </a:r>
            <a:r>
              <a:rPr lang="en-US" sz="2400" dirty="0">
                <a:latin typeface="Times New Roman" pitchFamily="18" charset="0"/>
                <a:cs typeface="Times New Roman" pitchFamily="18" charset="0"/>
              </a:rPr>
              <a:t>Flood Management </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Traffic </a:t>
            </a:r>
            <a:r>
              <a:rPr lang="en-US" sz="2400" dirty="0">
                <a:latin typeface="Times New Roman" pitchFamily="18" charset="0"/>
                <a:cs typeface="Times New Roman" pitchFamily="18" charset="0"/>
              </a:rPr>
              <a:t>Safety &amp; Control </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Energy </a:t>
            </a:r>
            <a:r>
              <a:rPr lang="en-US" sz="2400" dirty="0">
                <a:latin typeface="Times New Roman" pitchFamily="18" charset="0"/>
                <a:cs typeface="Times New Roman" pitchFamily="18" charset="0"/>
              </a:rPr>
              <a:t>&amp; Cost Efficiency </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User-Friendly </a:t>
            </a:r>
            <a:r>
              <a:rPr lang="en-US" sz="2400" dirty="0">
                <a:latin typeface="Times New Roman" pitchFamily="18" charset="0"/>
                <a:cs typeface="Times New Roman" pitchFamily="18" charset="0"/>
              </a:rPr>
              <a:t>&amp; Scalable </a:t>
            </a:r>
            <a:r>
              <a:rPr lang="en-US" sz="2400" dirty="0" smtClean="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pic>
        <p:nvPicPr>
          <p:cNvPr id="4" name="Picture 3" descr="mrk logo.png"/>
          <p:cNvPicPr>
            <a:picLocks noChangeAspect="1"/>
          </p:cNvPicPr>
          <p:nvPr/>
        </p:nvPicPr>
        <p:blipFill>
          <a:blip r:embed="rId2"/>
          <a:stretch>
            <a:fillRect/>
          </a:stretch>
        </p:blipFill>
        <p:spPr>
          <a:xfrm>
            <a:off x="11248570" y="5921829"/>
            <a:ext cx="943429" cy="943429"/>
          </a:xfrm>
          <a:prstGeom prst="rect">
            <a:avLst/>
          </a:prstGeom>
        </p:spPr>
      </p:pic>
    </p:spTree>
    <p:extLst>
      <p:ext uri="{BB962C8B-B14F-4D97-AF65-F5344CB8AC3E}">
        <p14:creationId xmlns:p14="http://schemas.microsoft.com/office/powerpoint/2010/main" val="406308136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0" name="Title 1048719"/>
          <p:cNvSpPr>
            <a:spLocks noGrp="1"/>
          </p:cNvSpPr>
          <p:nvPr>
            <p:ph type="title"/>
          </p:nvPr>
        </p:nvSpPr>
        <p:spPr>
          <a:xfrm>
            <a:off x="881742" y="418989"/>
            <a:ext cx="10515600" cy="257537"/>
          </a:xfrm>
        </p:spPr>
        <p:txBody>
          <a:bodyPr>
            <a:noAutofit/>
          </a:bodyPr>
          <a:lstStyle/>
          <a:p>
            <a:pPr algn="ctr"/>
            <a:r>
              <a:rPr lang="en-US" sz="3600" b="1" dirty="0" smtClean="0">
                <a:latin typeface="Times New Roman" panose="02020603050405020304" pitchFamily="18" charset="0"/>
                <a:cs typeface="Times New Roman" panose="02020603050405020304" pitchFamily="18" charset="0"/>
              </a:rPr>
              <a:t>HARDWARE REQUIREMENTS</a:t>
            </a:r>
            <a:endParaRPr lang="en-US" sz="3600" b="1" dirty="0">
              <a:latin typeface="Times New Roman" panose="02020603050405020304" pitchFamily="18" charset="0"/>
              <a:cs typeface="Times New Roman" panose="02020603050405020304" pitchFamily="18" charset="0"/>
            </a:endParaRPr>
          </a:p>
        </p:txBody>
      </p:sp>
      <p:sp>
        <p:nvSpPr>
          <p:cNvPr id="1048721" name="Text Placeholder 1048720"/>
          <p:cNvSpPr>
            <a:spLocks noGrp="1"/>
          </p:cNvSpPr>
          <p:nvPr>
            <p:ph type="body" idx="1"/>
          </p:nvPr>
        </p:nvSpPr>
        <p:spPr>
          <a:xfrm>
            <a:off x="3872365" y="1175430"/>
            <a:ext cx="5213578" cy="5218113"/>
          </a:xfrm>
        </p:spPr>
        <p:txBody>
          <a:bodyPr>
            <a:normAutofit fontScale="85357" lnSpcReduction="20000"/>
          </a:bodyPr>
          <a:lstStyle/>
          <a:p>
            <a:pPr>
              <a:buFont typeface="Wingdings" pitchFamily="2" charset="2"/>
              <a:buChar char="v"/>
            </a:pPr>
            <a:r>
              <a:rPr lang="en-US" dirty="0" err="1" smtClean="0">
                <a:latin typeface="Times New Roman" panose="02020603050405020304" pitchFamily="18" charset="0"/>
                <a:cs typeface="Times New Roman" panose="02020603050405020304" pitchFamily="18" charset="0"/>
              </a:rPr>
              <a:t>Arduino</a:t>
            </a:r>
            <a:r>
              <a:rPr lang="en-US" dirty="0" smtClean="0">
                <a:latin typeface="Times New Roman" panose="02020603050405020304" pitchFamily="18" charset="0"/>
                <a:cs typeface="Times New Roman" panose="02020603050405020304" pitchFamily="18" charset="0"/>
              </a:rPr>
              <a:t> UNO.</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Water level sensor.</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Ultrasonic sensor.</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Water flow sensor.</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Rain sensor.</a:t>
            </a:r>
          </a:p>
          <a:p>
            <a:pPr>
              <a:buFont typeface="Wingdings" pitchFamily="2" charset="2"/>
              <a:buChar char="v"/>
            </a:pPr>
            <a:r>
              <a:rPr lang="en-US" dirty="0" err="1" smtClean="0">
                <a:latin typeface="Times New Roman" panose="02020603050405020304" pitchFamily="18" charset="0"/>
                <a:cs typeface="Times New Roman" panose="02020603050405020304" pitchFamily="18" charset="0"/>
              </a:rPr>
              <a:t>Wifi</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 module (ESP8266).</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Dc motors (water pump).</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Level indicating LED.</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LED (Danger Light).</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Buzzer .</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LCD or OLED.</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Relay module.</a:t>
            </a:r>
          </a:p>
          <a:p>
            <a:pPr>
              <a:buFont typeface="Wingdings" pitchFamily="2" charset="2"/>
              <a:buChar char="v"/>
            </a:pPr>
            <a:r>
              <a:rPr lang="en-US" dirty="0" smtClean="0">
                <a:latin typeface="Times New Roman" panose="02020603050405020304" pitchFamily="18" charset="0"/>
                <a:cs typeface="Times New Roman" panose="02020603050405020304" pitchFamily="18" charset="0"/>
              </a:rPr>
              <a:t>Power adaptor.</a:t>
            </a:r>
          </a:p>
          <a:p>
            <a:pPr>
              <a:buFont typeface="Wingdings" pitchFamily="2" charset="2"/>
              <a:buChar char="v"/>
            </a:pPr>
            <a:endParaRPr lang="en-US" sz="2600" dirty="0" smtClean="0">
              <a:latin typeface="Times New Roman" panose="02020603050405020304" pitchFamily="18" charset="0"/>
              <a:cs typeface="Times New Roman" panose="02020603050405020304" pitchFamily="18" charset="0"/>
            </a:endParaRPr>
          </a:p>
          <a:p>
            <a:pPr>
              <a:buFont typeface="Wingdings" pitchFamily="2" charset="2"/>
              <a:buChar char="v"/>
            </a:pPr>
            <a:endParaRPr lang="en-US" sz="2600" dirty="0" smtClean="0">
              <a:latin typeface="Times New Roman" panose="02020603050405020304" pitchFamily="18" charset="0"/>
              <a:cs typeface="Times New Roman" panose="02020603050405020304" pitchFamily="18" charset="0"/>
            </a:endParaRPr>
          </a:p>
          <a:p>
            <a:pPr>
              <a:buFont typeface="Wingdings" pitchFamily="2" charset="2"/>
              <a:buChar char="v"/>
            </a:pPr>
            <a:endParaRPr lang="en-US" sz="2600" dirty="0">
              <a:latin typeface="Times New Roman" panose="02020603050405020304" pitchFamily="18" charset="0"/>
              <a:cs typeface="Times New Roman" panose="02020603050405020304" pitchFamily="18" charset="0"/>
            </a:endParaRPr>
          </a:p>
          <a:p>
            <a:pPr marL="114300" indent="0">
              <a:buNone/>
            </a:pPr>
            <a:endParaRPr lang="en-US" dirty="0"/>
          </a:p>
        </p:txBody>
      </p:sp>
      <p:pic>
        <p:nvPicPr>
          <p:cNvPr id="6" name="Picture 5" descr="mrk logo.png"/>
          <p:cNvPicPr>
            <a:picLocks noChangeAspect="1"/>
          </p:cNvPicPr>
          <p:nvPr/>
        </p:nvPicPr>
        <p:blipFill>
          <a:blip r:embed="rId2"/>
          <a:stretch>
            <a:fillRect/>
          </a:stretch>
        </p:blipFill>
        <p:spPr>
          <a:xfrm>
            <a:off x="11248570" y="5921829"/>
            <a:ext cx="943429" cy="943429"/>
          </a:xfrm>
          <a:prstGeom prst="rect">
            <a:avLst/>
          </a:prstGeom>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1048721"/>
          <p:cNvSpPr>
            <a:spLocks noGrp="1"/>
          </p:cNvSpPr>
          <p:nvPr>
            <p:ph type="title"/>
          </p:nvPr>
        </p:nvSpPr>
        <p:spPr>
          <a:xfrm>
            <a:off x="838200" y="252970"/>
            <a:ext cx="10515600" cy="132556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SOFTWARE REQUIREMENTS</a:t>
            </a:r>
            <a:endParaRPr lang="en-US" sz="3600" b="1" dirty="0">
              <a:latin typeface="Times New Roman" panose="02020603050405020304" pitchFamily="18" charset="0"/>
              <a:cs typeface="Times New Roman" panose="02020603050405020304" pitchFamily="18" charset="0"/>
            </a:endParaRPr>
          </a:p>
        </p:txBody>
      </p:sp>
      <p:sp>
        <p:nvSpPr>
          <p:cNvPr id="1048723" name="Text Placeholder 1048722"/>
          <p:cNvSpPr>
            <a:spLocks noGrp="1"/>
          </p:cNvSpPr>
          <p:nvPr>
            <p:ph type="body" idx="1"/>
          </p:nvPr>
        </p:nvSpPr>
        <p:spPr>
          <a:xfrm>
            <a:off x="2928255" y="2202995"/>
            <a:ext cx="7231745" cy="2572205"/>
          </a:xfrm>
        </p:spPr>
        <p:txBody>
          <a:bodyPr>
            <a:normAutofit/>
          </a:bodyPr>
          <a:lstStyle/>
          <a:p>
            <a:pPr>
              <a:lnSpc>
                <a:spcPct val="150000"/>
              </a:lnSpc>
              <a:buFont typeface="Wingdings" pitchFamily="2" charset="2"/>
              <a:buChar char="v"/>
            </a:pPr>
            <a:r>
              <a:rPr lang="en-US" sz="2400" dirty="0" smtClean="0">
                <a:latin typeface="Times New Roman" panose="02020603050405020304" pitchFamily="18" charset="0"/>
                <a:cs typeface="Times New Roman" panose="02020603050405020304" pitchFamily="18" charset="0"/>
              </a:rPr>
              <a:t>ARDUINO IDE ( </a:t>
            </a:r>
            <a:r>
              <a:rPr lang="en-US" sz="2400" dirty="0" smtClean="0">
                <a:latin typeface="Times New Roman" panose="02020603050405020304" pitchFamily="18" charset="0"/>
                <a:cs typeface="Times New Roman" panose="02020603050405020304" pitchFamily="18" charset="0"/>
              </a:rPr>
              <a:t>Software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v"/>
            </a:pPr>
            <a:r>
              <a:rPr lang="en-US" sz="2400" dirty="0">
                <a:latin typeface="Times New Roman" panose="02020603050405020304" pitchFamily="18" charset="0"/>
                <a:cs typeface="Times New Roman" panose="02020603050405020304" pitchFamily="18" charset="0"/>
              </a:rPr>
              <a:t>EMBEDDED </a:t>
            </a:r>
            <a:r>
              <a:rPr lang="en-US" sz="2400" dirty="0" smtClean="0">
                <a:latin typeface="Times New Roman" panose="02020603050405020304" pitchFamily="18" charset="0"/>
                <a:cs typeface="Times New Roman" panose="02020603050405020304" pitchFamily="18" charset="0"/>
              </a:rPr>
              <a:t>C  ( Programming Language </a:t>
            </a:r>
            <a:r>
              <a:rPr lang="en-US" sz="2400" dirty="0" smtClean="0">
                <a:latin typeface="Times New Roman" panose="02020603050405020304" pitchFamily="18" charset="0"/>
                <a:cs typeface="Times New Roman" panose="02020603050405020304" pitchFamily="18" charset="0"/>
              </a:rPr>
              <a:t>).</a:t>
            </a:r>
          </a:p>
          <a:p>
            <a:pPr>
              <a:lnSpc>
                <a:spcPct val="150000"/>
              </a:lnSpc>
              <a:buFont typeface="Wingdings" pitchFamily="2" charset="2"/>
              <a:buChar char="v"/>
            </a:pPr>
            <a:r>
              <a:rPr lang="en-US" sz="2400" dirty="0" err="1" smtClean="0">
                <a:latin typeface="Times New Roman" panose="02020603050405020304" pitchFamily="18" charset="0"/>
                <a:cs typeface="Times New Roman" panose="02020603050405020304" pitchFamily="18" charset="0"/>
              </a:rPr>
              <a:t>Blynk</a:t>
            </a:r>
            <a:r>
              <a:rPr lang="en-US" sz="2400" dirty="0" smtClean="0">
                <a:latin typeface="Times New Roman" panose="02020603050405020304" pitchFamily="18" charset="0"/>
                <a:cs typeface="Times New Roman" panose="02020603050405020304" pitchFamily="18" charset="0"/>
              </a:rPr>
              <a:t> or </a:t>
            </a:r>
            <a:r>
              <a:rPr lang="en-US" sz="2400" dirty="0" err="1" smtClean="0">
                <a:latin typeface="Times New Roman" panose="02020603050405020304" pitchFamily="18" charset="0"/>
                <a:cs typeface="Times New Roman" panose="02020603050405020304" pitchFamily="18" charset="0"/>
              </a:rPr>
              <a:t>Thingspeak</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Appview</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114300" indent="0">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6" name="Picture 5" descr="mrk logo.png"/>
          <p:cNvPicPr>
            <a:picLocks noChangeAspect="1"/>
          </p:cNvPicPr>
          <p:nvPr/>
        </p:nvPicPr>
        <p:blipFill>
          <a:blip r:embed="rId2"/>
          <a:stretch>
            <a:fillRect/>
          </a:stretch>
        </p:blipFill>
        <p:spPr>
          <a:xfrm>
            <a:off x="11248570" y="5921829"/>
            <a:ext cx="943429" cy="943429"/>
          </a:xfrm>
          <a:prstGeom prst="rect">
            <a:avLst/>
          </a:prstGeom>
        </p:spPr>
      </p:pic>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048654" name="Title 134"/>
          <p:cNvSpPr>
            <a:spLocks noGrp="1"/>
          </p:cNvSpPr>
          <p:nvPr>
            <p:ph type="title"/>
          </p:nvPr>
        </p:nvSpPr>
        <p:spPr>
          <a:xfrm>
            <a:off x="912091" y="350279"/>
            <a:ext cx="10515600" cy="727042"/>
          </a:xfrm>
        </p:spPr>
        <p:txBody>
          <a:bodyPr>
            <a:normAutofit/>
          </a:bodyPr>
          <a:lstStyle/>
          <a:p>
            <a:pPr algn="ctr"/>
            <a:r>
              <a:rPr lang="en-US" sz="3200" b="1" dirty="0">
                <a:latin typeface="Times New Roman" panose="02020603050405020304" pitchFamily="18" charset="0"/>
                <a:cs typeface="Times New Roman" panose="02020603050405020304" pitchFamily="18" charset="0"/>
              </a:rPr>
              <a:t>BLOCK DIAGRAM</a:t>
            </a:r>
            <a:endParaRPr lang="en-IN" sz="3200" b="1" dirty="0">
              <a:latin typeface="Times New Roman" panose="02020603050405020304" pitchFamily="18" charset="0"/>
              <a:cs typeface="Times New Roman" panose="02020603050405020304" pitchFamily="18" charset="0"/>
            </a:endParaRPr>
          </a:p>
        </p:txBody>
      </p:sp>
      <p:sp>
        <p:nvSpPr>
          <p:cNvPr id="1048657" name="Subtitle 132"/>
          <p:cNvSpPr txBox="1"/>
          <p:nvPr/>
        </p:nvSpPr>
        <p:spPr>
          <a:xfrm>
            <a:off x="549149" y="5008085"/>
            <a:ext cx="2087985" cy="518354"/>
          </a:xfrm>
          <a:prstGeom prst="rect">
            <a:avLst/>
          </a:prstGeom>
          <a:noFill/>
          <a:ln>
            <a:noFill/>
          </a:ln>
        </p:spPr>
        <p:txBody>
          <a:bodyPr spcFirstLastPara="1" wrap="square" lIns="91425" tIns="45700" rIns="91425" bIns="45700" numCol="1"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endParaRPr lang="en-IN" sz="2000" dirty="0">
              <a:latin typeface="Times New Roman" panose="02020603050405020304" pitchFamily="18" charset="0"/>
              <a:cs typeface="Times New Roman" panose="02020603050405020304" pitchFamily="18" charset="0"/>
            </a:endParaRPr>
          </a:p>
        </p:txBody>
      </p:sp>
      <p:sp>
        <p:nvSpPr>
          <p:cNvPr id="1048666" name="Subtitle 132"/>
          <p:cNvSpPr txBox="1"/>
          <p:nvPr/>
        </p:nvSpPr>
        <p:spPr>
          <a:xfrm>
            <a:off x="7476974" y="5232241"/>
            <a:ext cx="2293032" cy="4394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lang="en-IN" sz="2000" dirty="0">
              <a:latin typeface="Times New Roman" panose="02020603050405020304" pitchFamily="18" charset="0"/>
              <a:cs typeface="Times New Roman" panose="02020603050405020304" pitchFamily="18" charset="0"/>
            </a:endParaRPr>
          </a:p>
        </p:txBody>
      </p:sp>
      <p:sp>
        <p:nvSpPr>
          <p:cNvPr id="1048667" name="Subtitle 132"/>
          <p:cNvSpPr txBox="1"/>
          <p:nvPr/>
        </p:nvSpPr>
        <p:spPr>
          <a:xfrm>
            <a:off x="10072473" y="2997184"/>
            <a:ext cx="2293032" cy="4394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lang="en-IN" sz="2000" dirty="0">
              <a:latin typeface="Times New Roman" panose="02020603050405020304" pitchFamily="18" charset="0"/>
              <a:cs typeface="Times New Roman" panose="02020603050405020304" pitchFamily="18" charset="0"/>
            </a:endParaRPr>
          </a:p>
        </p:txBody>
      </p:sp>
      <p:sp>
        <p:nvSpPr>
          <p:cNvPr id="1048668" name="Subtitle 132"/>
          <p:cNvSpPr txBox="1"/>
          <p:nvPr/>
        </p:nvSpPr>
        <p:spPr>
          <a:xfrm>
            <a:off x="10051367" y="3694715"/>
            <a:ext cx="2293032" cy="4394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lang="en-IN" sz="2000"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19" y="1132114"/>
            <a:ext cx="11921752" cy="5725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57" descr="mrk logo.png"/>
          <p:cNvPicPr>
            <a:picLocks noChangeAspect="1"/>
          </p:cNvPicPr>
          <p:nvPr/>
        </p:nvPicPr>
        <p:blipFill>
          <a:blip r:embed="rId4"/>
          <a:stretch>
            <a:fillRect/>
          </a:stretch>
        </p:blipFill>
        <p:spPr>
          <a:xfrm>
            <a:off x="11480800" y="6154059"/>
            <a:ext cx="711199" cy="711199"/>
          </a:xfrm>
          <a:prstGeom prst="rect">
            <a:avLst/>
          </a:prstGeom>
        </p:spPr>
      </p:pic>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Title 1048714"/>
          <p:cNvSpPr>
            <a:spLocks noGrp="1"/>
          </p:cNvSpPr>
          <p:nvPr>
            <p:ph type="title"/>
          </p:nvPr>
        </p:nvSpPr>
        <p:spPr>
          <a:xfrm>
            <a:off x="921327" y="0"/>
            <a:ext cx="10515600" cy="132556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BLOCK DIAGRAM DESCRIPTION</a:t>
            </a:r>
            <a:endParaRPr lang="en-US" sz="3600" b="1" dirty="0">
              <a:latin typeface="Times New Roman" panose="02020603050405020304" pitchFamily="18" charset="0"/>
              <a:cs typeface="Times New Roman" panose="02020603050405020304" pitchFamily="18" charset="0"/>
            </a:endParaRPr>
          </a:p>
        </p:txBody>
      </p:sp>
      <p:sp>
        <p:nvSpPr>
          <p:cNvPr id="1048716" name="Text Placeholder 1048715"/>
          <p:cNvSpPr>
            <a:spLocks noGrp="1"/>
          </p:cNvSpPr>
          <p:nvPr>
            <p:ph type="body" idx="1"/>
          </p:nvPr>
        </p:nvSpPr>
        <p:spPr>
          <a:xfrm>
            <a:off x="856672" y="1156648"/>
            <a:ext cx="10515600" cy="4924837"/>
          </a:xfrm>
        </p:spPr>
        <p:txBody>
          <a:bodyPr>
            <a:normAutofit/>
          </a:bodyPr>
          <a:lstStyle/>
          <a:p>
            <a:pPr algn="just">
              <a:buFont typeface="Wingdings" pitchFamily="2" charset="2"/>
              <a:buChar char="v"/>
            </a:pPr>
            <a:r>
              <a:rPr lang="en-US" sz="2400" b="1" dirty="0" err="1">
                <a:latin typeface="Times New Roman" pitchFamily="18" charset="0"/>
                <a:cs typeface="Times New Roman" pitchFamily="18" charset="0"/>
              </a:rPr>
              <a:t>Arduino</a:t>
            </a:r>
            <a:r>
              <a:rPr lang="en-US" sz="2400" b="1" dirty="0">
                <a:latin typeface="Times New Roman" pitchFamily="18" charset="0"/>
                <a:cs typeface="Times New Roman" pitchFamily="18" charset="0"/>
              </a:rPr>
              <a:t> UNO</a:t>
            </a:r>
            <a:r>
              <a:rPr lang="en-US" sz="2400" dirty="0">
                <a:latin typeface="Times New Roman" pitchFamily="18" charset="0"/>
                <a:cs typeface="Times New Roman" pitchFamily="18" charset="0"/>
              </a:rPr>
              <a:t> – A microcontroller board that processes sensor data and controls connected devices in an embedded system.</a:t>
            </a:r>
          </a:p>
          <a:p>
            <a:pPr algn="just">
              <a:buFont typeface="Wingdings" pitchFamily="2" charset="2"/>
              <a:buChar char="v"/>
            </a:pPr>
            <a:r>
              <a:rPr lang="en-US" sz="2400" b="1" dirty="0">
                <a:latin typeface="Times New Roman" pitchFamily="18" charset="0"/>
                <a:cs typeface="Times New Roman" pitchFamily="18" charset="0"/>
              </a:rPr>
              <a:t>Water Level Sensor</a:t>
            </a:r>
            <a:r>
              <a:rPr lang="en-US" sz="2400" dirty="0">
                <a:latin typeface="Times New Roman" pitchFamily="18" charset="0"/>
                <a:cs typeface="Times New Roman" pitchFamily="18" charset="0"/>
              </a:rPr>
              <a:t> – Detects water levels in subways and underpasses, helping to monitor flood conditions.</a:t>
            </a:r>
          </a:p>
          <a:p>
            <a:pPr algn="just">
              <a:buFont typeface="Wingdings" pitchFamily="2" charset="2"/>
              <a:buChar char="v"/>
            </a:pPr>
            <a:r>
              <a:rPr lang="en-US" sz="2400" b="1" dirty="0">
                <a:latin typeface="Times New Roman" pitchFamily="18" charset="0"/>
                <a:cs typeface="Times New Roman" pitchFamily="18" charset="0"/>
              </a:rPr>
              <a:t>Ultrasonic Sensor</a:t>
            </a:r>
            <a:r>
              <a:rPr lang="en-US" sz="2400" dirty="0">
                <a:latin typeface="Times New Roman" pitchFamily="18" charset="0"/>
                <a:cs typeface="Times New Roman" pitchFamily="18" charset="0"/>
              </a:rPr>
              <a:t> – Uses sound waves to measure distance, commonly used to detect water levels accurately.</a:t>
            </a:r>
          </a:p>
          <a:p>
            <a:pPr algn="just">
              <a:buFont typeface="Wingdings" pitchFamily="2" charset="2"/>
              <a:buChar char="v"/>
            </a:pPr>
            <a:r>
              <a:rPr lang="en-US" sz="2400" b="1" dirty="0">
                <a:latin typeface="Times New Roman" pitchFamily="18" charset="0"/>
                <a:cs typeface="Times New Roman" pitchFamily="18" charset="0"/>
              </a:rPr>
              <a:t>Water Flow Sensor</a:t>
            </a:r>
            <a:r>
              <a:rPr lang="en-US" sz="2400" dirty="0">
                <a:latin typeface="Times New Roman" pitchFamily="18" charset="0"/>
                <a:cs typeface="Times New Roman" pitchFamily="18" charset="0"/>
              </a:rPr>
              <a:t> – Measures the rate of water flow in a drainage system to monitor and control water movement.</a:t>
            </a:r>
          </a:p>
          <a:p>
            <a:pPr algn="just">
              <a:buFont typeface="Wingdings" pitchFamily="2" charset="2"/>
              <a:buChar char="v"/>
            </a:pPr>
            <a:r>
              <a:rPr lang="en-US" sz="2400" b="1" dirty="0">
                <a:latin typeface="Times New Roman" pitchFamily="18" charset="0"/>
                <a:cs typeface="Times New Roman" pitchFamily="18" charset="0"/>
              </a:rPr>
              <a:t>Rain Sensor</a:t>
            </a:r>
            <a:r>
              <a:rPr lang="en-US" sz="2400" dirty="0">
                <a:latin typeface="Times New Roman" pitchFamily="18" charset="0"/>
                <a:cs typeface="Times New Roman" pitchFamily="18" charset="0"/>
              </a:rPr>
              <a:t> – Detects rainfall and helps in early flood prediction by triggering warnings.</a:t>
            </a:r>
          </a:p>
          <a:p>
            <a:pPr algn="just">
              <a:buFont typeface="Wingdings" pitchFamily="2" charset="2"/>
              <a:buChar char="v"/>
            </a:pPr>
            <a:r>
              <a:rPr lang="en-US" sz="2400" b="1" dirty="0" err="1">
                <a:latin typeface="Times New Roman" pitchFamily="18" charset="0"/>
                <a:cs typeface="Times New Roman" pitchFamily="18" charset="0"/>
              </a:rPr>
              <a:t>WiFi</a:t>
            </a:r>
            <a:r>
              <a:rPr lang="en-US" sz="2400" b="1" dirty="0">
                <a:latin typeface="Times New Roman" pitchFamily="18" charset="0"/>
                <a:cs typeface="Times New Roman" pitchFamily="18" charset="0"/>
              </a:rPr>
              <a:t>/</a:t>
            </a:r>
            <a:r>
              <a:rPr lang="en-US" sz="2400" b="1" dirty="0" err="1">
                <a:latin typeface="Times New Roman" pitchFamily="18" charset="0"/>
                <a:cs typeface="Times New Roman" pitchFamily="18" charset="0"/>
              </a:rPr>
              <a:t>IoT</a:t>
            </a:r>
            <a:r>
              <a:rPr lang="en-US" sz="2400" b="1" dirty="0">
                <a:latin typeface="Times New Roman" pitchFamily="18" charset="0"/>
                <a:cs typeface="Times New Roman" pitchFamily="18" charset="0"/>
              </a:rPr>
              <a:t> Module (ESP8266)</a:t>
            </a:r>
            <a:r>
              <a:rPr lang="en-US" sz="2400" dirty="0">
                <a:latin typeface="Times New Roman" pitchFamily="18" charset="0"/>
                <a:cs typeface="Times New Roman" pitchFamily="18" charset="0"/>
              </a:rPr>
              <a:t> – Enables the system to send real-time data to a webpage or mobile app for remote monitoring.</a:t>
            </a:r>
          </a:p>
          <a:p>
            <a:pPr marL="114300" indent="0">
              <a:lnSpc>
                <a:spcPct val="150000"/>
              </a:lnSpc>
              <a:buNone/>
            </a:pPr>
            <a:endParaRPr lang="en-US" dirty="0" smtClean="0">
              <a:latin typeface="Times New Roman" panose="02020603050405020304" pitchFamily="18" charset="0"/>
              <a:cs typeface="Times New Roman" panose="02020603050405020304" pitchFamily="18" charset="0"/>
            </a:endParaRPr>
          </a:p>
        </p:txBody>
      </p:sp>
      <p:pic>
        <p:nvPicPr>
          <p:cNvPr id="6" name="Picture 5" descr="mrk logo.png"/>
          <p:cNvPicPr>
            <a:picLocks noChangeAspect="1"/>
          </p:cNvPicPr>
          <p:nvPr/>
        </p:nvPicPr>
        <p:blipFill>
          <a:blip r:embed="rId2"/>
          <a:stretch>
            <a:fillRect/>
          </a:stretch>
        </p:blipFill>
        <p:spPr>
          <a:xfrm>
            <a:off x="11248570" y="5921829"/>
            <a:ext cx="943429" cy="943429"/>
          </a:xfrm>
          <a:prstGeom prst="rect">
            <a:avLst/>
          </a:prstGeom>
        </p:spPr>
      </p:pic>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Text Placeholder 1048717"/>
          <p:cNvSpPr>
            <a:spLocks noGrp="1"/>
          </p:cNvSpPr>
          <p:nvPr>
            <p:ph type="body" idx="1"/>
          </p:nvPr>
        </p:nvSpPr>
        <p:spPr>
          <a:xfrm>
            <a:off x="651832" y="253656"/>
            <a:ext cx="10930567" cy="6265430"/>
          </a:xfrm>
        </p:spPr>
        <p:txBody>
          <a:bodyPr>
            <a:noAutofit/>
          </a:bodyPr>
          <a:lstStyle/>
          <a:p>
            <a:pPr algn="just"/>
            <a:r>
              <a:rPr lang="en-US" sz="2400" b="1" dirty="0">
                <a:latin typeface="Times New Roman" pitchFamily="18" charset="0"/>
                <a:cs typeface="Times New Roman" pitchFamily="18" charset="0"/>
              </a:rPr>
              <a:t>DC Motors (Water Pump)</a:t>
            </a:r>
            <a:r>
              <a:rPr lang="en-US" sz="2400" dirty="0">
                <a:latin typeface="Times New Roman" pitchFamily="18" charset="0"/>
                <a:cs typeface="Times New Roman" pitchFamily="18" charset="0"/>
              </a:rPr>
              <a:t> – Pumps out excess water from flooded areas to prevent further accumulation.</a:t>
            </a:r>
          </a:p>
          <a:p>
            <a:pPr algn="just"/>
            <a:r>
              <a:rPr lang="en-US" sz="2400" b="1" dirty="0">
                <a:latin typeface="Times New Roman" pitchFamily="18" charset="0"/>
                <a:cs typeface="Times New Roman" pitchFamily="18" charset="0"/>
              </a:rPr>
              <a:t>Level Indicating LED</a:t>
            </a:r>
            <a:r>
              <a:rPr lang="en-US" sz="2400" dirty="0">
                <a:latin typeface="Times New Roman" pitchFamily="18" charset="0"/>
                <a:cs typeface="Times New Roman" pitchFamily="18" charset="0"/>
              </a:rPr>
              <a:t> – Shows different flood levels using LED indicators (e.g., green, yellow, and red for low, medium, and high levels).</a:t>
            </a:r>
          </a:p>
          <a:p>
            <a:pPr algn="just"/>
            <a:r>
              <a:rPr lang="en-US" sz="2400" b="1" dirty="0">
                <a:latin typeface="Times New Roman" pitchFamily="18" charset="0"/>
                <a:cs typeface="Times New Roman" pitchFamily="18" charset="0"/>
              </a:rPr>
              <a:t>LED (Danger Light)</a:t>
            </a:r>
            <a:r>
              <a:rPr lang="en-US" sz="2400" dirty="0">
                <a:latin typeface="Times New Roman" pitchFamily="18" charset="0"/>
                <a:cs typeface="Times New Roman" pitchFamily="18" charset="0"/>
              </a:rPr>
              <a:t> – A warning light that turns on when water levels reach dangerous levels, alerting commuters.</a:t>
            </a:r>
          </a:p>
          <a:p>
            <a:pPr algn="just"/>
            <a:r>
              <a:rPr lang="en-US" sz="2400" b="1" dirty="0">
                <a:latin typeface="Times New Roman" pitchFamily="18" charset="0"/>
                <a:cs typeface="Times New Roman" pitchFamily="18" charset="0"/>
              </a:rPr>
              <a:t>Buzzer</a:t>
            </a:r>
            <a:r>
              <a:rPr lang="en-US" sz="2400" dirty="0">
                <a:latin typeface="Times New Roman" pitchFamily="18" charset="0"/>
                <a:cs typeface="Times New Roman" pitchFamily="18" charset="0"/>
              </a:rPr>
              <a:t> – Produces a loud sound when flooding is detected to warn people and authorities.</a:t>
            </a:r>
          </a:p>
          <a:p>
            <a:pPr algn="just"/>
            <a:r>
              <a:rPr lang="en-US" sz="2400" b="1" dirty="0">
                <a:latin typeface="Times New Roman" pitchFamily="18" charset="0"/>
                <a:cs typeface="Times New Roman" pitchFamily="18" charset="0"/>
              </a:rPr>
              <a:t>LCD or OLED</a:t>
            </a:r>
            <a:r>
              <a:rPr lang="en-US" sz="2400" dirty="0">
                <a:latin typeface="Times New Roman" pitchFamily="18" charset="0"/>
                <a:cs typeface="Times New Roman" pitchFamily="18" charset="0"/>
              </a:rPr>
              <a:t> – Displays real-time information about water levels, alerts, and system status.</a:t>
            </a:r>
          </a:p>
          <a:p>
            <a:pPr algn="just"/>
            <a:r>
              <a:rPr lang="en-US" sz="2400" b="1" dirty="0">
                <a:latin typeface="Times New Roman" pitchFamily="18" charset="0"/>
                <a:cs typeface="Times New Roman" pitchFamily="18" charset="0"/>
              </a:rPr>
              <a:t>Relay Module</a:t>
            </a:r>
            <a:r>
              <a:rPr lang="en-US" sz="2400" dirty="0">
                <a:latin typeface="Times New Roman" pitchFamily="18" charset="0"/>
                <a:cs typeface="Times New Roman" pitchFamily="18" charset="0"/>
              </a:rPr>
              <a:t> – Acts as a switch to control high-power devices like pumps and traffic barriers based on sensor input.</a:t>
            </a:r>
          </a:p>
          <a:p>
            <a:pPr algn="just"/>
            <a:r>
              <a:rPr lang="en-US" sz="2400" b="1" dirty="0">
                <a:latin typeface="Times New Roman" pitchFamily="18" charset="0"/>
                <a:cs typeface="Times New Roman" pitchFamily="18" charset="0"/>
              </a:rPr>
              <a:t>Power Adapter</a:t>
            </a:r>
            <a:r>
              <a:rPr lang="en-US" sz="2400" dirty="0">
                <a:latin typeface="Times New Roman" pitchFamily="18" charset="0"/>
                <a:cs typeface="Times New Roman" pitchFamily="18" charset="0"/>
              </a:rPr>
              <a:t> – Supplies electrical power to the entire system, ensuring continuous operation.</a:t>
            </a:r>
          </a:p>
          <a:p>
            <a:pPr marL="11430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5" name="Picture 4" descr="mrk logo.png"/>
          <p:cNvPicPr>
            <a:picLocks noChangeAspect="1"/>
          </p:cNvPicPr>
          <p:nvPr/>
        </p:nvPicPr>
        <p:blipFill>
          <a:blip r:embed="rId2"/>
          <a:stretch>
            <a:fillRect/>
          </a:stretch>
        </p:blipFill>
        <p:spPr>
          <a:xfrm>
            <a:off x="11248570" y="5921829"/>
            <a:ext cx="943429" cy="943429"/>
          </a:xfrm>
          <a:prstGeom prst="rect">
            <a:avLst/>
          </a:prstGeom>
        </p:spPr>
      </p:pic>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Title 1048729"/>
          <p:cNvSpPr>
            <a:spLocks noGrp="1"/>
          </p:cNvSpPr>
          <p:nvPr>
            <p:ph type="title"/>
          </p:nvPr>
        </p:nvSpPr>
        <p:spPr>
          <a:xfrm>
            <a:off x="881742" y="147411"/>
            <a:ext cx="10515600" cy="132556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APPLICATIONS</a:t>
            </a:r>
            <a:endParaRPr lang="en-US" sz="2400" b="1" dirty="0">
              <a:latin typeface="Times New Roman" panose="02020603050405020304" pitchFamily="18" charset="0"/>
              <a:cs typeface="Times New Roman" panose="02020603050405020304" pitchFamily="18" charset="0"/>
            </a:endParaRPr>
          </a:p>
        </p:txBody>
      </p:sp>
      <p:sp>
        <p:nvSpPr>
          <p:cNvPr id="1048731" name="Text Placeholder 1048730"/>
          <p:cNvSpPr>
            <a:spLocks noGrp="1"/>
          </p:cNvSpPr>
          <p:nvPr>
            <p:ph type="body" idx="1"/>
          </p:nvPr>
        </p:nvSpPr>
        <p:spPr>
          <a:xfrm>
            <a:off x="2177144" y="1869169"/>
            <a:ext cx="8258628" cy="3341461"/>
          </a:xfrm>
        </p:spPr>
        <p:txBody>
          <a:bodyPr>
            <a:noAutofit/>
          </a:bodyPr>
          <a:lstStyle/>
          <a:p>
            <a:pPr>
              <a:buFont typeface="Wingdings" pitchFamily="2" charset="2"/>
              <a:buChar char="v"/>
            </a:pPr>
            <a:r>
              <a:rPr lang="en-US" sz="2400" dirty="0">
                <a:latin typeface="Times New Roman" pitchFamily="18" charset="0"/>
                <a:cs typeface="Times New Roman" pitchFamily="18" charset="0"/>
              </a:rPr>
              <a:t>Subways and </a:t>
            </a:r>
            <a:r>
              <a:rPr lang="en-US" sz="2400" dirty="0" smtClean="0">
                <a:latin typeface="Times New Roman" pitchFamily="18" charset="0"/>
                <a:cs typeface="Times New Roman" pitchFamily="18" charset="0"/>
              </a:rPr>
              <a:t>Underpasses.</a:t>
            </a:r>
            <a:endParaRPr lang="en-US" sz="2400" dirty="0">
              <a:latin typeface="Times New Roman" pitchFamily="18" charset="0"/>
              <a:cs typeface="Times New Roman" pitchFamily="18" charset="0"/>
            </a:endParaRPr>
          </a:p>
          <a:p>
            <a:pPr>
              <a:buFont typeface="Wingdings" pitchFamily="2" charset="2"/>
              <a:buChar char="v"/>
            </a:pPr>
            <a:r>
              <a:rPr lang="en-US" sz="2400" dirty="0">
                <a:latin typeface="Times New Roman" pitchFamily="18" charset="0"/>
                <a:cs typeface="Times New Roman" pitchFamily="18" charset="0"/>
              </a:rPr>
              <a:t>Urban Drainage Systems </a:t>
            </a:r>
            <a:r>
              <a:rPr lang="en-US" sz="2400" dirty="0" smtClean="0">
                <a:latin typeface="Times New Roman" pitchFamily="18" charset="0"/>
                <a:cs typeface="Times New Roman" pitchFamily="18" charset="0"/>
              </a:rPr>
              <a:t>Highways </a:t>
            </a:r>
            <a:r>
              <a:rPr lang="en-US" sz="2400" dirty="0">
                <a:latin typeface="Times New Roman" pitchFamily="18" charset="0"/>
                <a:cs typeface="Times New Roman" pitchFamily="18" charset="0"/>
              </a:rPr>
              <a:t>and Low-Lying Roads </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Smart Cities and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-Based Flood Management .</a:t>
            </a:r>
          </a:p>
          <a:p>
            <a:pPr>
              <a:buFont typeface="Wingdings" pitchFamily="2" charset="2"/>
              <a:buChar char="v"/>
            </a:pPr>
            <a:r>
              <a:rPr lang="en-US" sz="2400" dirty="0" smtClean="0">
                <a:latin typeface="Times New Roman" pitchFamily="18" charset="0"/>
                <a:cs typeface="Times New Roman" pitchFamily="18" charset="0"/>
              </a:rPr>
              <a:t>Railway Underpasses.</a:t>
            </a:r>
          </a:p>
          <a:p>
            <a:pPr>
              <a:buFont typeface="Wingdings" pitchFamily="2" charset="2"/>
              <a:buChar char="v"/>
            </a:pPr>
            <a:r>
              <a:rPr lang="en-US" sz="2400" dirty="0" smtClean="0">
                <a:latin typeface="Times New Roman" pitchFamily="18" charset="0"/>
                <a:cs typeface="Times New Roman" pitchFamily="18" charset="0"/>
              </a:rPr>
              <a:t>Residential </a:t>
            </a:r>
            <a:r>
              <a:rPr lang="en-US" sz="2400" dirty="0">
                <a:latin typeface="Times New Roman" pitchFamily="18" charset="0"/>
                <a:cs typeface="Times New Roman" pitchFamily="18" charset="0"/>
              </a:rPr>
              <a:t>and Commercial Flood-Prone </a:t>
            </a:r>
            <a:r>
              <a:rPr lang="en-US" sz="2400" dirty="0" smtClean="0">
                <a:latin typeface="Times New Roman" pitchFamily="18" charset="0"/>
                <a:cs typeface="Times New Roman" pitchFamily="18" charset="0"/>
              </a:rPr>
              <a:t>Areas.</a:t>
            </a:r>
          </a:p>
          <a:p>
            <a:pPr>
              <a:buFont typeface="Wingdings" pitchFamily="2" charset="2"/>
              <a:buChar char="v"/>
            </a:pPr>
            <a:r>
              <a:rPr lang="en-US" sz="2400" dirty="0" smtClean="0">
                <a:latin typeface="Times New Roman" pitchFamily="18" charset="0"/>
                <a:cs typeface="Times New Roman" pitchFamily="18" charset="0"/>
              </a:rPr>
              <a:t>Industrial Areas. </a:t>
            </a:r>
          </a:p>
          <a:p>
            <a:pPr>
              <a:buFont typeface="Wingdings" pitchFamily="2" charset="2"/>
              <a:buChar char="v"/>
            </a:pPr>
            <a:r>
              <a:rPr lang="en-US" sz="2400" dirty="0" smtClean="0">
                <a:latin typeface="Times New Roman" pitchFamily="18" charset="0"/>
                <a:cs typeface="Times New Roman" pitchFamily="18" charset="0"/>
              </a:rPr>
              <a:t>Disaster </a:t>
            </a:r>
            <a:r>
              <a:rPr lang="en-US" sz="2400" dirty="0">
                <a:latin typeface="Times New Roman" pitchFamily="18" charset="0"/>
                <a:cs typeface="Times New Roman" pitchFamily="18" charset="0"/>
              </a:rPr>
              <a:t>Management </a:t>
            </a:r>
            <a:r>
              <a:rPr lang="en-US" sz="2400" dirty="0" smtClean="0">
                <a:latin typeface="Times New Roman" pitchFamily="18" charset="0"/>
                <a:cs typeface="Times New Roman" pitchFamily="18" charset="0"/>
              </a:rPr>
              <a:t>Systems.</a:t>
            </a:r>
            <a:endParaRPr lang="en-US" sz="2400" dirty="0" smtClean="0">
              <a:latin typeface="Times New Roman" panose="02020603050405020304" pitchFamily="18" charset="0"/>
              <a:cs typeface="Times New Roman" panose="02020603050405020304" pitchFamily="18" charset="0"/>
            </a:endParaRPr>
          </a:p>
        </p:txBody>
      </p:sp>
      <p:pic>
        <p:nvPicPr>
          <p:cNvPr id="6" name="Picture 5" descr="mrk logo.png"/>
          <p:cNvPicPr>
            <a:picLocks noChangeAspect="1"/>
          </p:cNvPicPr>
          <p:nvPr/>
        </p:nvPicPr>
        <p:blipFill>
          <a:blip r:embed="rId2"/>
          <a:stretch>
            <a:fillRect/>
          </a:stretch>
        </p:blipFill>
        <p:spPr>
          <a:xfrm>
            <a:off x="11248570" y="5921829"/>
            <a:ext cx="943429" cy="943429"/>
          </a:xfrm>
          <a:prstGeom prst="rect">
            <a:avLst/>
          </a:prstGeom>
        </p:spPr>
      </p:pic>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048731"/>
          <p:cNvSpPr>
            <a:spLocks noGrp="1"/>
          </p:cNvSpPr>
          <p:nvPr>
            <p:ph type="title"/>
          </p:nvPr>
        </p:nvSpPr>
        <p:spPr>
          <a:xfrm>
            <a:off x="838200" y="638629"/>
            <a:ext cx="10515600" cy="1422400"/>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p:sp>
        <p:nvSpPr>
          <p:cNvPr id="1048733" name="Text Placeholder 1048732"/>
          <p:cNvSpPr>
            <a:spLocks noGrp="1"/>
          </p:cNvSpPr>
          <p:nvPr>
            <p:ph type="body" idx="1"/>
          </p:nvPr>
        </p:nvSpPr>
        <p:spPr/>
        <p:txBody>
          <a:bodyPr/>
          <a:lstStyle/>
          <a:p>
            <a:pPr marL="114300" indent="0" algn="just">
              <a:lnSpc>
                <a:spcPct val="150000"/>
              </a:lnSpc>
              <a:buNone/>
            </a:pPr>
            <a:r>
              <a:rPr lang="en-US" sz="20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endParaRPr lang="en-US" sz="2400" dirty="0"/>
          </a:p>
        </p:txBody>
      </p:sp>
      <p:pic>
        <p:nvPicPr>
          <p:cNvPr id="6" name="Picture 5" descr="mrk logo.png"/>
          <p:cNvPicPr>
            <a:picLocks noChangeAspect="1"/>
          </p:cNvPicPr>
          <p:nvPr/>
        </p:nvPicPr>
        <p:blipFill>
          <a:blip r:embed="rId2"/>
          <a:stretch>
            <a:fillRect/>
          </a:stretch>
        </p:blipFill>
        <p:spPr>
          <a:xfrm>
            <a:off x="11248570" y="5921829"/>
            <a:ext cx="943429" cy="943429"/>
          </a:xfrm>
          <a:prstGeom prst="rect">
            <a:avLst/>
          </a:prstGeom>
        </p:spPr>
      </p:pic>
      <p:sp>
        <p:nvSpPr>
          <p:cNvPr id="2" name="Rectangle 1"/>
          <p:cNvSpPr/>
          <p:nvPr/>
        </p:nvSpPr>
        <p:spPr>
          <a:xfrm>
            <a:off x="493485" y="1659285"/>
            <a:ext cx="11379201" cy="4524315"/>
          </a:xfrm>
          <a:prstGeom prst="rect">
            <a:avLst/>
          </a:prstGeom>
        </p:spPr>
        <p:txBody>
          <a:bodyPr wrap="square">
            <a:spAutoFit/>
          </a:bodyPr>
          <a:lstStyle/>
          <a:p>
            <a:pPr algn="just"/>
            <a:r>
              <a:rPr lang="en-US" sz="2400" dirty="0">
                <a:latin typeface="Times New Roman" pitchFamily="18" charset="0"/>
                <a:cs typeface="Times New Roman" pitchFamily="18" charset="0"/>
              </a:rPr>
              <a:t>The Automatic Flood Monitoring, Warning, and Controlling System for Subways and Underpasses is a smart and efficient solution for managing urban flooding. By integrating Mechatronics,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and Embedded Systems, this project enables real-time monitoring, warning, and automated flood control using </a:t>
            </a:r>
            <a:r>
              <a:rPr lang="en-US" sz="2400" dirty="0" err="1">
                <a:latin typeface="Times New Roman" pitchFamily="18" charset="0"/>
                <a:cs typeface="Times New Roman" pitchFamily="18" charset="0"/>
              </a:rPr>
              <a:t>Arduino</a:t>
            </a:r>
            <a:r>
              <a:rPr lang="en-US" sz="2400" dirty="0">
                <a:latin typeface="Times New Roman" pitchFamily="18" charset="0"/>
                <a:cs typeface="Times New Roman" pitchFamily="18" charset="0"/>
              </a:rPr>
              <a:t> UNO or </a:t>
            </a:r>
            <a:r>
              <a:rPr lang="en-US" sz="2400" dirty="0" err="1">
                <a:latin typeface="Times New Roman" pitchFamily="18" charset="0"/>
                <a:cs typeface="Times New Roman" pitchFamily="18" charset="0"/>
              </a:rPr>
              <a:t>NodeMCU</a:t>
            </a:r>
            <a:r>
              <a:rPr lang="en-US" sz="2400" dirty="0">
                <a:latin typeface="Times New Roman" pitchFamily="18" charset="0"/>
                <a:cs typeface="Times New Roman" pitchFamily="18" charset="0"/>
              </a:rPr>
              <a:t> along with various </a:t>
            </a:r>
            <a:r>
              <a:rPr lang="en-US" sz="2400" dirty="0" err="1" smtClean="0">
                <a:latin typeface="Times New Roman" pitchFamily="18" charset="0"/>
                <a:cs typeface="Times New Roman" pitchFamily="18" charset="0"/>
              </a:rPr>
              <a:t>sensors.The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system categorizes flood levels into three risk levels and provides instant alerts through LED indicators, buzzers, LCD/OLED displays, and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platforms. It ensures public safety by restricting vehicle entry in high-risk areas using servo </a:t>
            </a:r>
            <a:r>
              <a:rPr lang="en-US" sz="2400" dirty="0" smtClean="0">
                <a:latin typeface="Times New Roman" pitchFamily="18" charset="0"/>
                <a:cs typeface="Times New Roman" pitchFamily="18" charset="0"/>
              </a:rPr>
              <a:t>motor controlled </a:t>
            </a:r>
            <a:r>
              <a:rPr lang="en-US" sz="2400" dirty="0">
                <a:latin typeface="Times New Roman" pitchFamily="18" charset="0"/>
                <a:cs typeface="Times New Roman" pitchFamily="18" charset="0"/>
              </a:rPr>
              <a:t>barriers and activates water pumps to drain excess water </a:t>
            </a:r>
            <a:r>
              <a:rPr lang="en-US" sz="2400" dirty="0" smtClean="0">
                <a:latin typeface="Times New Roman" pitchFamily="18" charset="0"/>
                <a:cs typeface="Times New Roman" pitchFamily="18" charset="0"/>
              </a:rPr>
              <a:t>efficiently. With </a:t>
            </a:r>
            <a:r>
              <a:rPr lang="en-US" sz="2400" dirty="0">
                <a:latin typeface="Times New Roman" pitchFamily="18" charset="0"/>
                <a:cs typeface="Times New Roman" pitchFamily="18" charset="0"/>
              </a:rPr>
              <a:t>its automation, remote monitoring, and quick response capabilities, this project significantly enhances flood management in subways, underpasses, highways, and urban drainage systems. It serves as a cost-effective and scalable solution for smart cities, reducing flood-related accidents and infrastructure damage.</a:t>
            </a: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Title 1048733"/>
          <p:cNvSpPr>
            <a:spLocks noGrp="1"/>
          </p:cNvSpPr>
          <p:nvPr>
            <p:ph type="title"/>
          </p:nvPr>
        </p:nvSpPr>
        <p:spPr>
          <a:xfrm>
            <a:off x="755073" y="0"/>
            <a:ext cx="10515600" cy="100059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FUTURE ENHANCEMENT</a:t>
            </a:r>
            <a:endParaRPr lang="en-US" sz="3600" b="1" dirty="0">
              <a:latin typeface="Times New Roman" panose="02020603050405020304" pitchFamily="18" charset="0"/>
              <a:cs typeface="Times New Roman" panose="02020603050405020304" pitchFamily="18" charset="0"/>
            </a:endParaRPr>
          </a:p>
        </p:txBody>
      </p:sp>
      <p:sp>
        <p:nvSpPr>
          <p:cNvPr id="1048735" name="Text Placeholder 1048734"/>
          <p:cNvSpPr>
            <a:spLocks noGrp="1"/>
          </p:cNvSpPr>
          <p:nvPr>
            <p:ph type="body" idx="1"/>
          </p:nvPr>
        </p:nvSpPr>
        <p:spPr>
          <a:xfrm>
            <a:off x="232229" y="1185862"/>
            <a:ext cx="11488055" cy="4351338"/>
          </a:xfrm>
        </p:spPr>
        <p:txBody>
          <a:bodyPr>
            <a:noAutofit/>
          </a:bodyPr>
          <a:lstStyle/>
          <a:p>
            <a:pPr marL="114300" indent="0" algn="just">
              <a:lnSpc>
                <a:spcPct val="150000"/>
              </a:lnSpc>
              <a:buNone/>
            </a:pPr>
            <a:r>
              <a:rPr lang="en-US" sz="2400" dirty="0">
                <a:latin typeface="Times New Roman" pitchFamily="18" charset="0"/>
                <a:cs typeface="Times New Roman" pitchFamily="18" charset="0"/>
              </a:rPr>
              <a:t>Incorporating these advanced technologies will significantly enhance the Automatic Flood Monitoring, Warning, and Controlling System for Subways and Underpasses, making it more efficient, accurate, and scalable. By integrating AI,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smart traffic management, and self-sustaining power solutions, the system can provide real-time monitoring, early warnings, and automated flood control. These future enhancements will improve public safety, disaster management, and urban flood resilience, making cities smarter and more responsive to extreme weather conditions.</a:t>
            </a:r>
            <a:endParaRPr lang="en-US" sz="2400" dirty="0">
              <a:latin typeface="Times New Roman" panose="02020603050405020304" pitchFamily="18" charset="0"/>
              <a:cs typeface="Times New Roman" panose="02020603050405020304" pitchFamily="18" charset="0"/>
            </a:endParaRPr>
          </a:p>
        </p:txBody>
      </p:sp>
      <p:pic>
        <p:nvPicPr>
          <p:cNvPr id="6" name="Picture 5" descr="mrk logo.png"/>
          <p:cNvPicPr>
            <a:picLocks noChangeAspect="1"/>
          </p:cNvPicPr>
          <p:nvPr/>
        </p:nvPicPr>
        <p:blipFill>
          <a:blip r:embed="rId2"/>
          <a:stretch>
            <a:fillRect/>
          </a:stretch>
        </p:blipFill>
        <p:spPr>
          <a:xfrm>
            <a:off x="11248570" y="5921829"/>
            <a:ext cx="943429" cy="943429"/>
          </a:xfrm>
          <a:prstGeom prst="rect">
            <a:avLst/>
          </a:prstGeom>
        </p:spPr>
      </p:pic>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Title 1048735"/>
          <p:cNvSpPr>
            <a:spLocks noGrp="1"/>
          </p:cNvSpPr>
          <p:nvPr>
            <p:ph type="title"/>
          </p:nvPr>
        </p:nvSpPr>
        <p:spPr>
          <a:xfrm>
            <a:off x="838200" y="261257"/>
            <a:ext cx="10515600" cy="1052059"/>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1048737" name="Text Placeholder 1048736"/>
          <p:cNvSpPr>
            <a:spLocks noGrp="1"/>
          </p:cNvSpPr>
          <p:nvPr>
            <p:ph type="body" idx="1"/>
          </p:nvPr>
        </p:nvSpPr>
        <p:spPr>
          <a:xfrm>
            <a:off x="551543" y="1219200"/>
            <a:ext cx="10802257" cy="4957763"/>
          </a:xfrm>
        </p:spPr>
        <p:txBody>
          <a:bodyPr>
            <a:noAutofit/>
          </a:bodyPr>
          <a:lstStyle/>
          <a:p>
            <a:pPr marL="114300" indent="0">
              <a:lnSpc>
                <a:spcPct val="150000"/>
              </a:lnSpc>
              <a:buNone/>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descr="mrk logo.png"/>
          <p:cNvPicPr>
            <a:picLocks noChangeAspect="1"/>
          </p:cNvPicPr>
          <p:nvPr/>
        </p:nvPicPr>
        <p:blipFill>
          <a:blip r:embed="rId2"/>
          <a:stretch>
            <a:fillRect/>
          </a:stretch>
        </p:blipFill>
        <p:spPr>
          <a:xfrm>
            <a:off x="11248570" y="5921829"/>
            <a:ext cx="943429" cy="943429"/>
          </a:xfrm>
          <a:prstGeom prst="rect">
            <a:avLst/>
          </a:prstGeom>
        </p:spPr>
      </p:pic>
      <p:sp>
        <p:nvSpPr>
          <p:cNvPr id="2" name="Rectangle 1"/>
          <p:cNvSpPr/>
          <p:nvPr/>
        </p:nvSpPr>
        <p:spPr>
          <a:xfrm>
            <a:off x="478970" y="1567543"/>
            <a:ext cx="11241313" cy="4893647"/>
          </a:xfrm>
          <a:prstGeom prst="rect">
            <a:avLst/>
          </a:prstGeom>
        </p:spPr>
        <p:txBody>
          <a:bodyPr wrap="square">
            <a:spAutoFit/>
          </a:bodyPr>
          <a:lstStyle/>
          <a:p>
            <a:r>
              <a:rPr lang="en-IN" sz="2400" dirty="0">
                <a:latin typeface="Times New Roman" pitchFamily="18" charset="0"/>
                <a:cs typeface="Times New Roman" pitchFamily="18" charset="0"/>
              </a:rPr>
              <a:t>[1]. </a:t>
            </a:r>
            <a:r>
              <a:rPr lang="en-IN" sz="2400" dirty="0" err="1">
                <a:latin typeface="Times New Roman" pitchFamily="18" charset="0"/>
                <a:cs typeface="Times New Roman" pitchFamily="18" charset="0"/>
              </a:rPr>
              <a:t>Zahir</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Shahirah</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Binti</a:t>
            </a:r>
            <a:r>
              <a:rPr lang="en-IN" sz="2400" dirty="0">
                <a:latin typeface="Times New Roman" pitchFamily="18" charset="0"/>
                <a:cs typeface="Times New Roman" pitchFamily="18" charset="0"/>
              </a:rPr>
              <a:t>, et al. "Smart </a:t>
            </a:r>
            <a:r>
              <a:rPr lang="en-IN" sz="2400" dirty="0" err="1">
                <a:latin typeface="Times New Roman" pitchFamily="18" charset="0"/>
                <a:cs typeface="Times New Roman" pitchFamily="18" charset="0"/>
              </a:rPr>
              <a:t>IoT</a:t>
            </a:r>
            <a:r>
              <a:rPr lang="en-IN" sz="2400" dirty="0">
                <a:latin typeface="Times New Roman" pitchFamily="18" charset="0"/>
                <a:cs typeface="Times New Roman" pitchFamily="18" charset="0"/>
              </a:rPr>
              <a:t> Flood Monitoring System." Journal of Physics: Conference Series. </a:t>
            </a:r>
            <a:r>
              <a:rPr lang="en-IN" sz="2400" dirty="0" smtClean="0">
                <a:latin typeface="Times New Roman" pitchFamily="18" charset="0"/>
                <a:cs typeface="Times New Roman" pitchFamily="18" charset="0"/>
              </a:rPr>
              <a:t>Vol.</a:t>
            </a:r>
            <a:r>
              <a:rPr lang="en-US" sz="2400" dirty="0" smtClean="0">
                <a:latin typeface="Times New Roman" pitchFamily="18" charset="0"/>
                <a:cs typeface="Times New Roman" pitchFamily="18" charset="0"/>
              </a:rPr>
              <a:t>1339</a:t>
            </a:r>
            <a:r>
              <a:rPr lang="en-US" sz="2400" dirty="0">
                <a:latin typeface="Times New Roman" pitchFamily="18" charset="0"/>
                <a:cs typeface="Times New Roman" pitchFamily="18" charset="0"/>
              </a:rPr>
              <a:t>. No.1. IOP Publishing, 2019.</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2]. </a:t>
            </a:r>
            <a:r>
              <a:rPr lang="en-US" sz="2400" dirty="0" err="1">
                <a:latin typeface="Times New Roman" pitchFamily="18" charset="0"/>
                <a:cs typeface="Times New Roman" pitchFamily="18" charset="0"/>
              </a:rPr>
              <a:t>Priya</a:t>
            </a:r>
            <a:r>
              <a:rPr lang="en-US" sz="2400" dirty="0">
                <a:latin typeface="Times New Roman" pitchFamily="18" charset="0"/>
                <a:cs typeface="Times New Roman" pitchFamily="18" charset="0"/>
              </a:rPr>
              <a:t>, S. Jana, et al. "Flood monitoring and alerting system." International Journal of Computer Engineering </a:t>
            </a:r>
            <a:r>
              <a:rPr lang="en-US" sz="2400" dirty="0" smtClean="0">
                <a:latin typeface="Times New Roman" pitchFamily="18" charset="0"/>
                <a:cs typeface="Times New Roman" pitchFamily="18" charset="0"/>
              </a:rPr>
              <a:t>&amp;</a:t>
            </a:r>
            <a:r>
              <a:rPr lang="en-IN" sz="2400" dirty="0" smtClean="0">
                <a:latin typeface="Times New Roman" pitchFamily="18" charset="0"/>
                <a:cs typeface="Times New Roman" pitchFamily="18" charset="0"/>
              </a:rPr>
              <a:t>Technology </a:t>
            </a:r>
            <a:r>
              <a:rPr lang="en-IN" sz="2400" dirty="0">
                <a:latin typeface="Times New Roman" pitchFamily="18" charset="0"/>
                <a:cs typeface="Times New Roman" pitchFamily="18" charset="0"/>
              </a:rPr>
              <a:t>(IJCET) 8.2 (2017): 15.</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3]. Hughes, Danny, et al. "An intelligent and adaptable grid-based flood monitoring and warning system</a:t>
            </a:r>
            <a:r>
              <a:rPr lang="en-US" sz="2400" dirty="0" smtClean="0">
                <a:latin typeface="Times New Roman" pitchFamily="18" charset="0"/>
                <a:cs typeface="Times New Roman" pitchFamily="18" charset="0"/>
              </a:rPr>
              <a:t>.“ Proceedings </a:t>
            </a:r>
            <a:r>
              <a:rPr lang="en-US" sz="2400" dirty="0">
                <a:latin typeface="Times New Roman" pitchFamily="18" charset="0"/>
                <a:cs typeface="Times New Roman" pitchFamily="18" charset="0"/>
              </a:rPr>
              <a:t>of the UK </a:t>
            </a:r>
            <a:r>
              <a:rPr lang="en-US" sz="2400" dirty="0" err="1">
                <a:latin typeface="Times New Roman" pitchFamily="18" charset="0"/>
                <a:cs typeface="Times New Roman" pitchFamily="18" charset="0"/>
              </a:rPr>
              <a:t>eScience</a:t>
            </a:r>
            <a:r>
              <a:rPr lang="en-US" sz="2400" dirty="0">
                <a:latin typeface="Times New Roman" pitchFamily="18" charset="0"/>
                <a:cs typeface="Times New Roman" pitchFamily="18" charset="0"/>
              </a:rPr>
              <a:t> All Hands Meeting. Vol. 10. 2006</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[4] </a:t>
            </a:r>
            <a:r>
              <a:rPr lang="en-IN" sz="2400" dirty="0" err="1">
                <a:latin typeface="Times New Roman" pitchFamily="18" charset="0"/>
                <a:cs typeface="Times New Roman" pitchFamily="18" charset="0"/>
              </a:rPr>
              <a:t>Gade</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Yash</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Dilip</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Bhoye</a:t>
            </a:r>
            <a:r>
              <a:rPr lang="en-IN" sz="2400" dirty="0">
                <a:latin typeface="Times New Roman" pitchFamily="18" charset="0"/>
                <a:cs typeface="Times New Roman" pitchFamily="18" charset="0"/>
              </a:rPr>
              <a:t> Sanjay Vijay, </a:t>
            </a:r>
            <a:r>
              <a:rPr lang="en-IN" sz="2400" dirty="0" err="1">
                <a:latin typeface="Times New Roman" pitchFamily="18" charset="0"/>
                <a:cs typeface="Times New Roman" pitchFamily="18" charset="0"/>
              </a:rPr>
              <a:t>Gandole</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Avinash</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Dnyaneshwar</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Prof.</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Rathod</a:t>
            </a:r>
            <a:r>
              <a:rPr lang="en-IN" sz="2400" dirty="0">
                <a:latin typeface="Times New Roman" pitchFamily="18" charset="0"/>
                <a:cs typeface="Times New Roman" pitchFamily="18" charset="0"/>
              </a:rPr>
              <a:t> G. </a:t>
            </a:r>
            <a:r>
              <a:rPr lang="en-IN" sz="2400" dirty="0" smtClean="0">
                <a:latin typeface="Times New Roman" pitchFamily="18" charset="0"/>
                <a:cs typeface="Times New Roman" pitchFamily="18" charset="0"/>
              </a:rPr>
              <a:t>G</a:t>
            </a:r>
            <a:r>
              <a:rPr lang="en-US" sz="2400" dirty="0" smtClean="0">
                <a:latin typeface="Times New Roman" pitchFamily="18" charset="0"/>
                <a:cs typeface="Times New Roman" pitchFamily="18" charset="0"/>
              </a:rPr>
              <a:t>International </a:t>
            </a:r>
            <a:r>
              <a:rPr lang="en-US" sz="2400" dirty="0">
                <a:latin typeface="Times New Roman" pitchFamily="18" charset="0"/>
                <a:cs typeface="Times New Roman" pitchFamily="18" charset="0"/>
              </a:rPr>
              <a:t>Journal of Advanced Research in Science, Communication and Technology (IJARSCT</a:t>
            </a:r>
            <a:r>
              <a:rPr lang="en-US" sz="2400" dirty="0" smtClean="0">
                <a:latin typeface="Times New Roman" pitchFamily="18" charset="0"/>
                <a:cs typeface="Times New Roman" pitchFamily="18" charset="0"/>
              </a:rPr>
              <a:t>), Volume </a:t>
            </a:r>
            <a:r>
              <a:rPr lang="en-US" sz="2400" dirty="0">
                <a:latin typeface="Times New Roman" pitchFamily="18" charset="0"/>
                <a:cs typeface="Times New Roman" pitchFamily="18" charset="0"/>
              </a:rPr>
              <a:t>4, Issue 2, February </a:t>
            </a:r>
            <a:r>
              <a:rPr lang="en-US" sz="2400" dirty="0" smtClean="0">
                <a:latin typeface="Times New Roman" pitchFamily="18" charset="0"/>
                <a:cs typeface="Times New Roman" pitchFamily="18" charset="0"/>
              </a:rPr>
              <a:t>2024 “</a:t>
            </a:r>
            <a:r>
              <a:rPr lang="en-US" sz="2400" dirty="0" err="1" smtClean="0">
                <a:latin typeface="Times New Roman" pitchFamily="18" charset="0"/>
                <a:cs typeface="Times New Roman" pitchFamily="18" charset="0"/>
              </a:rPr>
              <a:t>IoT</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Based Flood Monitoring and Alarm </a:t>
            </a:r>
            <a:r>
              <a:rPr lang="en-US" sz="2400" dirty="0" smtClean="0">
                <a:latin typeface="Times New Roman" pitchFamily="18" charset="0"/>
                <a:cs typeface="Times New Roman" pitchFamily="18" charset="0"/>
              </a:rPr>
              <a:t>System”.</a:t>
            </a:r>
            <a:endParaRPr lang="en-US" sz="2400" dirty="0">
              <a:latin typeface="Times New Roman" pitchFamily="18" charset="0"/>
              <a:cs typeface="Times New Roman" pitchFamily="18" charset="0"/>
            </a:endParaRPr>
          </a:p>
        </p:txBody>
      </p:sp>
    </p:spTree>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latin typeface="Times New Roman" pitchFamily="18" charset="0"/>
                <a:cs typeface="Times New Roman" pitchFamily="18" charset="0"/>
              </a:rPr>
              <a:t>PROBLEM  STATEMENT</a:t>
            </a:r>
            <a:endParaRPr lang="en-IN" sz="36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38200" y="1825625"/>
            <a:ext cx="10515600" cy="1425575"/>
          </a:xfrm>
        </p:spPr>
        <p:txBody>
          <a:bodyPr/>
          <a:lstStyle/>
          <a:p>
            <a:pPr marL="114300" indent="0">
              <a:buNone/>
            </a:pPr>
            <a:r>
              <a:rPr lang="en-IN" dirty="0">
                <a:latin typeface="Times New Roman" pitchFamily="18" charset="0"/>
                <a:cs typeface="Times New Roman" pitchFamily="18" charset="0"/>
              </a:rPr>
              <a:t>During the Rainy season the subways and underpasses were affected by the flood water , This was caused by civil and constructional error , So how to reduce and prevent the error ?  </a:t>
            </a:r>
          </a:p>
          <a:p>
            <a:pPr marL="114300" indent="0">
              <a:buNone/>
            </a:pPr>
            <a:endParaRPr lang="en-IN" dirty="0"/>
          </a:p>
        </p:txBody>
      </p:sp>
      <p:pic>
        <p:nvPicPr>
          <p:cNvPr id="4" name="Picture 3" descr="mrk logo.png"/>
          <p:cNvPicPr>
            <a:picLocks noChangeAspect="1"/>
          </p:cNvPicPr>
          <p:nvPr/>
        </p:nvPicPr>
        <p:blipFill>
          <a:blip r:embed="rId2"/>
          <a:stretch>
            <a:fillRect/>
          </a:stretch>
        </p:blipFill>
        <p:spPr>
          <a:xfrm>
            <a:off x="11248570" y="5921829"/>
            <a:ext cx="943429" cy="943429"/>
          </a:xfrm>
          <a:prstGeom prst="rect">
            <a:avLst/>
          </a:prstGeom>
        </p:spPr>
      </p:pic>
    </p:spTree>
    <p:extLst>
      <p:ext uri="{BB962C8B-B14F-4D97-AF65-F5344CB8AC3E}">
        <p14:creationId xmlns:p14="http://schemas.microsoft.com/office/powerpoint/2010/main" val="194210453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ext Placeholder 2"/>
          <p:cNvSpPr>
            <a:spLocks noGrp="1"/>
          </p:cNvSpPr>
          <p:nvPr>
            <p:ph type="body" idx="1"/>
          </p:nvPr>
        </p:nvSpPr>
        <p:spPr/>
        <p:txBody>
          <a:bodyPr>
            <a:normAutofit/>
          </a:bodyPr>
          <a:lstStyle/>
          <a:p>
            <a:pPr marL="114300" indent="0" algn="ctr">
              <a:buNone/>
            </a:pPr>
            <a:endParaRPr lang="en-US" sz="6000" b="1" dirty="0">
              <a:latin typeface="Times New Roman" panose="02020603050405020304" pitchFamily="18" charset="0"/>
              <a:cs typeface="Times New Roman" panose="02020603050405020304" pitchFamily="18" charset="0"/>
            </a:endParaRPr>
          </a:p>
          <a:p>
            <a:pPr marL="114300" indent="0" algn="ctr">
              <a:buNone/>
            </a:pPr>
            <a:r>
              <a:rPr lang="en-US" sz="6000" b="1" dirty="0">
                <a:latin typeface="Times New Roman" panose="02020603050405020304" pitchFamily="18" charset="0"/>
                <a:cs typeface="Times New Roman" panose="02020603050405020304" pitchFamily="18" charset="0"/>
              </a:rPr>
              <a:t> THANK </a:t>
            </a:r>
            <a:r>
              <a:rPr lang="en-US" sz="6000" b="1" dirty="0" smtClean="0">
                <a:latin typeface="Times New Roman" panose="02020603050405020304" pitchFamily="18" charset="0"/>
                <a:cs typeface="Times New Roman" panose="02020603050405020304" pitchFamily="18" charset="0"/>
              </a:rPr>
              <a:t>YOU TO ALL</a:t>
            </a:r>
            <a:endParaRPr lang="en-US" sz="6000" b="1" dirty="0">
              <a:latin typeface="Times New Roman" panose="02020603050405020304" pitchFamily="18" charset="0"/>
              <a:cs typeface="Times New Roman" panose="02020603050405020304" pitchFamily="18" charset="0"/>
            </a:endParaRPr>
          </a:p>
        </p:txBody>
      </p:sp>
      <p:pic>
        <p:nvPicPr>
          <p:cNvPr id="3" name="Picture 2" descr="mrk logo.png"/>
          <p:cNvPicPr>
            <a:picLocks noChangeAspect="1"/>
          </p:cNvPicPr>
          <p:nvPr/>
        </p:nvPicPr>
        <p:blipFill>
          <a:blip r:embed="rId2"/>
          <a:stretch>
            <a:fillRect/>
          </a:stretch>
        </p:blipFill>
        <p:spPr>
          <a:xfrm>
            <a:off x="5143045" y="4366532"/>
            <a:ext cx="2143125" cy="2143125"/>
          </a:xfrm>
          <a:prstGeom prst="rect">
            <a:avLst/>
          </a:prstGeom>
        </p:spPr>
      </p:pic>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1048596" name="Google Shape;95;p2"/>
          <p:cNvSpPr txBox="1">
            <a:spLocks noGrp="1"/>
          </p:cNvSpPr>
          <p:nvPr>
            <p:ph type="title"/>
          </p:nvPr>
        </p:nvSpPr>
        <p:spPr>
          <a:xfrm>
            <a:off x="1276226" y="385483"/>
            <a:ext cx="9813719" cy="50305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sz="2000" dirty="0"/>
              <a:t> </a:t>
            </a:r>
            <a:r>
              <a:rPr lang="en-US" sz="4000" b="1" dirty="0" smtClean="0">
                <a:latin typeface="Times New Roman"/>
                <a:ea typeface="Times New Roman"/>
                <a:cs typeface="Times New Roman"/>
                <a:sym typeface="Times New Roman"/>
              </a:rPr>
              <a:t>ABSTRACT</a:t>
            </a:r>
            <a:r>
              <a:rPr lang="en-US" sz="4000" dirty="0" smtClean="0"/>
              <a:t> </a:t>
            </a:r>
            <a:endParaRPr sz="4000" dirty="0"/>
          </a:p>
        </p:txBody>
      </p:sp>
      <p:sp>
        <p:nvSpPr>
          <p:cNvPr id="1048597" name="Google Shape;96;p2"/>
          <p:cNvSpPr txBox="1">
            <a:spLocks noGrp="1"/>
          </p:cNvSpPr>
          <p:nvPr>
            <p:ph type="body" idx="1"/>
          </p:nvPr>
        </p:nvSpPr>
        <p:spPr>
          <a:xfrm>
            <a:off x="0" y="1067016"/>
            <a:ext cx="11916229" cy="5536983"/>
          </a:xfrm>
          <a:prstGeom prst="rect">
            <a:avLst/>
          </a:prstGeom>
          <a:noFill/>
          <a:ln>
            <a:noFill/>
          </a:ln>
        </p:spPr>
        <p:txBody>
          <a:bodyPr spcFirstLastPara="1" wrap="square" lIns="91425" tIns="45700" rIns="91425" bIns="45700" anchor="t" anchorCtr="0">
            <a:noAutofit/>
          </a:bodyPr>
          <a:lstStyle/>
          <a:p>
            <a:pPr marL="114300" indent="0" algn="just">
              <a:lnSpc>
                <a:spcPct val="100000"/>
              </a:lnSpc>
              <a:buNone/>
            </a:pPr>
            <a:r>
              <a:rPr lang="en-IN" sz="2400" dirty="0" smtClean="0">
                <a:latin typeface="Times New Roman" pitchFamily="18" charset="0"/>
                <a:cs typeface="Times New Roman" pitchFamily="18" charset="0"/>
              </a:rPr>
              <a:t>	Flood </a:t>
            </a:r>
            <a:r>
              <a:rPr lang="en-IN" sz="2400" dirty="0">
                <a:latin typeface="Times New Roman" pitchFamily="18" charset="0"/>
                <a:cs typeface="Times New Roman" pitchFamily="18" charset="0"/>
              </a:rPr>
              <a:t>is one of the natural disasters that cannot be  avoided. It happens too fast </a:t>
            </a:r>
            <a:r>
              <a:rPr lang="en-IN" sz="2400" dirty="0" smtClean="0">
                <a:latin typeface="Times New Roman" pitchFamily="18" charset="0"/>
                <a:cs typeface="Times New Roman" pitchFamily="18" charset="0"/>
              </a:rPr>
              <a:t>and affected so </a:t>
            </a:r>
            <a:r>
              <a:rPr lang="en-IN" sz="2400" dirty="0">
                <a:latin typeface="Times New Roman" pitchFamily="18" charset="0"/>
                <a:cs typeface="Times New Roman" pitchFamily="18" charset="0"/>
              </a:rPr>
              <a:t>many lives and properties. Before this, most of the existing system that has been </a:t>
            </a:r>
            <a:r>
              <a:rPr lang="en-IN" sz="2400" dirty="0" smtClean="0">
                <a:latin typeface="Times New Roman" pitchFamily="18" charset="0"/>
                <a:cs typeface="Times New Roman" pitchFamily="18" charset="0"/>
              </a:rPr>
              <a:t>developed </a:t>
            </a:r>
            <a:r>
              <a:rPr lang="en-IN" sz="2400" dirty="0">
                <a:latin typeface="Times New Roman" pitchFamily="18" charset="0"/>
                <a:cs typeface="Times New Roman" pitchFamily="18" charset="0"/>
              </a:rPr>
              <a:t>are only focus on certain areas. Other than that, majority of the public cannot monitor  and have no idea when the flood going to be happened since they do not have any information  and data about the weather condition. By having our proposed system , this will  solve all the drawbacks of the existing system. The proposed system is suitable for subways and  underpasses.  Furthermore, the Government officials can  monitor  what  is  happening and predict if there is any upcoming flood at the web server. The proposed system is  a low cost in design and easy for maintenance. This project will update the water level at the web  server and the system will  display the risk level then issue  alert signal </a:t>
            </a:r>
            <a:r>
              <a:rPr lang="en-IN" sz="2400" dirty="0" smtClean="0">
                <a:latin typeface="Times New Roman" pitchFamily="18" charset="0"/>
                <a:cs typeface="Times New Roman" pitchFamily="18" charset="0"/>
              </a:rPr>
              <a:t>, </a:t>
            </a:r>
            <a:r>
              <a:rPr lang="en-IN" sz="2400" dirty="0" err="1" smtClean="0">
                <a:latin typeface="Times New Roman" pitchFamily="18" charset="0"/>
                <a:cs typeface="Times New Roman" pitchFamily="18" charset="0"/>
              </a:rPr>
              <a:t>finallay</a:t>
            </a: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control by blocking the roads and disposing the flood water by motors  to the citizens for evacuation so that fast necessary actions can be taken.</a:t>
            </a:r>
          </a:p>
          <a:p>
            <a:pPr marL="114300" indent="0" algn="just">
              <a:lnSpc>
                <a:spcPct val="150000"/>
              </a:lnSpc>
              <a:buNone/>
            </a:pPr>
            <a:r>
              <a:rPr lang="en-US" sz="2400" b="1" dirty="0" smtClean="0">
                <a:latin typeface="Times New Roman" pitchFamily="18" charset="0"/>
                <a:cs typeface="Times New Roman" pitchFamily="18" charset="0"/>
              </a:rPr>
              <a:t>KEYWORDS : Flood , </a:t>
            </a:r>
            <a:r>
              <a:rPr lang="en-US" sz="2400" b="1" dirty="0" err="1" smtClean="0">
                <a:latin typeface="Times New Roman" pitchFamily="18" charset="0"/>
                <a:cs typeface="Times New Roman" pitchFamily="18" charset="0"/>
              </a:rPr>
              <a:t>IoT</a:t>
            </a:r>
            <a:r>
              <a:rPr lang="en-US" sz="2400" b="1" dirty="0" smtClean="0">
                <a:latin typeface="Times New Roman" pitchFamily="18" charset="0"/>
                <a:cs typeface="Times New Roman" pitchFamily="18" charset="0"/>
              </a:rPr>
              <a:t> , Public issue , Sensors , Actuators , </a:t>
            </a:r>
            <a:r>
              <a:rPr lang="en-US" sz="2400" b="1" dirty="0" err="1" smtClean="0">
                <a:latin typeface="Times New Roman" pitchFamily="18" charset="0"/>
                <a:cs typeface="Times New Roman" pitchFamily="18" charset="0"/>
              </a:rPr>
              <a:t>Arduino</a:t>
            </a:r>
            <a:r>
              <a:rPr lang="en-US" sz="2400" b="1" dirty="0" smtClean="0">
                <a:latin typeface="Times New Roman" pitchFamily="18" charset="0"/>
                <a:cs typeface="Times New Roman" pitchFamily="18" charset="0"/>
              </a:rPr>
              <a:t> UNO.</a:t>
            </a:r>
            <a:endParaRPr lang="en-US" sz="2400" b="1" dirty="0" smtClean="0">
              <a:latin typeface="Times New Roman" pitchFamily="18" charset="0"/>
              <a:cs typeface="Times New Roman" pitchFamily="18" charset="0"/>
            </a:endParaRPr>
          </a:p>
        </p:txBody>
      </p:sp>
      <p:pic>
        <p:nvPicPr>
          <p:cNvPr id="7" name="Picture 6" descr="mrk logo.png"/>
          <p:cNvPicPr>
            <a:picLocks noChangeAspect="1"/>
          </p:cNvPicPr>
          <p:nvPr/>
        </p:nvPicPr>
        <p:blipFill>
          <a:blip r:embed="rId3"/>
          <a:stretch>
            <a:fillRect/>
          </a:stretch>
        </p:blipFill>
        <p:spPr>
          <a:xfrm>
            <a:off x="11248570" y="5921829"/>
            <a:ext cx="943429" cy="943429"/>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latin typeface="Times New Roman" pitchFamily="18" charset="0"/>
                <a:cs typeface="Times New Roman" pitchFamily="18" charset="0"/>
              </a:rPr>
              <a:t>OBJECTIVES </a:t>
            </a:r>
            <a:endParaRPr lang="en-IN" sz="36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38199" y="1825625"/>
            <a:ext cx="10976429" cy="4351338"/>
          </a:xfrm>
        </p:spPr>
        <p:txBody>
          <a:bodyPr>
            <a:normAutofit/>
          </a:bodyPr>
          <a:lstStyle/>
          <a:p>
            <a:pPr algn="just">
              <a:buFont typeface="Wingdings" pitchFamily="2" charset="2"/>
              <a:buChar char="v"/>
            </a:pPr>
            <a:r>
              <a:rPr lang="en-US" sz="2400" dirty="0">
                <a:latin typeface="Times New Roman" pitchFamily="18" charset="0"/>
                <a:cs typeface="Times New Roman" pitchFamily="18" charset="0"/>
              </a:rPr>
              <a:t>1. To design a flood detection and </a:t>
            </a:r>
            <a:r>
              <a:rPr lang="en-US" sz="2400" dirty="0" smtClean="0">
                <a:latin typeface="Times New Roman" pitchFamily="18" charset="0"/>
                <a:cs typeface="Times New Roman" pitchFamily="18" charset="0"/>
              </a:rPr>
              <a:t>control </a:t>
            </a:r>
            <a:r>
              <a:rPr lang="en-US" sz="2400" dirty="0">
                <a:latin typeface="Times New Roman" pitchFamily="18" charset="0"/>
                <a:cs typeface="Times New Roman" pitchFamily="18" charset="0"/>
              </a:rPr>
              <a:t>system that will detect and send the real time information about the </a:t>
            </a:r>
            <a:r>
              <a:rPr lang="en-US" sz="2400" dirty="0" smtClean="0">
                <a:latin typeface="Times New Roman" pitchFamily="18" charset="0"/>
                <a:cs typeface="Times New Roman" pitchFamily="18" charset="0"/>
              </a:rPr>
              <a:t>flood to </a:t>
            </a:r>
            <a:r>
              <a:rPr lang="en-US" sz="2400" dirty="0">
                <a:latin typeface="Times New Roman" pitchFamily="18" charset="0"/>
                <a:cs typeface="Times New Roman" pitchFamily="18" charset="0"/>
              </a:rPr>
              <a:t>the local Government </a:t>
            </a:r>
            <a:r>
              <a:rPr lang="en-US" sz="2400" dirty="0" smtClean="0">
                <a:latin typeface="Times New Roman" pitchFamily="18" charset="0"/>
                <a:cs typeface="Times New Roman" pitchFamily="18" charset="0"/>
              </a:rPr>
              <a:t>Unit.</a:t>
            </a:r>
          </a:p>
          <a:p>
            <a:pPr marL="114300" indent="0" algn="just">
              <a:buNone/>
            </a:pPr>
            <a:endParaRPr lang="en-US" sz="2400" dirty="0">
              <a:latin typeface="Times New Roman" pitchFamily="18" charset="0"/>
              <a:cs typeface="Times New Roman" pitchFamily="18" charset="0"/>
            </a:endParaRPr>
          </a:p>
          <a:p>
            <a:pPr algn="just">
              <a:buFont typeface="Wingdings" pitchFamily="2" charset="2"/>
              <a:buChar char="v"/>
            </a:pPr>
            <a:r>
              <a:rPr lang="en-US" sz="2400" dirty="0">
                <a:latin typeface="Times New Roman" pitchFamily="18" charset="0"/>
                <a:cs typeface="Times New Roman" pitchFamily="18" charset="0"/>
              </a:rPr>
              <a:t>2. To generate the database related to water level, water flow, </a:t>
            </a:r>
            <a:r>
              <a:rPr lang="en-US" sz="2400" dirty="0" smtClean="0">
                <a:latin typeface="Times New Roman" pitchFamily="18" charset="0"/>
                <a:cs typeface="Times New Roman" pitchFamily="18" charset="0"/>
              </a:rPr>
              <a:t>rainfall and </a:t>
            </a:r>
            <a:r>
              <a:rPr lang="en-US" sz="2400" dirty="0">
                <a:latin typeface="Times New Roman" pitchFamily="18" charset="0"/>
                <a:cs typeface="Times New Roman" pitchFamily="18" charset="0"/>
              </a:rPr>
              <a:t>its processing using the </a:t>
            </a:r>
            <a:r>
              <a:rPr lang="en-US" sz="2400" dirty="0" err="1" smtClean="0">
                <a:latin typeface="Times New Roman" pitchFamily="18" charset="0"/>
                <a:cs typeface="Times New Roman" pitchFamily="18" charset="0"/>
              </a:rPr>
              <a:t>IoT</a:t>
            </a:r>
            <a:r>
              <a:rPr lang="en-US"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Cloud </a:t>
            </a:r>
            <a:r>
              <a:rPr lang="en-IN" sz="2400" dirty="0">
                <a:latin typeface="Times New Roman" pitchFamily="18" charset="0"/>
                <a:cs typeface="Times New Roman" pitchFamily="18" charset="0"/>
              </a:rPr>
              <a:t>server</a:t>
            </a:r>
            <a:r>
              <a:rPr lang="en-IN" sz="2400" dirty="0" smtClean="0">
                <a:latin typeface="Times New Roman" pitchFamily="18" charset="0"/>
                <a:cs typeface="Times New Roman" pitchFamily="18" charset="0"/>
              </a:rPr>
              <a:t>.</a:t>
            </a:r>
          </a:p>
          <a:p>
            <a:pPr marL="114300" indent="0" algn="just">
              <a:buNone/>
            </a:pPr>
            <a:endParaRPr lang="en-IN" sz="2400" dirty="0">
              <a:latin typeface="Times New Roman" pitchFamily="18" charset="0"/>
              <a:cs typeface="Times New Roman" pitchFamily="18" charset="0"/>
            </a:endParaRPr>
          </a:p>
          <a:p>
            <a:pPr algn="just">
              <a:buFont typeface="Wingdings" pitchFamily="2" charset="2"/>
              <a:buChar char="v"/>
            </a:pPr>
            <a:r>
              <a:rPr lang="en-US" sz="2400" dirty="0">
                <a:latin typeface="Times New Roman" pitchFamily="18" charset="0"/>
                <a:cs typeface="Times New Roman" pitchFamily="18" charset="0"/>
              </a:rPr>
              <a:t>3. To design a webpage with a user-friendly interface that will collect the data from cloud server and display the alert </a:t>
            </a:r>
            <a:r>
              <a:rPr lang="en-US" sz="2400" dirty="0" smtClean="0">
                <a:latin typeface="Times New Roman" pitchFamily="18" charset="0"/>
                <a:cs typeface="Times New Roman" pitchFamily="18" charset="0"/>
              </a:rPr>
              <a:t>of flood and control by using </a:t>
            </a:r>
            <a:r>
              <a:rPr lang="en-US" sz="2400" dirty="0" err="1" smtClean="0">
                <a:latin typeface="Times New Roman" pitchFamily="18" charset="0"/>
                <a:cs typeface="Times New Roman" pitchFamily="18" charset="0"/>
              </a:rPr>
              <a:t>actutors</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pic>
        <p:nvPicPr>
          <p:cNvPr id="4" name="Picture 3" descr="mrk logo.png"/>
          <p:cNvPicPr>
            <a:picLocks noChangeAspect="1"/>
          </p:cNvPicPr>
          <p:nvPr/>
        </p:nvPicPr>
        <p:blipFill>
          <a:blip r:embed="rId2"/>
          <a:stretch>
            <a:fillRect/>
          </a:stretch>
        </p:blipFill>
        <p:spPr>
          <a:xfrm>
            <a:off x="11248570" y="5921829"/>
            <a:ext cx="943429" cy="943429"/>
          </a:xfrm>
          <a:prstGeom prst="rect">
            <a:avLst/>
          </a:prstGeom>
        </p:spPr>
      </p:pic>
    </p:spTree>
    <p:extLst>
      <p:ext uri="{BB962C8B-B14F-4D97-AF65-F5344CB8AC3E}">
        <p14:creationId xmlns:p14="http://schemas.microsoft.com/office/powerpoint/2010/main" val="378813276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48600" name="Google Shape;101;p3"/>
          <p:cNvSpPr txBox="1">
            <a:spLocks noGrp="1"/>
          </p:cNvSpPr>
          <p:nvPr>
            <p:ph type="title"/>
          </p:nvPr>
        </p:nvSpPr>
        <p:spPr>
          <a:xfrm>
            <a:off x="956128" y="203201"/>
            <a:ext cx="10515600" cy="72063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600" b="1" dirty="0">
                <a:latin typeface="Times New Roman"/>
                <a:ea typeface="Times New Roman"/>
                <a:cs typeface="Times New Roman"/>
                <a:sym typeface="Times New Roman"/>
              </a:rPr>
              <a:t>INTRODUCTION</a:t>
            </a:r>
            <a:r>
              <a:rPr lang="en-US" sz="2400" dirty="0"/>
              <a:t> </a:t>
            </a:r>
            <a:endParaRPr sz="2400" dirty="0"/>
          </a:p>
        </p:txBody>
      </p:sp>
      <p:sp>
        <p:nvSpPr>
          <p:cNvPr id="1048601" name="Google Shape;102;p3"/>
          <p:cNvSpPr txBox="1">
            <a:spLocks noGrp="1"/>
          </p:cNvSpPr>
          <p:nvPr>
            <p:ph type="body" idx="1"/>
          </p:nvPr>
        </p:nvSpPr>
        <p:spPr>
          <a:xfrm flipH="1">
            <a:off x="283029" y="1499326"/>
            <a:ext cx="10842171" cy="4617720"/>
          </a:xfrm>
          <a:prstGeom prst="rect">
            <a:avLst/>
          </a:prstGeom>
          <a:noFill/>
          <a:ln>
            <a:noFill/>
          </a:ln>
        </p:spPr>
        <p:txBody>
          <a:bodyPr spcFirstLastPara="1" wrap="square" lIns="91425" tIns="45700" rIns="91425" bIns="45700" anchor="t" anchorCtr="0">
            <a:noAutofit/>
          </a:bodyPr>
          <a:lstStyle/>
          <a:p>
            <a:pPr marL="114300" indent="0" algn="just">
              <a:lnSpc>
                <a:spcPct val="150000"/>
              </a:lnSpc>
              <a:buNone/>
            </a:pPr>
            <a:r>
              <a:rPr lang="en-US" dirty="0" smtClean="0">
                <a:latin typeface="Times New Roman" panose="02020603050405020304" pitchFamily="18" charset="0"/>
                <a:cs typeface="Times New Roman" panose="02020603050405020304" pitchFamily="18" charset="0"/>
              </a:rPr>
              <a:t> </a:t>
            </a:r>
            <a:endParaRPr lang="en-US" b="0" i="0" u="none" strike="noStrike" baseline="0" dirty="0">
              <a:latin typeface="Times New Roman" panose="02020603050405020304" pitchFamily="18" charset="0"/>
              <a:cs typeface="Times New Roman" panose="02020603050405020304" pitchFamily="18" charset="0"/>
            </a:endParaRPr>
          </a:p>
        </p:txBody>
      </p:sp>
      <p:sp>
        <p:nvSpPr>
          <p:cNvPr id="2" name="Rectangle 1"/>
          <p:cNvSpPr/>
          <p:nvPr/>
        </p:nvSpPr>
        <p:spPr>
          <a:xfrm>
            <a:off x="290286" y="1019361"/>
            <a:ext cx="11683999" cy="5262979"/>
          </a:xfrm>
          <a:prstGeom prst="rect">
            <a:avLst/>
          </a:prstGeom>
        </p:spPr>
        <p:txBody>
          <a:bodyPr wrap="square">
            <a:spAutoFit/>
          </a:bodyPr>
          <a:lstStyle/>
          <a:p>
            <a:pPr marL="342900" indent="-342900" algn="just">
              <a:buFont typeface="Wingdings" pitchFamily="2" charset="2"/>
              <a:buChar char="v"/>
            </a:pPr>
            <a:r>
              <a:rPr lang="en-US" sz="2400" dirty="0">
                <a:latin typeface="Times New Roman" pitchFamily="18" charset="0"/>
                <a:cs typeface="Times New Roman" pitchFamily="18" charset="0"/>
              </a:rPr>
              <a:t>Flooding in subways and underpasses poses a significant risk to public safety, infrastructure, and transportation systems. Sudden heavy rainfall, poor drainage, and rising water levels can lead to accidents, vehicle damage, and traffic disruptions. To mitigate these risks, an </a:t>
            </a:r>
            <a:r>
              <a:rPr lang="en-US" sz="2400" b="1" dirty="0">
                <a:latin typeface="Times New Roman" pitchFamily="18" charset="0"/>
                <a:cs typeface="Times New Roman" pitchFamily="18" charset="0"/>
              </a:rPr>
              <a:t>Automatic Flood Monitoring, Warning, and Controlling System</a:t>
            </a:r>
            <a:r>
              <a:rPr lang="en-US" sz="2400" dirty="0">
                <a:latin typeface="Times New Roman" pitchFamily="18" charset="0"/>
                <a:cs typeface="Times New Roman" pitchFamily="18" charset="0"/>
              </a:rPr>
              <a:t> is essential for detecting water levels, alerting authorities and commuters, and activating flood prevention mechanisms.</a:t>
            </a:r>
          </a:p>
          <a:p>
            <a:pPr marL="342900" indent="-342900" algn="just">
              <a:buFont typeface="Wingdings" pitchFamily="2" charset="2"/>
              <a:buChar char="v"/>
            </a:pPr>
            <a:endParaRPr lang="en-US" sz="2400" dirty="0" smtClean="0">
              <a:latin typeface="Times New Roman" pitchFamily="18" charset="0"/>
              <a:cs typeface="Times New Roman" pitchFamily="18" charset="0"/>
            </a:endParaRPr>
          </a:p>
          <a:p>
            <a:pPr marL="342900" indent="-342900" algn="just">
              <a:buFont typeface="Wingdings" pitchFamily="2" charset="2"/>
              <a:buChar char="v"/>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project leverages </a:t>
            </a:r>
            <a:r>
              <a:rPr lang="en-US" sz="2400" b="1" dirty="0">
                <a:latin typeface="Times New Roman" pitchFamily="18" charset="0"/>
                <a:cs typeface="Times New Roman" pitchFamily="18" charset="0"/>
              </a:rPr>
              <a:t>Embedded Systems, </a:t>
            </a:r>
            <a:r>
              <a:rPr lang="en-US" sz="2400" b="1" dirty="0" err="1">
                <a:latin typeface="Times New Roman" pitchFamily="18" charset="0"/>
                <a:cs typeface="Times New Roman" pitchFamily="18" charset="0"/>
              </a:rPr>
              <a:t>IoT</a:t>
            </a:r>
            <a:r>
              <a:rPr lang="en-US" sz="2400" b="1" dirty="0">
                <a:latin typeface="Times New Roman" pitchFamily="18" charset="0"/>
                <a:cs typeface="Times New Roman" pitchFamily="18" charset="0"/>
              </a:rPr>
              <a:t>, and Mechatronics</a:t>
            </a:r>
            <a:r>
              <a:rPr lang="en-US" sz="2400" dirty="0">
                <a:latin typeface="Times New Roman" pitchFamily="18" charset="0"/>
                <a:cs typeface="Times New Roman" pitchFamily="18" charset="0"/>
              </a:rPr>
              <a:t> to design an intelligent flood management solution using </a:t>
            </a:r>
            <a:r>
              <a:rPr lang="en-US" sz="2400" b="1" dirty="0" err="1">
                <a:latin typeface="Times New Roman" pitchFamily="18" charset="0"/>
                <a:cs typeface="Times New Roman" pitchFamily="18" charset="0"/>
              </a:rPr>
              <a:t>Arduino</a:t>
            </a:r>
            <a:r>
              <a:rPr lang="en-US" sz="2400" b="1" dirty="0">
                <a:latin typeface="Times New Roman" pitchFamily="18" charset="0"/>
                <a:cs typeface="Times New Roman" pitchFamily="18" charset="0"/>
              </a:rPr>
              <a:t> UNO or </a:t>
            </a:r>
            <a:r>
              <a:rPr lang="en-US" sz="2400" b="1" dirty="0" err="1">
                <a:latin typeface="Times New Roman" pitchFamily="18" charset="0"/>
                <a:cs typeface="Times New Roman" pitchFamily="18" charset="0"/>
              </a:rPr>
              <a:t>NodeMCU</a:t>
            </a:r>
            <a:r>
              <a:rPr lang="en-US" sz="2400" dirty="0">
                <a:latin typeface="Times New Roman" pitchFamily="18" charset="0"/>
                <a:cs typeface="Times New Roman" pitchFamily="18" charset="0"/>
              </a:rPr>
              <a:t>. I</a:t>
            </a:r>
            <a:r>
              <a:rPr lang="en-US" sz="2400" dirty="0" smtClean="0">
                <a:latin typeface="Times New Roman" pitchFamily="18" charset="0"/>
                <a:cs typeface="Times New Roman" pitchFamily="18" charset="0"/>
              </a:rPr>
              <a:t>ntegrating </a:t>
            </a:r>
            <a:r>
              <a:rPr lang="en-US" sz="2400" b="1" dirty="0">
                <a:latin typeface="Times New Roman" pitchFamily="18" charset="0"/>
                <a:cs typeface="Times New Roman" pitchFamily="18" charset="0"/>
              </a:rPr>
              <a:t>real-time monitoring, automated control, and remote notification </a:t>
            </a:r>
            <a:r>
              <a:rPr lang="en-US" sz="2400" b="1" dirty="0" smtClean="0">
                <a:latin typeface="Times New Roman" pitchFamily="18" charset="0"/>
                <a:cs typeface="Times New Roman" pitchFamily="18" charset="0"/>
              </a:rPr>
              <a:t>capabilities</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this system enhances safety and prevents flood-related accidents in subways and underpasses. It serves as a reliable and cost-effective solution for urban flood management, ensuring efficient response and </a:t>
            </a:r>
            <a:r>
              <a:rPr lang="en-US" sz="2400" dirty="0" smtClean="0">
                <a:latin typeface="Times New Roman" pitchFamily="18" charset="0"/>
                <a:cs typeface="Times New Roman" pitchFamily="18" charset="0"/>
              </a:rPr>
              <a:t>minimizing potential </a:t>
            </a:r>
            <a:r>
              <a:rPr lang="en-US" sz="2400" dirty="0">
                <a:latin typeface="Times New Roman" pitchFamily="18" charset="0"/>
                <a:cs typeface="Times New Roman" pitchFamily="18" charset="0"/>
              </a:rPr>
              <a:t>damage.</a:t>
            </a:r>
          </a:p>
          <a:p>
            <a:pPr algn="just"/>
            <a:endParaRPr lang="en-IN" sz="2400" dirty="0">
              <a:latin typeface="Times New Roman" pitchFamily="18" charset="0"/>
              <a:cs typeface="Times New Roman" pitchFamily="18" charset="0"/>
            </a:endParaRPr>
          </a:p>
        </p:txBody>
      </p:sp>
      <p:pic>
        <p:nvPicPr>
          <p:cNvPr id="7" name="Picture 6" descr="mrk logo.png"/>
          <p:cNvPicPr>
            <a:picLocks noChangeAspect="1"/>
          </p:cNvPicPr>
          <p:nvPr/>
        </p:nvPicPr>
        <p:blipFill>
          <a:blip r:embed="rId3"/>
          <a:stretch>
            <a:fillRect/>
          </a:stretch>
        </p:blipFill>
        <p:spPr>
          <a:xfrm>
            <a:off x="11248570" y="5921829"/>
            <a:ext cx="943429" cy="943429"/>
          </a:xfrm>
          <a:prstGeom prst="rect">
            <a:avLst/>
          </a:prstGeom>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48604" name="Google Shape;107;p4"/>
          <p:cNvSpPr txBox="1">
            <a:spLocks noGrp="1"/>
          </p:cNvSpPr>
          <p:nvPr>
            <p:ph type="title"/>
          </p:nvPr>
        </p:nvSpPr>
        <p:spPr>
          <a:xfrm>
            <a:off x="1447908" y="131575"/>
            <a:ext cx="9069036" cy="65798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dirty="0">
                <a:latin typeface="Times New Roman"/>
                <a:ea typeface="Times New Roman"/>
                <a:cs typeface="Times New Roman"/>
                <a:sym typeface="Times New Roman"/>
              </a:rPr>
              <a:t>LITERATURE </a:t>
            </a:r>
            <a:r>
              <a:rPr lang="en-US" sz="3200" b="1" dirty="0" smtClean="0">
                <a:latin typeface="Times New Roman"/>
                <a:ea typeface="Times New Roman"/>
                <a:cs typeface="Times New Roman"/>
                <a:sym typeface="Times New Roman"/>
              </a:rPr>
              <a:t>SURVEY  </a:t>
            </a:r>
            <a:endParaRPr sz="3200" dirty="0"/>
          </a:p>
        </p:txBody>
      </p:sp>
      <p:graphicFrame>
        <p:nvGraphicFramePr>
          <p:cNvPr id="4194304" name="Google Shape;108;p4"/>
          <p:cNvGraphicFramePr>
            <a:graphicFrameLocks/>
          </p:cNvGraphicFramePr>
          <p:nvPr>
            <p:extLst>
              <p:ext uri="{D42A27DB-BD31-4B8C-83A1-F6EECF244321}">
                <p14:modId xmlns:p14="http://schemas.microsoft.com/office/powerpoint/2010/main" val="184637575"/>
              </p:ext>
            </p:extLst>
          </p:nvPr>
        </p:nvGraphicFramePr>
        <p:xfrm>
          <a:off x="154167" y="740228"/>
          <a:ext cx="11921292" cy="6020750"/>
        </p:xfrm>
        <a:graphic>
          <a:graphicData uri="http://schemas.openxmlformats.org/drawingml/2006/table">
            <a:tbl>
              <a:tblPr firstRow="1" bandRow="1">
                <a:tableStyleId>{5940675A-B579-460E-94D1-54222C63F5DA}</a:tableStyleId>
              </a:tblPr>
              <a:tblGrid>
                <a:gridCol w="686886"/>
                <a:gridCol w="2170545"/>
                <a:gridCol w="4378037"/>
                <a:gridCol w="1348509"/>
                <a:gridCol w="3337315"/>
              </a:tblGrid>
              <a:tr h="389446">
                <a:tc>
                  <a:txBody>
                    <a:bodyPr/>
                    <a:lstStyle/>
                    <a:p>
                      <a:pPr marL="0" marR="0" lvl="0" indent="0" algn="ctr" rtl="0">
                        <a:spcBef>
                          <a:spcPts val="0"/>
                        </a:spcBef>
                        <a:spcAft>
                          <a:spcPts val="0"/>
                        </a:spcAft>
                        <a:buNone/>
                      </a:pPr>
                      <a:r>
                        <a:rPr lang="en-US" sz="1300" b="1" i="0" u="none" strike="noStrike" cap="none" dirty="0">
                          <a:latin typeface="Times New Roman" panose="02020603050405020304" pitchFamily="18" charset="0"/>
                          <a:cs typeface="Times New Roman" panose="02020603050405020304" pitchFamily="18" charset="0"/>
                          <a:sym typeface="Times New Roman"/>
                        </a:rPr>
                        <a:t>S.No</a:t>
                      </a:r>
                      <a:endParaRPr sz="1300" b="1" i="0" dirty="0">
                        <a:latin typeface="Times New Roman" panose="02020603050405020304" pitchFamily="18" charset="0"/>
                        <a:cs typeface="Times New Roman" panose="02020603050405020304" pitchFamily="18" charset="0"/>
                      </a:endParaRPr>
                    </a:p>
                  </a:txBody>
                  <a:tcPr marL="63075" marR="63075" marT="31550" marB="31550"/>
                </a:tc>
                <a:tc>
                  <a:txBody>
                    <a:bodyPr/>
                    <a:lstStyle/>
                    <a:p>
                      <a:pPr marL="0" marR="0" lvl="0" indent="0" algn="ctr" rtl="0">
                        <a:spcBef>
                          <a:spcPts val="0"/>
                        </a:spcBef>
                        <a:spcAft>
                          <a:spcPts val="0"/>
                        </a:spcAft>
                        <a:buNone/>
                      </a:pPr>
                      <a:r>
                        <a:rPr lang="en-US" sz="1300" b="1" i="0" dirty="0">
                          <a:latin typeface="Times New Roman" panose="02020603050405020304" pitchFamily="18" charset="0"/>
                          <a:cs typeface="Times New Roman" panose="02020603050405020304" pitchFamily="18" charset="0"/>
                        </a:rPr>
                        <a:t>    </a:t>
                      </a:r>
                      <a:r>
                        <a:rPr lang="en-US" sz="1300" b="1" i="0" dirty="0" smtClean="0">
                          <a:latin typeface="Times New Roman" panose="02020603050405020304" pitchFamily="18" charset="0"/>
                          <a:cs typeface="Times New Roman" panose="02020603050405020304" pitchFamily="18" charset="0"/>
                        </a:rPr>
                        <a:t> </a:t>
                      </a:r>
                      <a:r>
                        <a:rPr lang="en-US" sz="1300" b="1" i="0" dirty="0" smtClean="0">
                          <a:latin typeface="Times New Roman" panose="02020603050405020304" pitchFamily="18" charset="0"/>
                          <a:cs typeface="Times New Roman" panose="02020603050405020304" pitchFamily="18" charset="0"/>
                        </a:rPr>
                        <a:t>AUTHOR</a:t>
                      </a:r>
                      <a:r>
                        <a:rPr lang="en-US" sz="1300" b="1" i="0" baseline="0" dirty="0" smtClean="0">
                          <a:latin typeface="Times New Roman" panose="02020603050405020304" pitchFamily="18" charset="0"/>
                          <a:cs typeface="Times New Roman" panose="02020603050405020304" pitchFamily="18" charset="0"/>
                        </a:rPr>
                        <a:t> NAME</a:t>
                      </a:r>
                      <a:r>
                        <a:rPr lang="en-US" sz="1300" b="1" i="0" dirty="0" smtClean="0">
                          <a:latin typeface="Times New Roman" panose="02020603050405020304" pitchFamily="18" charset="0"/>
                          <a:cs typeface="Times New Roman" panose="02020603050405020304" pitchFamily="18" charset="0"/>
                          <a:sym typeface="Times New Roman"/>
                        </a:rPr>
                        <a:t>                   </a:t>
                      </a:r>
                      <a:endParaRPr sz="1300" b="1" i="0" dirty="0">
                        <a:latin typeface="Times New Roman" panose="02020603050405020304" pitchFamily="18" charset="0"/>
                        <a:cs typeface="Times New Roman" panose="02020603050405020304" pitchFamily="18" charset="0"/>
                      </a:endParaRPr>
                    </a:p>
                  </a:txBody>
                  <a:tcPr marL="63075" marR="63075" marT="31550" marB="31550"/>
                </a:tc>
                <a:tc>
                  <a:txBody>
                    <a:bodyPr/>
                    <a:lstStyle/>
                    <a:p>
                      <a:pPr marL="0" marR="0" lvl="0" indent="0" algn="ctr" rtl="0">
                        <a:lnSpc>
                          <a:spcPct val="150000"/>
                        </a:lnSpc>
                        <a:spcBef>
                          <a:spcPts val="0"/>
                        </a:spcBef>
                        <a:spcAft>
                          <a:spcPts val="0"/>
                        </a:spcAft>
                        <a:buNone/>
                      </a:pPr>
                      <a:r>
                        <a:rPr lang="en-US" sz="1300" b="1" i="0" dirty="0" smtClean="0">
                          <a:latin typeface="Times New Roman" panose="02020603050405020304" pitchFamily="18" charset="0"/>
                          <a:cs typeface="Times New Roman" panose="02020603050405020304" pitchFamily="18" charset="0"/>
                        </a:rPr>
                        <a:t> </a:t>
                      </a:r>
                      <a:r>
                        <a:rPr lang="en-US" sz="1300" b="1" i="0" dirty="0" smtClean="0">
                          <a:latin typeface="Times New Roman" panose="02020603050405020304" pitchFamily="18" charset="0"/>
                          <a:cs typeface="Times New Roman" panose="02020603050405020304" pitchFamily="18" charset="0"/>
                          <a:sym typeface="Times New Roman"/>
                        </a:rPr>
                        <a:t>TITLE </a:t>
                      </a:r>
                      <a:endParaRPr sz="1300" b="1" i="0" dirty="0">
                        <a:latin typeface="Times New Roman" panose="02020603050405020304" pitchFamily="18" charset="0"/>
                        <a:cs typeface="Times New Roman" panose="02020603050405020304" pitchFamily="18" charset="0"/>
                      </a:endParaRPr>
                    </a:p>
                  </a:txBody>
                  <a:tcPr marL="63075" marR="63075" marT="31550" marB="31550"/>
                </a:tc>
                <a:tc>
                  <a:txBody>
                    <a:bodyPr/>
                    <a:lstStyle/>
                    <a:p>
                      <a:pPr marL="0" marR="0" lvl="0" indent="0" algn="ctr" rtl="0">
                        <a:spcBef>
                          <a:spcPts val="0"/>
                        </a:spcBef>
                        <a:spcAft>
                          <a:spcPts val="0"/>
                        </a:spcAft>
                        <a:buNone/>
                      </a:pPr>
                      <a:r>
                        <a:rPr lang="en-US" sz="1300" b="1" i="0" dirty="0">
                          <a:latin typeface="Times New Roman" panose="02020603050405020304" pitchFamily="18" charset="0"/>
                          <a:cs typeface="Times New Roman" panose="02020603050405020304" pitchFamily="18" charset="0"/>
                        </a:rPr>
                        <a:t>YEAR</a:t>
                      </a:r>
                      <a:r>
                        <a:rPr lang="en-US" sz="1300" b="1" i="0" baseline="0" dirty="0">
                          <a:latin typeface="Times New Roman" panose="02020603050405020304" pitchFamily="18" charset="0"/>
                          <a:cs typeface="Times New Roman" panose="02020603050405020304" pitchFamily="18" charset="0"/>
                        </a:rPr>
                        <a:t> </a:t>
                      </a:r>
                      <a:r>
                        <a:rPr lang="en-US" sz="1300" b="1" i="0" baseline="0" dirty="0" smtClean="0">
                          <a:latin typeface="Times New Roman" panose="02020603050405020304" pitchFamily="18" charset="0"/>
                          <a:cs typeface="Times New Roman" panose="02020603050405020304" pitchFamily="18" charset="0"/>
                        </a:rPr>
                        <a:t>OF PUBLISHED</a:t>
                      </a:r>
                      <a:endParaRPr sz="1300" b="1" i="0" dirty="0">
                        <a:latin typeface="Times New Roman" panose="02020603050405020304" pitchFamily="18" charset="0"/>
                        <a:cs typeface="Times New Roman" panose="02020603050405020304" pitchFamily="18" charset="0"/>
                      </a:endParaRPr>
                    </a:p>
                  </a:txBody>
                  <a:tcPr marL="63075" marR="63075" marT="31550" marB="31550"/>
                </a:tc>
                <a:tc>
                  <a:txBody>
                    <a:bodyPr/>
                    <a:lstStyle/>
                    <a:p>
                      <a:pPr algn="ctr"/>
                      <a:r>
                        <a:rPr lang="en-US" altLang="en-US" sz="1300" b="1" i="0" dirty="0" smtClean="0">
                          <a:latin typeface="Times New Roman" panose="02020603050405020304" pitchFamily="18" charset="0"/>
                          <a:cs typeface="Times New Roman" panose="02020603050405020304" pitchFamily="18" charset="0"/>
                        </a:rPr>
                        <a:t>            REMARKS</a:t>
                      </a:r>
                      <a:endParaRPr lang="en-US" altLang="en-US" sz="1300" b="1" i="0" dirty="0">
                        <a:latin typeface="Times New Roman" panose="02020603050405020304" pitchFamily="18" charset="0"/>
                        <a:cs typeface="Times New Roman" panose="02020603050405020304" pitchFamily="18" charset="0"/>
                      </a:endParaRPr>
                    </a:p>
                  </a:txBody>
                  <a:tcPr marL="63075" marR="63075" marT="31550" marB="31550"/>
                </a:tc>
              </a:tr>
              <a:tr h="652716">
                <a:tc>
                  <a:txBody>
                    <a:bodyPr/>
                    <a:lstStyle/>
                    <a:p>
                      <a:pPr marL="0" marR="0" lvl="0" indent="0" algn="ctr" rtl="0">
                        <a:spcBef>
                          <a:spcPts val="0"/>
                        </a:spcBef>
                        <a:spcAft>
                          <a:spcPts val="0"/>
                        </a:spcAft>
                        <a:buNone/>
                      </a:pPr>
                      <a:r>
                        <a:rPr lang="en-US" sz="1300" b="1" i="0" dirty="0">
                          <a:latin typeface="Times New Roman" panose="02020603050405020304" pitchFamily="18" charset="0"/>
                          <a:cs typeface="Times New Roman" panose="02020603050405020304" pitchFamily="18" charset="0"/>
                          <a:sym typeface="Times New Roman"/>
                        </a:rPr>
                        <a:t>1.</a:t>
                      </a:r>
                    </a:p>
                  </a:txBody>
                  <a:tcPr marL="63075" marR="63075" marT="31550" marB="31550"/>
                </a:tc>
                <a:tc>
                  <a:txBody>
                    <a:bodyPr/>
                    <a:lstStyle/>
                    <a:p>
                      <a:pPr marL="0" marR="0" lvl="0" indent="0" algn="ctr" rtl="0">
                        <a:spcBef>
                          <a:spcPts val="0"/>
                        </a:spcBef>
                        <a:spcAft>
                          <a:spcPts val="0"/>
                        </a:spcAft>
                        <a:buNone/>
                      </a:pP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Gade</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Yash</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Dilip</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Bhoye</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Sanjay Vijay,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Gandole</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Avinash</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Dnyaneshwar</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Prof.</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Rathod</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G. G</a:t>
                      </a:r>
                      <a:endParaRPr lang="en-IN" sz="1300" b="0" i="0" baseline="0" dirty="0" smtClean="0">
                        <a:latin typeface="Times New Roman" panose="02020603050405020304" pitchFamily="18" charset="0"/>
                        <a:ea typeface="Times New Roman"/>
                        <a:cs typeface="Times New Roman" panose="02020603050405020304" pitchFamily="18" charset="0"/>
                        <a:sym typeface="Times New Roman"/>
                      </a:endParaRPr>
                    </a:p>
                  </a:txBody>
                  <a:tcPr marL="63075" marR="63075" marT="31550" marB="31550"/>
                </a:tc>
                <a:tc>
                  <a:txBody>
                    <a:bodyPr/>
                    <a:lstStyle/>
                    <a:p>
                      <a:pPr marL="0" marR="0" lvl="0" indent="0" algn="ctr" rtl="0">
                        <a:spcBef>
                          <a:spcPts val="0"/>
                        </a:spcBef>
                        <a:spcAft>
                          <a:spcPts val="0"/>
                        </a:spcAft>
                        <a:buNone/>
                      </a:pPr>
                      <a:r>
                        <a:rPr lang="en-US" sz="1300" b="1" i="0" u="none" strike="noStrike" cap="none" baseline="0" dirty="0" smtClean="0">
                          <a:solidFill>
                            <a:srgbClr val="000000"/>
                          </a:solidFill>
                          <a:latin typeface="Times New Roman" pitchFamily="18" charset="0"/>
                          <a:ea typeface="+mn-ea"/>
                          <a:cs typeface="Times New Roman" pitchFamily="18" charset="0"/>
                          <a:sym typeface="Arial"/>
                        </a:rPr>
                        <a:t>IOT BASED FLOOD  MONITORING  AND ALARM SYSTEM</a:t>
                      </a:r>
                      <a:endParaRPr sz="1300" b="1" i="0" dirty="0">
                        <a:latin typeface="Times New Roman" panose="02020603050405020304" pitchFamily="18" charset="0"/>
                        <a:ea typeface="Times New Roman"/>
                        <a:cs typeface="Times New Roman" panose="02020603050405020304" pitchFamily="18" charset="0"/>
                        <a:sym typeface="Times New Roman"/>
                      </a:endParaRPr>
                    </a:p>
                  </a:txBody>
                  <a:tcPr marL="63075" marR="63075" marT="31550" marB="31550"/>
                </a:tc>
                <a:tc>
                  <a:txBody>
                    <a:bodyPr/>
                    <a:lstStyle/>
                    <a:p>
                      <a:pPr marL="0" marR="0" lvl="0" indent="0" algn="ctr" rtl="0">
                        <a:spcBef>
                          <a:spcPts val="0"/>
                        </a:spcBef>
                        <a:spcAft>
                          <a:spcPts val="0"/>
                        </a:spcAft>
                        <a:buNone/>
                      </a:pPr>
                      <a:r>
                        <a:rPr lang="en-IN" sz="1300" b="1" i="0" u="none" strike="noStrike" cap="none" baseline="0" dirty="0" smtClean="0">
                          <a:solidFill>
                            <a:srgbClr val="000000"/>
                          </a:solidFill>
                          <a:latin typeface="Times New Roman" pitchFamily="18" charset="0"/>
                          <a:ea typeface="+mn-ea"/>
                          <a:cs typeface="Times New Roman" pitchFamily="18" charset="0"/>
                          <a:sym typeface="Arial"/>
                        </a:rPr>
                        <a:t>2024</a:t>
                      </a:r>
                      <a:endParaRPr sz="1300" b="1" i="0" dirty="0">
                        <a:latin typeface="Times New Roman" panose="02020603050405020304" pitchFamily="18" charset="0"/>
                        <a:ea typeface="Times New Roman"/>
                        <a:cs typeface="Times New Roman" panose="02020603050405020304" pitchFamily="18" charset="0"/>
                        <a:sym typeface="Times New Roman"/>
                      </a:endParaRPr>
                    </a:p>
                  </a:txBody>
                  <a:tcPr marL="63075" marR="63075" marT="31550" marB="31550"/>
                </a:tc>
                <a:tc>
                  <a:txBody>
                    <a:bodyPr/>
                    <a:lstStyle/>
                    <a:p>
                      <a:pPr algn="ctr"/>
                      <a:r>
                        <a:rPr lang="en-IN" sz="1300" b="0" i="0" u="none" strike="noStrike" cap="none" baseline="0" dirty="0" smtClean="0">
                          <a:solidFill>
                            <a:srgbClr val="000000"/>
                          </a:solidFill>
                          <a:latin typeface="Times New Roman" pitchFamily="18" charset="0"/>
                          <a:ea typeface="+mn-ea"/>
                          <a:cs typeface="Times New Roman" pitchFamily="18" charset="0"/>
                          <a:sym typeface="Arial"/>
                        </a:rPr>
                        <a:t>The purpose of this </a:t>
                      </a:r>
                      <a:r>
                        <a:rPr lang="en-US" sz="1300" b="0" i="0" u="none" strike="noStrike" cap="none" baseline="0" dirty="0" smtClean="0">
                          <a:solidFill>
                            <a:srgbClr val="000000"/>
                          </a:solidFill>
                          <a:latin typeface="Times New Roman" pitchFamily="18" charset="0"/>
                          <a:ea typeface="+mn-ea"/>
                          <a:cs typeface="Times New Roman" pitchFamily="18" charset="0"/>
                          <a:sym typeface="Arial"/>
                        </a:rPr>
                        <a:t>project is to sense the water level in river beds and check if they are in normal condition. </a:t>
                      </a:r>
                    </a:p>
                    <a:p>
                      <a:pPr algn="ctr"/>
                      <a:endParaRPr lang="en-US" altLang="en-US" sz="1300" b="0" i="0" u="none" strike="noStrike" cap="none" baseline="0" dirty="0" smtClean="0">
                        <a:solidFill>
                          <a:srgbClr val="000000"/>
                        </a:solidFill>
                        <a:latin typeface="Times New Roman" pitchFamily="18" charset="0"/>
                        <a:ea typeface="+mn-ea"/>
                        <a:cs typeface="Times New Roman" pitchFamily="18" charset="0"/>
                        <a:sym typeface="Arial"/>
                      </a:endParaRPr>
                    </a:p>
                  </a:txBody>
                  <a:tcPr marL="63075" marR="63075" marT="31550" marB="31550"/>
                </a:tc>
              </a:tr>
              <a:tr h="609600">
                <a:tc>
                  <a:txBody>
                    <a:bodyPr/>
                    <a:lstStyle/>
                    <a:p>
                      <a:pPr marL="0" marR="0" lvl="0" indent="0" algn="ctr" rtl="0">
                        <a:spcBef>
                          <a:spcPts val="0"/>
                        </a:spcBef>
                        <a:spcAft>
                          <a:spcPts val="0"/>
                        </a:spcAft>
                        <a:buNone/>
                      </a:pPr>
                      <a:r>
                        <a:rPr lang="en-US" sz="1300" b="1" i="0">
                          <a:latin typeface="Times New Roman" panose="02020603050405020304" pitchFamily="18" charset="0"/>
                          <a:cs typeface="Times New Roman" panose="02020603050405020304" pitchFamily="18" charset="0"/>
                          <a:sym typeface="Times New Roman"/>
                        </a:rPr>
                        <a:t>2.</a:t>
                      </a:r>
                    </a:p>
                  </a:txBody>
                  <a:tcPr marL="63075" marR="63075" marT="31550" marB="31550"/>
                </a:tc>
                <a:tc>
                  <a:txBody>
                    <a:bodyPr/>
                    <a:lstStyle/>
                    <a:p>
                      <a:pPr algn="ct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Chitimireddy</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Nirusha</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Goutam</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Kumar ,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Sharaff</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Dhanvanthri</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p>
                    <a:p>
                      <a:pPr algn="ctr"/>
                      <a:r>
                        <a:rPr lang="en-IN" sz="1300" b="0" i="0" u="none" strike="noStrike" cap="none" baseline="0" dirty="0" smtClean="0">
                          <a:solidFill>
                            <a:srgbClr val="000000"/>
                          </a:solidFill>
                          <a:latin typeface="Times New Roman" pitchFamily="18" charset="0"/>
                          <a:ea typeface="+mn-ea"/>
                          <a:cs typeface="Times New Roman" pitchFamily="18" charset="0"/>
                          <a:sym typeface="Arial"/>
                        </a:rPr>
                        <a:t>S.M.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Saira</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Banu</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Basavaraj.H</a:t>
                      </a:r>
                      <a:endParaRPr lang="en-IN" sz="1300" b="0" i="0" dirty="0" smtClean="0">
                        <a:latin typeface="Times New Roman" pitchFamily="18" charset="0"/>
                        <a:cs typeface="Times New Roman" pitchFamily="18" charset="0"/>
                      </a:endParaRPr>
                    </a:p>
                    <a:p>
                      <a:pPr algn="ctr"/>
                      <a:endParaRPr lang="en-IN" sz="1300" b="0" i="0" dirty="0">
                        <a:latin typeface="Times New Roman" pitchFamily="18" charset="0"/>
                        <a:cs typeface="Times New Roman" pitchFamily="18" charset="0"/>
                      </a:endParaRPr>
                    </a:p>
                  </a:txBody>
                  <a:tcPr marL="63075" marR="63075" marT="31550" marB="31550"/>
                </a:tc>
                <a:tc>
                  <a:txBody>
                    <a:bodyPr/>
                    <a:lstStyle/>
                    <a:p>
                      <a:pPr algn="ctr"/>
                      <a:r>
                        <a:rPr lang="en-IN" sz="1300" b="1" i="0" u="none" strike="noStrike" cap="none" baseline="0" dirty="0" smtClean="0">
                          <a:solidFill>
                            <a:srgbClr val="000000"/>
                          </a:solidFill>
                          <a:latin typeface="Times New Roman" pitchFamily="18" charset="0"/>
                          <a:ea typeface="+mn-ea"/>
                          <a:cs typeface="Times New Roman" pitchFamily="18" charset="0"/>
                          <a:sym typeface="Arial"/>
                        </a:rPr>
                        <a:t>FLOOD MONITORING AND EARLY</a:t>
                      </a:r>
                    </a:p>
                    <a:p>
                      <a:pPr algn="ctr"/>
                      <a:r>
                        <a:rPr lang="en-IN" sz="1300" b="1" i="0" u="none" strike="noStrike" cap="none" baseline="0" dirty="0" smtClean="0">
                          <a:solidFill>
                            <a:srgbClr val="000000"/>
                          </a:solidFill>
                          <a:latin typeface="Times New Roman" pitchFamily="18" charset="0"/>
                          <a:ea typeface="+mn-ea"/>
                          <a:cs typeface="Times New Roman" pitchFamily="18" charset="0"/>
                          <a:sym typeface="Arial"/>
                        </a:rPr>
                        <a:t>WARNING SYSTEM USING RASPBERRY  PI</a:t>
                      </a:r>
                    </a:p>
                  </a:txBody>
                  <a:tcPr marL="63075" marR="63075" marT="31550" marB="31550"/>
                </a:tc>
                <a:tc>
                  <a:txBody>
                    <a:bodyPr/>
                    <a:lstStyle/>
                    <a:p>
                      <a:pPr algn="ctr"/>
                      <a:r>
                        <a:rPr lang="en-IN" sz="1300" b="1" i="0" dirty="0" smtClean="0">
                          <a:latin typeface="Times New Roman" pitchFamily="18" charset="0"/>
                          <a:cs typeface="Times New Roman" pitchFamily="18" charset="0"/>
                        </a:rPr>
                        <a:t> 2023</a:t>
                      </a:r>
                      <a:endParaRPr lang="en-IN" sz="1300" b="1" i="0" dirty="0">
                        <a:latin typeface="Times New Roman" pitchFamily="18" charset="0"/>
                        <a:cs typeface="Times New Roman" pitchFamily="18" charset="0"/>
                      </a:endParaRPr>
                    </a:p>
                  </a:txBody>
                  <a:tcPr marL="63075" marR="63075" marT="31550" marB="31550"/>
                </a:tc>
                <a:tc>
                  <a:txBody>
                    <a:bodyPr/>
                    <a:lstStyle/>
                    <a:p>
                      <a:pPr algn="ctr"/>
                      <a:r>
                        <a:rPr lang="en-IN" sz="1300" b="0" i="0" u="none" strike="noStrike" cap="none" baseline="0" dirty="0" smtClean="0">
                          <a:solidFill>
                            <a:srgbClr val="000000"/>
                          </a:solidFill>
                          <a:latin typeface="Times New Roman" pitchFamily="18" charset="0"/>
                          <a:ea typeface="+mn-ea"/>
                          <a:cs typeface="Times New Roman" pitchFamily="18" charset="0"/>
                          <a:sym typeface="Arial"/>
                        </a:rPr>
                        <a:t>Raspberry pi, GSM Module, DHT11 sensor,</a:t>
                      </a:r>
                    </a:p>
                    <a:p>
                      <a:pPr algn="ctr"/>
                      <a:r>
                        <a:rPr lang="en-US" sz="1300" b="0" i="0" u="none" strike="noStrike" cap="none" baseline="0" dirty="0" smtClean="0">
                          <a:solidFill>
                            <a:srgbClr val="000000"/>
                          </a:solidFill>
                          <a:latin typeface="Times New Roman" pitchFamily="18" charset="0"/>
                          <a:ea typeface="+mn-ea"/>
                          <a:cs typeface="Times New Roman" pitchFamily="18" charset="0"/>
                          <a:sym typeface="Arial"/>
                        </a:rPr>
                        <a:t>Water Flow sensor, Rain sensor, Moisture sensor, PCB,</a:t>
                      </a:r>
                    </a:p>
                    <a:p>
                      <a:pPr algn="ctr"/>
                      <a:r>
                        <a:rPr lang="en-IN" sz="1300" b="0" i="0" u="none" strike="noStrike" cap="none" baseline="0" dirty="0" smtClean="0">
                          <a:solidFill>
                            <a:srgbClr val="000000"/>
                          </a:solidFill>
                          <a:latin typeface="Times New Roman" pitchFamily="18" charset="0"/>
                          <a:ea typeface="+mn-ea"/>
                          <a:cs typeface="Times New Roman" pitchFamily="18" charset="0"/>
                          <a:sym typeface="Arial"/>
                        </a:rPr>
                        <a:t>Ultra-sonic sensor, Light, Buzzer</a:t>
                      </a:r>
                      <a:endParaRPr lang="en-IN" sz="1300" b="0" i="0" dirty="0">
                        <a:latin typeface="Times New Roman" pitchFamily="18" charset="0"/>
                        <a:cs typeface="Times New Roman" pitchFamily="18" charset="0"/>
                      </a:endParaRPr>
                    </a:p>
                  </a:txBody>
                  <a:tcPr marL="63075" marR="63075" marT="31550" marB="31550"/>
                </a:tc>
              </a:tr>
              <a:tr h="796482">
                <a:tc>
                  <a:txBody>
                    <a:bodyPr/>
                    <a:lstStyle/>
                    <a:p>
                      <a:pPr marL="0" marR="0" lvl="0" indent="0" algn="ctr" rtl="0">
                        <a:spcBef>
                          <a:spcPts val="0"/>
                        </a:spcBef>
                        <a:spcAft>
                          <a:spcPts val="0"/>
                        </a:spcAft>
                        <a:buNone/>
                      </a:pPr>
                      <a:r>
                        <a:rPr lang="en-US" sz="1300" b="1" i="0" dirty="0" smtClean="0">
                          <a:latin typeface="Times New Roman" panose="02020603050405020304" pitchFamily="18" charset="0"/>
                          <a:cs typeface="Times New Roman" panose="02020603050405020304" pitchFamily="18" charset="0"/>
                          <a:sym typeface="Times New Roman"/>
                        </a:rPr>
                        <a:t>3.</a:t>
                      </a:r>
                      <a:endParaRPr lang="en-US" sz="1300" b="1" i="0" dirty="0">
                        <a:latin typeface="Times New Roman" panose="02020603050405020304" pitchFamily="18" charset="0"/>
                        <a:cs typeface="Times New Roman" panose="02020603050405020304" pitchFamily="18" charset="0"/>
                        <a:sym typeface="Times New Roman"/>
                      </a:endParaRPr>
                    </a:p>
                  </a:txBody>
                  <a:tcPr marL="63075" marR="63075" marT="31550" marB="31550"/>
                </a:tc>
                <a:tc>
                  <a:txBody>
                    <a:bodyPr/>
                    <a:lstStyle/>
                    <a:p>
                      <a:pPr algn="ct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Mr.</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J.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Rajanikanth</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M.Tech</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Ph.D</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)1,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Bandi</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Saahithi2,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Dorigundla</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Sreelatha</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Reddy3,</a:t>
                      </a:r>
                    </a:p>
                  </a:txBody>
                  <a:tcPr marL="63075" marR="63075" marT="31550" marB="31550"/>
                </a:tc>
                <a:tc>
                  <a:txBody>
                    <a:bodyPr/>
                    <a:lstStyle/>
                    <a:p>
                      <a:pPr algn="ctr"/>
                      <a:r>
                        <a:rPr lang="en-US" sz="1300" b="1" i="0" u="none" strike="noStrike" cap="none" baseline="0" dirty="0" err="1" smtClean="0">
                          <a:solidFill>
                            <a:srgbClr val="000000"/>
                          </a:solidFill>
                          <a:latin typeface="Times New Roman" pitchFamily="18" charset="0"/>
                          <a:ea typeface="+mn-ea"/>
                          <a:cs typeface="Times New Roman" pitchFamily="18" charset="0"/>
                          <a:sym typeface="Arial"/>
                        </a:rPr>
                        <a:t>IoT</a:t>
                      </a:r>
                      <a:r>
                        <a:rPr lang="en-US" sz="1300" b="1" i="0" u="none" strike="noStrike" cap="none" baseline="0" dirty="0" smtClean="0">
                          <a:solidFill>
                            <a:srgbClr val="000000"/>
                          </a:solidFill>
                          <a:latin typeface="Times New Roman" pitchFamily="18" charset="0"/>
                          <a:ea typeface="+mn-ea"/>
                          <a:cs typeface="Times New Roman" pitchFamily="18" charset="0"/>
                          <a:sym typeface="Arial"/>
                        </a:rPr>
                        <a:t> BASED FLOOD MONITORING AND</a:t>
                      </a:r>
                    </a:p>
                    <a:p>
                      <a:pPr algn="ctr"/>
                      <a:r>
                        <a:rPr lang="en-IN" sz="1300" b="1" i="0" u="none" strike="noStrike" cap="none" baseline="0" dirty="0" smtClean="0">
                          <a:solidFill>
                            <a:srgbClr val="000000"/>
                          </a:solidFill>
                          <a:latin typeface="Times New Roman" pitchFamily="18" charset="0"/>
                          <a:ea typeface="+mn-ea"/>
                          <a:cs typeface="Times New Roman" pitchFamily="18" charset="0"/>
                          <a:sym typeface="Arial"/>
                        </a:rPr>
                        <a:t>ALERTING SYSTEM</a:t>
                      </a:r>
                    </a:p>
                  </a:txBody>
                  <a:tcPr marL="63075" marR="63075" marT="31550" marB="31550"/>
                </a:tc>
                <a:tc>
                  <a:txBody>
                    <a:bodyPr/>
                    <a:lstStyle/>
                    <a:p>
                      <a:pPr algn="ctr"/>
                      <a:r>
                        <a:rPr lang="en-IN" sz="1300" b="1" i="0" dirty="0" smtClean="0">
                          <a:latin typeface="Times New Roman" pitchFamily="18" charset="0"/>
                          <a:cs typeface="Times New Roman" pitchFamily="18" charset="0"/>
                        </a:rPr>
                        <a:t>2023</a:t>
                      </a:r>
                      <a:endParaRPr lang="en-IN" sz="1300" b="1" i="0" dirty="0">
                        <a:latin typeface="Times New Roman" pitchFamily="18" charset="0"/>
                        <a:cs typeface="Times New Roman" pitchFamily="18" charset="0"/>
                      </a:endParaRPr>
                    </a:p>
                  </a:txBody>
                  <a:tcPr marL="63075" marR="63075" marT="31550" marB="31550"/>
                </a:tc>
                <a:tc>
                  <a:txBody>
                    <a:bodyPr/>
                    <a:lstStyle/>
                    <a:p>
                      <a:pPr algn="ctr"/>
                      <a:r>
                        <a:rPr lang="en-US" sz="1300" b="0" i="0" u="none" strike="noStrike" cap="none" baseline="0" dirty="0" err="1" smtClean="0">
                          <a:solidFill>
                            <a:srgbClr val="000000"/>
                          </a:solidFill>
                          <a:latin typeface="Times New Roman" pitchFamily="18" charset="0"/>
                          <a:ea typeface="+mn-ea"/>
                          <a:cs typeface="Times New Roman" pitchFamily="18" charset="0"/>
                          <a:sym typeface="Arial"/>
                        </a:rPr>
                        <a:t>Arduino</a:t>
                      </a:r>
                      <a:r>
                        <a:rPr lang="en-US" sz="1300" b="0" i="0" u="none" strike="noStrike" cap="none" baseline="0" dirty="0" smtClean="0">
                          <a:solidFill>
                            <a:srgbClr val="000000"/>
                          </a:solidFill>
                          <a:latin typeface="Times New Roman" pitchFamily="18" charset="0"/>
                          <a:ea typeface="+mn-ea"/>
                          <a:cs typeface="Times New Roman" pitchFamily="18" charset="0"/>
                          <a:sym typeface="Arial"/>
                        </a:rPr>
                        <a:t> Mega, DHT11 Sensor, GSM Module, </a:t>
                      </a:r>
                      <a:r>
                        <a:rPr lang="en-US" sz="1300" b="0" i="0" u="none" strike="noStrike" cap="none" baseline="0" dirty="0" err="1" smtClean="0">
                          <a:solidFill>
                            <a:srgbClr val="000000"/>
                          </a:solidFill>
                          <a:latin typeface="Times New Roman" pitchFamily="18" charset="0"/>
                          <a:ea typeface="+mn-ea"/>
                          <a:cs typeface="Times New Roman" pitchFamily="18" charset="0"/>
                          <a:sym typeface="Arial"/>
                        </a:rPr>
                        <a:t>ThingSpeak</a:t>
                      </a:r>
                      <a:r>
                        <a:rPr lang="en-US" sz="1300" b="0" i="0" u="none" strike="noStrike" cap="none" baseline="0" dirty="0" smtClean="0">
                          <a:solidFill>
                            <a:srgbClr val="000000"/>
                          </a:solidFill>
                          <a:latin typeface="Times New Roman" pitchFamily="18" charset="0"/>
                          <a:ea typeface="+mn-ea"/>
                          <a:cs typeface="Times New Roman" pitchFamily="18" charset="0"/>
                          <a:sym typeface="Arial"/>
                        </a:rPr>
                        <a:t> Web Application, Battery.</a:t>
                      </a:r>
                      <a:endParaRPr lang="en-IN" sz="1300" b="0" i="0" dirty="0">
                        <a:latin typeface="Times New Roman" pitchFamily="18" charset="0"/>
                        <a:cs typeface="Times New Roman" pitchFamily="18" charset="0"/>
                      </a:endParaRPr>
                    </a:p>
                  </a:txBody>
                  <a:tcPr marL="63075" marR="63075" marT="31550" marB="31550"/>
                </a:tc>
              </a:tr>
              <a:tr h="599514">
                <a:tc>
                  <a:txBody>
                    <a:bodyPr/>
                    <a:lstStyle/>
                    <a:p>
                      <a:pPr marL="0" marR="0" lvl="0" indent="0" algn="ctr" rtl="0">
                        <a:spcBef>
                          <a:spcPts val="0"/>
                        </a:spcBef>
                        <a:spcAft>
                          <a:spcPts val="0"/>
                        </a:spcAft>
                        <a:buNone/>
                      </a:pPr>
                      <a:r>
                        <a:rPr lang="en-US" sz="1300" b="1" i="0" dirty="0">
                          <a:latin typeface="Times New Roman" panose="02020603050405020304" pitchFamily="18" charset="0"/>
                          <a:cs typeface="Times New Roman" panose="02020603050405020304" pitchFamily="18" charset="0"/>
                          <a:sym typeface="Times New Roman"/>
                        </a:rPr>
                        <a:t>4</a:t>
                      </a:r>
                      <a:r>
                        <a:rPr lang="en-US" sz="1300" b="1" i="0" dirty="0" smtClean="0">
                          <a:latin typeface="Times New Roman" panose="02020603050405020304" pitchFamily="18" charset="0"/>
                          <a:cs typeface="Times New Roman" panose="02020603050405020304" pitchFamily="18" charset="0"/>
                          <a:sym typeface="Times New Roman"/>
                        </a:rPr>
                        <a:t>.</a:t>
                      </a:r>
                      <a:endParaRPr lang="en-US" sz="1300" b="1" i="0" dirty="0">
                        <a:latin typeface="Times New Roman" panose="02020603050405020304" pitchFamily="18" charset="0"/>
                        <a:cs typeface="Times New Roman" panose="02020603050405020304" pitchFamily="18" charset="0"/>
                        <a:sym typeface="Times New Roman"/>
                      </a:endParaRPr>
                    </a:p>
                  </a:txBody>
                  <a:tcPr marL="63075" marR="63075" marT="31550" marB="31550"/>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Kiran</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Jadhav</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*1,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Aniket</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Patil</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*2, Ajay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Yamkar</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*3,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Mrunmai</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Nagtode</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*4 </a:t>
                      </a:r>
                      <a:endParaRPr lang="en-US" sz="1300" b="0" i="0" dirty="0" smtClean="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spcBef>
                          <a:spcPts val="0"/>
                        </a:spcBef>
                        <a:spcAft>
                          <a:spcPts val="0"/>
                        </a:spcAft>
                        <a:buNone/>
                      </a:pPr>
                      <a:endParaRPr lang="en-IN" sz="1300" b="0" i="0" dirty="0" smtClean="0">
                        <a:latin typeface="Times New Roman" panose="02020603050405020304" pitchFamily="18" charset="0"/>
                        <a:ea typeface="Times New Roman"/>
                        <a:cs typeface="Times New Roman" panose="02020603050405020304" pitchFamily="18" charset="0"/>
                        <a:sym typeface="Times New Roman"/>
                      </a:endParaRPr>
                    </a:p>
                  </a:txBody>
                  <a:tcPr marL="63075" marR="63075" marT="31550" marB="31550"/>
                </a:tc>
                <a:tc>
                  <a:txBody>
                    <a:bodyPr/>
                    <a:lstStyle/>
                    <a:p>
                      <a:pPr algn="ctr"/>
                      <a:endParaRPr lang="en-IN" sz="1300" b="1" i="0" u="none" strike="noStrike" cap="none" baseline="0" dirty="0" smtClean="0">
                        <a:solidFill>
                          <a:srgbClr val="000000"/>
                        </a:solidFill>
                        <a:latin typeface="Times New Roman" pitchFamily="18" charset="0"/>
                        <a:ea typeface="+mn-ea"/>
                        <a:cs typeface="Times New Roman" pitchFamily="18" charset="0"/>
                        <a:sym typeface="Arial"/>
                      </a:endParaRPr>
                    </a:p>
                    <a:p>
                      <a:pPr algn="ctr"/>
                      <a:r>
                        <a:rPr lang="en-US" sz="1300" b="1" i="0" u="none" strike="noStrike" cap="none" baseline="0" dirty="0" smtClean="0">
                          <a:solidFill>
                            <a:srgbClr val="000000"/>
                          </a:solidFill>
                          <a:latin typeface="Times New Roman" pitchFamily="18" charset="0"/>
                          <a:ea typeface="+mn-ea"/>
                          <a:cs typeface="Times New Roman" pitchFamily="18" charset="0"/>
                          <a:sym typeface="Arial"/>
                        </a:rPr>
                        <a:t> IOT BASED FLOOD MONITORING AND ALERTING SYSTEM </a:t>
                      </a:r>
                    </a:p>
                  </a:txBody>
                  <a:tcPr marL="63075" marR="63075" marT="31550" marB="31550"/>
                </a:tc>
                <a:tc>
                  <a:txBody>
                    <a:bodyPr/>
                    <a:lstStyle/>
                    <a:p>
                      <a:pPr marL="0" marR="0" lvl="0" indent="0" algn="ctr" rtl="0">
                        <a:spcBef>
                          <a:spcPts val="0"/>
                        </a:spcBef>
                        <a:spcAft>
                          <a:spcPts val="0"/>
                        </a:spcAft>
                        <a:buNone/>
                      </a:pPr>
                      <a:r>
                        <a:rPr lang="en-IN" sz="1300" b="1" i="0" dirty="0" smtClean="0">
                          <a:latin typeface="Times New Roman" panose="02020603050405020304" pitchFamily="18" charset="0"/>
                          <a:ea typeface="Times New Roman"/>
                          <a:cs typeface="Times New Roman" panose="02020603050405020304" pitchFamily="18" charset="0"/>
                          <a:sym typeface="Times New Roman"/>
                        </a:rPr>
                        <a:t>2022</a:t>
                      </a:r>
                      <a:endParaRPr sz="1300" b="1" i="0" dirty="0">
                        <a:latin typeface="Times New Roman" panose="02020603050405020304" pitchFamily="18" charset="0"/>
                        <a:ea typeface="Times New Roman"/>
                        <a:cs typeface="Times New Roman" panose="02020603050405020304" pitchFamily="18" charset="0"/>
                        <a:sym typeface="Times New Roman"/>
                      </a:endParaRPr>
                    </a:p>
                  </a:txBody>
                  <a:tcPr marL="63075" marR="63075" marT="31550" marB="31550"/>
                </a:tc>
                <a:tc>
                  <a:txBody>
                    <a:bodyPr/>
                    <a:lstStyle/>
                    <a:p>
                      <a:pPr algn="ctr"/>
                      <a:endParaRPr lang="en-IN" sz="1300" b="0" i="0" u="none" strike="noStrike" cap="none" baseline="0" dirty="0" smtClean="0">
                        <a:solidFill>
                          <a:srgbClr val="000000"/>
                        </a:solidFill>
                        <a:latin typeface="Times New Roman" pitchFamily="18" charset="0"/>
                        <a:ea typeface="+mn-ea"/>
                        <a:cs typeface="Times New Roman" pitchFamily="18" charset="0"/>
                        <a:sym typeface="Arial"/>
                      </a:endParaRPr>
                    </a:p>
                    <a:p>
                      <a:pPr algn="ctr"/>
                      <a:r>
                        <a:rPr lang="en-US" sz="1300" b="0" i="0" u="none" strike="noStrike" cap="none" baseline="0" dirty="0" smtClean="0">
                          <a:solidFill>
                            <a:srgbClr val="000000"/>
                          </a:solidFill>
                          <a:latin typeface="Times New Roman" pitchFamily="18" charset="0"/>
                          <a:ea typeface="+mn-ea"/>
                          <a:cs typeface="Times New Roman" pitchFamily="18" charset="0"/>
                          <a:sym typeface="Arial"/>
                        </a:rPr>
                        <a:t> Wi-Fi, Flooding, Water Level, Monitor, Emergency Alerts, </a:t>
                      </a:r>
                      <a:r>
                        <a:rPr lang="en-US" sz="1300" b="0" i="0" u="none" strike="noStrike" cap="none" baseline="0" dirty="0" err="1" smtClean="0">
                          <a:solidFill>
                            <a:srgbClr val="000000"/>
                          </a:solidFill>
                          <a:latin typeface="Times New Roman" pitchFamily="18" charset="0"/>
                          <a:ea typeface="+mn-ea"/>
                          <a:cs typeface="Times New Roman" pitchFamily="18" charset="0"/>
                          <a:sym typeface="Arial"/>
                        </a:rPr>
                        <a:t>Arduino</a:t>
                      </a:r>
                      <a:r>
                        <a:rPr lang="en-US" sz="1300" b="0" i="0" u="none" strike="noStrike" cap="none" baseline="0" dirty="0" smtClean="0">
                          <a:solidFill>
                            <a:srgbClr val="000000"/>
                          </a:solidFill>
                          <a:latin typeface="Times New Roman" pitchFamily="18" charset="0"/>
                          <a:ea typeface="+mn-ea"/>
                          <a:cs typeface="Times New Roman" pitchFamily="18" charset="0"/>
                          <a:sym typeface="Arial"/>
                        </a:rPr>
                        <a:t>, Email Alerts, Sensors. </a:t>
                      </a:r>
                      <a:endParaRPr lang="en-US" altLang="en-US" sz="1300" b="0" i="0" dirty="0">
                        <a:latin typeface="Times New Roman" panose="02020603050405020304" pitchFamily="18" charset="0"/>
                        <a:cs typeface="Times New Roman" panose="02020603050405020304" pitchFamily="18" charset="0"/>
                      </a:endParaRPr>
                    </a:p>
                  </a:txBody>
                  <a:tcPr marL="63075" marR="63075" marT="31550" marB="31550"/>
                </a:tc>
              </a:tr>
              <a:tr h="1085390">
                <a:tc>
                  <a:txBody>
                    <a:bodyPr/>
                    <a:lstStyle/>
                    <a:p>
                      <a:pPr marL="0" marR="0" lvl="0" indent="0" algn="ctr" rtl="0">
                        <a:spcBef>
                          <a:spcPts val="0"/>
                        </a:spcBef>
                        <a:spcAft>
                          <a:spcPts val="0"/>
                        </a:spcAft>
                        <a:buNone/>
                      </a:pPr>
                      <a:r>
                        <a:rPr lang="en-US" sz="1300" b="1" i="0" dirty="0">
                          <a:latin typeface="Times New Roman" panose="02020603050405020304" pitchFamily="18" charset="0"/>
                          <a:cs typeface="Times New Roman" panose="02020603050405020304" pitchFamily="18" charset="0"/>
                          <a:sym typeface="Times New Roman"/>
                        </a:rPr>
                        <a:t>5</a:t>
                      </a:r>
                      <a:r>
                        <a:rPr lang="en-US" sz="1300" b="1" i="0" dirty="0" smtClean="0">
                          <a:latin typeface="Times New Roman" panose="02020603050405020304" pitchFamily="18" charset="0"/>
                          <a:cs typeface="Times New Roman" panose="02020603050405020304" pitchFamily="18" charset="0"/>
                          <a:sym typeface="Times New Roman"/>
                        </a:rPr>
                        <a:t>.</a:t>
                      </a:r>
                      <a:endParaRPr lang="en-US" sz="1300" b="1" i="0" dirty="0">
                        <a:latin typeface="Times New Roman" panose="02020603050405020304" pitchFamily="18" charset="0"/>
                        <a:cs typeface="Times New Roman" panose="02020603050405020304" pitchFamily="18" charset="0"/>
                        <a:sym typeface="Times New Roman"/>
                      </a:endParaRPr>
                    </a:p>
                  </a:txBody>
                  <a:tcPr marL="63075" marR="63075" marT="31550" marB="31550"/>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Mr.</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Bhushan</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M. Borhade1, ,Miss.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Kajal</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G. Date2, Miss.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Pooja</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U. Kahane3, Miss.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Rutuja</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B. Rasal4,, Miss. </a:t>
                      </a:r>
                      <a:r>
                        <a:rPr lang="en-IN" sz="1300" b="0" i="0" u="none" strike="noStrike" cap="none" baseline="0" dirty="0" err="1" smtClean="0">
                          <a:solidFill>
                            <a:srgbClr val="000000"/>
                          </a:solidFill>
                          <a:latin typeface="Times New Roman" pitchFamily="18" charset="0"/>
                          <a:ea typeface="+mn-ea"/>
                          <a:cs typeface="Times New Roman" pitchFamily="18" charset="0"/>
                          <a:sym typeface="Arial"/>
                        </a:rPr>
                        <a:t>Komal</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 S. Aher5, </a:t>
                      </a:r>
                      <a:endParaRPr lang="en-IN" sz="1300" b="0" i="0" dirty="0" smtClean="0">
                        <a:latin typeface="Times New Roman" panose="02020603050405020304" pitchFamily="18" charset="0"/>
                        <a:ea typeface="Times New Roman"/>
                        <a:cs typeface="Times New Roman" panose="02020603050405020304" pitchFamily="18" charset="0"/>
                        <a:sym typeface="Times New Roman"/>
                      </a:endParaRPr>
                    </a:p>
                  </a:txBody>
                  <a:tcPr marL="63075" marR="63075" marT="31550" marB="31550"/>
                </a:tc>
                <a:tc>
                  <a:txBody>
                    <a:bodyPr/>
                    <a:lstStyle/>
                    <a:p>
                      <a:pPr algn="ctr"/>
                      <a:endParaRPr lang="en-IN" sz="1300" b="1" i="0" u="none" strike="noStrike" cap="none" baseline="0" dirty="0" smtClean="0">
                        <a:solidFill>
                          <a:srgbClr val="000000"/>
                        </a:solidFill>
                        <a:latin typeface="Times New Roman" pitchFamily="18" charset="0"/>
                        <a:ea typeface="+mn-ea"/>
                        <a:cs typeface="Times New Roman" pitchFamily="18" charset="0"/>
                        <a:sym typeface="Arial"/>
                      </a:endParaRPr>
                    </a:p>
                    <a:p>
                      <a:pPr algn="ctr"/>
                      <a:r>
                        <a:rPr lang="en-US" sz="1300" b="1" i="0" u="none" strike="noStrike" cap="none" baseline="0" dirty="0" smtClean="0">
                          <a:solidFill>
                            <a:srgbClr val="000000"/>
                          </a:solidFill>
                          <a:latin typeface="Times New Roman" pitchFamily="18" charset="0"/>
                          <a:ea typeface="+mn-ea"/>
                          <a:cs typeface="Times New Roman" pitchFamily="18" charset="0"/>
                          <a:sym typeface="Arial"/>
                        </a:rPr>
                        <a:t> FLOOD DETECTION AND WATER MONITORING SYSTEM USING IOT BASED ON DISASTER MANAGEMENT SYSTEM </a:t>
                      </a:r>
                    </a:p>
                  </a:txBody>
                  <a:tcPr marL="63075" marR="63075" marT="31550" marB="31550"/>
                </a:tc>
                <a:tc>
                  <a:txBody>
                    <a:bodyPr/>
                    <a:lstStyle/>
                    <a:p>
                      <a:pPr marL="0" marR="0" lvl="0" indent="0" algn="ctr" rtl="0">
                        <a:spcBef>
                          <a:spcPts val="0"/>
                        </a:spcBef>
                        <a:spcAft>
                          <a:spcPts val="0"/>
                        </a:spcAft>
                        <a:buNone/>
                      </a:pPr>
                      <a:r>
                        <a:rPr lang="en-IN" sz="1300" b="1" i="0" dirty="0" smtClean="0">
                          <a:latin typeface="Times New Roman" panose="02020603050405020304" pitchFamily="18" charset="0"/>
                          <a:ea typeface="Times New Roman"/>
                          <a:cs typeface="Times New Roman" panose="02020603050405020304" pitchFamily="18" charset="0"/>
                          <a:sym typeface="Times New Roman"/>
                        </a:rPr>
                        <a:t>2021</a:t>
                      </a:r>
                      <a:endParaRPr sz="1300" b="1" i="0" dirty="0">
                        <a:latin typeface="Times New Roman" panose="02020603050405020304" pitchFamily="18" charset="0"/>
                        <a:ea typeface="Times New Roman"/>
                        <a:cs typeface="Times New Roman" panose="02020603050405020304" pitchFamily="18" charset="0"/>
                        <a:sym typeface="Times New Roman"/>
                      </a:endParaRPr>
                    </a:p>
                  </a:txBody>
                  <a:tcPr marL="63075" marR="63075" marT="31550" marB="31550"/>
                </a:tc>
                <a:tc>
                  <a:txBody>
                    <a:bodyPr/>
                    <a:lstStyle/>
                    <a:p>
                      <a:pPr algn="ctr"/>
                      <a:endParaRPr lang="en-IN" sz="1300" b="0" i="0" u="none" strike="noStrike" cap="none" baseline="0" dirty="0" smtClean="0">
                        <a:solidFill>
                          <a:srgbClr val="000000"/>
                        </a:solidFill>
                        <a:latin typeface="Times New Roman" pitchFamily="18" charset="0"/>
                        <a:ea typeface="+mn-ea"/>
                        <a:cs typeface="Times New Roman" pitchFamily="18" charset="0"/>
                        <a:sym typeface="Arial"/>
                      </a:endParaRPr>
                    </a:p>
                    <a:p>
                      <a:pPr algn="ctr"/>
                      <a:r>
                        <a:rPr lang="en-IN" sz="1300" b="0" i="0" u="none" strike="noStrike" cap="none" baseline="0" dirty="0" smtClean="0">
                          <a:solidFill>
                            <a:srgbClr val="000000"/>
                          </a:solidFill>
                          <a:latin typeface="Times New Roman" pitchFamily="18" charset="0"/>
                          <a:ea typeface="+mn-ea"/>
                          <a:cs typeface="Times New Roman" pitchFamily="18" charset="0"/>
                          <a:sym typeface="Arial"/>
                        </a:rPr>
                        <a:t> Disaster management system, Sensors, microcontrollers, Flood </a:t>
                      </a:r>
                      <a:endParaRPr lang="en-US" altLang="en-US" sz="1300" b="0" i="0" dirty="0">
                        <a:latin typeface="Times New Roman" panose="02020603050405020304" pitchFamily="18" charset="0"/>
                        <a:cs typeface="Times New Roman" panose="02020603050405020304" pitchFamily="18" charset="0"/>
                      </a:endParaRPr>
                    </a:p>
                  </a:txBody>
                  <a:tcPr marL="63075" marR="63075" marT="31550" marB="31550"/>
                </a:tc>
              </a:tr>
              <a:tr h="649515">
                <a:tc>
                  <a:txBody>
                    <a:bodyPr/>
                    <a:lstStyle/>
                    <a:p>
                      <a:pPr marL="0" marR="0" lvl="0" indent="0" algn="ctr" rtl="0">
                        <a:spcBef>
                          <a:spcPts val="0"/>
                        </a:spcBef>
                        <a:spcAft>
                          <a:spcPts val="0"/>
                        </a:spcAft>
                        <a:buNone/>
                      </a:pPr>
                      <a:endParaRPr lang="en-US" sz="1300" b="1" i="0" dirty="0">
                        <a:latin typeface="Times New Roman" panose="02020603050405020304" pitchFamily="18" charset="0"/>
                        <a:cs typeface="Times New Roman" panose="02020603050405020304" pitchFamily="18" charset="0"/>
                        <a:sym typeface="Times New Roman"/>
                      </a:endParaRPr>
                    </a:p>
                    <a:p>
                      <a:pPr marL="0" marR="0" lvl="0" indent="0" algn="ctr" rtl="0">
                        <a:spcBef>
                          <a:spcPts val="0"/>
                        </a:spcBef>
                        <a:spcAft>
                          <a:spcPts val="0"/>
                        </a:spcAft>
                        <a:buNone/>
                      </a:pPr>
                      <a:r>
                        <a:rPr lang="en-US" sz="1300" b="1" i="0" dirty="0">
                          <a:latin typeface="Times New Roman" panose="02020603050405020304" pitchFamily="18" charset="0"/>
                          <a:cs typeface="Times New Roman" panose="02020603050405020304" pitchFamily="18" charset="0"/>
                          <a:sym typeface="Times New Roman"/>
                        </a:rPr>
                        <a:t>6</a:t>
                      </a:r>
                      <a:r>
                        <a:rPr lang="en-US" sz="1300" b="1" i="0" dirty="0" smtClean="0">
                          <a:latin typeface="Times New Roman" panose="02020603050405020304" pitchFamily="18" charset="0"/>
                          <a:cs typeface="Times New Roman" panose="02020603050405020304" pitchFamily="18" charset="0"/>
                          <a:sym typeface="Times New Roman"/>
                        </a:rPr>
                        <a:t>.</a:t>
                      </a:r>
                      <a:endParaRPr sz="1300" b="1" i="0" dirty="0">
                        <a:latin typeface="Times New Roman" panose="02020603050405020304" pitchFamily="18" charset="0"/>
                        <a:cs typeface="Times New Roman" panose="02020603050405020304" pitchFamily="18" charset="0"/>
                      </a:endParaRPr>
                    </a:p>
                  </a:txBody>
                  <a:tcPr marL="63075" marR="63075" marT="31550" marB="31550"/>
                </a:tc>
                <a:tc>
                  <a:txBody>
                    <a:bodyPr/>
                    <a:lstStyle/>
                    <a:p>
                      <a:pPr marL="0" marR="0" lvl="0" indent="0" algn="ctr" rtl="0">
                        <a:spcBef>
                          <a:spcPts val="0"/>
                        </a:spcBef>
                        <a:spcAft>
                          <a:spcPts val="0"/>
                        </a:spcAft>
                        <a:buNone/>
                      </a:pPr>
                      <a:r>
                        <a:rPr lang="sv-SE" sz="1300" b="0" i="0" u="none" strike="noStrike" cap="none" baseline="0" dirty="0" smtClean="0">
                          <a:solidFill>
                            <a:srgbClr val="000000"/>
                          </a:solidFill>
                          <a:latin typeface="Times New Roman" pitchFamily="18" charset="0"/>
                          <a:ea typeface="+mn-ea"/>
                          <a:cs typeface="Times New Roman" pitchFamily="18" charset="0"/>
                          <a:sym typeface="Arial"/>
                        </a:rPr>
                        <a:t>1GUMMA SREE KARUN, 2BYRENI SUDHARSHAN, 3R RAMA RAO, 4B L MOHAN</a:t>
                      </a:r>
                      <a:endParaRPr lang="en-US" sz="1300" b="0" i="0" baseline="0" dirty="0" smtClean="0">
                        <a:latin typeface="Times New Roman" panose="02020603050405020304" pitchFamily="18" charset="0"/>
                        <a:ea typeface="Times New Roman"/>
                        <a:cs typeface="Times New Roman" panose="02020603050405020304" pitchFamily="18" charset="0"/>
                        <a:sym typeface="Times New Roman"/>
                      </a:endParaRPr>
                    </a:p>
                  </a:txBody>
                  <a:tcPr marL="63075" marR="63075" marT="31550" marB="31550"/>
                </a:tc>
                <a:tc>
                  <a:txBody>
                    <a:bodyPr/>
                    <a:lstStyle/>
                    <a:p>
                      <a:pPr algn="ctr"/>
                      <a:r>
                        <a:rPr lang="en-US" sz="1300" b="1" i="0" u="none" strike="noStrike" cap="none" baseline="0" dirty="0" smtClean="0">
                          <a:solidFill>
                            <a:srgbClr val="000000"/>
                          </a:solidFill>
                          <a:latin typeface="Times New Roman" pitchFamily="18" charset="0"/>
                          <a:ea typeface="+mn-ea"/>
                          <a:cs typeface="Times New Roman" pitchFamily="18" charset="0"/>
                          <a:sym typeface="Arial"/>
                        </a:rPr>
                        <a:t>DEVELOPMENT OF SMART FLOOD MONITORING SYSTEM</a:t>
                      </a:r>
                    </a:p>
                    <a:p>
                      <a:pPr algn="ctr"/>
                      <a:r>
                        <a:rPr lang="en-US" sz="1300" b="1" i="0" u="none" strike="noStrike" cap="none" baseline="0" dirty="0" smtClean="0">
                          <a:solidFill>
                            <a:srgbClr val="000000"/>
                          </a:solidFill>
                          <a:latin typeface="Times New Roman" pitchFamily="18" charset="0"/>
                          <a:ea typeface="+mn-ea"/>
                          <a:cs typeface="Times New Roman" pitchFamily="18" charset="0"/>
                          <a:sym typeface="Arial"/>
                        </a:rPr>
                        <a:t>USING ULTRASONIC SENSOR WITH BLYNK APPLICATION</a:t>
                      </a:r>
                      <a:endParaRPr lang="en-US" sz="1300" b="1" i="0" dirty="0" smtClean="0">
                        <a:latin typeface="Times New Roman" panose="02020603050405020304" pitchFamily="18" charset="0"/>
                        <a:ea typeface="Times New Roman"/>
                        <a:cs typeface="Times New Roman" panose="02020603050405020304" pitchFamily="18" charset="0"/>
                        <a:sym typeface="Times New Roman"/>
                      </a:endParaRPr>
                    </a:p>
                  </a:txBody>
                  <a:tcPr marL="63075" marR="63075" marT="31550" marB="31550"/>
                </a:tc>
                <a:tc>
                  <a:txBody>
                    <a:bodyPr/>
                    <a:lstStyle/>
                    <a:p>
                      <a:pPr marL="0" marR="0" lvl="0" indent="0" algn="ctr" rtl="0">
                        <a:spcBef>
                          <a:spcPts val="0"/>
                        </a:spcBef>
                        <a:spcAft>
                          <a:spcPts val="0"/>
                        </a:spcAft>
                        <a:buNone/>
                      </a:pPr>
                      <a:r>
                        <a:rPr lang="en-IN" sz="1300" b="1" i="0" dirty="0" smtClean="0">
                          <a:latin typeface="Times New Roman" panose="02020603050405020304" pitchFamily="18" charset="0"/>
                          <a:ea typeface="Times New Roman"/>
                          <a:cs typeface="Times New Roman" panose="02020603050405020304" pitchFamily="18" charset="0"/>
                          <a:sym typeface="Times New Roman"/>
                        </a:rPr>
                        <a:t>2019</a:t>
                      </a:r>
                      <a:endParaRPr sz="1300" b="1" i="0" dirty="0">
                        <a:latin typeface="Times New Roman" panose="02020603050405020304" pitchFamily="18" charset="0"/>
                        <a:ea typeface="Times New Roman"/>
                        <a:cs typeface="Times New Roman" panose="02020603050405020304" pitchFamily="18" charset="0"/>
                        <a:sym typeface="Times New Roman"/>
                      </a:endParaRPr>
                    </a:p>
                  </a:txBody>
                  <a:tcPr marL="63075" marR="63075" marT="31550" marB="31550"/>
                </a:tc>
                <a:tc>
                  <a:txBody>
                    <a:bodyPr/>
                    <a:lstStyle/>
                    <a:p>
                      <a:pPr algn="ctr"/>
                      <a:r>
                        <a:rPr lang="en-US" sz="1300" b="0" i="0" u="none" strike="noStrike" cap="none" baseline="0" dirty="0" smtClean="0">
                          <a:solidFill>
                            <a:srgbClr val="000000"/>
                          </a:solidFill>
                          <a:latin typeface="Times New Roman" pitchFamily="18" charset="0"/>
                          <a:ea typeface="+mn-ea"/>
                          <a:cs typeface="Times New Roman" pitchFamily="18" charset="0"/>
                          <a:sym typeface="Arial"/>
                        </a:rPr>
                        <a:t>This paper presents the development of a smart flood monitoring system using </a:t>
                      </a:r>
                      <a:r>
                        <a:rPr lang="en-US" sz="1300" b="0" i="0" u="none" strike="noStrike" cap="none" baseline="0" dirty="0" err="1" smtClean="0">
                          <a:solidFill>
                            <a:srgbClr val="000000"/>
                          </a:solidFill>
                          <a:latin typeface="Times New Roman" pitchFamily="18" charset="0"/>
                          <a:ea typeface="+mn-ea"/>
                          <a:cs typeface="Times New Roman" pitchFamily="18" charset="0"/>
                          <a:sym typeface="Arial"/>
                        </a:rPr>
                        <a:t>Blynk</a:t>
                      </a:r>
                      <a:r>
                        <a:rPr lang="en-US" sz="1300" b="0" i="0" u="none" strike="noStrike" cap="none" baseline="0" dirty="0" smtClean="0">
                          <a:solidFill>
                            <a:srgbClr val="000000"/>
                          </a:solidFill>
                          <a:latin typeface="Times New Roman" pitchFamily="18" charset="0"/>
                          <a:ea typeface="+mn-ea"/>
                          <a:cs typeface="Times New Roman" pitchFamily="18" charset="0"/>
                          <a:sym typeface="Arial"/>
                        </a:rPr>
                        <a:t> platform as a medium </a:t>
                      </a:r>
                      <a:r>
                        <a:rPr lang="en-IN" sz="1300" b="0" i="0" u="none" strike="noStrike" cap="none" baseline="0" dirty="0" smtClean="0">
                          <a:solidFill>
                            <a:srgbClr val="000000"/>
                          </a:solidFill>
                          <a:latin typeface="Times New Roman" pitchFamily="18" charset="0"/>
                          <a:ea typeface="+mn-ea"/>
                          <a:cs typeface="Times New Roman" pitchFamily="18" charset="0"/>
                          <a:sym typeface="Arial"/>
                        </a:rPr>
                        <a:t>of data transmission.</a:t>
                      </a:r>
                      <a:endParaRPr lang="en-US" altLang="en-US" sz="1300" b="0" i="0" dirty="0">
                        <a:latin typeface="Times New Roman" panose="02020603050405020304" pitchFamily="18" charset="0"/>
                        <a:cs typeface="Times New Roman" panose="02020603050405020304" pitchFamily="18" charset="0"/>
                      </a:endParaRPr>
                    </a:p>
                  </a:txBody>
                  <a:tcPr marL="63075" marR="63075" marT="31550" marB="31550"/>
                </a:tc>
              </a:tr>
            </a:tbl>
          </a:graphicData>
        </a:graphic>
      </p:graphicFrame>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048607" name="Google Shape;113;p5"/>
          <p:cNvSpPr txBox="1">
            <a:spLocks noGrp="1"/>
          </p:cNvSpPr>
          <p:nvPr>
            <p:ph type="title"/>
          </p:nvPr>
        </p:nvSpPr>
        <p:spPr>
          <a:xfrm>
            <a:off x="2100441" y="457200"/>
            <a:ext cx="8050975" cy="990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600" b="1" dirty="0">
                <a:latin typeface="Times New Roman"/>
                <a:ea typeface="Times New Roman"/>
                <a:cs typeface="Times New Roman"/>
                <a:sym typeface="Times New Roman"/>
              </a:rPr>
              <a:t>EXISTING  SYSTEM </a:t>
            </a:r>
            <a:endParaRPr sz="3600" dirty="0"/>
          </a:p>
        </p:txBody>
      </p:sp>
      <p:sp>
        <p:nvSpPr>
          <p:cNvPr id="1048608" name="Google Shape;114;p5"/>
          <p:cNvSpPr txBox="1">
            <a:spLocks noGrp="1"/>
          </p:cNvSpPr>
          <p:nvPr>
            <p:ph type="body" idx="1"/>
          </p:nvPr>
        </p:nvSpPr>
        <p:spPr>
          <a:xfrm>
            <a:off x="145143" y="1335314"/>
            <a:ext cx="11467186" cy="4917384"/>
          </a:xfrm>
          <a:prstGeom prst="rect">
            <a:avLst/>
          </a:prstGeom>
          <a:noFill/>
          <a:ln>
            <a:noFill/>
          </a:ln>
        </p:spPr>
        <p:txBody>
          <a:bodyPr spcFirstLastPara="1" wrap="square" lIns="91425" tIns="45700" rIns="91425" bIns="45700" anchor="t" anchorCtr="0">
            <a:noAutofit/>
          </a:bodyPr>
          <a:lstStyle/>
          <a:p>
            <a:pPr marL="114300" indent="0" algn="just">
              <a:lnSpc>
                <a:spcPct val="100000"/>
              </a:lnSpc>
              <a:buNone/>
            </a:pPr>
            <a:r>
              <a:rPr lang="en-US" sz="2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Existing system of the project is flood monitoring and warning system was only implemented and automated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is no innovations were designed for the particular location of flooded area. </a:t>
            </a:r>
          </a:p>
          <a:p>
            <a:pPr marL="520700" lvl="0" algn="just">
              <a:lnSpc>
                <a:spcPct val="100000"/>
              </a:lnSpc>
              <a:buSzPts val="2800"/>
              <a:buFont typeface="Wingdings" pitchFamily="2" charset="2"/>
              <a:buChar char="v"/>
            </a:pPr>
            <a:r>
              <a:rPr lang="en-US" sz="2400" b="1" dirty="0" smtClean="0">
                <a:latin typeface="Times New Roman" pitchFamily="18" charset="0"/>
                <a:cs typeface="Times New Roman" pitchFamily="18" charset="0"/>
              </a:rPr>
              <a:t> Manual Inspection</a:t>
            </a:r>
            <a:r>
              <a:rPr lang="en-US" sz="2400" dirty="0" smtClean="0">
                <a:latin typeface="Times New Roman" pitchFamily="18" charset="0"/>
                <a:cs typeface="Times New Roman" pitchFamily="18" charset="0"/>
              </a:rPr>
              <a:t> – Authorities </a:t>
            </a:r>
            <a:r>
              <a:rPr lang="en-US" sz="2400" dirty="0">
                <a:latin typeface="Times New Roman" pitchFamily="18" charset="0"/>
                <a:cs typeface="Times New Roman" pitchFamily="18" charset="0"/>
              </a:rPr>
              <a:t>or maintenance teams physically inspect water levels in subways and underpasses</a:t>
            </a:r>
            <a:r>
              <a:rPr lang="en-US" sz="2400" dirty="0" smtClean="0">
                <a:latin typeface="Times New Roman" pitchFamily="18" charset="0"/>
                <a:cs typeface="Times New Roman" pitchFamily="18" charset="0"/>
              </a:rPr>
              <a:t>.</a:t>
            </a:r>
          </a:p>
          <a:p>
            <a:pPr marL="520700" algn="just">
              <a:lnSpc>
                <a:spcPct val="100000"/>
              </a:lnSpc>
              <a:buSzPts val="2800"/>
              <a:buFont typeface="Wingdings" pitchFamily="2" charset="2"/>
              <a:buChar char="v"/>
            </a:pPr>
            <a:r>
              <a:rPr lang="en-US" sz="2400" b="1" dirty="0" smtClean="0">
                <a:latin typeface="Times New Roman" pitchFamily="18" charset="0"/>
                <a:cs typeface="Times New Roman" pitchFamily="18" charset="0"/>
              </a:rPr>
              <a:t>CCTV </a:t>
            </a:r>
            <a:r>
              <a:rPr lang="en-US" sz="2400" b="1" dirty="0">
                <a:latin typeface="Times New Roman" pitchFamily="18" charset="0"/>
                <a:cs typeface="Times New Roman" pitchFamily="18" charset="0"/>
              </a:rPr>
              <a:t>Surveillance</a:t>
            </a:r>
            <a:r>
              <a:rPr lang="en-US" sz="2400" dirty="0">
                <a:latin typeface="Times New Roman" pitchFamily="18" charset="0"/>
                <a:cs typeface="Times New Roman" pitchFamily="18" charset="0"/>
              </a:rPr>
              <a:t> – Cameras are used for visual monitoring, but they require constant human </a:t>
            </a:r>
            <a:r>
              <a:rPr lang="en-US" sz="2400" dirty="0" smtClean="0">
                <a:latin typeface="Times New Roman" pitchFamily="18" charset="0"/>
                <a:cs typeface="Times New Roman" pitchFamily="18" charset="0"/>
              </a:rPr>
              <a:t>supervision.</a:t>
            </a:r>
          </a:p>
          <a:p>
            <a:pPr marL="520700" algn="just">
              <a:lnSpc>
                <a:spcPct val="100000"/>
              </a:lnSpc>
              <a:buSzPts val="2800"/>
              <a:buFont typeface="Wingdings" pitchFamily="2" charset="2"/>
              <a:buChar char="v"/>
            </a:pPr>
            <a:r>
              <a:rPr lang="en-US" sz="2400" b="1" dirty="0" smtClean="0">
                <a:latin typeface="Times New Roman" pitchFamily="18" charset="0"/>
                <a:cs typeface="Times New Roman" pitchFamily="18" charset="0"/>
              </a:rPr>
              <a:t>Basic </a:t>
            </a:r>
            <a:r>
              <a:rPr lang="en-US" sz="2400" b="1" dirty="0">
                <a:latin typeface="Times New Roman" pitchFamily="18" charset="0"/>
                <a:cs typeface="Times New Roman" pitchFamily="18" charset="0"/>
              </a:rPr>
              <a:t>Water Level Alarms</a:t>
            </a:r>
            <a:r>
              <a:rPr lang="en-US" sz="2400" dirty="0">
                <a:latin typeface="Times New Roman" pitchFamily="18" charset="0"/>
                <a:cs typeface="Times New Roman" pitchFamily="18" charset="0"/>
              </a:rPr>
              <a:t> – Some locations use simple float switches or water level sensors to trigger alarms</a:t>
            </a:r>
            <a:r>
              <a:rPr lang="en-US" sz="2400" dirty="0" smtClean="0">
                <a:latin typeface="Times New Roman" pitchFamily="18" charset="0"/>
                <a:cs typeface="Times New Roman" pitchFamily="18" charset="0"/>
              </a:rPr>
              <a:t>.</a:t>
            </a:r>
          </a:p>
          <a:p>
            <a:pPr marL="520700" algn="just">
              <a:lnSpc>
                <a:spcPct val="100000"/>
              </a:lnSpc>
              <a:buSzPts val="2800"/>
              <a:buFont typeface="Wingdings" pitchFamily="2" charset="2"/>
              <a:buChar char="v"/>
            </a:pPr>
            <a:r>
              <a:rPr lang="en-US" sz="2400" b="1" dirty="0" smtClean="0">
                <a:latin typeface="Times New Roman" pitchFamily="18" charset="0"/>
                <a:cs typeface="Times New Roman" pitchFamily="18" charset="0"/>
              </a:rPr>
              <a:t>Drainage </a:t>
            </a:r>
            <a:r>
              <a:rPr lang="en-US" sz="2400" b="1" dirty="0">
                <a:latin typeface="Times New Roman" pitchFamily="18" charset="0"/>
                <a:cs typeface="Times New Roman" pitchFamily="18" charset="0"/>
              </a:rPr>
              <a:t>Systems</a:t>
            </a:r>
            <a:r>
              <a:rPr lang="en-US" sz="2400" dirty="0">
                <a:latin typeface="Times New Roman" pitchFamily="18" charset="0"/>
                <a:cs typeface="Times New Roman" pitchFamily="18" charset="0"/>
              </a:rPr>
              <a:t> – Water pumps are activated manually or based on basic automated systems with </a:t>
            </a:r>
            <a:r>
              <a:rPr lang="en-US" sz="2400" dirty="0" smtClean="0">
                <a:latin typeface="Times New Roman" pitchFamily="18" charset="0"/>
                <a:cs typeface="Times New Roman" pitchFamily="18" charset="0"/>
              </a:rPr>
              <a:t>limited.</a:t>
            </a:r>
            <a:endParaRPr b="1" dirty="0">
              <a:latin typeface="Times New Roman"/>
              <a:ea typeface="Times New Roman"/>
              <a:cs typeface="Times New Roman"/>
              <a:sym typeface="Times New Roman"/>
            </a:endParaRPr>
          </a:p>
        </p:txBody>
      </p:sp>
      <p:pic>
        <p:nvPicPr>
          <p:cNvPr id="6" name="Picture 5" descr="mrk logo.png"/>
          <p:cNvPicPr>
            <a:picLocks noChangeAspect="1"/>
          </p:cNvPicPr>
          <p:nvPr/>
        </p:nvPicPr>
        <p:blipFill>
          <a:blip r:embed="rId3"/>
          <a:stretch>
            <a:fillRect/>
          </a:stretch>
        </p:blipFill>
        <p:spPr>
          <a:xfrm>
            <a:off x="11248570" y="5921829"/>
            <a:ext cx="943429" cy="943429"/>
          </a:xfrm>
          <a:prstGeom prst="rect">
            <a:avLst/>
          </a:prstGeom>
        </p:spPr>
      </p:pic>
    </p:spTree>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Times New Roman" pitchFamily="18" charset="0"/>
                <a:cs typeface="Times New Roman" pitchFamily="18" charset="0"/>
              </a:rPr>
              <a:t>Demerits of the Existing System</a:t>
            </a:r>
            <a:r>
              <a:rPr lang="en-US" b="1" dirty="0"/>
              <a:t/>
            </a:r>
            <a:br>
              <a:rPr lang="en-US" b="1" dirty="0"/>
            </a:br>
            <a:endParaRPr lang="en-IN" dirty="0"/>
          </a:p>
        </p:txBody>
      </p:sp>
      <p:sp>
        <p:nvSpPr>
          <p:cNvPr id="3" name="Text Placeholder 2"/>
          <p:cNvSpPr>
            <a:spLocks noGrp="1"/>
          </p:cNvSpPr>
          <p:nvPr>
            <p:ph type="body" idx="1"/>
          </p:nvPr>
        </p:nvSpPr>
        <p:spPr>
          <a:xfrm>
            <a:off x="3276600" y="1651454"/>
            <a:ext cx="5867400" cy="3646261"/>
          </a:xfrm>
        </p:spPr>
        <p:txBody>
          <a:bodyPr>
            <a:normAutofit/>
          </a:bodyPr>
          <a:lstStyle/>
          <a:p>
            <a:pPr>
              <a:buFont typeface="Wingdings" pitchFamily="2" charset="2"/>
              <a:buChar char="v"/>
            </a:pPr>
            <a:r>
              <a:rPr lang="en-US" sz="2400" dirty="0" smtClean="0">
                <a:latin typeface="Times New Roman" pitchFamily="18" charset="0"/>
                <a:cs typeface="Times New Roman" pitchFamily="18" charset="0"/>
              </a:rPr>
              <a:t>Lack </a:t>
            </a:r>
            <a:r>
              <a:rPr lang="en-US" sz="2400" dirty="0">
                <a:latin typeface="Times New Roman" pitchFamily="18" charset="0"/>
                <a:cs typeface="Times New Roman" pitchFamily="18" charset="0"/>
              </a:rPr>
              <a:t>of Real-Time </a:t>
            </a:r>
            <a:r>
              <a:rPr lang="en-US" sz="2400" dirty="0" smtClean="0">
                <a:latin typeface="Times New Roman" pitchFamily="18" charset="0"/>
                <a:cs typeface="Times New Roman" pitchFamily="18" charset="0"/>
              </a:rPr>
              <a:t>Monitoring. </a:t>
            </a:r>
          </a:p>
          <a:p>
            <a:pPr>
              <a:buFont typeface="Wingdings" pitchFamily="2" charset="2"/>
              <a:buChar char="v"/>
            </a:pPr>
            <a:r>
              <a:rPr lang="en-US" sz="2400" dirty="0" smtClean="0">
                <a:latin typeface="Times New Roman" pitchFamily="18" charset="0"/>
                <a:cs typeface="Times New Roman" pitchFamily="18" charset="0"/>
              </a:rPr>
              <a:t>Limited Automation. </a:t>
            </a:r>
          </a:p>
          <a:p>
            <a:pPr>
              <a:buFont typeface="Wingdings" pitchFamily="2" charset="2"/>
              <a:buChar char="v"/>
            </a:pPr>
            <a:r>
              <a:rPr lang="en-US" sz="2400" dirty="0" smtClean="0">
                <a:latin typeface="Times New Roman" pitchFamily="18" charset="0"/>
                <a:cs typeface="Times New Roman" pitchFamily="18" charset="0"/>
              </a:rPr>
              <a:t>No </a:t>
            </a:r>
            <a:r>
              <a:rPr lang="en-US" sz="2400" dirty="0">
                <a:latin typeface="Times New Roman" pitchFamily="18" charset="0"/>
                <a:cs typeface="Times New Roman" pitchFamily="18" charset="0"/>
              </a:rPr>
              <a:t>Remote </a:t>
            </a:r>
            <a:r>
              <a:rPr lang="en-US" sz="2400" dirty="0" smtClean="0">
                <a:latin typeface="Times New Roman" pitchFamily="18" charset="0"/>
                <a:cs typeface="Times New Roman" pitchFamily="18" charset="0"/>
              </a:rPr>
              <a:t>Notification.</a:t>
            </a:r>
          </a:p>
          <a:p>
            <a:pPr>
              <a:buFont typeface="Wingdings" pitchFamily="2" charset="2"/>
              <a:buChar char="v"/>
            </a:pPr>
            <a:r>
              <a:rPr lang="en-US" sz="2400" dirty="0" smtClean="0">
                <a:latin typeface="Times New Roman" pitchFamily="18" charset="0"/>
                <a:cs typeface="Times New Roman" pitchFamily="18" charset="0"/>
              </a:rPr>
              <a:t> Inefficient </a:t>
            </a:r>
            <a:r>
              <a:rPr lang="en-US" sz="2400" dirty="0">
                <a:latin typeface="Times New Roman" pitchFamily="18" charset="0"/>
                <a:cs typeface="Times New Roman" pitchFamily="18" charset="0"/>
              </a:rPr>
              <a:t>Traffic </a:t>
            </a:r>
            <a:r>
              <a:rPr lang="en-US" sz="2400" dirty="0" smtClean="0">
                <a:latin typeface="Times New Roman" pitchFamily="18" charset="0"/>
                <a:cs typeface="Times New Roman" pitchFamily="18" charset="0"/>
              </a:rPr>
              <a:t>Control.</a:t>
            </a:r>
          </a:p>
          <a:p>
            <a:pPr>
              <a:buFont typeface="Wingdings" pitchFamily="2" charset="2"/>
              <a:buChar char="v"/>
            </a:pPr>
            <a:r>
              <a:rPr lang="en-US" sz="2400" dirty="0" smtClean="0">
                <a:latin typeface="Times New Roman" pitchFamily="18" charset="0"/>
                <a:cs typeface="Times New Roman" pitchFamily="18" charset="0"/>
              </a:rPr>
              <a:t>High </a:t>
            </a:r>
            <a:r>
              <a:rPr lang="en-US" sz="2400" dirty="0">
                <a:latin typeface="Times New Roman" pitchFamily="18" charset="0"/>
                <a:cs typeface="Times New Roman" pitchFamily="18" charset="0"/>
              </a:rPr>
              <a:t>Response Time </a:t>
            </a:r>
            <a:r>
              <a:rPr lang="en-US" sz="2400" dirty="0" smtClean="0">
                <a:latin typeface="Times New Roman" pitchFamily="18" charset="0"/>
                <a:cs typeface="Times New Roman" pitchFamily="18" charset="0"/>
              </a:rPr>
              <a:t>.</a:t>
            </a:r>
          </a:p>
          <a:p>
            <a:pPr>
              <a:buFont typeface="Wingdings" pitchFamily="2" charset="2"/>
              <a:buChar char="v"/>
            </a:pPr>
            <a:r>
              <a:rPr lang="en-US" sz="2400" dirty="0" smtClean="0">
                <a:latin typeface="Times New Roman" pitchFamily="18" charset="0"/>
                <a:cs typeface="Times New Roman" pitchFamily="18" charset="0"/>
              </a:rPr>
              <a:t>Unreliable </a:t>
            </a:r>
            <a:r>
              <a:rPr lang="en-US" sz="2400" dirty="0">
                <a:latin typeface="Times New Roman" pitchFamily="18" charset="0"/>
                <a:cs typeface="Times New Roman" pitchFamily="18" charset="0"/>
              </a:rPr>
              <a:t>Drainage </a:t>
            </a:r>
            <a:r>
              <a:rPr lang="en-US" sz="2400" dirty="0" smtClean="0">
                <a:latin typeface="Times New Roman" pitchFamily="18" charset="0"/>
                <a:cs typeface="Times New Roman" pitchFamily="18" charset="0"/>
              </a:rPr>
              <a:t>Activation.</a:t>
            </a:r>
          </a:p>
          <a:p>
            <a:pPr>
              <a:buFont typeface="Wingdings" pitchFamily="2" charset="2"/>
              <a:buChar char="v"/>
            </a:pPr>
            <a:r>
              <a:rPr lang="en-US" sz="2400" dirty="0" smtClean="0">
                <a:latin typeface="Times New Roman" pitchFamily="18" charset="0"/>
                <a:cs typeface="Times New Roman" pitchFamily="18" charset="0"/>
              </a:rPr>
              <a:t>High Maintenance.</a:t>
            </a:r>
            <a:endParaRPr lang="en-IN" sz="2400" dirty="0">
              <a:latin typeface="Times New Roman" pitchFamily="18" charset="0"/>
              <a:cs typeface="Times New Roman" pitchFamily="18" charset="0"/>
            </a:endParaRPr>
          </a:p>
        </p:txBody>
      </p:sp>
      <p:pic>
        <p:nvPicPr>
          <p:cNvPr id="4" name="Picture 3" descr="mrk logo.png"/>
          <p:cNvPicPr>
            <a:picLocks noChangeAspect="1"/>
          </p:cNvPicPr>
          <p:nvPr/>
        </p:nvPicPr>
        <p:blipFill>
          <a:blip r:embed="rId2"/>
          <a:stretch>
            <a:fillRect/>
          </a:stretch>
        </p:blipFill>
        <p:spPr>
          <a:xfrm>
            <a:off x="11248570" y="5921829"/>
            <a:ext cx="943429" cy="943429"/>
          </a:xfrm>
          <a:prstGeom prst="rect">
            <a:avLst/>
          </a:prstGeom>
        </p:spPr>
      </p:pic>
    </p:spTree>
    <p:extLst>
      <p:ext uri="{BB962C8B-B14F-4D97-AF65-F5344CB8AC3E}">
        <p14:creationId xmlns:p14="http://schemas.microsoft.com/office/powerpoint/2010/main" val="28786313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48615" name="Google Shape;125;p7"/>
          <p:cNvSpPr txBox="1">
            <a:spLocks noGrp="1"/>
          </p:cNvSpPr>
          <p:nvPr>
            <p:ph type="title"/>
          </p:nvPr>
        </p:nvSpPr>
        <p:spPr>
          <a:xfrm>
            <a:off x="3518822" y="-95906"/>
            <a:ext cx="6067548" cy="20039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600" b="1" dirty="0">
                <a:latin typeface="Times New Roman"/>
                <a:ea typeface="Times New Roman"/>
                <a:cs typeface="Times New Roman"/>
                <a:sym typeface="Times New Roman"/>
              </a:rPr>
              <a:t>PROPOSED SYSTEM </a:t>
            </a:r>
            <a:endParaRPr sz="3600" dirty="0"/>
          </a:p>
        </p:txBody>
      </p:sp>
      <p:sp>
        <p:nvSpPr>
          <p:cNvPr id="1048616" name="Google Shape;126;p7"/>
          <p:cNvSpPr txBox="1">
            <a:spLocks noGrp="1"/>
          </p:cNvSpPr>
          <p:nvPr>
            <p:ph type="body" idx="1"/>
          </p:nvPr>
        </p:nvSpPr>
        <p:spPr>
          <a:xfrm>
            <a:off x="566056" y="948434"/>
            <a:ext cx="10965543" cy="5249166"/>
          </a:xfrm>
          <a:prstGeom prst="rect">
            <a:avLst/>
          </a:prstGeom>
          <a:noFill/>
          <a:ln>
            <a:noFill/>
          </a:ln>
        </p:spPr>
        <p:txBody>
          <a:bodyPr spcFirstLastPara="1" wrap="square" lIns="91425" tIns="45700" rIns="91425" bIns="45700" anchor="t" anchorCtr="0">
            <a:normAutofit fontScale="73929" lnSpcReduction="20000"/>
          </a:bodyPr>
          <a:lstStyle/>
          <a:p>
            <a:pPr marL="0" lvl="0" indent="0" algn="just" rtl="0">
              <a:lnSpc>
                <a:spcPct val="90000"/>
              </a:lnSpc>
              <a:spcBef>
                <a:spcPts val="0"/>
              </a:spcBef>
              <a:spcAft>
                <a:spcPts val="0"/>
              </a:spcAft>
              <a:buClr>
                <a:schemeClr val="dk1"/>
              </a:buClr>
              <a:buSzPts val="2800"/>
              <a:buNone/>
            </a:pPr>
            <a:endParaRPr dirty="0">
              <a:latin typeface="Times New Roman"/>
              <a:ea typeface="Times New Roman"/>
              <a:cs typeface="Times New Roman"/>
              <a:sym typeface="Times New Roman"/>
            </a:endParaRPr>
          </a:p>
          <a:p>
            <a:pPr marL="0" lvl="0" indent="0" algn="just">
              <a:lnSpc>
                <a:spcPct val="150000"/>
              </a:lnSpc>
              <a:buSzPts val="2800"/>
              <a:buNone/>
            </a:pPr>
            <a:r>
              <a:rPr lang="en-US" sz="3200" dirty="0" smtClean="0">
                <a:latin typeface="Times New Roman" pitchFamily="18" charset="0"/>
                <a:cs typeface="Times New Roman" pitchFamily="18" charset="0"/>
              </a:rPr>
              <a:t>This </a:t>
            </a:r>
            <a:r>
              <a:rPr lang="en-US" sz="3200" dirty="0">
                <a:latin typeface="Times New Roman" pitchFamily="18" charset="0"/>
                <a:cs typeface="Times New Roman" pitchFamily="18" charset="0"/>
              </a:rPr>
              <a:t>project integrates </a:t>
            </a:r>
            <a:r>
              <a:rPr lang="en-US" sz="3200" b="1" dirty="0">
                <a:latin typeface="Times New Roman" pitchFamily="18" charset="0"/>
                <a:cs typeface="Times New Roman" pitchFamily="18" charset="0"/>
              </a:rPr>
              <a:t>Mechatronics and </a:t>
            </a:r>
            <a:r>
              <a:rPr lang="en-US" sz="3200" b="1" dirty="0" err="1">
                <a:latin typeface="Times New Roman" pitchFamily="18" charset="0"/>
                <a:cs typeface="Times New Roman" pitchFamily="18" charset="0"/>
              </a:rPr>
              <a:t>IoT</a:t>
            </a:r>
            <a:r>
              <a:rPr lang="en-US" sz="3200" dirty="0">
                <a:latin typeface="Times New Roman" pitchFamily="18" charset="0"/>
                <a:cs typeface="Times New Roman" pitchFamily="18" charset="0"/>
              </a:rPr>
              <a:t> to develop an </a:t>
            </a:r>
            <a:r>
              <a:rPr lang="en-US" sz="3200" b="1" dirty="0">
                <a:latin typeface="Times New Roman" pitchFamily="18" charset="0"/>
                <a:cs typeface="Times New Roman" pitchFamily="18" charset="0"/>
              </a:rPr>
              <a:t>Automatic Flood Monitoring, Warning, and Controlling System</a:t>
            </a:r>
            <a:r>
              <a:rPr lang="en-US" sz="3200" dirty="0">
                <a:latin typeface="Times New Roman" pitchFamily="18" charset="0"/>
                <a:cs typeface="Times New Roman" pitchFamily="18" charset="0"/>
              </a:rPr>
              <a:t> for subways and underpasses. By utilizing </a:t>
            </a:r>
            <a:r>
              <a:rPr lang="en-US" sz="3200" b="1" dirty="0">
                <a:latin typeface="Times New Roman" pitchFamily="18" charset="0"/>
                <a:cs typeface="Times New Roman" pitchFamily="18" charset="0"/>
              </a:rPr>
              <a:t>sensors, microcontrollers (</a:t>
            </a:r>
            <a:r>
              <a:rPr lang="en-US" sz="3200" b="1" dirty="0" err="1">
                <a:latin typeface="Times New Roman" pitchFamily="18" charset="0"/>
                <a:cs typeface="Times New Roman" pitchFamily="18" charset="0"/>
              </a:rPr>
              <a:t>Arduino</a:t>
            </a:r>
            <a:r>
              <a:rPr lang="en-US" sz="3200" b="1" dirty="0">
                <a:latin typeface="Times New Roman" pitchFamily="18" charset="0"/>
                <a:cs typeface="Times New Roman" pitchFamily="18" charset="0"/>
              </a:rPr>
              <a:t> UNO or </a:t>
            </a:r>
            <a:r>
              <a:rPr lang="en-US" sz="3200" b="1" dirty="0" err="1">
                <a:latin typeface="Times New Roman" pitchFamily="18" charset="0"/>
                <a:cs typeface="Times New Roman" pitchFamily="18" charset="0"/>
              </a:rPr>
              <a:t>NodeMCU</a:t>
            </a:r>
            <a:r>
              <a:rPr lang="en-US" sz="3200" b="1" dirty="0">
                <a:latin typeface="Times New Roman" pitchFamily="18" charset="0"/>
                <a:cs typeface="Times New Roman" pitchFamily="18" charset="0"/>
              </a:rPr>
              <a:t>), and </a:t>
            </a:r>
            <a:r>
              <a:rPr lang="en-US" sz="3200" b="1" dirty="0" err="1">
                <a:latin typeface="Times New Roman" pitchFamily="18" charset="0"/>
                <a:cs typeface="Times New Roman" pitchFamily="18" charset="0"/>
              </a:rPr>
              <a:t>IoT</a:t>
            </a:r>
            <a:r>
              <a:rPr lang="en-US" sz="3200" b="1" dirty="0">
                <a:latin typeface="Times New Roman" pitchFamily="18" charset="0"/>
                <a:cs typeface="Times New Roman" pitchFamily="18" charset="0"/>
              </a:rPr>
              <a:t> platforms</a:t>
            </a:r>
            <a:r>
              <a:rPr lang="en-US" sz="3200" dirty="0">
                <a:latin typeface="Times New Roman" pitchFamily="18" charset="0"/>
                <a:cs typeface="Times New Roman" pitchFamily="18" charset="0"/>
              </a:rPr>
              <a:t>, the system continuously monitors water levels and categorizes risk into three levels based on vehicle entry restrictions. Alerts are displayed via </a:t>
            </a:r>
            <a:r>
              <a:rPr lang="en-US" sz="3200" b="1" dirty="0">
                <a:latin typeface="Times New Roman" pitchFamily="18" charset="0"/>
                <a:cs typeface="Times New Roman" pitchFamily="18" charset="0"/>
              </a:rPr>
              <a:t>LED indicators, LCD/OLED screens, and </a:t>
            </a:r>
            <a:r>
              <a:rPr lang="en-US" sz="3200" b="1" dirty="0" err="1">
                <a:latin typeface="Times New Roman" pitchFamily="18" charset="0"/>
                <a:cs typeface="Times New Roman" pitchFamily="18" charset="0"/>
              </a:rPr>
              <a:t>IoT</a:t>
            </a:r>
            <a:r>
              <a:rPr lang="en-US" sz="3200" b="1" dirty="0">
                <a:latin typeface="Times New Roman" pitchFamily="18" charset="0"/>
                <a:cs typeface="Times New Roman" pitchFamily="18" charset="0"/>
              </a:rPr>
              <a:t> dashboards</a:t>
            </a:r>
            <a:r>
              <a:rPr lang="en-US" sz="3200" dirty="0">
                <a:latin typeface="Times New Roman" pitchFamily="18" charset="0"/>
                <a:cs typeface="Times New Roman" pitchFamily="18" charset="0"/>
              </a:rPr>
              <a:t> for real-time monitoring by authorities. If water levels rise critically, </a:t>
            </a:r>
            <a:r>
              <a:rPr lang="en-US" sz="3200" b="1" dirty="0">
                <a:latin typeface="Times New Roman" pitchFamily="18" charset="0"/>
                <a:cs typeface="Times New Roman" pitchFamily="18" charset="0"/>
              </a:rPr>
              <a:t>pumps are activated for drainage</a:t>
            </a:r>
            <a:r>
              <a:rPr lang="en-US" sz="3200" dirty="0">
                <a:latin typeface="Times New Roman" pitchFamily="18" charset="0"/>
                <a:cs typeface="Times New Roman" pitchFamily="18" charset="0"/>
              </a:rPr>
              <a:t>, alarms and warning lights alert commuters, and </a:t>
            </a:r>
            <a:r>
              <a:rPr lang="en-US" sz="3200" b="1" dirty="0">
                <a:latin typeface="Times New Roman" pitchFamily="18" charset="0"/>
                <a:cs typeface="Times New Roman" pitchFamily="18" charset="0"/>
              </a:rPr>
              <a:t>servo motors close entry points</a:t>
            </a:r>
            <a:r>
              <a:rPr lang="en-US" sz="3200" dirty="0">
                <a:latin typeface="Times New Roman" pitchFamily="18" charset="0"/>
                <a:cs typeface="Times New Roman" pitchFamily="18" charset="0"/>
              </a:rPr>
              <a:t> to prevent accidents. This smart system enhances </a:t>
            </a:r>
            <a:r>
              <a:rPr lang="en-US" sz="3200" b="1" dirty="0">
                <a:latin typeface="Times New Roman" pitchFamily="18" charset="0"/>
                <a:cs typeface="Times New Roman" pitchFamily="18" charset="0"/>
              </a:rPr>
              <a:t>safety, automation, and remote monitoring</a:t>
            </a:r>
            <a:r>
              <a:rPr lang="en-US" sz="3200" dirty="0">
                <a:latin typeface="Times New Roman" pitchFamily="18" charset="0"/>
                <a:cs typeface="Times New Roman" pitchFamily="18" charset="0"/>
              </a:rPr>
              <a:t>, ensuring efficient flood management.</a:t>
            </a:r>
            <a:endParaRPr sz="32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90000"/>
              </a:lnSpc>
              <a:spcBef>
                <a:spcPts val="1000"/>
              </a:spcBef>
              <a:spcAft>
                <a:spcPts val="0"/>
              </a:spcAft>
              <a:buClr>
                <a:schemeClr val="dk1"/>
              </a:buClr>
              <a:buSzPts val="2800"/>
              <a:buNone/>
            </a:pPr>
            <a:endParaRPr dirty="0">
              <a:latin typeface="Times New Roman"/>
              <a:ea typeface="Times New Roman"/>
              <a:cs typeface="Times New Roman"/>
              <a:sym typeface="Times New Roman"/>
            </a:endParaRPr>
          </a:p>
        </p:txBody>
      </p:sp>
      <p:pic>
        <p:nvPicPr>
          <p:cNvPr id="6" name="Picture 5" descr="mrk logo.png"/>
          <p:cNvPicPr>
            <a:picLocks noChangeAspect="1"/>
          </p:cNvPicPr>
          <p:nvPr/>
        </p:nvPicPr>
        <p:blipFill>
          <a:blip r:embed="rId3"/>
          <a:stretch>
            <a:fillRect/>
          </a:stretch>
        </p:blipFill>
        <p:spPr>
          <a:xfrm>
            <a:off x="11248570" y="5921829"/>
            <a:ext cx="943429" cy="943429"/>
          </a:xfrm>
          <a:prstGeom prst="rect">
            <a:avLst/>
          </a:prstGeom>
        </p:spPr>
      </p:pic>
    </p:spTree>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957</TotalTime>
  <Words>1703</Words>
  <Application>Microsoft Office PowerPoint</Application>
  <PresentationFormat>Custom</PresentationFormat>
  <Paragraphs>161</Paragraphs>
  <Slides>20</Slides>
  <Notes>7</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 AUTOMATIC FLOOD  MONITORING , WARNING  AND  CONTROLLING SYSTEM  FOR  SUBWAYS   AND  UNDERPASSES </vt:lpstr>
      <vt:lpstr>PROBLEM  STATEMENT</vt:lpstr>
      <vt:lpstr> ABSTRACT </vt:lpstr>
      <vt:lpstr>OBJECTIVES </vt:lpstr>
      <vt:lpstr>INTRODUCTION </vt:lpstr>
      <vt:lpstr>LITERATURE SURVEY  </vt:lpstr>
      <vt:lpstr>EXISTING  SYSTEM </vt:lpstr>
      <vt:lpstr>Demerits of the Existing System </vt:lpstr>
      <vt:lpstr>PROPOSED SYSTEM </vt:lpstr>
      <vt:lpstr>Merits of the Proposed System </vt:lpstr>
      <vt:lpstr>HARDWARE REQUIREMENTS</vt:lpstr>
      <vt:lpstr>SOFTWARE REQUIREMENTS</vt:lpstr>
      <vt:lpstr>BLOCK DIAGRAM</vt:lpstr>
      <vt:lpstr>BLOCK DIAGRAM DESCRIPTION</vt:lpstr>
      <vt:lpstr>PowerPoint Presentation</vt:lpstr>
      <vt:lpstr>APPLICATIONS</vt:lpstr>
      <vt:lpstr>CONCLUSION</vt:lpstr>
      <vt:lpstr>FUTURE ENHANCEMENT</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FABRICATION OF OPTIMIZED RAILGATE CONTROL SYSTEM WITH OBSTACLE DETECTION USING MIWI</dc:title>
  <dc:creator>Unknown User</dc:creator>
  <cp:lastModifiedBy>prakash</cp:lastModifiedBy>
  <cp:revision>78</cp:revision>
  <dcterms:created xsi:type="dcterms:W3CDTF">2022-03-25T03:21:50Z</dcterms:created>
  <dcterms:modified xsi:type="dcterms:W3CDTF">2025-03-03T17:15:07Z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915bf9db8e18404ab7009e0c3100c987</vt:lpwstr>
  </property>
</Properties>
</file>