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aret Light" charset="1" panose="00000000000000000000"/>
      <p:regular r:id="rId18"/>
    </p:embeddedFont>
    <p:embeddedFont>
      <p:font typeface="Arimo" charset="1" panose="020B0604020202020204"/>
      <p:regular r:id="rId19"/>
    </p:embeddedFont>
    <p:embeddedFont>
      <p:font typeface="Neue Machina" charset="1" panose="00000500000000000000"/>
      <p:regular r:id="rId20"/>
    </p:embeddedFont>
    <p:embeddedFont>
      <p:font typeface="Garet" charset="1" panose="00000000000000000000"/>
      <p:regular r:id="rId21"/>
    </p:embeddedFont>
    <p:embeddedFont>
      <p:font typeface="Bernoru" charset="1" panose="00000A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https://www.cdot.in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7945" y="-644445"/>
            <a:ext cx="11575889" cy="11575889"/>
          </a:xfrm>
          <a:custGeom>
            <a:avLst/>
            <a:gdLst/>
            <a:ahLst/>
            <a:cxnLst/>
            <a:rect r="r" b="b" t="t" l="l"/>
            <a:pathLst>
              <a:path h="11575889" w="11575889">
                <a:moveTo>
                  <a:pt x="0" y="0"/>
                </a:moveTo>
                <a:lnTo>
                  <a:pt x="11575890" y="0"/>
                </a:lnTo>
                <a:lnTo>
                  <a:pt x="11575890" y="11575890"/>
                </a:lnTo>
                <a:lnTo>
                  <a:pt x="0" y="11575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5789" y="450660"/>
            <a:ext cx="1156080" cy="1156080"/>
          </a:xfrm>
          <a:custGeom>
            <a:avLst/>
            <a:gdLst/>
            <a:ahLst/>
            <a:cxnLst/>
            <a:rect r="r" b="b" t="t" l="l"/>
            <a:pathLst>
              <a:path h="1156080" w="1156080">
                <a:moveTo>
                  <a:pt x="0" y="0"/>
                </a:moveTo>
                <a:lnTo>
                  <a:pt x="1156080" y="0"/>
                </a:lnTo>
                <a:lnTo>
                  <a:pt x="1156080" y="1156080"/>
                </a:lnTo>
                <a:lnTo>
                  <a:pt x="0" y="115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383001" y="9733135"/>
            <a:ext cx="1533201" cy="39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  <a:spcBef>
                <a:spcPct val="0"/>
              </a:spcBef>
            </a:pPr>
            <a:r>
              <a:rPr lang="en-US" sz="241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Partha BP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3522" y="1740107"/>
            <a:ext cx="2200615" cy="84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sz="1630">
                <a:solidFill>
                  <a:srgbClr val="B3E4C5"/>
                </a:solidFill>
                <a:latin typeface="Arimo"/>
                <a:ea typeface="Arimo"/>
                <a:cs typeface="Arimo"/>
                <a:sym typeface="Arimo"/>
                <a:hlinkClick r:id="rId5" tooltip="https://www.cdot.in"/>
              </a:rPr>
              <a:t>Centre for Development of Telematics</a:t>
            </a:r>
          </a:p>
          <a:p>
            <a:pPr algn="just">
              <a:lnSpc>
                <a:spcPts val="2144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5927814" y="3099756"/>
            <a:ext cx="11601787" cy="4087488"/>
            <a:chOff x="0" y="0"/>
            <a:chExt cx="15469049" cy="54499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5469049" cy="4012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82"/>
                </a:lnSpc>
              </a:pPr>
              <a:r>
                <a:rPr lang="en-US" sz="9901">
                  <a:solidFill>
                    <a:srgbClr val="B3E4C5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Introduction to gRPC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248322"/>
              <a:ext cx="10514066" cy="1201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20"/>
                </a:lnSpc>
              </a:pPr>
              <a:r>
                <a:rPr lang="en-US" sz="2657">
                  <a:solidFill>
                    <a:srgbClr val="B3E4C5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High-Performance Remote Procedure Call (RPC) Framework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0340" y="9694220"/>
            <a:ext cx="11906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47090"/>
            <a:ext cx="942039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4"/>
              </a:lnSpc>
            </a:pPr>
            <a:r>
              <a:rPr lang="en-US" sz="8454">
                <a:solidFill>
                  <a:srgbClr val="0B4236"/>
                </a:solidFill>
                <a:latin typeface="Neue Machina"/>
                <a:ea typeface="Neue Machina"/>
                <a:cs typeface="Neue Machina"/>
                <a:sym typeface="Neue Machina"/>
              </a:rPr>
              <a:t>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103515"/>
            <a:ext cx="16036353" cy="8348906"/>
            <a:chOff x="0" y="0"/>
            <a:chExt cx="21381804" cy="1113187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604309"/>
              <a:ext cx="21381804" cy="527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21381804" cy="10405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Step 3: Implement the gRPC Client</a:t>
              </a:r>
            </a:p>
            <a:p>
              <a:pPr algn="l">
                <a:lnSpc>
                  <a:spcPts val="3332"/>
                </a:lnSpc>
              </a:pP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import grpc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import hello_pb2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import hello_pb2_grpc</a:t>
              </a:r>
            </a:p>
            <a:p>
              <a:pPr algn="l">
                <a:lnSpc>
                  <a:spcPts val="3332"/>
                </a:lnSpc>
              </a:pP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# Connect to the gRPC server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channel = grpc.insecure_channel('localhost:50051')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stub = hello_pb2_grpc.GreeterStub(channel)</a:t>
              </a:r>
            </a:p>
            <a:p>
              <a:pPr algn="l">
                <a:lnSpc>
                  <a:spcPts val="3332"/>
                </a:lnSpc>
              </a:pPr>
            </a:p>
            <a:p>
              <a:pPr algn="l">
                <a:lnSpc>
                  <a:spcPts val="3202"/>
                </a:lnSpc>
              </a:pPr>
              <a:r>
                <a:rPr lang="en-US" sz="24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# Send a request to the server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response = stub.SayHello(hello_pb2.HelloRequest(name="Partha"))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print("Server Response:", response.message)</a:t>
              </a:r>
            </a:p>
            <a:p>
              <a:pPr algn="l">
                <a:lnSpc>
                  <a:spcPts val="3332"/>
                </a:lnSpc>
              </a:pP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🔹 How It Works?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The client connects to the server (localhost:50051).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Calls the SayHello() function with the name "Partha".</a:t>
              </a:r>
            </a:p>
            <a:p>
              <a:pPr algn="l">
                <a:lnSpc>
                  <a:spcPts val="3332"/>
                </a:lnSpc>
              </a:pPr>
              <a:r>
                <a:rPr lang="en-US" sz="2563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Receives "Hello, Partha!" from the server.</a:t>
              </a:r>
            </a:p>
            <a:p>
              <a:pPr algn="l">
                <a:lnSpc>
                  <a:spcPts val="231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3743" y="9685700"/>
            <a:ext cx="34036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8325"/>
            <a:ext cx="8794895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B3E4C5"/>
                </a:solidFill>
                <a:latin typeface="Neue Machina"/>
                <a:ea typeface="Neue Machina"/>
                <a:cs typeface="Neue Machina"/>
                <a:sym typeface="Neue Machina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9437" y="4171013"/>
            <a:ext cx="638935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980077" y="2704259"/>
            <a:ext cx="11575889" cy="11575889"/>
          </a:xfrm>
          <a:custGeom>
            <a:avLst/>
            <a:gdLst/>
            <a:ahLst/>
            <a:cxnLst/>
            <a:rect r="r" b="b" t="t" l="l"/>
            <a:pathLst>
              <a:path h="11575889" w="11575889">
                <a:moveTo>
                  <a:pt x="0" y="0"/>
                </a:moveTo>
                <a:lnTo>
                  <a:pt x="11575890" y="0"/>
                </a:lnTo>
                <a:lnTo>
                  <a:pt x="11575890" y="11575889"/>
                </a:lnTo>
                <a:lnTo>
                  <a:pt x="0" y="11575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3902" y="3738232"/>
            <a:ext cx="16515398" cy="356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Fast &amp; Efficient: Uses Protobuf (binary format) instead of JSON, reducing size &amp; improving speed.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Multiplexing with HTTP/2: Handles multiple requests simultaneously, unlike traditional TCP.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Built-in Streaming: Supports client, server &amp; bidirectional streaming for real-time data.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Cross-Language Support: Works with Python, Java, C++, Go, and more.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Secure Communication: Includes TLS encryption &amp; authentication out of the box.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Better Than REST APIs &amp; TCP: Optimized for microservices &amp; high-performance systems.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gRPC is the future of fast, scalable, and secure communication!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861" y="9703107"/>
            <a:ext cx="23812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11419" y="4841875"/>
            <a:ext cx="4465161" cy="979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sz="5699">
                <a:solidFill>
                  <a:srgbClr val="B3E4C5"/>
                </a:solidFill>
                <a:latin typeface="Bernoru"/>
                <a:ea typeface="Bernoru"/>
                <a:cs typeface="Bernoru"/>
                <a:sym typeface="Bernoru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86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69803" y="3315789"/>
            <a:ext cx="8448122" cy="4838470"/>
          </a:xfrm>
          <a:custGeom>
            <a:avLst/>
            <a:gdLst/>
            <a:ahLst/>
            <a:cxnLst/>
            <a:rect r="r" b="b" t="t" l="l"/>
            <a:pathLst>
              <a:path h="4838470" w="8448122">
                <a:moveTo>
                  <a:pt x="0" y="0"/>
                </a:moveTo>
                <a:lnTo>
                  <a:pt x="8448121" y="0"/>
                </a:lnTo>
                <a:lnTo>
                  <a:pt x="8448121" y="4838469"/>
                </a:lnTo>
                <a:lnTo>
                  <a:pt x="0" y="483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64327" y="5031842"/>
            <a:ext cx="223315" cy="22331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35969" y="845183"/>
            <a:ext cx="81153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B3E4C5"/>
                </a:solidFill>
                <a:latin typeface="Neue Machina"/>
                <a:ea typeface="Neue Machina"/>
                <a:cs typeface="Neue Machina"/>
                <a:sym typeface="Neue Machina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2847" y="3705683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B3E4C5"/>
                </a:solidFill>
                <a:latin typeface="Garet"/>
                <a:ea typeface="Garet"/>
                <a:cs typeface="Garet"/>
                <a:sym typeface="Garet"/>
              </a:rPr>
              <a:t>Why RPC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2847" y="4394885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Introduction to gRPC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22847" y="5084087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gRPC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2847" y="5773289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gRPC VS TCP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22847" y="7151692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522847" y="8530096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522847" y="7840894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none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2847" y="6462490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2847" y="9908499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522847" y="9219297"/>
            <a:ext cx="602489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6604483" y="4604678"/>
            <a:ext cx="223315" cy="22331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773394" y="6507711"/>
            <a:ext cx="223315" cy="223315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565981" y="3946063"/>
            <a:ext cx="223315" cy="223315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57160" y="9694220"/>
            <a:ext cx="20542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02" y="1613799"/>
            <a:ext cx="15582499" cy="7059403"/>
            <a:chOff x="0" y="0"/>
            <a:chExt cx="20776665" cy="94125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0776665" cy="1111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4"/>
                </a:lnSpc>
              </a:pPr>
              <a:r>
                <a:rPr lang="en-US" sz="5420">
                  <a:solidFill>
                    <a:srgbClr val="0B4236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What is RPC? (Remote Procedure Call)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12789"/>
              <a:ext cx="20776665" cy="7799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7344" indent="-333672" lvl="1">
                <a:lnSpc>
                  <a:spcPts val="4327"/>
                </a:lnSpc>
                <a:buFont typeface="Arial"/>
                <a:buChar char="•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RPC (Remote Procedure Call) allows a program to execute functions on a remote server as if they were local.</a:t>
              </a:r>
            </a:p>
            <a:p>
              <a:pPr algn="l">
                <a:lnSpc>
                  <a:spcPts val="4327"/>
                </a:lnSpc>
              </a:pPr>
            </a:p>
            <a:p>
              <a:pPr algn="l" marL="667344" indent="-333672" lvl="1">
                <a:lnSpc>
                  <a:spcPts val="4327"/>
                </a:lnSpc>
                <a:buFont typeface="Arial"/>
                <a:buChar char="•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It hides the complexity of networking, making remote communication feel like a function call.</a:t>
              </a:r>
            </a:p>
            <a:p>
              <a:pPr algn="l">
                <a:lnSpc>
                  <a:spcPts val="2367"/>
                </a:lnSpc>
              </a:pPr>
            </a:p>
            <a:p>
              <a:pPr algn="l" marL="667344" indent="-333672" lvl="1">
                <a:lnSpc>
                  <a:spcPts val="4327"/>
                </a:lnSpc>
                <a:buFont typeface="Arial"/>
                <a:buChar char="•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How RPC Works?</a:t>
              </a:r>
            </a:p>
            <a:p>
              <a:pPr algn="l" marL="667344" indent="-333672" lvl="1">
                <a:lnSpc>
                  <a:spcPts val="4327"/>
                </a:lnSpc>
                <a:buAutoNum type="arabicPeriod" startAt="1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Client calls a remote function (like a normal function call).</a:t>
              </a:r>
            </a:p>
            <a:p>
              <a:pPr algn="l" marL="667344" indent="-333672" lvl="1">
                <a:lnSpc>
                  <a:spcPts val="4327"/>
                </a:lnSpc>
                <a:buAutoNum type="arabicPeriod" startAt="1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The request is serialized and sent over a network.</a:t>
              </a:r>
            </a:p>
            <a:p>
              <a:pPr algn="l" marL="667344" indent="-333672" lvl="1">
                <a:lnSpc>
                  <a:spcPts val="4327"/>
                </a:lnSpc>
                <a:buAutoNum type="arabicPeriod" startAt="1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Server processes the request and sends a response.</a:t>
              </a:r>
            </a:p>
            <a:p>
              <a:pPr algn="l" marL="667344" indent="-333672" lvl="1">
                <a:lnSpc>
                  <a:spcPts val="4327"/>
                </a:lnSpc>
                <a:buAutoNum type="arabicPeriod" startAt="1"/>
              </a:pPr>
              <a:r>
                <a:rPr lang="en-US" sz="309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The response is deserialized on the client side.</a:t>
              </a:r>
            </a:p>
            <a:p>
              <a:pPr algn="l" marL="16192" indent="-8096" lvl="1">
                <a:lnSpc>
                  <a:spcPts val="104"/>
                </a:lnSpc>
                <a:buAutoNum type="arabicPeriod" startAt="1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1108392" y="-5673511"/>
            <a:ext cx="10252392" cy="10287000"/>
          </a:xfrm>
          <a:custGeom>
            <a:avLst/>
            <a:gdLst/>
            <a:ahLst/>
            <a:cxnLst/>
            <a:rect r="r" b="b" t="t" l="l"/>
            <a:pathLst>
              <a:path h="10287000" w="10252392">
                <a:moveTo>
                  <a:pt x="0" y="0"/>
                </a:moveTo>
                <a:lnTo>
                  <a:pt x="10252392" y="0"/>
                </a:lnTo>
                <a:lnTo>
                  <a:pt x="102523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8377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4304" y="9694220"/>
            <a:ext cx="19113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58671"/>
                </a:solidFill>
                <a:latin typeface="Garet Light"/>
                <a:ea typeface="Garet Light"/>
                <a:cs typeface="Garet Light"/>
                <a:sym typeface="Garet Light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2663" y="4624259"/>
            <a:ext cx="6639253" cy="1067572"/>
            <a:chOff x="0" y="0"/>
            <a:chExt cx="8852337" cy="142343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885233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07810"/>
              <a:ext cx="8852337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3369" y="2193224"/>
            <a:ext cx="15541263" cy="6442640"/>
            <a:chOff x="0" y="0"/>
            <a:chExt cx="20721684" cy="859018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20721684" cy="736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08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13764"/>
              <a:ext cx="20721684" cy="7576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1418" indent="-290709" lvl="1">
                <a:lnSpc>
                  <a:spcPts val="3770"/>
                </a:lnSpc>
                <a:buFont typeface="Arial"/>
                <a:buChar char="•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gRPC is a modern, high-performance Remote Procedure Call (RPC) framework developed by Google.</a:t>
              </a:r>
            </a:p>
            <a:p>
              <a:pPr algn="l">
                <a:lnSpc>
                  <a:spcPts val="3770"/>
                </a:lnSpc>
              </a:pPr>
            </a:p>
            <a:p>
              <a:pPr algn="l" marL="581418" indent="-290709" lvl="1">
                <a:lnSpc>
                  <a:spcPts val="3770"/>
                </a:lnSpc>
                <a:buFont typeface="Arial"/>
                <a:buChar char="•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It  uses Protobuf, HTTP/2, and advanced streaming.</a:t>
              </a:r>
            </a:p>
            <a:p>
              <a:pPr algn="l">
                <a:lnSpc>
                  <a:spcPts val="3770"/>
                </a:lnSpc>
              </a:pPr>
            </a:p>
            <a:p>
              <a:pPr algn="l" marL="581418" indent="-290709" lvl="1">
                <a:lnSpc>
                  <a:spcPts val="3770"/>
                </a:lnSpc>
                <a:buFont typeface="Arial"/>
                <a:buChar char="•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Key Features of gRPC:</a:t>
              </a:r>
            </a:p>
            <a:p>
              <a:pPr algn="l" marL="581418" indent="-290709" lvl="1">
                <a:lnSpc>
                  <a:spcPts val="3770"/>
                </a:lnSpc>
                <a:buAutoNum type="arabicPeriod" startAt="1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Supports multiple programming languages.</a:t>
              </a:r>
            </a:p>
            <a:p>
              <a:pPr algn="l" marL="581418" indent="-290709" lvl="1">
                <a:lnSpc>
                  <a:spcPts val="3770"/>
                </a:lnSpc>
                <a:buAutoNum type="arabicPeriod" startAt="1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Uses Protocol Buffers (Protobuf) for compact, fast serialization.</a:t>
              </a:r>
            </a:p>
            <a:p>
              <a:pPr algn="l" marL="581418" indent="-290709" lvl="1">
                <a:lnSpc>
                  <a:spcPts val="3770"/>
                </a:lnSpc>
                <a:buAutoNum type="arabicPeriod" startAt="1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Enables real-time streaming and bidirectional communication.</a:t>
              </a:r>
            </a:p>
            <a:p>
              <a:pPr algn="l" marL="581418" indent="-290709" lvl="1">
                <a:lnSpc>
                  <a:spcPts val="3770"/>
                </a:lnSpc>
                <a:buAutoNum type="arabicPeriod" startAt="1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Uses HTTP/2 for better performance &amp; reduced latency.</a:t>
              </a:r>
            </a:p>
            <a:p>
              <a:pPr algn="l" marL="581418" indent="-290709" lvl="1">
                <a:lnSpc>
                  <a:spcPts val="3770"/>
                </a:lnSpc>
                <a:buAutoNum type="arabicPeriod" startAt="1"/>
              </a:pPr>
              <a:r>
                <a:rPr lang="en-US" sz="2692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Built-in authentication &amp; security.</a:t>
              </a:r>
            </a:p>
            <a:p>
              <a:pPr algn="l">
                <a:lnSpc>
                  <a:spcPts val="377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57229" y="667385"/>
            <a:ext cx="1403772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5919">
                <a:solidFill>
                  <a:srgbClr val="0B4236"/>
                </a:solidFill>
                <a:latin typeface="Neue Machina"/>
                <a:ea typeface="Neue Machina"/>
                <a:cs typeface="Neue Machina"/>
                <a:sym typeface="Neue Machina"/>
              </a:rPr>
              <a:t> Introduction to gRPC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046306" y="9314082"/>
            <a:ext cx="21327024" cy="11996451"/>
          </a:xfrm>
          <a:custGeom>
            <a:avLst/>
            <a:gdLst/>
            <a:ahLst/>
            <a:cxnLst/>
            <a:rect r="r" b="b" t="t" l="l"/>
            <a:pathLst>
              <a:path h="11996451" w="21327024">
                <a:moveTo>
                  <a:pt x="0" y="0"/>
                </a:moveTo>
                <a:lnTo>
                  <a:pt x="21327025" y="0"/>
                </a:lnTo>
                <a:lnTo>
                  <a:pt x="21327025" y="11996451"/>
                </a:lnTo>
                <a:lnTo>
                  <a:pt x="0" y="11996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4145" y="9694220"/>
            <a:ext cx="19145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58671"/>
                </a:solidFill>
                <a:latin typeface="Garet Light"/>
                <a:ea typeface="Garet Light"/>
                <a:cs typeface="Garet Light"/>
                <a:sym typeface="Garet Ligh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108392" y="-5673511"/>
            <a:ext cx="10252392" cy="10287000"/>
          </a:xfrm>
          <a:custGeom>
            <a:avLst/>
            <a:gdLst/>
            <a:ahLst/>
            <a:cxnLst/>
            <a:rect r="r" b="b" t="t" l="l"/>
            <a:pathLst>
              <a:path h="10287000" w="10252392">
                <a:moveTo>
                  <a:pt x="0" y="0"/>
                </a:moveTo>
                <a:lnTo>
                  <a:pt x="10252392" y="0"/>
                </a:lnTo>
                <a:lnTo>
                  <a:pt x="102523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8377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652939"/>
            <a:ext cx="6846001" cy="1634061"/>
            <a:chOff x="0" y="0"/>
            <a:chExt cx="9128002" cy="2178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684944"/>
              <a:ext cx="5110387" cy="493804"/>
            </a:xfrm>
            <a:custGeom>
              <a:avLst/>
              <a:gdLst/>
              <a:ahLst/>
              <a:cxnLst/>
              <a:rect r="r" b="b" t="t" l="l"/>
              <a:pathLst>
                <a:path h="493804" w="5110387">
                  <a:moveTo>
                    <a:pt x="0" y="0"/>
                  </a:moveTo>
                  <a:lnTo>
                    <a:pt x="5110387" y="0"/>
                  </a:lnTo>
                  <a:lnTo>
                    <a:pt x="5110387" y="493805"/>
                  </a:lnTo>
                  <a:lnTo>
                    <a:pt x="0" y="493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53223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9128002" cy="532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25395" y="195918"/>
            <a:ext cx="8237210" cy="9540271"/>
          </a:xfrm>
          <a:custGeom>
            <a:avLst/>
            <a:gdLst/>
            <a:ahLst/>
            <a:cxnLst/>
            <a:rect r="r" b="b" t="t" l="l"/>
            <a:pathLst>
              <a:path h="9540271" w="8237210">
                <a:moveTo>
                  <a:pt x="0" y="0"/>
                </a:moveTo>
                <a:lnTo>
                  <a:pt x="8237210" y="0"/>
                </a:lnTo>
                <a:lnTo>
                  <a:pt x="8237210" y="9540271"/>
                </a:lnTo>
                <a:lnTo>
                  <a:pt x="0" y="95402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646" r="0" b="-464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6281" y="9679039"/>
            <a:ext cx="18859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905555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4"/>
              </a:lnSpc>
            </a:pPr>
            <a:r>
              <a:rPr lang="en-US" sz="8454">
                <a:solidFill>
                  <a:srgbClr val="B3E4C5"/>
                </a:solidFill>
                <a:latin typeface="Neue Machina"/>
                <a:ea typeface="Neue Machina"/>
                <a:cs typeface="Neue Machina"/>
                <a:sym typeface="Neue Machina"/>
              </a:rPr>
              <a:t>gRPC vs TCP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3914" y="2286000"/>
            <a:ext cx="13922098" cy="322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F4F4F4"/>
                </a:solidFill>
                <a:latin typeface="Garet Light"/>
                <a:ea typeface="Garet Light"/>
                <a:cs typeface="Garet Light"/>
                <a:sym typeface="Garet Light"/>
              </a:rPr>
              <a:t>1. Structured API Instead of Raw Byte Streams</a:t>
            </a:r>
          </a:p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</a:t>
            </a:r>
            <a:r>
              <a:rPr lang="en-US" sz="2399">
                <a:solidFill>
                  <a:srgbClr val="258671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399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Issue with TCP </a:t>
            </a: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: Transmits raw bytes, requiring manual parsing.</a:t>
            </a:r>
          </a:p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  </a:t>
            </a:r>
            <a:r>
              <a:rPr lang="en-US" sz="2399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gRPC Advantage</a:t>
            </a: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: Uses Protobuf, automatically serializes/deserializes structured data</a:t>
            </a:r>
          </a:p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  Example: IoT Sensor Data</a:t>
            </a:r>
          </a:p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  TCP: Sensor sends raw bytes, server manually decodes.</a:t>
            </a:r>
          </a:p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  gRPC: Sensor sends structured Protobuf, server decodes instantly.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813914" y="6471502"/>
            <a:ext cx="15626715" cy="240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2. HTTP/2 vs. TCP 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399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Issue with TCP (HTTP/1.1)</a:t>
            </a: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: Sends one request at a time per connection (slow for multiple requests).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</a:t>
            </a:r>
            <a:r>
              <a:rPr lang="en-US" sz="2399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gRPC Advantage </a:t>
            </a: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: Allows multiple parallel requests over one connection.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Example: E-commerce Website (Amazon)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TCP: Fetching product details, reviews, and recommendations is sequential (slower).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gRPC: All requests happen simultaneously (faster page load)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337" y="9685700"/>
            <a:ext cx="20129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905555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4"/>
              </a:lnSpc>
            </a:pPr>
            <a:r>
              <a:rPr lang="en-US" sz="8454">
                <a:solidFill>
                  <a:srgbClr val="B3E4C5"/>
                </a:solidFill>
                <a:latin typeface="Neue Machina"/>
                <a:ea typeface="Neue Machina"/>
                <a:cs typeface="Neue Machina"/>
                <a:sym typeface="Neue Machina"/>
              </a:rPr>
              <a:t>gRPC vs TCP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0702" y="2154676"/>
            <a:ext cx="15445386" cy="395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</a:p>
          <a:p>
            <a:pPr algn="l">
              <a:lnSpc>
                <a:spcPts val="4062"/>
              </a:lnSpc>
            </a:pPr>
            <a:r>
              <a:rPr lang="en-US" sz="3125">
                <a:solidFill>
                  <a:srgbClr val="F4F4F4"/>
                </a:solidFill>
                <a:latin typeface="Garet"/>
                <a:ea typeface="Garet"/>
                <a:cs typeface="Garet"/>
                <a:sym typeface="Garet"/>
              </a:rPr>
              <a:t>3</a:t>
            </a:r>
            <a:r>
              <a:rPr lang="en-US" sz="3125">
                <a:solidFill>
                  <a:srgbClr val="F4F4F4"/>
                </a:solidFill>
                <a:latin typeface="Garet Light"/>
                <a:ea typeface="Garet Light"/>
                <a:cs typeface="Garet Light"/>
                <a:sym typeface="Garet Light"/>
              </a:rPr>
              <a:t>. Serialization Format (Why Protobuf is Better Than JSON)</a:t>
            </a:r>
          </a:p>
          <a:p>
            <a:pPr algn="l">
              <a:lnSpc>
                <a:spcPts val="3362"/>
              </a:lnSpc>
            </a:pPr>
            <a:r>
              <a:rPr lang="en-US" sz="2586">
                <a:solidFill>
                  <a:srgbClr val="B3E4C5"/>
                </a:solidFill>
                <a:latin typeface="Garet"/>
                <a:ea typeface="Garet"/>
                <a:cs typeface="Garet"/>
                <a:sym typeface="Garet"/>
              </a:rPr>
              <a:t>TCP</a:t>
            </a:r>
            <a:r>
              <a:rPr lang="en-US" sz="2586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:</a:t>
            </a:r>
            <a:r>
              <a:rPr lang="en-US" sz="2586">
                <a:solidFill>
                  <a:srgbClr val="F4F4F4"/>
                </a:solidFill>
                <a:latin typeface="Garet Light"/>
                <a:ea typeface="Garet Light"/>
                <a:cs typeface="Garet Light"/>
                <a:sym typeface="Garet Light"/>
              </a:rPr>
              <a:t> JSON/XML is human-readable but large, making it slower to transmit.</a:t>
            </a:r>
          </a:p>
          <a:p>
            <a:pPr algn="l">
              <a:lnSpc>
                <a:spcPts val="3362"/>
              </a:lnSpc>
            </a:pPr>
            <a:r>
              <a:rPr lang="en-US" sz="2586">
                <a:solidFill>
                  <a:srgbClr val="F4F4F4"/>
                </a:solidFill>
                <a:latin typeface="Garet Light"/>
                <a:ea typeface="Garet Light"/>
                <a:cs typeface="Garet Light"/>
                <a:sym typeface="Garet Light"/>
              </a:rPr>
              <a:t>Includes unnecessary metadata (e.g., field names "name", "age").</a:t>
            </a:r>
          </a:p>
          <a:p>
            <a:pPr algn="l">
              <a:lnSpc>
                <a:spcPts val="3362"/>
              </a:lnSpc>
            </a:pPr>
          </a:p>
          <a:p>
            <a:pPr algn="l">
              <a:lnSpc>
                <a:spcPts val="3362"/>
              </a:lnSpc>
            </a:pPr>
            <a:r>
              <a:rPr lang="en-US" sz="2586">
                <a:solidFill>
                  <a:srgbClr val="B3E4C5"/>
                </a:solidFill>
                <a:latin typeface="Garet Light"/>
                <a:ea typeface="Garet Light"/>
                <a:cs typeface="Garet Light"/>
                <a:sym typeface="Garet Light"/>
              </a:rPr>
              <a:t>gRPC (Protobuf Serialization):</a:t>
            </a:r>
          </a:p>
          <a:p>
            <a:pPr algn="l">
              <a:lnSpc>
                <a:spcPts val="3362"/>
              </a:lnSpc>
            </a:pPr>
            <a:r>
              <a:rPr lang="en-US" sz="2586">
                <a:solidFill>
                  <a:srgbClr val="F4F4F4"/>
                </a:solidFill>
                <a:latin typeface="Garet Light"/>
                <a:ea typeface="Garet Light"/>
                <a:cs typeface="Garet Light"/>
                <a:sym typeface="Garet Light"/>
              </a:rPr>
              <a:t>Uses binary encoding, making it compact &amp; efficient.</a:t>
            </a:r>
          </a:p>
          <a:p>
            <a:pPr algn="l">
              <a:lnSpc>
                <a:spcPts val="3362"/>
              </a:lnSpc>
            </a:pPr>
            <a:r>
              <a:rPr lang="en-US" sz="2586">
                <a:solidFill>
                  <a:srgbClr val="F4F4F4"/>
                </a:solidFill>
                <a:latin typeface="Garet Light"/>
                <a:ea typeface="Garet Light"/>
                <a:cs typeface="Garet Light"/>
                <a:sym typeface="Garet Light"/>
              </a:rPr>
              <a:t>Faster parsing and low latency due to smaller size.</a:t>
            </a:r>
          </a:p>
          <a:p>
            <a:pPr algn="l">
              <a:lnSpc>
                <a:spcPts val="336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79752" y="6583318"/>
            <a:ext cx="13549529" cy="288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JSON (TCP-Based APIs, 100+ Bytes)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{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"name": "Alice",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"age": 25,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  "city": "Bangalore"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Binary Output 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00001010  05 41 6c 69 63 65 10 19 1a 09 42 61 6e 67 61 6c 6f 72 65 (~20 bytes)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369" y="9598670"/>
            <a:ext cx="16954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47090"/>
            <a:ext cx="942039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4"/>
              </a:lnSpc>
            </a:pPr>
            <a:r>
              <a:rPr lang="en-US" sz="8454">
                <a:solidFill>
                  <a:srgbClr val="0B4236"/>
                </a:solidFill>
                <a:latin typeface="Neue Machina"/>
                <a:ea typeface="Neue Machina"/>
                <a:cs typeface="Neue Machina"/>
                <a:sym typeface="Neue Machina"/>
              </a:rPr>
              <a:t>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60146" y="2359468"/>
            <a:ext cx="11965575" cy="2614852"/>
            <a:chOff x="0" y="0"/>
            <a:chExt cx="15954100" cy="34864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954128"/>
              <a:ext cx="159541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5954100" cy="2753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0"/>
                </a:lnSpc>
              </a:pPr>
              <a:r>
                <a:rPr lang="en-US" sz="270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Step 1: Define the Service (gRPC Contract – .proto file)</a:t>
              </a:r>
            </a:p>
            <a:p>
              <a:pPr algn="l" marL="539753" indent="-269876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Before the client and server talk, they need a common language.</a:t>
              </a:r>
            </a:p>
            <a:p>
              <a:pPr algn="l" marL="539753" indent="-269876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This is done using Protocol Buffers (Protobuf).</a:t>
              </a:r>
            </a:p>
            <a:p>
              <a:pPr algn="l" marL="539753" indent="-269876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Think of it as a menu in a restaurant</a:t>
              </a:r>
            </a:p>
            <a:p>
              <a:pPr algn="l">
                <a:lnSpc>
                  <a:spcPts val="32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0146" y="4640296"/>
            <a:ext cx="15356206" cy="505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syntax = "proto3";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service Greeter {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  rpc SayHello (HelloRequest) returns (HelloReply);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}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message HelloRequest {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  string name = 1;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}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message HelloReply {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  string message = 1;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}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 Here, SayHello() is like a function where the client sends a name, and the server responds with a greeting.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705" y="9641556"/>
            <a:ext cx="19843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47090"/>
            <a:ext cx="942039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4"/>
              </a:lnSpc>
            </a:pPr>
            <a:r>
              <a:rPr lang="en-US" sz="8454">
                <a:solidFill>
                  <a:srgbClr val="0B4236"/>
                </a:solidFill>
                <a:latin typeface="Neue Machina"/>
                <a:ea typeface="Neue Machina"/>
                <a:cs typeface="Neue Machina"/>
                <a:sym typeface="Neue Machina"/>
              </a:rPr>
              <a:t>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76495" y="1942490"/>
            <a:ext cx="16522122" cy="8279490"/>
            <a:chOff x="0" y="0"/>
            <a:chExt cx="22029496" cy="110393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96639"/>
              <a:ext cx="22029496" cy="542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22029496" cy="10280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3"/>
                </a:lnSpc>
              </a:pPr>
              <a:r>
                <a:rPr lang="en-US" sz="26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Step 2: Implement the gRPC Server</a:t>
              </a:r>
            </a:p>
            <a:p>
              <a:pPr algn="l">
                <a:lnSpc>
                  <a:spcPts val="2653"/>
                </a:lnSpc>
              </a:pP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import grpc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from concurrent import futures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import hello_pb2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import hello_pb2_grpc</a:t>
              </a:r>
            </a:p>
            <a:p>
              <a:pPr algn="l">
                <a:lnSpc>
                  <a:spcPts val="2653"/>
                </a:lnSpc>
              </a:pP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# Implement the Greeter serviceclass Greeter(hello_pb2_grpc.GreeterServicer):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    def SayHello(self, request, context):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        return hello_pb2.HelloReply(message=f"Hello, {request.name}!")</a:t>
              </a:r>
            </a:p>
            <a:p>
              <a:pPr algn="l">
                <a:lnSpc>
                  <a:spcPts val="2653"/>
                </a:lnSpc>
              </a:pP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# Set up and start the gRPC server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server = grpc.server(futures.ThreadPoolExecutor(max_workers=10))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hello_pb2_grpc.add_GreeterServicer_to_server(Greeter(), server)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server.add_insecure_port('[::]:50051')  # Listen on port 50051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server.start()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print("Server started. Listening on port 50051...")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server.wait_for_termination()</a:t>
              </a:r>
            </a:p>
            <a:p>
              <a:pPr algn="l">
                <a:lnSpc>
                  <a:spcPts val="2653"/>
                </a:lnSpc>
              </a:pP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🔹 How It Works?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Server listens for requests on port 50051.</a:t>
              </a:r>
            </a:p>
            <a:p>
              <a:pPr algn="l">
                <a:lnSpc>
                  <a:spcPts val="2653"/>
                </a:lnSpc>
              </a:pPr>
              <a:r>
                <a:rPr lang="en-US" sz="2041">
                  <a:solidFill>
                    <a:srgbClr val="0B4236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When the client sends "Partha", the server responds "Hello, Partha!".</a:t>
              </a:r>
            </a:p>
            <a:p>
              <a:pPr algn="l">
                <a:lnSpc>
                  <a:spcPts val="238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798617" y="9616076"/>
            <a:ext cx="20129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B4236"/>
                </a:solidFill>
                <a:latin typeface="Garet Light"/>
                <a:ea typeface="Garet Light"/>
                <a:cs typeface="Garet Light"/>
                <a:sym typeface="Garet Light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DAGgrVMFTP8</dc:identifier>
  <dcterms:modified xsi:type="dcterms:W3CDTF">2011-08-01T06:04:30Z</dcterms:modified>
  <cp:revision>1</cp:revision>
  <dc:title>Introduction to gRPC</dc:title>
</cp:coreProperties>
</file>