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Maven Pro Bold" charset="1" panose="00000800000000000000"/>
      <p:regular r:id="rId26"/>
    </p:embeddedFont>
    <p:embeddedFont>
      <p:font typeface="Open Sans Italics" charset="1" panose="020B0606030504020204"/>
      <p:regular r:id="rId27"/>
    </p:embeddedFont>
    <p:embeddedFont>
      <p:font typeface="Open Sans" charset="1" panose="020B0606030504020204"/>
      <p:regular r:id="rId28"/>
    </p:embeddedFont>
    <p:embeddedFont>
      <p:font typeface="Maven Pro" charset="1" panose="00000500000000000000"/>
      <p:regular r:id="rId29"/>
    </p:embeddedFont>
    <p:embeddedFont>
      <p:font typeface="Open Sans Bold" charset="1" panose="020B0806030504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88782" y="3288352"/>
            <a:ext cx="13112360" cy="1528318"/>
          </a:xfrm>
          <a:prstGeom prst="rect">
            <a:avLst/>
          </a:prstGeom>
        </p:spPr>
        <p:txBody>
          <a:bodyPr anchor="t" rtlCol="false" tIns="0" lIns="0" bIns="0" rIns="0">
            <a:spAutoFit/>
          </a:bodyPr>
          <a:lstStyle/>
          <a:p>
            <a:pPr algn="ctr">
              <a:lnSpc>
                <a:spcPts val="4045"/>
              </a:lnSpc>
            </a:pPr>
            <a:r>
              <a:rPr lang="en-US" b="true" sz="3399">
                <a:solidFill>
                  <a:srgbClr val="252930"/>
                </a:solidFill>
                <a:latin typeface="Maven Pro Bold"/>
                <a:ea typeface="Maven Pro Bold"/>
                <a:cs typeface="Maven Pro Bold"/>
                <a:sym typeface="Maven Pro Bold"/>
              </a:rPr>
              <a:t>MERGE, ENSEMBLE, AND COOPERATE! A SURVEY ON COLLABORATIVE STRATEGIES IN THE ERA OF LARGE LANGUAGE MODELS</a:t>
            </a:r>
          </a:p>
        </p:txBody>
      </p:sp>
      <p:sp>
        <p:nvSpPr>
          <p:cNvPr name="Freeform 3" id="3"/>
          <p:cNvSpPr/>
          <p:nvPr/>
        </p:nvSpPr>
        <p:spPr>
          <a:xfrm flipH="true" flipV="false" rot="0">
            <a:off x="-122628"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547332" y="5394325"/>
            <a:ext cx="9816941" cy="1765300"/>
          </a:xfrm>
          <a:prstGeom prst="rect">
            <a:avLst/>
          </a:prstGeom>
        </p:spPr>
        <p:txBody>
          <a:bodyPr anchor="t" rtlCol="false" tIns="0" lIns="0" bIns="0" rIns="0">
            <a:spAutoFit/>
          </a:bodyPr>
          <a:lstStyle/>
          <a:p>
            <a:pPr algn="ctr">
              <a:lnSpc>
                <a:spcPts val="2659"/>
              </a:lnSpc>
              <a:spcBef>
                <a:spcPct val="0"/>
              </a:spcBef>
            </a:pPr>
            <a:r>
              <a:rPr lang="en-US" sz="1899" i="true">
                <a:solidFill>
                  <a:srgbClr val="252930"/>
                </a:solidFill>
                <a:latin typeface="Open Sans Italics"/>
                <a:ea typeface="Open Sans Italics"/>
                <a:cs typeface="Open Sans Italics"/>
                <a:sym typeface="Open Sans Italics"/>
              </a:rPr>
              <a:t>JINLIANG LU, ZILIANG PANG, MIN XIAO1, YAOCHEN ZHU3 , RUI XIA3, JIAJUN ZHANG</a:t>
            </a:r>
          </a:p>
          <a:p>
            <a:pPr algn="ctr">
              <a:lnSpc>
                <a:spcPts val="2659"/>
              </a:lnSpc>
              <a:spcBef>
                <a:spcPct val="0"/>
              </a:spcBef>
            </a:pPr>
          </a:p>
          <a:p>
            <a:pPr algn="ctr">
              <a:lnSpc>
                <a:spcPts val="2239"/>
              </a:lnSpc>
              <a:spcBef>
                <a:spcPct val="0"/>
              </a:spcBef>
            </a:pPr>
            <a:r>
              <a:rPr lang="en-US" sz="1599">
                <a:solidFill>
                  <a:srgbClr val="252930"/>
                </a:solidFill>
                <a:latin typeface="Open Sans"/>
                <a:ea typeface="Open Sans"/>
                <a:cs typeface="Open Sans"/>
                <a:sym typeface="Open Sans"/>
              </a:rPr>
              <a:t>INSTITUTE OF AUTOMATION, CHINESE ACADEMY OF SCIENCES, BEIJING, CHINA</a:t>
            </a:r>
          </a:p>
          <a:p>
            <a:pPr algn="ctr">
              <a:lnSpc>
                <a:spcPts val="2239"/>
              </a:lnSpc>
              <a:spcBef>
                <a:spcPct val="0"/>
              </a:spcBef>
            </a:pPr>
            <a:r>
              <a:rPr lang="en-US" sz="1599">
                <a:solidFill>
                  <a:srgbClr val="252930"/>
                </a:solidFill>
                <a:latin typeface="Open Sans"/>
                <a:ea typeface="Open Sans"/>
                <a:cs typeface="Open Sans"/>
                <a:sym typeface="Open Sans"/>
              </a:rPr>
              <a:t>SCHOOL OF ARTIFICIAL INTELLIGENCE, UNIVERSITY OF CHINESE ACADEMY OF SCIENCES, BEIJING, CHINA</a:t>
            </a:r>
          </a:p>
          <a:p>
            <a:pPr algn="ctr">
              <a:lnSpc>
                <a:spcPts val="2239"/>
              </a:lnSpc>
              <a:spcBef>
                <a:spcPct val="0"/>
              </a:spcBef>
            </a:pPr>
            <a:r>
              <a:rPr lang="en-US" sz="1599">
                <a:solidFill>
                  <a:srgbClr val="252930"/>
                </a:solidFill>
                <a:latin typeface="Open Sans"/>
                <a:ea typeface="Open Sans"/>
                <a:cs typeface="Open Sans"/>
                <a:sym typeface="Open Sans"/>
              </a:rPr>
              <a:t>NANJING UNIVERSITY OF SCIENCE AND TECHNOLOGY, NANJING, CHINA</a:t>
            </a:r>
          </a:p>
          <a:p>
            <a:pPr algn="ctr">
              <a:lnSpc>
                <a:spcPts val="2239"/>
              </a:lnSpc>
              <a:spcBef>
                <a:spcPct val="0"/>
              </a:spcBef>
            </a:pPr>
            <a:r>
              <a:rPr lang="en-US" sz="1599">
                <a:solidFill>
                  <a:srgbClr val="252930"/>
                </a:solidFill>
                <a:latin typeface="Open Sans"/>
                <a:ea typeface="Open Sans"/>
                <a:cs typeface="Open Sans"/>
                <a:sym typeface="Open Sans"/>
              </a:rPr>
              <a:t>WUHAN AI RESEARCH, WUHAN, CHINA</a:t>
            </a:r>
          </a:p>
        </p:txBody>
      </p:sp>
      <p:sp>
        <p:nvSpPr>
          <p:cNvPr name="TextBox 10" id="10"/>
          <p:cNvSpPr txBox="true"/>
          <p:nvPr/>
        </p:nvSpPr>
        <p:spPr>
          <a:xfrm rot="0">
            <a:off x="6762274" y="8189277"/>
            <a:ext cx="4763453" cy="290195"/>
          </a:xfrm>
          <a:prstGeom prst="rect">
            <a:avLst/>
          </a:prstGeom>
        </p:spPr>
        <p:txBody>
          <a:bodyPr anchor="t" rtlCol="false" tIns="0" lIns="0" bIns="0" rIns="0">
            <a:spAutoFit/>
          </a:bodyPr>
          <a:lstStyle/>
          <a:p>
            <a:pPr algn="ctr">
              <a:lnSpc>
                <a:spcPts val="2379"/>
              </a:lnSpc>
              <a:spcBef>
                <a:spcPct val="0"/>
              </a:spcBef>
            </a:pPr>
            <a:r>
              <a:rPr lang="en-US" sz="1699">
                <a:solidFill>
                  <a:srgbClr val="252930"/>
                </a:solidFill>
                <a:latin typeface="Maven Pro"/>
                <a:ea typeface="Maven Pro"/>
                <a:cs typeface="Maven Pro"/>
                <a:sym typeface="Maven Pro"/>
              </a:rPr>
              <a:t>LINK -  HTTPS://ARXIV.ORG/PDF/2407.06089V1</a:t>
            </a:r>
          </a:p>
        </p:txBody>
      </p:sp>
      <p:sp>
        <p:nvSpPr>
          <p:cNvPr name="TextBox 11" id="11"/>
          <p:cNvSpPr txBox="true"/>
          <p:nvPr/>
        </p:nvSpPr>
        <p:spPr>
          <a:xfrm rot="0">
            <a:off x="516220" y="-34733"/>
            <a:ext cx="231616"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559762" y="2208460"/>
            <a:ext cx="11206575" cy="8609965"/>
          </a:xfrm>
          <a:prstGeom prst="rect">
            <a:avLst/>
          </a:prstGeom>
        </p:spPr>
        <p:txBody>
          <a:bodyPr anchor="t" rtlCol="false" tIns="0" lIns="0" bIns="0" rIns="0">
            <a:spAutoFit/>
          </a:bodyPr>
          <a:lstStyle/>
          <a:p>
            <a:pPr algn="just">
              <a:lnSpc>
                <a:spcPts val="5039"/>
              </a:lnSpc>
            </a:pPr>
            <a:r>
              <a:rPr lang="en-US" sz="3599" b="true">
                <a:solidFill>
                  <a:srgbClr val="252930"/>
                </a:solidFill>
                <a:latin typeface="Maven Pro Bold"/>
                <a:ea typeface="Maven Pro Bold"/>
                <a:cs typeface="Maven Pro Bold"/>
                <a:sym typeface="Maven Pro Bold"/>
              </a:rPr>
              <a:t>2. Ensemble :</a:t>
            </a:r>
          </a:p>
          <a:p>
            <a:pPr algn="just" marL="518165" indent="-259082" lvl="1">
              <a:lnSpc>
                <a:spcPts val="3360"/>
              </a:lnSpc>
              <a:buFont typeface="Arial"/>
              <a:buChar char="•"/>
            </a:pPr>
            <a:r>
              <a:rPr lang="en-US" sz="2400">
                <a:solidFill>
                  <a:srgbClr val="252930"/>
                </a:solidFill>
                <a:latin typeface="Maven Pro"/>
                <a:ea typeface="Maven Pro"/>
                <a:cs typeface="Maven Pro"/>
                <a:sym typeface="Maven Pro"/>
              </a:rPr>
              <a:t>Using multiple models to generate predictions and aggregating these predictions to improve overall accuracy.</a:t>
            </a:r>
          </a:p>
          <a:p>
            <a:pPr algn="just">
              <a:lnSpc>
                <a:spcPts val="3360"/>
              </a:lnSpc>
            </a:pPr>
          </a:p>
          <a:p>
            <a:pPr algn="just">
              <a:lnSpc>
                <a:spcPts val="3360"/>
              </a:lnSpc>
            </a:pPr>
            <a:r>
              <a:rPr lang="en-US" sz="2400" b="true">
                <a:solidFill>
                  <a:srgbClr val="252930"/>
                </a:solidFill>
                <a:latin typeface="Maven Pro Bold"/>
                <a:ea typeface="Maven Pro Bold"/>
                <a:cs typeface="Maven Pro Bold"/>
                <a:sym typeface="Maven Pro Bold"/>
              </a:rPr>
              <a:t>Ensemble</a:t>
            </a:r>
            <a:r>
              <a:rPr lang="en-US" sz="2400" b="true">
                <a:solidFill>
                  <a:srgbClr val="252930"/>
                </a:solidFill>
                <a:latin typeface="Maven Pro Bold"/>
                <a:ea typeface="Maven Pro Bold"/>
                <a:cs typeface="Maven Pro Bold"/>
                <a:sym typeface="Maven Pro Bold"/>
              </a:rPr>
              <a:t> Approach</a:t>
            </a:r>
            <a:r>
              <a:rPr lang="en-US" sz="2400" b="true">
                <a:solidFill>
                  <a:srgbClr val="252930"/>
                </a:solidFill>
                <a:latin typeface="Maven Pro Bold"/>
                <a:ea typeface="Maven Pro Bold"/>
                <a:cs typeface="Maven Pro Bold"/>
                <a:sym typeface="Maven Pro Bold"/>
              </a:rPr>
              <a:t>es :  </a:t>
            </a:r>
          </a:p>
          <a:p>
            <a:pPr algn="just">
              <a:lnSpc>
                <a:spcPts val="3360"/>
              </a:lnSpc>
            </a:pPr>
          </a:p>
          <a:p>
            <a:pPr algn="just">
              <a:lnSpc>
                <a:spcPts val="3360"/>
              </a:lnSpc>
            </a:pPr>
            <a:r>
              <a:rPr lang="en-US" sz="2400" b="true">
                <a:solidFill>
                  <a:srgbClr val="252930"/>
                </a:solidFill>
                <a:latin typeface="Maven Pro Bold"/>
                <a:ea typeface="Maven Pro Bold"/>
                <a:cs typeface="Maven Pro Bold"/>
                <a:sym typeface="Maven Pro Bold"/>
              </a:rPr>
              <a:t>1.</a:t>
            </a:r>
            <a:r>
              <a:rPr lang="en-US" sz="2400" b="true">
                <a:solidFill>
                  <a:srgbClr val="252930"/>
                </a:solidFill>
                <a:latin typeface="Maven Pro Bold"/>
                <a:ea typeface="Maven Pro Bold"/>
                <a:cs typeface="Maven Pro Bold"/>
                <a:sym typeface="Maven Pro Bold"/>
              </a:rPr>
              <a:t>Before Inference:</a:t>
            </a:r>
          </a:p>
          <a:p>
            <a:pPr algn="just" marL="518165" indent="-259082" lvl="1">
              <a:lnSpc>
                <a:spcPts val="3360"/>
              </a:lnSpc>
              <a:buFont typeface="Arial"/>
              <a:buChar char="•"/>
            </a:pPr>
            <a:r>
              <a:rPr lang="en-US" sz="2400">
                <a:solidFill>
                  <a:srgbClr val="252930"/>
                </a:solidFill>
                <a:latin typeface="Maven Pro"/>
                <a:ea typeface="Maven Pro"/>
                <a:cs typeface="Maven Pro"/>
                <a:sym typeface="Maven Pro"/>
              </a:rPr>
              <a:t>Select the best LLM for specific inputs using external routers before predictions.</a:t>
            </a:r>
          </a:p>
          <a:p>
            <a:pPr algn="just">
              <a:lnSpc>
                <a:spcPts val="3360"/>
              </a:lnSpc>
            </a:pPr>
            <a:r>
              <a:rPr lang="en-US" sz="2400" b="true">
                <a:solidFill>
                  <a:srgbClr val="252930"/>
                </a:solidFill>
                <a:latin typeface="Maven Pro Bold"/>
                <a:ea typeface="Maven Pro Bold"/>
                <a:cs typeface="Maven Pro Bold"/>
                <a:sym typeface="Maven Pro Bold"/>
              </a:rPr>
              <a:t>2.</a:t>
            </a:r>
            <a:r>
              <a:rPr lang="en-US" sz="2400" b="true">
                <a:solidFill>
                  <a:srgbClr val="252930"/>
                </a:solidFill>
                <a:latin typeface="Maven Pro Bold"/>
                <a:ea typeface="Maven Pro Bold"/>
                <a:cs typeface="Maven Pro Bold"/>
                <a:sym typeface="Maven Pro Bold"/>
              </a:rPr>
              <a:t>During Inference:</a:t>
            </a:r>
          </a:p>
          <a:p>
            <a:pPr algn="just" marL="518165" indent="-259082" lvl="1">
              <a:lnSpc>
                <a:spcPts val="3360"/>
              </a:lnSpc>
              <a:buFont typeface="Arial"/>
              <a:buChar char="•"/>
            </a:pPr>
            <a:r>
              <a:rPr lang="en-US" sz="2400">
                <a:solidFill>
                  <a:srgbClr val="252930"/>
                </a:solidFill>
                <a:latin typeface="Maven Pro"/>
                <a:ea typeface="Maven Pro"/>
                <a:cs typeface="Maven Pro"/>
                <a:sym typeface="Maven Pro"/>
              </a:rPr>
              <a:t>Combine outputs at each decoding step to mitigate errors and hallucinations.</a:t>
            </a:r>
          </a:p>
          <a:p>
            <a:pPr algn="just">
              <a:lnSpc>
                <a:spcPts val="3360"/>
              </a:lnSpc>
            </a:pPr>
            <a:r>
              <a:rPr lang="en-US" sz="2400" b="true">
                <a:solidFill>
                  <a:srgbClr val="252930"/>
                </a:solidFill>
                <a:latin typeface="Maven Pro Bold"/>
                <a:ea typeface="Maven Pro Bold"/>
                <a:cs typeface="Maven Pro Bold"/>
                <a:sym typeface="Maven Pro Bold"/>
              </a:rPr>
              <a:t>3.Aft</a:t>
            </a:r>
            <a:r>
              <a:rPr lang="en-US" sz="2400" b="true">
                <a:solidFill>
                  <a:srgbClr val="252930"/>
                </a:solidFill>
                <a:latin typeface="Maven Pro Bold"/>
                <a:ea typeface="Maven Pro Bold"/>
                <a:cs typeface="Maven Pro Bold"/>
                <a:sym typeface="Maven Pro Bold"/>
              </a:rPr>
              <a:t>er Inference:</a:t>
            </a:r>
          </a:p>
          <a:p>
            <a:pPr algn="just" marL="518165" indent="-259082" lvl="1">
              <a:lnSpc>
                <a:spcPts val="3360"/>
              </a:lnSpc>
              <a:buFont typeface="Arial"/>
              <a:buChar char="•"/>
            </a:pPr>
            <a:r>
              <a:rPr lang="en-US" sz="2400">
                <a:solidFill>
                  <a:srgbClr val="252930"/>
                </a:solidFill>
                <a:latin typeface="Maven Pro"/>
                <a:ea typeface="Maven Pro"/>
                <a:cs typeface="Maven Pro"/>
                <a:sym typeface="Maven Pro"/>
              </a:rPr>
              <a:t>Select the best response from multiple generated outputs.</a:t>
            </a:r>
          </a:p>
          <a:p>
            <a:pPr algn="just" marL="518165" indent="-259082" lvl="1">
              <a:lnSpc>
                <a:spcPts val="3360"/>
              </a:lnSpc>
              <a:buFont typeface="Arial"/>
              <a:buChar char="•"/>
            </a:pPr>
            <a:r>
              <a:rPr lang="en-US" sz="2400">
                <a:solidFill>
                  <a:srgbClr val="252930"/>
                </a:solidFill>
                <a:latin typeface="Maven Pro"/>
                <a:ea typeface="Maven Pro"/>
                <a:cs typeface="Maven Pro"/>
                <a:sym typeface="Maven Pro"/>
              </a:rPr>
              <a:t>Using unsupervised metrics (e.g., BERTScore) to select the best candidate from generated outputs.</a:t>
            </a:r>
          </a:p>
          <a:p>
            <a:pPr algn="just">
              <a:lnSpc>
                <a:spcPts val="4480"/>
              </a:lnSpc>
            </a:pPr>
          </a:p>
          <a:p>
            <a:pPr algn="just">
              <a:lnSpc>
                <a:spcPts val="4480"/>
              </a:lnSpc>
            </a:pPr>
          </a:p>
          <a:p>
            <a:pPr algn="just">
              <a:lnSpc>
                <a:spcPts val="4480"/>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972435" y="688061"/>
            <a:ext cx="12343130" cy="962660"/>
          </a:xfrm>
          <a:prstGeom prst="rect">
            <a:avLst/>
          </a:prstGeom>
        </p:spPr>
        <p:txBody>
          <a:bodyPr anchor="t" rtlCol="false" tIns="0" lIns="0" bIns="0" rIns="0">
            <a:spAutoFit/>
          </a:bodyPr>
          <a:lstStyle/>
          <a:p>
            <a:pPr algn="ctr">
              <a:lnSpc>
                <a:spcPts val="7840"/>
              </a:lnSpc>
              <a:spcBef>
                <a:spcPct val="0"/>
              </a:spcBef>
            </a:pPr>
            <a:r>
              <a:rPr lang="en-US" b="true" sz="5600">
                <a:solidFill>
                  <a:srgbClr val="252930"/>
                </a:solidFill>
                <a:latin typeface="Maven Pro Bold"/>
                <a:ea typeface="Maven Pro Bold"/>
                <a:cs typeface="Maven Pro Bold"/>
                <a:sym typeface="Maven Pro Bold"/>
              </a:rPr>
              <a:t> TECHNIQUES FOR COLLABORATION</a:t>
            </a:r>
          </a:p>
        </p:txBody>
      </p:sp>
      <p:sp>
        <p:nvSpPr>
          <p:cNvPr name="TextBox 7" id="7"/>
          <p:cNvSpPr txBox="true"/>
          <p:nvPr/>
        </p:nvSpPr>
        <p:spPr>
          <a:xfrm rot="0">
            <a:off x="350406" y="-34733"/>
            <a:ext cx="563245"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080294" y="842460"/>
            <a:ext cx="14693356" cy="5124308"/>
          </a:xfrm>
          <a:custGeom>
            <a:avLst/>
            <a:gdLst/>
            <a:ahLst/>
            <a:cxnLst/>
            <a:rect r="r" b="b" t="t" l="l"/>
            <a:pathLst>
              <a:path h="5124308" w="14693356">
                <a:moveTo>
                  <a:pt x="0" y="0"/>
                </a:moveTo>
                <a:lnTo>
                  <a:pt x="14693356" y="0"/>
                </a:lnTo>
                <a:lnTo>
                  <a:pt x="14693356" y="5124308"/>
                </a:lnTo>
                <a:lnTo>
                  <a:pt x="0" y="5124308"/>
                </a:lnTo>
                <a:lnTo>
                  <a:pt x="0" y="0"/>
                </a:lnTo>
                <a:close/>
              </a:path>
            </a:pathLst>
          </a:custGeom>
          <a:blipFill>
            <a:blip r:embed="rId8"/>
            <a:stretch>
              <a:fillRect l="0" t="0" r="0" b="0"/>
            </a:stretch>
          </a:blipFill>
        </p:spPr>
      </p:sp>
      <p:sp>
        <p:nvSpPr>
          <p:cNvPr name="Freeform 6" id="6"/>
          <p:cNvSpPr/>
          <p:nvPr/>
        </p:nvSpPr>
        <p:spPr>
          <a:xfrm flipH="false" flipV="false" rot="0">
            <a:off x="3586887" y="7535745"/>
            <a:ext cx="11114226" cy="1722555"/>
          </a:xfrm>
          <a:custGeom>
            <a:avLst/>
            <a:gdLst/>
            <a:ahLst/>
            <a:cxnLst/>
            <a:rect r="r" b="b" t="t" l="l"/>
            <a:pathLst>
              <a:path h="1722555" w="11114226">
                <a:moveTo>
                  <a:pt x="0" y="0"/>
                </a:moveTo>
                <a:lnTo>
                  <a:pt x="11114226" y="0"/>
                </a:lnTo>
                <a:lnTo>
                  <a:pt x="11114226" y="1722555"/>
                </a:lnTo>
                <a:lnTo>
                  <a:pt x="0" y="1722555"/>
                </a:lnTo>
                <a:lnTo>
                  <a:pt x="0" y="0"/>
                </a:lnTo>
                <a:close/>
              </a:path>
            </a:pathLst>
          </a:custGeom>
          <a:blipFill>
            <a:blip r:embed="rId9"/>
            <a:stretch>
              <a:fillRect l="0" t="0" r="0" b="0"/>
            </a:stretch>
          </a:blipFill>
        </p:spPr>
      </p:sp>
      <p:sp>
        <p:nvSpPr>
          <p:cNvPr name="TextBox 7" id="7"/>
          <p:cNvSpPr txBox="true"/>
          <p:nvPr/>
        </p:nvSpPr>
        <p:spPr>
          <a:xfrm rot="0">
            <a:off x="797084" y="233423"/>
            <a:ext cx="463232" cy="913274"/>
          </a:xfrm>
          <a:prstGeom prst="rect">
            <a:avLst/>
          </a:prstGeom>
        </p:spPr>
        <p:txBody>
          <a:bodyPr anchor="t" rtlCol="false" tIns="0" lIns="0" bIns="0" rIns="0">
            <a:spAutoFit/>
          </a:bodyPr>
          <a:lstStyle/>
          <a:p>
            <a:pPr algn="ctr">
              <a:lnSpc>
                <a:spcPts val="8084"/>
              </a:lnSpc>
              <a:spcBef>
                <a:spcPct val="0"/>
              </a:spcBef>
            </a:pPr>
            <a:r>
              <a:rPr lang="en-US" sz="4042">
                <a:solidFill>
                  <a:srgbClr val="000000"/>
                </a:solidFill>
                <a:latin typeface="Maven Pro"/>
                <a:ea typeface="Maven Pro"/>
                <a:cs typeface="Maven Pro"/>
                <a:sym typeface="Maven Pro"/>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745017" y="2193940"/>
            <a:ext cx="11206575" cy="9672003"/>
          </a:xfrm>
          <a:prstGeom prst="rect">
            <a:avLst/>
          </a:prstGeom>
        </p:spPr>
        <p:txBody>
          <a:bodyPr anchor="t" rtlCol="false" tIns="0" lIns="0" bIns="0" rIns="0">
            <a:spAutoFit/>
          </a:bodyPr>
          <a:lstStyle/>
          <a:p>
            <a:pPr algn="just">
              <a:lnSpc>
                <a:spcPts val="5039"/>
              </a:lnSpc>
            </a:pPr>
            <a:r>
              <a:rPr lang="en-US" sz="3599" b="true">
                <a:solidFill>
                  <a:srgbClr val="252930"/>
                </a:solidFill>
                <a:latin typeface="Maven Pro Bold"/>
                <a:ea typeface="Maven Pro Bold"/>
                <a:cs typeface="Maven Pro Bold"/>
                <a:sym typeface="Maven Pro Bold"/>
              </a:rPr>
              <a:t>3.Cooperative Learning: :</a:t>
            </a:r>
          </a:p>
          <a:p>
            <a:pPr algn="just" marL="496575" indent="-248288" lvl="1">
              <a:lnSpc>
                <a:spcPts val="3220"/>
              </a:lnSpc>
              <a:buFont typeface="Arial"/>
              <a:buChar char="•"/>
            </a:pPr>
            <a:r>
              <a:rPr lang="en-US" sz="2300">
                <a:solidFill>
                  <a:srgbClr val="252930"/>
                </a:solidFill>
                <a:latin typeface="Maven Pro"/>
                <a:ea typeface="Maven Pro"/>
                <a:cs typeface="Maven Pro"/>
                <a:sym typeface="Maven Pro"/>
              </a:rPr>
              <a:t>Cooperation among LLMs extends beyond merging and ensemble methods, focusing on collaborative strategies to solve various problems and enhance performance.</a:t>
            </a:r>
          </a:p>
          <a:p>
            <a:pPr algn="just">
              <a:lnSpc>
                <a:spcPts val="3220"/>
              </a:lnSpc>
            </a:pPr>
            <a:r>
              <a:rPr lang="en-US" sz="2300">
                <a:solidFill>
                  <a:srgbClr val="252930"/>
                </a:solidFill>
                <a:latin typeface="Maven Pro"/>
                <a:ea typeface="Maven Pro"/>
                <a:cs typeface="Maven Pro"/>
                <a:sym typeface="Maven Pro"/>
              </a:rPr>
              <a:t>   </a:t>
            </a:r>
            <a:r>
              <a:rPr lang="en-US" sz="2300" b="true">
                <a:solidFill>
                  <a:srgbClr val="252930"/>
                </a:solidFill>
                <a:latin typeface="Maven Pro Bold"/>
                <a:ea typeface="Maven Pro Bold"/>
                <a:cs typeface="Maven Pro Bold"/>
                <a:sym typeface="Maven Pro Bold"/>
              </a:rPr>
              <a:t>Key Cooperation Strategies:</a:t>
            </a:r>
          </a:p>
          <a:p>
            <a:pPr algn="just">
              <a:lnSpc>
                <a:spcPts val="3640"/>
              </a:lnSpc>
            </a:pPr>
          </a:p>
          <a:p>
            <a:pPr algn="just">
              <a:lnSpc>
                <a:spcPts val="3640"/>
              </a:lnSpc>
            </a:pPr>
            <a:r>
              <a:rPr lang="en-US" sz="2600" b="true">
                <a:solidFill>
                  <a:srgbClr val="252930"/>
                </a:solidFill>
                <a:latin typeface="Maven Pro Bold"/>
                <a:ea typeface="Maven Pro Bold"/>
                <a:cs typeface="Maven Pro Bold"/>
                <a:sym typeface="Maven Pro Bold"/>
              </a:rPr>
              <a:t>   1.</a:t>
            </a:r>
            <a:r>
              <a:rPr lang="en-US" sz="2600" b="true">
                <a:solidFill>
                  <a:srgbClr val="252930"/>
                </a:solidFill>
                <a:latin typeface="Maven Pro Bold"/>
                <a:ea typeface="Maven Pro Bold"/>
                <a:cs typeface="Maven Pro Bold"/>
                <a:sym typeface="Maven Pro Bold"/>
              </a:rPr>
              <a:t>Efficient Computation:</a:t>
            </a:r>
          </a:p>
          <a:p>
            <a:pPr algn="just">
              <a:lnSpc>
                <a:spcPts val="3220"/>
              </a:lnSpc>
            </a:pPr>
          </a:p>
          <a:p>
            <a:pPr algn="just" marL="496575" indent="-248288" lvl="1">
              <a:lnSpc>
                <a:spcPts val="3220"/>
              </a:lnSpc>
              <a:buFont typeface="Arial"/>
              <a:buChar char="•"/>
            </a:pPr>
            <a:r>
              <a:rPr lang="en-US" b="true" sz="2300">
                <a:solidFill>
                  <a:srgbClr val="252930"/>
                </a:solidFill>
                <a:latin typeface="Maven Pro Bold"/>
                <a:ea typeface="Maven Pro Bold"/>
                <a:cs typeface="Maven Pro Bold"/>
                <a:sym typeface="Maven Pro Bold"/>
              </a:rPr>
              <a:t>Input Compression:</a:t>
            </a:r>
            <a:r>
              <a:rPr lang="en-US" sz="2300">
                <a:solidFill>
                  <a:srgbClr val="252930"/>
                </a:solidFill>
                <a:latin typeface="Maven Pro"/>
                <a:ea typeface="Maven Pro"/>
                <a:cs typeface="Maven Pro"/>
                <a:sym typeface="Maven Pro"/>
              </a:rPr>
              <a:t> Smaller LLMs compress inputs to reduce computational costs and memory usage, improving inference efficiency.</a:t>
            </a:r>
          </a:p>
          <a:p>
            <a:pPr algn="just" marL="993151" indent="-331050" lvl="2">
              <a:lnSpc>
                <a:spcPts val="3220"/>
              </a:lnSpc>
              <a:buFont typeface="Arial"/>
              <a:buChar char="⚬"/>
            </a:pPr>
            <a:r>
              <a:rPr lang="en-US" sz="2300">
                <a:solidFill>
                  <a:srgbClr val="252930"/>
                </a:solidFill>
                <a:latin typeface="Maven Pro"/>
                <a:ea typeface="Maven Pro"/>
                <a:cs typeface="Maven Pro"/>
                <a:sym typeface="Maven Pro"/>
              </a:rPr>
              <a:t>Methods:</a:t>
            </a:r>
          </a:p>
          <a:p>
            <a:pPr algn="just" marL="1489726" indent="-372432" lvl="3">
              <a:lnSpc>
                <a:spcPts val="3220"/>
              </a:lnSpc>
              <a:buFont typeface="Arial"/>
              <a:buChar char="￭"/>
            </a:pPr>
            <a:r>
              <a:rPr lang="en-US" sz="2300">
                <a:solidFill>
                  <a:srgbClr val="252930"/>
                </a:solidFill>
                <a:latin typeface="Maven Pro"/>
                <a:ea typeface="Maven Pro"/>
                <a:cs typeface="Maven Pro"/>
                <a:sym typeface="Maven Pro"/>
              </a:rPr>
              <a:t>Prompt Pruning: Removes unimportant tokens to shorten prompts.</a:t>
            </a:r>
          </a:p>
          <a:p>
            <a:pPr algn="just" marL="1489726" indent="-372432" lvl="3">
              <a:lnSpc>
                <a:spcPts val="3220"/>
              </a:lnSpc>
              <a:buFont typeface="Arial"/>
              <a:buChar char="￭"/>
            </a:pPr>
            <a:r>
              <a:rPr lang="en-US" sz="2300">
                <a:solidFill>
                  <a:srgbClr val="252930"/>
                </a:solidFill>
                <a:latin typeface="Maven Pro"/>
                <a:ea typeface="Maven Pro"/>
                <a:cs typeface="Maven Pro"/>
                <a:sym typeface="Maven Pro"/>
              </a:rPr>
              <a:t>Prompt Summarization: Condenses prompts while retaining semantic meaning.</a:t>
            </a:r>
          </a:p>
          <a:p>
            <a:pPr algn="just" marL="1489726" indent="-372432" lvl="3">
              <a:lnSpc>
                <a:spcPts val="3220"/>
              </a:lnSpc>
              <a:buFont typeface="Arial"/>
              <a:buChar char="￭"/>
            </a:pPr>
            <a:r>
              <a:rPr lang="en-US" sz="2300">
                <a:solidFill>
                  <a:srgbClr val="252930"/>
                </a:solidFill>
                <a:latin typeface="Maven Pro"/>
                <a:ea typeface="Maven Pro"/>
                <a:cs typeface="Maven Pro"/>
                <a:sym typeface="Maven Pro"/>
              </a:rPr>
              <a:t>Soft Prompt Compression: Uses learnable tokens to assist in prompt compression.</a:t>
            </a:r>
          </a:p>
          <a:p>
            <a:pPr algn="just" marL="496575" indent="-248288" lvl="1">
              <a:lnSpc>
                <a:spcPts val="3220"/>
              </a:lnSpc>
              <a:buFont typeface="Arial"/>
              <a:buChar char="•"/>
            </a:pPr>
            <a:r>
              <a:rPr lang="en-US" b="true" sz="2300">
                <a:solidFill>
                  <a:srgbClr val="252930"/>
                </a:solidFill>
                <a:latin typeface="Maven Pro Bold"/>
                <a:ea typeface="Maven Pro Bold"/>
                <a:cs typeface="Maven Pro Bold"/>
                <a:sym typeface="Maven Pro Bold"/>
              </a:rPr>
              <a:t>Speculative Decoding:</a:t>
            </a:r>
            <a:r>
              <a:rPr lang="en-US" sz="2300">
                <a:solidFill>
                  <a:srgbClr val="252930"/>
                </a:solidFill>
                <a:latin typeface="Maven Pro"/>
                <a:ea typeface="Maven Pro"/>
                <a:cs typeface="Maven Pro"/>
                <a:sym typeface="Maven Pro"/>
              </a:rPr>
              <a:t> Smaller models generate draft tokens that larger models verify, accelerating inference.</a:t>
            </a:r>
          </a:p>
          <a:p>
            <a:pPr algn="just">
              <a:lnSpc>
                <a:spcPts val="3220"/>
              </a:lnSpc>
            </a:pPr>
          </a:p>
          <a:p>
            <a:pPr algn="just">
              <a:lnSpc>
                <a:spcPts val="4480"/>
              </a:lnSpc>
            </a:pPr>
            <a:r>
              <a:rPr lang="en-US" sz="3200" b="true">
                <a:solidFill>
                  <a:srgbClr val="252930"/>
                </a:solidFill>
                <a:latin typeface="Maven Pro Bold"/>
                <a:ea typeface="Maven Pro Bold"/>
                <a:cs typeface="Maven Pro Bold"/>
                <a:sym typeface="Maven Pro Bold"/>
              </a:rPr>
              <a:t> </a:t>
            </a:r>
          </a:p>
          <a:p>
            <a:pPr algn="just">
              <a:lnSpc>
                <a:spcPts val="4480"/>
              </a:lnSpc>
            </a:pPr>
          </a:p>
          <a:p>
            <a:pPr algn="just">
              <a:lnSpc>
                <a:spcPts val="4480"/>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972435" y="970915"/>
            <a:ext cx="12343130" cy="962660"/>
          </a:xfrm>
          <a:prstGeom prst="rect">
            <a:avLst/>
          </a:prstGeom>
        </p:spPr>
        <p:txBody>
          <a:bodyPr anchor="t" rtlCol="false" tIns="0" lIns="0" bIns="0" rIns="0">
            <a:spAutoFit/>
          </a:bodyPr>
          <a:lstStyle/>
          <a:p>
            <a:pPr algn="ctr">
              <a:lnSpc>
                <a:spcPts val="7840"/>
              </a:lnSpc>
              <a:spcBef>
                <a:spcPct val="0"/>
              </a:spcBef>
            </a:pPr>
            <a:r>
              <a:rPr lang="en-US" b="true" sz="5600">
                <a:solidFill>
                  <a:srgbClr val="252930"/>
                </a:solidFill>
                <a:latin typeface="Maven Pro Bold"/>
                <a:ea typeface="Maven Pro Bold"/>
                <a:cs typeface="Maven Pro Bold"/>
                <a:sym typeface="Maven Pro Bold"/>
              </a:rPr>
              <a:t> TECHNIQUES FOR COLLABORATION</a:t>
            </a:r>
          </a:p>
        </p:txBody>
      </p:sp>
      <p:sp>
        <p:nvSpPr>
          <p:cNvPr name="TextBox 7" id="7"/>
          <p:cNvSpPr txBox="true"/>
          <p:nvPr/>
        </p:nvSpPr>
        <p:spPr>
          <a:xfrm rot="0">
            <a:off x="482124" y="115426"/>
            <a:ext cx="529907"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284527" y="2125510"/>
            <a:ext cx="7341116" cy="5949531"/>
          </a:xfrm>
          <a:custGeom>
            <a:avLst/>
            <a:gdLst/>
            <a:ahLst/>
            <a:cxnLst/>
            <a:rect r="r" b="b" t="t" l="l"/>
            <a:pathLst>
              <a:path h="5949531" w="7341116">
                <a:moveTo>
                  <a:pt x="0" y="0"/>
                </a:moveTo>
                <a:lnTo>
                  <a:pt x="7341117" y="0"/>
                </a:lnTo>
                <a:lnTo>
                  <a:pt x="7341117" y="5949531"/>
                </a:lnTo>
                <a:lnTo>
                  <a:pt x="0" y="5949531"/>
                </a:lnTo>
                <a:lnTo>
                  <a:pt x="0" y="0"/>
                </a:lnTo>
                <a:close/>
              </a:path>
            </a:pathLst>
          </a:custGeom>
          <a:blipFill>
            <a:blip r:embed="rId8"/>
            <a:stretch>
              <a:fillRect l="0" t="0" r="0" b="0"/>
            </a:stretch>
          </a:blipFill>
        </p:spPr>
      </p:sp>
      <p:sp>
        <p:nvSpPr>
          <p:cNvPr name="Freeform 6" id="6"/>
          <p:cNvSpPr/>
          <p:nvPr/>
        </p:nvSpPr>
        <p:spPr>
          <a:xfrm flipH="false" flipV="false" rot="0">
            <a:off x="833675" y="2211959"/>
            <a:ext cx="7760589" cy="5863082"/>
          </a:xfrm>
          <a:custGeom>
            <a:avLst/>
            <a:gdLst/>
            <a:ahLst/>
            <a:cxnLst/>
            <a:rect r="r" b="b" t="t" l="l"/>
            <a:pathLst>
              <a:path h="5863082" w="7760589">
                <a:moveTo>
                  <a:pt x="0" y="0"/>
                </a:moveTo>
                <a:lnTo>
                  <a:pt x="7760589" y="0"/>
                </a:lnTo>
                <a:lnTo>
                  <a:pt x="7760589" y="5863082"/>
                </a:lnTo>
                <a:lnTo>
                  <a:pt x="0" y="5863082"/>
                </a:lnTo>
                <a:lnTo>
                  <a:pt x="0" y="0"/>
                </a:lnTo>
                <a:close/>
              </a:path>
            </a:pathLst>
          </a:custGeom>
          <a:blipFill>
            <a:blip r:embed="rId9"/>
            <a:stretch>
              <a:fillRect l="0" t="0" r="0" b="0"/>
            </a:stretch>
          </a:blipFill>
        </p:spPr>
      </p:sp>
      <p:sp>
        <p:nvSpPr>
          <p:cNvPr name="TextBox 7" id="7"/>
          <p:cNvSpPr txBox="true"/>
          <p:nvPr/>
        </p:nvSpPr>
        <p:spPr>
          <a:xfrm rot="0">
            <a:off x="733187" y="268224"/>
            <a:ext cx="591026" cy="781049"/>
          </a:xfrm>
          <a:prstGeom prst="rect">
            <a:avLst/>
          </a:prstGeom>
        </p:spPr>
        <p:txBody>
          <a:bodyPr anchor="t" rtlCol="false" tIns="0" lIns="0" bIns="0" rIns="0">
            <a:spAutoFit/>
          </a:bodyPr>
          <a:lstStyle/>
          <a:p>
            <a:pPr algn="ctr">
              <a:lnSpc>
                <a:spcPts val="6300"/>
              </a:lnSpc>
              <a:spcBef>
                <a:spcPct val="0"/>
              </a:spcBef>
            </a:pPr>
            <a:r>
              <a:rPr lang="en-US" sz="4500">
                <a:solidFill>
                  <a:srgbClr val="000000"/>
                </a:solidFill>
                <a:latin typeface="Maven Pro"/>
                <a:ea typeface="Maven Pro"/>
                <a:cs typeface="Maven Pro"/>
                <a:sym typeface="Maven Pro"/>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745017" y="2028984"/>
            <a:ext cx="11206575" cy="10326687"/>
          </a:xfrm>
          <a:prstGeom prst="rect">
            <a:avLst/>
          </a:prstGeom>
        </p:spPr>
        <p:txBody>
          <a:bodyPr anchor="t" rtlCol="false" tIns="0" lIns="0" bIns="0" rIns="0">
            <a:spAutoFit/>
          </a:bodyPr>
          <a:lstStyle/>
          <a:p>
            <a:pPr algn="just">
              <a:lnSpc>
                <a:spcPts val="3220"/>
              </a:lnSpc>
            </a:pPr>
          </a:p>
          <a:p>
            <a:pPr algn="just">
              <a:lnSpc>
                <a:spcPts val="3639"/>
              </a:lnSpc>
            </a:pPr>
            <a:r>
              <a:rPr lang="en-US" sz="2599">
                <a:solidFill>
                  <a:srgbClr val="252930"/>
                </a:solidFill>
                <a:latin typeface="Maven Pro"/>
                <a:ea typeface="Maven Pro"/>
                <a:cs typeface="Maven Pro"/>
                <a:sym typeface="Maven Pro"/>
              </a:rPr>
              <a:t>  </a:t>
            </a:r>
            <a:r>
              <a:rPr lang="en-US" sz="2599" b="true">
                <a:solidFill>
                  <a:srgbClr val="252930"/>
                </a:solidFill>
                <a:latin typeface="Maven Pro Bold"/>
                <a:ea typeface="Maven Pro Bold"/>
                <a:cs typeface="Maven Pro Bold"/>
                <a:sym typeface="Maven Pro Bold"/>
              </a:rPr>
              <a:t> 2.</a:t>
            </a:r>
            <a:r>
              <a:rPr lang="en-US" sz="2599" b="true">
                <a:solidFill>
                  <a:srgbClr val="252930"/>
                </a:solidFill>
                <a:latin typeface="Maven Pro Bold"/>
                <a:ea typeface="Maven Pro Bold"/>
                <a:cs typeface="Maven Pro Bold"/>
                <a:sym typeface="Maven Pro Bold"/>
              </a:rPr>
              <a:t>Knowledge Transfer:</a:t>
            </a:r>
          </a:p>
          <a:p>
            <a:pPr algn="just">
              <a:lnSpc>
                <a:spcPts val="3220"/>
              </a:lnSpc>
            </a:pPr>
          </a:p>
          <a:p>
            <a:pPr algn="just" marL="496571" indent="-248285" lvl="1">
              <a:lnSpc>
                <a:spcPts val="3220"/>
              </a:lnSpc>
              <a:buFont typeface="Arial"/>
              <a:buChar char="•"/>
            </a:pPr>
            <a:r>
              <a:rPr lang="en-US" b="true" sz="2300">
                <a:solidFill>
                  <a:srgbClr val="252930"/>
                </a:solidFill>
                <a:latin typeface="Maven Pro Bold"/>
                <a:ea typeface="Maven Pro Bold"/>
                <a:cs typeface="Maven Pro Bold"/>
                <a:sym typeface="Maven Pro Bold"/>
              </a:rPr>
              <a:t>Mitigating Incorrect Knowledge</a:t>
            </a:r>
            <a:r>
              <a:rPr lang="en-US" sz="2300">
                <a:solidFill>
                  <a:srgbClr val="252930"/>
                </a:solidFill>
                <a:latin typeface="Maven Pro"/>
                <a:ea typeface="Maven Pro"/>
                <a:cs typeface="Maven Pro"/>
                <a:sym typeface="Maven Pro"/>
              </a:rPr>
              <a:t>:</a:t>
            </a:r>
            <a:r>
              <a:rPr lang="en-US" b="true" sz="2300">
                <a:solidFill>
                  <a:srgbClr val="252930"/>
                </a:solidFill>
                <a:latin typeface="Maven Pro Bold"/>
                <a:ea typeface="Maven Pro Bold"/>
                <a:cs typeface="Maven Pro Bold"/>
                <a:sym typeface="Maven Pro Bold"/>
              </a:rPr>
              <a:t> Contrastive Decoding (CD) </a:t>
            </a:r>
            <a:r>
              <a:rPr lang="en-US" sz="2300">
                <a:solidFill>
                  <a:srgbClr val="252930"/>
                </a:solidFill>
                <a:latin typeface="Maven Pro"/>
                <a:ea typeface="Maven Pro"/>
                <a:cs typeface="Maven Pro"/>
                <a:sym typeface="Maven Pro"/>
              </a:rPr>
              <a:t>help reduce hallucinations by comparing outputs from larger models with those from smaller, less accurate models.</a:t>
            </a:r>
          </a:p>
          <a:p>
            <a:pPr algn="just" marL="496571" indent="-248285" lvl="1">
              <a:lnSpc>
                <a:spcPts val="3220"/>
              </a:lnSpc>
              <a:buFont typeface="Arial"/>
              <a:buChar char="•"/>
            </a:pPr>
            <a:r>
              <a:rPr lang="en-US" b="true" sz="2300">
                <a:solidFill>
                  <a:srgbClr val="252930"/>
                </a:solidFill>
                <a:latin typeface="Maven Pro Bold"/>
                <a:ea typeface="Maven Pro Bold"/>
                <a:cs typeface="Maven Pro Bold"/>
                <a:sym typeface="Maven Pro Bold"/>
              </a:rPr>
              <a:t>Strengthening Correct Knowledge: </a:t>
            </a:r>
            <a:r>
              <a:rPr lang="en-US" sz="2300">
                <a:solidFill>
                  <a:srgbClr val="252930"/>
                </a:solidFill>
                <a:latin typeface="Maven Pro"/>
                <a:ea typeface="Maven Pro"/>
                <a:cs typeface="Maven Pro"/>
                <a:sym typeface="Maven Pro"/>
              </a:rPr>
              <a:t>Additional models verify outputs to enhance the faithfulness of generated content, ensuring alignment with input attributes.</a:t>
            </a:r>
          </a:p>
          <a:p>
            <a:pPr algn="just" marL="496571" indent="-248285" lvl="1">
              <a:lnSpc>
                <a:spcPts val="3220"/>
              </a:lnSpc>
              <a:buFont typeface="Arial"/>
              <a:buChar char="•"/>
            </a:pPr>
            <a:r>
              <a:rPr lang="en-US" b="true" sz="2300">
                <a:solidFill>
                  <a:srgbClr val="252930"/>
                </a:solidFill>
                <a:latin typeface="Maven Pro Bold"/>
                <a:ea typeface="Maven Pro Bold"/>
                <a:cs typeface="Maven Pro Bold"/>
                <a:sym typeface="Maven Pro Bold"/>
              </a:rPr>
              <a:t>Supplying New Knowledge: </a:t>
            </a:r>
            <a:r>
              <a:rPr lang="en-US" sz="2300">
                <a:solidFill>
                  <a:srgbClr val="252930"/>
                </a:solidFill>
                <a:latin typeface="Maven Pro"/>
                <a:ea typeface="Maven Pro"/>
                <a:cs typeface="Maven Pro"/>
                <a:sym typeface="Maven Pro"/>
              </a:rPr>
              <a:t>Modifying output logits of larger models based on capabilities extracted from smaller models to enhance performance.</a:t>
            </a:r>
          </a:p>
          <a:p>
            <a:pPr algn="just">
              <a:lnSpc>
                <a:spcPts val="3639"/>
              </a:lnSpc>
            </a:pPr>
          </a:p>
          <a:p>
            <a:pPr algn="just">
              <a:lnSpc>
                <a:spcPts val="3639"/>
              </a:lnSpc>
            </a:pPr>
            <a:r>
              <a:rPr lang="en-US" sz="2599">
                <a:solidFill>
                  <a:srgbClr val="252930"/>
                </a:solidFill>
                <a:latin typeface="Maven Pro"/>
                <a:ea typeface="Maven Pro"/>
                <a:cs typeface="Maven Pro"/>
                <a:sym typeface="Maven Pro"/>
              </a:rPr>
              <a:t>   </a:t>
            </a:r>
            <a:r>
              <a:rPr lang="en-US" sz="2599" b="true">
                <a:solidFill>
                  <a:srgbClr val="252930"/>
                </a:solidFill>
                <a:latin typeface="Maven Pro Bold"/>
                <a:ea typeface="Maven Pro Bold"/>
                <a:cs typeface="Maven Pro Bold"/>
                <a:sym typeface="Maven Pro Bold"/>
              </a:rPr>
              <a:t>3.</a:t>
            </a:r>
            <a:r>
              <a:rPr lang="en-US" sz="2599" b="true">
                <a:solidFill>
                  <a:srgbClr val="252930"/>
                </a:solidFill>
                <a:latin typeface="Maven Pro Bold"/>
                <a:ea typeface="Maven Pro Bold"/>
                <a:cs typeface="Maven Pro Bold"/>
                <a:sym typeface="Maven Pro Bold"/>
              </a:rPr>
              <a:t>Compensatory Cooperation:</a:t>
            </a:r>
          </a:p>
          <a:p>
            <a:pPr algn="just">
              <a:lnSpc>
                <a:spcPts val="3639"/>
              </a:lnSpc>
            </a:pPr>
          </a:p>
          <a:p>
            <a:pPr algn="just" marL="496571" indent="-248285" lvl="1">
              <a:lnSpc>
                <a:spcPts val="3220"/>
              </a:lnSpc>
              <a:buFont typeface="Arial"/>
              <a:buChar char="•"/>
            </a:pPr>
            <a:r>
              <a:rPr lang="en-US" b="true" sz="2300">
                <a:solidFill>
                  <a:srgbClr val="252930"/>
                </a:solidFill>
                <a:latin typeface="Maven Pro Bold"/>
                <a:ea typeface="Maven Pro Bold"/>
                <a:cs typeface="Maven Pro Bold"/>
                <a:sym typeface="Maven Pro Bold"/>
              </a:rPr>
              <a:t>Detectors:</a:t>
            </a:r>
            <a:r>
              <a:rPr lang="en-US" sz="2300">
                <a:solidFill>
                  <a:srgbClr val="252930"/>
                </a:solidFill>
                <a:latin typeface="Maven Pro"/>
                <a:ea typeface="Maven Pro"/>
                <a:cs typeface="Maven Pro"/>
                <a:sym typeface="Maven Pro"/>
              </a:rPr>
              <a:t> Additional models detect factual and faithfulness hallucinations, ensuring the reliability of generated content.</a:t>
            </a:r>
          </a:p>
          <a:p>
            <a:pPr algn="just" marL="496571" indent="-248285" lvl="1">
              <a:lnSpc>
                <a:spcPts val="3220"/>
              </a:lnSpc>
              <a:buFont typeface="Arial"/>
              <a:buChar char="•"/>
            </a:pPr>
            <a:r>
              <a:rPr lang="en-US" b="true" sz="2300">
                <a:solidFill>
                  <a:srgbClr val="252930"/>
                </a:solidFill>
                <a:latin typeface="Maven Pro Bold"/>
                <a:ea typeface="Maven Pro Bold"/>
                <a:cs typeface="Maven Pro Bold"/>
                <a:sym typeface="Maven Pro Bold"/>
              </a:rPr>
              <a:t>Retrievers:</a:t>
            </a:r>
            <a:r>
              <a:rPr lang="en-US" sz="2300">
                <a:solidFill>
                  <a:srgbClr val="252930"/>
                </a:solidFill>
                <a:latin typeface="Maven Pro"/>
                <a:ea typeface="Maven Pro"/>
                <a:cs typeface="Maven Pro"/>
                <a:sym typeface="Maven Pro"/>
              </a:rPr>
              <a:t> Use external data sources to augment LLM knowledge, improving the accuracy of generated responses.</a:t>
            </a:r>
          </a:p>
          <a:p>
            <a:pPr algn="just">
              <a:lnSpc>
                <a:spcPts val="3220"/>
              </a:lnSpc>
            </a:pPr>
          </a:p>
          <a:p>
            <a:pPr algn="just">
              <a:lnSpc>
                <a:spcPts val="3220"/>
              </a:lnSpc>
            </a:pPr>
          </a:p>
          <a:p>
            <a:pPr algn="just">
              <a:lnSpc>
                <a:spcPts val="3220"/>
              </a:lnSpc>
            </a:pPr>
          </a:p>
          <a:p>
            <a:pPr algn="just">
              <a:lnSpc>
                <a:spcPts val="4480"/>
              </a:lnSpc>
            </a:pPr>
            <a:r>
              <a:rPr lang="en-US" sz="3200" b="true">
                <a:solidFill>
                  <a:srgbClr val="252930"/>
                </a:solidFill>
                <a:latin typeface="Maven Pro Bold"/>
                <a:ea typeface="Maven Pro Bold"/>
                <a:cs typeface="Maven Pro Bold"/>
                <a:sym typeface="Maven Pro Bold"/>
              </a:rPr>
              <a:t> </a:t>
            </a:r>
          </a:p>
          <a:p>
            <a:pPr algn="just">
              <a:lnSpc>
                <a:spcPts val="4480"/>
              </a:lnSpc>
            </a:pPr>
          </a:p>
          <a:p>
            <a:pPr algn="just">
              <a:lnSpc>
                <a:spcPts val="4480"/>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972435" y="970915"/>
            <a:ext cx="12343130" cy="962660"/>
          </a:xfrm>
          <a:prstGeom prst="rect">
            <a:avLst/>
          </a:prstGeom>
        </p:spPr>
        <p:txBody>
          <a:bodyPr anchor="t" rtlCol="false" tIns="0" lIns="0" bIns="0" rIns="0">
            <a:spAutoFit/>
          </a:bodyPr>
          <a:lstStyle/>
          <a:p>
            <a:pPr algn="ctr">
              <a:lnSpc>
                <a:spcPts val="7840"/>
              </a:lnSpc>
              <a:spcBef>
                <a:spcPct val="0"/>
              </a:spcBef>
            </a:pPr>
            <a:r>
              <a:rPr lang="en-US" b="true" sz="5600">
                <a:solidFill>
                  <a:srgbClr val="252930"/>
                </a:solidFill>
                <a:latin typeface="Maven Pro Bold"/>
                <a:ea typeface="Maven Pro Bold"/>
                <a:cs typeface="Maven Pro Bold"/>
                <a:sym typeface="Maven Pro Bold"/>
              </a:rPr>
              <a:t> TECHNIQUES FOR COLLABORATION</a:t>
            </a:r>
          </a:p>
        </p:txBody>
      </p:sp>
      <p:sp>
        <p:nvSpPr>
          <p:cNvPr name="TextBox 7" id="7"/>
          <p:cNvSpPr txBox="true"/>
          <p:nvPr/>
        </p:nvSpPr>
        <p:spPr>
          <a:xfrm rot="0">
            <a:off x="364455" y="-34733"/>
            <a:ext cx="535146"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745017" y="2028984"/>
            <a:ext cx="11206575" cy="7454900"/>
          </a:xfrm>
          <a:prstGeom prst="rect">
            <a:avLst/>
          </a:prstGeom>
        </p:spPr>
        <p:txBody>
          <a:bodyPr anchor="t" rtlCol="false" tIns="0" lIns="0" bIns="0" rIns="0">
            <a:spAutoFit/>
          </a:bodyPr>
          <a:lstStyle/>
          <a:p>
            <a:pPr algn="just">
              <a:lnSpc>
                <a:spcPts val="3220"/>
              </a:lnSpc>
            </a:pPr>
          </a:p>
          <a:p>
            <a:pPr algn="just">
              <a:lnSpc>
                <a:spcPts val="3639"/>
              </a:lnSpc>
            </a:pPr>
            <a:r>
              <a:rPr lang="en-US" sz="2599" b="true">
                <a:solidFill>
                  <a:srgbClr val="252930"/>
                </a:solidFill>
                <a:latin typeface="Maven Pro Bold"/>
                <a:ea typeface="Maven Pro Bold"/>
                <a:cs typeface="Maven Pro Bold"/>
                <a:sym typeface="Maven Pro Bold"/>
              </a:rPr>
              <a:t>   4.Federated Cooperation:</a:t>
            </a:r>
          </a:p>
          <a:p>
            <a:pPr algn="just">
              <a:lnSpc>
                <a:spcPts val="3220"/>
              </a:lnSpc>
            </a:pPr>
          </a:p>
          <a:p>
            <a:pPr algn="just" marL="496571" indent="-248285" lvl="1">
              <a:lnSpc>
                <a:spcPts val="3220"/>
              </a:lnSpc>
              <a:buFont typeface="Arial"/>
              <a:buChar char="•"/>
            </a:pPr>
            <a:r>
              <a:rPr lang="en-US" b="true" sz="2300">
                <a:solidFill>
                  <a:srgbClr val="252930"/>
                </a:solidFill>
                <a:latin typeface="Maven Pro Bold"/>
                <a:ea typeface="Maven Pro Bold"/>
                <a:cs typeface="Maven Pro Bold"/>
                <a:sym typeface="Maven Pro Bold"/>
              </a:rPr>
              <a:t>Federated Training: </a:t>
            </a:r>
            <a:r>
              <a:rPr lang="en-US" sz="2300">
                <a:solidFill>
                  <a:srgbClr val="252930"/>
                </a:solidFill>
                <a:latin typeface="Maven Pro"/>
                <a:ea typeface="Maven Pro"/>
                <a:cs typeface="Maven Pro"/>
                <a:sym typeface="Maven Pro"/>
              </a:rPr>
              <a:t>Allows knowledge transfer between large and small models while preserving privacy, enhancing the training data for both.</a:t>
            </a:r>
          </a:p>
          <a:p>
            <a:pPr algn="just">
              <a:lnSpc>
                <a:spcPts val="3220"/>
              </a:lnSpc>
            </a:pPr>
          </a:p>
          <a:p>
            <a:pPr algn="just" marL="496571" indent="-248285" lvl="1">
              <a:lnSpc>
                <a:spcPts val="3220"/>
              </a:lnSpc>
              <a:buFont typeface="Arial"/>
              <a:buChar char="•"/>
            </a:pPr>
            <a:r>
              <a:rPr lang="en-US" b="true" sz="2300">
                <a:solidFill>
                  <a:srgbClr val="252930"/>
                </a:solidFill>
                <a:latin typeface="Maven Pro Bold"/>
                <a:ea typeface="Maven Pro Bold"/>
                <a:cs typeface="Maven Pro Bold"/>
                <a:sym typeface="Maven Pro Bold"/>
              </a:rPr>
              <a:t>Federated Prompt Engineering: </a:t>
            </a:r>
            <a:r>
              <a:rPr lang="en-US" sz="2300">
                <a:solidFill>
                  <a:srgbClr val="252930"/>
                </a:solidFill>
                <a:latin typeface="Maven Pro"/>
                <a:ea typeface="Maven Pro"/>
                <a:cs typeface="Maven Pro"/>
                <a:sym typeface="Maven Pro"/>
              </a:rPr>
              <a:t>Local small models convert user instructions into general commands for large models, protecting user privacy while executing tasks.(Cloud based)</a:t>
            </a:r>
          </a:p>
          <a:p>
            <a:pPr algn="just">
              <a:lnSpc>
                <a:spcPts val="3220"/>
              </a:lnSpc>
            </a:pPr>
          </a:p>
          <a:p>
            <a:pPr algn="just">
              <a:lnSpc>
                <a:spcPts val="3639"/>
              </a:lnSpc>
            </a:pPr>
          </a:p>
          <a:p>
            <a:pPr algn="just">
              <a:lnSpc>
                <a:spcPts val="3639"/>
              </a:lnSpc>
            </a:pPr>
          </a:p>
          <a:p>
            <a:pPr algn="just">
              <a:lnSpc>
                <a:spcPts val="3220"/>
              </a:lnSpc>
            </a:pPr>
          </a:p>
          <a:p>
            <a:pPr algn="just">
              <a:lnSpc>
                <a:spcPts val="3220"/>
              </a:lnSpc>
            </a:pPr>
          </a:p>
          <a:p>
            <a:pPr algn="just">
              <a:lnSpc>
                <a:spcPts val="4480"/>
              </a:lnSpc>
            </a:pPr>
            <a:r>
              <a:rPr lang="en-US" sz="3200" b="true">
                <a:solidFill>
                  <a:srgbClr val="252930"/>
                </a:solidFill>
                <a:latin typeface="Maven Pro Bold"/>
                <a:ea typeface="Maven Pro Bold"/>
                <a:cs typeface="Maven Pro Bold"/>
                <a:sym typeface="Maven Pro Bold"/>
              </a:rPr>
              <a:t> </a:t>
            </a:r>
          </a:p>
          <a:p>
            <a:pPr algn="just">
              <a:lnSpc>
                <a:spcPts val="4480"/>
              </a:lnSpc>
            </a:pPr>
          </a:p>
          <a:p>
            <a:pPr algn="just">
              <a:lnSpc>
                <a:spcPts val="4480"/>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105179" y="5785008"/>
            <a:ext cx="4279881" cy="4189170"/>
          </a:xfrm>
          <a:custGeom>
            <a:avLst/>
            <a:gdLst/>
            <a:ahLst/>
            <a:cxnLst/>
            <a:rect r="r" b="b" t="t" l="l"/>
            <a:pathLst>
              <a:path h="4189170" w="4279881">
                <a:moveTo>
                  <a:pt x="0" y="0"/>
                </a:moveTo>
                <a:lnTo>
                  <a:pt x="4279881" y="0"/>
                </a:lnTo>
                <a:lnTo>
                  <a:pt x="4279881" y="4189171"/>
                </a:lnTo>
                <a:lnTo>
                  <a:pt x="0" y="4189171"/>
                </a:lnTo>
                <a:lnTo>
                  <a:pt x="0" y="0"/>
                </a:lnTo>
                <a:close/>
              </a:path>
            </a:pathLst>
          </a:custGeom>
          <a:blipFill>
            <a:blip r:embed="rId8"/>
            <a:stretch>
              <a:fillRect l="0" t="0" r="0" b="0"/>
            </a:stretch>
          </a:blipFill>
        </p:spPr>
      </p:sp>
      <p:sp>
        <p:nvSpPr>
          <p:cNvPr name="TextBox 7" id="7"/>
          <p:cNvSpPr txBox="true"/>
          <p:nvPr/>
        </p:nvSpPr>
        <p:spPr>
          <a:xfrm rot="0">
            <a:off x="2972435" y="970915"/>
            <a:ext cx="12343130" cy="962660"/>
          </a:xfrm>
          <a:prstGeom prst="rect">
            <a:avLst/>
          </a:prstGeom>
        </p:spPr>
        <p:txBody>
          <a:bodyPr anchor="t" rtlCol="false" tIns="0" lIns="0" bIns="0" rIns="0">
            <a:spAutoFit/>
          </a:bodyPr>
          <a:lstStyle/>
          <a:p>
            <a:pPr algn="ctr">
              <a:lnSpc>
                <a:spcPts val="7840"/>
              </a:lnSpc>
              <a:spcBef>
                <a:spcPct val="0"/>
              </a:spcBef>
            </a:pPr>
            <a:r>
              <a:rPr lang="en-US" b="true" sz="5600">
                <a:solidFill>
                  <a:srgbClr val="252930"/>
                </a:solidFill>
                <a:latin typeface="Maven Pro Bold"/>
                <a:ea typeface="Maven Pro Bold"/>
                <a:cs typeface="Maven Pro Bold"/>
                <a:sym typeface="Maven Pro Bold"/>
              </a:rPr>
              <a:t> TECHNIQUES FOR COLLABORATION</a:t>
            </a:r>
          </a:p>
        </p:txBody>
      </p:sp>
      <p:sp>
        <p:nvSpPr>
          <p:cNvPr name="TextBox 8" id="8"/>
          <p:cNvSpPr txBox="true"/>
          <p:nvPr/>
        </p:nvSpPr>
        <p:spPr>
          <a:xfrm rot="0">
            <a:off x="485934" y="115426"/>
            <a:ext cx="522287"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835725" y="1031874"/>
            <a:ext cx="7640663"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RESULT</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4442238" y="1914525"/>
            <a:ext cx="10427636" cy="8224203"/>
          </a:xfrm>
          <a:prstGeom prst="rect">
            <a:avLst/>
          </a:prstGeom>
        </p:spPr>
        <p:txBody>
          <a:bodyPr anchor="t" rtlCol="false" tIns="0" lIns="0" bIns="0" rIns="0">
            <a:spAutoFit/>
          </a:bodyPr>
          <a:lstStyle/>
          <a:p>
            <a:pPr algn="just">
              <a:lnSpc>
                <a:spcPts val="2659"/>
              </a:lnSpc>
              <a:spcBef>
                <a:spcPct val="0"/>
              </a:spcBef>
            </a:pPr>
          </a:p>
          <a:p>
            <a:pPr algn="just">
              <a:lnSpc>
                <a:spcPts val="3499"/>
              </a:lnSpc>
              <a:spcBef>
                <a:spcPct val="0"/>
              </a:spcBef>
            </a:pPr>
            <a:r>
              <a:rPr lang="en-US" b="true" sz="2499">
                <a:solidFill>
                  <a:srgbClr val="252930"/>
                </a:solidFill>
                <a:latin typeface="Open Sans Bold"/>
                <a:ea typeface="Open Sans Bold"/>
                <a:cs typeface="Open Sans Bold"/>
                <a:sym typeface="Open Sans Bold"/>
              </a:rPr>
              <a:t>Key Findings :</a:t>
            </a:r>
          </a:p>
          <a:p>
            <a:pPr algn="just">
              <a:lnSpc>
                <a:spcPts val="3499"/>
              </a:lnSpc>
              <a:spcBef>
                <a:spcPct val="0"/>
              </a:spcBef>
            </a:pPr>
          </a:p>
          <a:p>
            <a:pPr algn="just" marL="431799" indent="-215899" lvl="1">
              <a:lnSpc>
                <a:spcPts val="2799"/>
              </a:lnSpc>
              <a:buFont typeface="Arial"/>
              <a:buChar char="•"/>
            </a:pPr>
            <a:r>
              <a:rPr lang="en-US" b="true" sz="1999">
                <a:solidFill>
                  <a:srgbClr val="252930"/>
                </a:solidFill>
                <a:latin typeface="Open Sans Bold"/>
                <a:ea typeface="Open Sans Bold"/>
                <a:cs typeface="Open Sans Bold"/>
                <a:sym typeface="Open Sans Bold"/>
              </a:rPr>
              <a:t>Performance Improvements : </a:t>
            </a:r>
            <a:r>
              <a:rPr lang="en-US" sz="1999">
                <a:solidFill>
                  <a:srgbClr val="252930"/>
                </a:solidFill>
                <a:latin typeface="Open Sans"/>
                <a:ea typeface="Open Sans"/>
                <a:cs typeface="Open Sans"/>
                <a:sym typeface="Open Sans"/>
              </a:rPr>
              <a:t>Collaborative models, which utilize strategies like merging and ensembling, demonstrated significant enhancements in performance metrics compared to individual models. This indicates that leveraging multiple models can effectively mitigate the limitations of single models, such as overfitting and lack of robustness.</a:t>
            </a:r>
          </a:p>
          <a:p>
            <a:pPr algn="just">
              <a:lnSpc>
                <a:spcPts val="2799"/>
              </a:lnSpc>
              <a:spcBef>
                <a:spcPct val="0"/>
              </a:spcBef>
            </a:pPr>
            <a:r>
              <a:rPr lang="en-US" b="true" sz="1999">
                <a:solidFill>
                  <a:srgbClr val="252930"/>
                </a:solidFill>
                <a:latin typeface="Open Sans Bold"/>
                <a:ea typeface="Open Sans Bold"/>
                <a:cs typeface="Open Sans Bold"/>
                <a:sym typeface="Open Sans Bold"/>
              </a:rPr>
              <a:t>       </a:t>
            </a:r>
          </a:p>
          <a:p>
            <a:pPr algn="just">
              <a:lnSpc>
                <a:spcPts val="2799"/>
              </a:lnSpc>
              <a:spcBef>
                <a:spcPct val="0"/>
              </a:spcBef>
            </a:pPr>
          </a:p>
          <a:p>
            <a:pPr algn="just" marL="431799" indent="-215899" lvl="1">
              <a:lnSpc>
                <a:spcPts val="2799"/>
              </a:lnSpc>
              <a:buFont typeface="Arial"/>
              <a:buChar char="•"/>
            </a:pPr>
            <a:r>
              <a:rPr lang="en-US" b="true" sz="1999">
                <a:solidFill>
                  <a:srgbClr val="252930"/>
                </a:solidFill>
                <a:latin typeface="Open Sans Bold"/>
                <a:ea typeface="Open Sans Bold"/>
                <a:cs typeface="Open Sans Bold"/>
                <a:sym typeface="Open Sans Bold"/>
              </a:rPr>
              <a:t>Effectiveness of Collaboration : </a:t>
            </a:r>
            <a:r>
              <a:rPr lang="en-US" sz="1999">
                <a:solidFill>
                  <a:srgbClr val="252930"/>
                </a:solidFill>
                <a:latin typeface="Open Sans"/>
                <a:ea typeface="Open Sans"/>
                <a:cs typeface="Open Sans"/>
                <a:sym typeface="Open Sans"/>
              </a:rPr>
              <a:t>Specific algorithms that employ collaborative strategies, such as weighted averaging and ensemble methods, outperformed traditional machine learning approaches. This highlights the potential of collaborative techniques to harness the strengths of various models, leading to superior outcomes.</a:t>
            </a:r>
          </a:p>
          <a:p>
            <a:pPr algn="just">
              <a:lnSpc>
                <a:spcPts val="2799"/>
              </a:lnSpc>
              <a:spcBef>
                <a:spcPct val="0"/>
              </a:spcBef>
            </a:pPr>
          </a:p>
          <a:p>
            <a:pPr algn="just">
              <a:lnSpc>
                <a:spcPts val="2799"/>
              </a:lnSpc>
              <a:spcBef>
                <a:spcPct val="0"/>
              </a:spcBef>
            </a:pPr>
          </a:p>
          <a:p>
            <a:pPr algn="just" marL="431799" indent="-215899" lvl="1">
              <a:lnSpc>
                <a:spcPts val="2799"/>
              </a:lnSpc>
              <a:buFont typeface="Arial"/>
              <a:buChar char="•"/>
            </a:pPr>
            <a:r>
              <a:rPr lang="en-US" b="true" sz="1999">
                <a:solidFill>
                  <a:srgbClr val="252930"/>
                </a:solidFill>
                <a:latin typeface="Open Sans Bold"/>
                <a:ea typeface="Open Sans Bold"/>
                <a:cs typeface="Open Sans Bold"/>
                <a:sym typeface="Open Sans Bold"/>
              </a:rPr>
              <a:t>Validation of Collaborative Strategies : </a:t>
            </a:r>
            <a:r>
              <a:rPr lang="en-US" sz="1999">
                <a:solidFill>
                  <a:srgbClr val="252930"/>
                </a:solidFill>
                <a:latin typeface="Open Sans"/>
                <a:ea typeface="Open Sans"/>
                <a:cs typeface="Open Sans"/>
                <a:sym typeface="Open Sans"/>
              </a:rPr>
              <a:t>The empirical results presented in the paper validate the effectiveness of collaborative strategies in enhancing model performance. This includes quantitative metrics such as F1 scores, accuracy, and BERTScore, which demonstrate the tangible benefits of collaboration.</a:t>
            </a:r>
          </a:p>
          <a:p>
            <a:pPr algn="just">
              <a:lnSpc>
                <a:spcPts val="2659"/>
              </a:lnSpc>
              <a:spcBef>
                <a:spcPct val="0"/>
              </a:spcBef>
            </a:pPr>
          </a:p>
          <a:p>
            <a:pPr algn="just">
              <a:lnSpc>
                <a:spcPts val="2659"/>
              </a:lnSpc>
              <a:spcBef>
                <a:spcPct val="0"/>
              </a:spcBef>
            </a:pPr>
          </a:p>
        </p:txBody>
      </p:sp>
      <p:sp>
        <p:nvSpPr>
          <p:cNvPr name="TextBox 7" id="7"/>
          <p:cNvSpPr txBox="true"/>
          <p:nvPr/>
        </p:nvSpPr>
        <p:spPr>
          <a:xfrm rot="0">
            <a:off x="481568" y="115426"/>
            <a:ext cx="531019"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23669" y="1012824"/>
            <a:ext cx="7640663"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RESULT</a:t>
            </a: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7992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870178" y="2015522"/>
            <a:ext cx="6547644" cy="582930"/>
          </a:xfrm>
          <a:prstGeom prst="rect">
            <a:avLst/>
          </a:prstGeom>
        </p:spPr>
        <p:txBody>
          <a:bodyPr anchor="t" rtlCol="false" tIns="0" lIns="0" bIns="0" rIns="0">
            <a:spAutoFit/>
          </a:bodyPr>
          <a:lstStyle/>
          <a:p>
            <a:pPr algn="ctr">
              <a:lnSpc>
                <a:spcPts val="4619"/>
              </a:lnSpc>
              <a:spcBef>
                <a:spcPct val="0"/>
              </a:spcBef>
            </a:pPr>
            <a:r>
              <a:rPr lang="en-US" b="true" sz="3299">
                <a:solidFill>
                  <a:srgbClr val="252930"/>
                </a:solidFill>
                <a:latin typeface="Maven Pro Bold"/>
                <a:ea typeface="Maven Pro Bold"/>
                <a:cs typeface="Maven Pro Bold"/>
                <a:sym typeface="Maven Pro Bold"/>
              </a:rPr>
              <a:t>Comparison with Existing Works</a:t>
            </a:r>
          </a:p>
        </p:txBody>
      </p:sp>
      <p:sp>
        <p:nvSpPr>
          <p:cNvPr name="TextBox 7" id="7"/>
          <p:cNvSpPr txBox="true"/>
          <p:nvPr/>
        </p:nvSpPr>
        <p:spPr>
          <a:xfrm rot="0">
            <a:off x="1028700" y="2898702"/>
            <a:ext cx="17259300" cy="6280727"/>
          </a:xfrm>
          <a:prstGeom prst="rect">
            <a:avLst/>
          </a:prstGeom>
        </p:spPr>
        <p:txBody>
          <a:bodyPr anchor="t" rtlCol="false" tIns="0" lIns="0" bIns="0" rIns="0">
            <a:spAutoFit/>
          </a:bodyPr>
          <a:lstStyle/>
          <a:p>
            <a:pPr algn="l">
              <a:lnSpc>
                <a:spcPts val="3576"/>
              </a:lnSpc>
            </a:pPr>
            <a:r>
              <a:rPr lang="en-US" b="true" sz="2554">
                <a:solidFill>
                  <a:srgbClr val="252930"/>
                </a:solidFill>
                <a:latin typeface="Maven Pro Bold"/>
                <a:ea typeface="Maven Pro Bold"/>
                <a:cs typeface="Maven Pro Bold"/>
                <a:sym typeface="Maven Pro Bold"/>
              </a:rPr>
              <a:t>Key Points of Comparison :</a:t>
            </a:r>
          </a:p>
          <a:p>
            <a:pPr algn="l">
              <a:lnSpc>
                <a:spcPts val="3576"/>
              </a:lnSpc>
            </a:pPr>
            <a:r>
              <a:rPr lang="en-US" sz="2554">
                <a:solidFill>
                  <a:srgbClr val="252930"/>
                </a:solidFill>
                <a:latin typeface="Maven Pro"/>
                <a:ea typeface="Maven Pro"/>
                <a:cs typeface="Maven Pro"/>
                <a:sym typeface="Maven Pro"/>
              </a:rPr>
              <a:t>   </a:t>
            </a:r>
            <a:r>
              <a:rPr lang="en-US" b="true" sz="2554">
                <a:solidFill>
                  <a:srgbClr val="252930"/>
                </a:solidFill>
                <a:latin typeface="Maven Pro Bold"/>
                <a:ea typeface="Maven Pro Bold"/>
                <a:cs typeface="Maven Pro Bold"/>
                <a:sym typeface="Maven Pro Bold"/>
              </a:rPr>
              <a:t>1.</a:t>
            </a:r>
            <a:r>
              <a:rPr lang="en-US" b="true" sz="2554">
                <a:solidFill>
                  <a:srgbClr val="252930"/>
                </a:solidFill>
                <a:latin typeface="Maven Pro Bold"/>
                <a:ea typeface="Maven Pro Bold"/>
                <a:cs typeface="Maven Pro Bold"/>
                <a:sym typeface="Maven Pro Bold"/>
              </a:rPr>
              <a:t>Traditional Approaches:</a:t>
            </a:r>
          </a:p>
          <a:p>
            <a:pPr algn="l" marL="551490" indent="-275745" lvl="1">
              <a:lnSpc>
                <a:spcPts val="3576"/>
              </a:lnSpc>
              <a:buFont typeface="Arial"/>
              <a:buChar char="•"/>
            </a:pPr>
            <a:r>
              <a:rPr lang="en-US" sz="2554">
                <a:solidFill>
                  <a:srgbClr val="252930"/>
                </a:solidFill>
                <a:latin typeface="Maven Pro"/>
                <a:ea typeface="Maven Pro"/>
                <a:cs typeface="Maven Pro"/>
                <a:sym typeface="Maven Pro"/>
              </a:rPr>
              <a:t>Existing methodologies often rely on single model training or basic ensemble techniques that do not fully leverage the potential of collaboration among models.</a:t>
            </a:r>
          </a:p>
          <a:p>
            <a:pPr algn="l" marL="551490" indent="-275745" lvl="1">
              <a:lnSpc>
                <a:spcPts val="3576"/>
              </a:lnSpc>
              <a:buFont typeface="Arial"/>
              <a:buChar char="•"/>
            </a:pPr>
            <a:r>
              <a:rPr lang="en-US" sz="2554">
                <a:solidFill>
                  <a:srgbClr val="252930"/>
                </a:solidFill>
                <a:latin typeface="Maven Pro"/>
                <a:ea typeface="Maven Pro"/>
                <a:cs typeface="Maven Pro"/>
                <a:sym typeface="Maven Pro"/>
              </a:rPr>
              <a:t>These traditional models may be limited in their ability to generalize across different tasks or datasets, leading to suboptimal performance in diverse applications.</a:t>
            </a:r>
          </a:p>
          <a:p>
            <a:pPr algn="l">
              <a:lnSpc>
                <a:spcPts val="3576"/>
              </a:lnSpc>
            </a:pPr>
          </a:p>
          <a:p>
            <a:pPr algn="l">
              <a:lnSpc>
                <a:spcPts val="3576"/>
              </a:lnSpc>
            </a:pPr>
            <a:r>
              <a:rPr lang="en-US" sz="2554">
                <a:solidFill>
                  <a:srgbClr val="252930"/>
                </a:solidFill>
                <a:latin typeface="Maven Pro"/>
                <a:ea typeface="Maven Pro"/>
                <a:cs typeface="Maven Pro"/>
                <a:sym typeface="Maven Pro"/>
              </a:rPr>
              <a:t>   </a:t>
            </a:r>
            <a:r>
              <a:rPr lang="en-US" b="true" sz="2554">
                <a:solidFill>
                  <a:srgbClr val="252930"/>
                </a:solidFill>
                <a:latin typeface="Maven Pro Bold"/>
                <a:ea typeface="Maven Pro Bold"/>
                <a:cs typeface="Maven Pro Bold"/>
                <a:sym typeface="Maven Pro Bold"/>
              </a:rPr>
              <a:t>2.</a:t>
            </a:r>
            <a:r>
              <a:rPr lang="en-US" b="true" sz="2554">
                <a:solidFill>
                  <a:srgbClr val="252930"/>
                </a:solidFill>
                <a:latin typeface="Maven Pro Bold"/>
                <a:ea typeface="Maven Pro Bold"/>
                <a:cs typeface="Maven Pro Bold"/>
                <a:sym typeface="Maven Pro Bold"/>
              </a:rPr>
              <a:t>Advantages of Proposed Collaborative Strategies:</a:t>
            </a:r>
          </a:p>
          <a:p>
            <a:pPr algn="l" marL="551490" indent="-275745" lvl="1">
              <a:lnSpc>
                <a:spcPts val="3576"/>
              </a:lnSpc>
              <a:buFont typeface="Arial"/>
              <a:buChar char="•"/>
            </a:pPr>
            <a:r>
              <a:rPr lang="en-US" b="true" sz="2554">
                <a:solidFill>
                  <a:srgbClr val="252930"/>
                </a:solidFill>
                <a:latin typeface="Maven Pro Bold"/>
                <a:ea typeface="Maven Pro Bold"/>
                <a:cs typeface="Maven Pro Bold"/>
                <a:sym typeface="Maven Pro Bold"/>
              </a:rPr>
              <a:t>Enhanced Accuracy: </a:t>
            </a:r>
            <a:r>
              <a:rPr lang="en-US" sz="2554">
                <a:solidFill>
                  <a:srgbClr val="252930"/>
                </a:solidFill>
                <a:latin typeface="Maven Pro"/>
                <a:ea typeface="Maven Pro"/>
                <a:cs typeface="Maven Pro"/>
                <a:sym typeface="Maven Pro"/>
              </a:rPr>
              <a:t>Collaborative models, which combine the strengths of multiple models, consistently outperform traditional approaches in terms of accuracy. This is particularly evident in complex tasks where no single model excels.</a:t>
            </a:r>
          </a:p>
          <a:p>
            <a:pPr algn="l" marL="551490" indent="-275745" lvl="1">
              <a:lnSpc>
                <a:spcPts val="3576"/>
              </a:lnSpc>
              <a:buFont typeface="Arial"/>
              <a:buChar char="•"/>
            </a:pPr>
            <a:r>
              <a:rPr lang="en-US" b="true" sz="2554">
                <a:solidFill>
                  <a:srgbClr val="252930"/>
                </a:solidFill>
                <a:latin typeface="Maven Pro Bold"/>
                <a:ea typeface="Maven Pro Bold"/>
                <a:cs typeface="Maven Pro Bold"/>
                <a:sym typeface="Maven Pro Bold"/>
              </a:rPr>
              <a:t>Improved Adaptability: </a:t>
            </a:r>
            <a:r>
              <a:rPr lang="en-US" sz="2554">
                <a:solidFill>
                  <a:srgbClr val="252930"/>
                </a:solidFill>
                <a:latin typeface="Maven Pro"/>
                <a:ea typeface="Maven Pro"/>
                <a:cs typeface="Maven Pro"/>
                <a:sym typeface="Maven Pro"/>
              </a:rPr>
              <a:t>The proposed methods demonstrate a greater ability to adapt to varying contexts and requirements. Collaborative strategies allow models to learn from each other, share knowledge, and adjust to new challenges more effectively than traditional models.</a:t>
            </a:r>
          </a:p>
        </p:txBody>
      </p:sp>
      <p:sp>
        <p:nvSpPr>
          <p:cNvPr name="TextBox 8" id="8"/>
          <p:cNvSpPr txBox="true"/>
          <p:nvPr/>
        </p:nvSpPr>
        <p:spPr>
          <a:xfrm rot="0">
            <a:off x="483870" y="115426"/>
            <a:ext cx="526415"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026015" y="669453"/>
            <a:ext cx="8865010" cy="1283172"/>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OPINION </a:t>
            </a:r>
          </a:p>
          <a:p>
            <a:pPr algn="ctr">
              <a:lnSpc>
                <a:spcPts val="3617"/>
              </a:lnSpc>
            </a:pP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092059" y="1647825"/>
            <a:ext cx="2490946" cy="589915"/>
          </a:xfrm>
          <a:prstGeom prst="rect">
            <a:avLst/>
          </a:prstGeom>
        </p:spPr>
        <p:txBody>
          <a:bodyPr anchor="t" rtlCol="false" tIns="0" lIns="0" bIns="0" rIns="0">
            <a:spAutoFit/>
          </a:bodyPr>
          <a:lstStyle/>
          <a:p>
            <a:pPr algn="ctr">
              <a:lnSpc>
                <a:spcPts val="4759"/>
              </a:lnSpc>
              <a:spcBef>
                <a:spcPct val="0"/>
              </a:spcBef>
            </a:pPr>
            <a:r>
              <a:rPr lang="en-US" b="true" sz="3399">
                <a:solidFill>
                  <a:srgbClr val="252D37"/>
                </a:solidFill>
                <a:latin typeface="Maven Pro Bold"/>
                <a:ea typeface="Maven Pro Bold"/>
                <a:cs typeface="Maven Pro Bold"/>
                <a:sym typeface="Maven Pro Bold"/>
              </a:rPr>
              <a:t>STRENGTHS</a:t>
            </a:r>
          </a:p>
        </p:txBody>
      </p:sp>
      <p:sp>
        <p:nvSpPr>
          <p:cNvPr name="TextBox 7" id="7"/>
          <p:cNvSpPr txBox="true"/>
          <p:nvPr/>
        </p:nvSpPr>
        <p:spPr>
          <a:xfrm rot="0">
            <a:off x="1341328" y="2642853"/>
            <a:ext cx="16946672" cy="6434455"/>
          </a:xfrm>
          <a:prstGeom prst="rect">
            <a:avLst/>
          </a:prstGeom>
        </p:spPr>
        <p:txBody>
          <a:bodyPr anchor="t" rtlCol="false" tIns="0" lIns="0" bIns="0" rIns="0">
            <a:spAutoFit/>
          </a:bodyPr>
          <a:lstStyle/>
          <a:p>
            <a:pPr algn="l" marL="604521" indent="-302261" lvl="1">
              <a:lnSpc>
                <a:spcPts val="3920"/>
              </a:lnSpc>
              <a:buAutoNum type="arabicPeriod" startAt="1"/>
            </a:pPr>
            <a:r>
              <a:rPr lang="en-US" b="true" sz="2800">
                <a:solidFill>
                  <a:srgbClr val="252D37"/>
                </a:solidFill>
                <a:latin typeface="Maven Pro Bold"/>
                <a:ea typeface="Maven Pro Bold"/>
                <a:cs typeface="Maven Pro Bold"/>
                <a:sym typeface="Maven Pro Bold"/>
              </a:rPr>
              <a:t>Comprehensive Review:</a:t>
            </a:r>
          </a:p>
          <a:p>
            <a:pPr algn="l" marL="604521" indent="-302261" lvl="1">
              <a:lnSpc>
                <a:spcPts val="3920"/>
              </a:lnSpc>
              <a:buFont typeface="Arial"/>
              <a:buChar char="•"/>
            </a:pPr>
            <a:r>
              <a:rPr lang="en-US" sz="2800">
                <a:solidFill>
                  <a:srgbClr val="252D37"/>
                </a:solidFill>
                <a:latin typeface="Maven Pro"/>
                <a:ea typeface="Maven Pro"/>
                <a:cs typeface="Maven Pro"/>
                <a:sym typeface="Maven Pro"/>
              </a:rPr>
              <a:t>The paper provides a thorough overview of collaborative strategies in the context of large language models, highlighting their significance and potential in enhancing model performance.</a:t>
            </a:r>
          </a:p>
          <a:p>
            <a:pPr algn="l" marL="604521" indent="-302261" lvl="1">
              <a:lnSpc>
                <a:spcPts val="3920"/>
              </a:lnSpc>
              <a:buAutoNum type="arabicPeriod" startAt="1"/>
            </a:pPr>
            <a:r>
              <a:rPr lang="en-US" b="true" sz="2800">
                <a:solidFill>
                  <a:srgbClr val="252D37"/>
                </a:solidFill>
                <a:latin typeface="Maven Pro Bold"/>
                <a:ea typeface="Maven Pro Bold"/>
                <a:cs typeface="Maven Pro Bold"/>
                <a:sym typeface="Maven Pro Bold"/>
              </a:rPr>
              <a:t>Empirical Validation:</a:t>
            </a:r>
          </a:p>
          <a:p>
            <a:pPr algn="l" marL="604521" indent="-302261" lvl="1">
              <a:lnSpc>
                <a:spcPts val="3920"/>
              </a:lnSpc>
              <a:buFont typeface="Arial"/>
              <a:buChar char="•"/>
            </a:pPr>
            <a:r>
              <a:rPr lang="en-US" sz="2800">
                <a:solidFill>
                  <a:srgbClr val="252D37"/>
                </a:solidFill>
                <a:latin typeface="Maven Pro"/>
                <a:ea typeface="Maven Pro"/>
                <a:cs typeface="Maven Pro"/>
                <a:sym typeface="Maven Pro"/>
              </a:rPr>
              <a:t>The inclusion of empirical results demonstrates the effectiveness of the proposed collaborative strategies, providing a solid foundation for future research.</a:t>
            </a:r>
          </a:p>
          <a:p>
            <a:pPr algn="l" marL="604521" indent="-302261" lvl="1">
              <a:lnSpc>
                <a:spcPts val="3920"/>
              </a:lnSpc>
              <a:buAutoNum type="arabicPeriod" startAt="1"/>
            </a:pPr>
            <a:r>
              <a:rPr lang="en-US" b="true" sz="2800">
                <a:solidFill>
                  <a:srgbClr val="252D37"/>
                </a:solidFill>
                <a:latin typeface="Maven Pro Bold"/>
                <a:ea typeface="Maven Pro Bold"/>
                <a:cs typeface="Maven Pro Bold"/>
                <a:sym typeface="Maven Pro Bold"/>
              </a:rPr>
              <a:t>Identification of Gaps:</a:t>
            </a:r>
          </a:p>
          <a:p>
            <a:pPr algn="l" marL="604521" indent="-302261" lvl="1">
              <a:lnSpc>
                <a:spcPts val="3920"/>
              </a:lnSpc>
              <a:buFont typeface="Arial"/>
              <a:buChar char="•"/>
            </a:pPr>
            <a:r>
              <a:rPr lang="en-US" sz="2800">
                <a:solidFill>
                  <a:srgbClr val="252D37"/>
                </a:solidFill>
                <a:latin typeface="Maven Pro"/>
                <a:ea typeface="Maven Pro"/>
                <a:cs typeface="Maven Pro"/>
                <a:sym typeface="Maven Pro"/>
              </a:rPr>
              <a:t>The paper identifies key gaps in existing literature, paving the way for further exploration and development of collaborative techniques in natural language processing.</a:t>
            </a:r>
          </a:p>
          <a:p>
            <a:pPr algn="l" marL="604521" indent="-302261" lvl="1">
              <a:lnSpc>
                <a:spcPts val="3920"/>
              </a:lnSpc>
              <a:buAutoNum type="arabicPeriod" startAt="1"/>
            </a:pPr>
            <a:r>
              <a:rPr lang="en-US" b="true" sz="2800">
                <a:solidFill>
                  <a:srgbClr val="252D37"/>
                </a:solidFill>
                <a:latin typeface="Maven Pro Bold"/>
                <a:ea typeface="Maven Pro Bold"/>
                <a:cs typeface="Maven Pro Bold"/>
                <a:sym typeface="Maven Pro Bold"/>
              </a:rPr>
              <a:t>Practical Implications:</a:t>
            </a:r>
          </a:p>
          <a:p>
            <a:pPr algn="l" marL="604521" indent="-302261" lvl="1">
              <a:lnSpc>
                <a:spcPts val="3920"/>
              </a:lnSpc>
              <a:buFont typeface="Arial"/>
              <a:buChar char="•"/>
            </a:pPr>
            <a:r>
              <a:rPr lang="en-US" sz="2800">
                <a:solidFill>
                  <a:srgbClr val="252D37"/>
                </a:solidFill>
                <a:latin typeface="Maven Pro"/>
                <a:ea typeface="Maven Pro"/>
                <a:cs typeface="Maven Pro"/>
                <a:sym typeface="Maven Pro"/>
              </a:rPr>
              <a:t>The findings have practical implications for researchers and practitioners, offering insights into how collaborative strategies can be implemented to improve model performance in real-world applications.</a:t>
            </a:r>
          </a:p>
        </p:txBody>
      </p:sp>
      <p:sp>
        <p:nvSpPr>
          <p:cNvPr name="TextBox 8" id="8"/>
          <p:cNvSpPr txBox="true"/>
          <p:nvPr/>
        </p:nvSpPr>
        <p:spPr>
          <a:xfrm rot="0">
            <a:off x="481886" y="115426"/>
            <a:ext cx="530384"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026015" y="669453"/>
            <a:ext cx="8865010" cy="1283172"/>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OPINION </a:t>
            </a:r>
          </a:p>
          <a:p>
            <a:pPr algn="ctr">
              <a:lnSpc>
                <a:spcPts val="3617"/>
              </a:lnSpc>
            </a:pP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285597" y="1647825"/>
            <a:ext cx="8103870" cy="589915"/>
          </a:xfrm>
          <a:prstGeom prst="rect">
            <a:avLst/>
          </a:prstGeom>
        </p:spPr>
        <p:txBody>
          <a:bodyPr anchor="t" rtlCol="false" tIns="0" lIns="0" bIns="0" rIns="0">
            <a:spAutoFit/>
          </a:bodyPr>
          <a:lstStyle/>
          <a:p>
            <a:pPr algn="ctr">
              <a:lnSpc>
                <a:spcPts val="4759"/>
              </a:lnSpc>
              <a:spcBef>
                <a:spcPct val="0"/>
              </a:spcBef>
            </a:pPr>
            <a:r>
              <a:rPr lang="en-US" b="true" sz="3399">
                <a:solidFill>
                  <a:srgbClr val="252D37"/>
                </a:solidFill>
                <a:latin typeface="Maven Pro Bold"/>
                <a:ea typeface="Maven Pro Bold"/>
                <a:cs typeface="Maven Pro Bold"/>
                <a:sym typeface="Maven Pro Bold"/>
              </a:rPr>
              <a:t>Improvements (Weaknesses and Ideas)</a:t>
            </a:r>
          </a:p>
        </p:txBody>
      </p:sp>
      <p:sp>
        <p:nvSpPr>
          <p:cNvPr name="TextBox 7" id="7"/>
          <p:cNvSpPr txBox="true"/>
          <p:nvPr/>
        </p:nvSpPr>
        <p:spPr>
          <a:xfrm rot="0">
            <a:off x="1030570" y="2853971"/>
            <a:ext cx="17259300" cy="5867400"/>
          </a:xfrm>
          <a:prstGeom prst="rect">
            <a:avLst/>
          </a:prstGeom>
        </p:spPr>
        <p:txBody>
          <a:bodyPr anchor="t" rtlCol="false" tIns="0" lIns="0" bIns="0" rIns="0">
            <a:spAutoFit/>
          </a:bodyPr>
          <a:lstStyle/>
          <a:p>
            <a:pPr algn="l">
              <a:lnSpc>
                <a:spcPts val="4200"/>
              </a:lnSpc>
              <a:spcBef>
                <a:spcPct val="0"/>
              </a:spcBef>
            </a:pPr>
            <a:r>
              <a:rPr lang="en-US" b="true" sz="3000">
                <a:solidFill>
                  <a:srgbClr val="252D37"/>
                </a:solidFill>
                <a:latin typeface="Maven Pro Bold"/>
                <a:ea typeface="Maven Pro Bold"/>
                <a:cs typeface="Maven Pro Bold"/>
                <a:sym typeface="Maven Pro Bold"/>
              </a:rPr>
              <a:t>Weakness: </a:t>
            </a:r>
            <a:r>
              <a:rPr lang="en-US" sz="3000">
                <a:solidFill>
                  <a:srgbClr val="252D37"/>
                </a:solidFill>
                <a:latin typeface="Maven Pro"/>
                <a:ea typeface="Maven Pro"/>
                <a:cs typeface="Maven Pro"/>
                <a:sym typeface="Maven Pro"/>
              </a:rPr>
              <a:t>Limited exploration of real-world applications and scenarios.</a:t>
            </a:r>
          </a:p>
          <a:p>
            <a:pPr algn="l">
              <a:lnSpc>
                <a:spcPts val="4200"/>
              </a:lnSpc>
              <a:spcBef>
                <a:spcPct val="0"/>
              </a:spcBef>
            </a:pPr>
            <a:r>
              <a:rPr lang="en-US" b="true" sz="3000">
                <a:solidFill>
                  <a:srgbClr val="252D37"/>
                </a:solidFill>
                <a:latin typeface="Maven Pro Bold"/>
                <a:ea typeface="Maven Pro Bold"/>
                <a:cs typeface="Maven Pro Bold"/>
                <a:sym typeface="Maven Pro Bold"/>
              </a:rPr>
              <a:t>Idea:   </a:t>
            </a:r>
            <a:r>
              <a:rPr lang="en-US" sz="3000">
                <a:solidFill>
                  <a:srgbClr val="252D37"/>
                </a:solidFill>
                <a:latin typeface="Maven Pro"/>
                <a:ea typeface="Maven Pro"/>
                <a:cs typeface="Maven Pro"/>
                <a:sym typeface="Maven Pro"/>
              </a:rPr>
              <a:t>Conduct case studies or pilot projects to test collaborative strategies in various                  domains, providing practical insights and validation.</a:t>
            </a:r>
          </a:p>
          <a:p>
            <a:pPr algn="l">
              <a:lnSpc>
                <a:spcPts val="4200"/>
              </a:lnSpc>
              <a:spcBef>
                <a:spcPct val="0"/>
              </a:spcBef>
            </a:pPr>
          </a:p>
          <a:p>
            <a:pPr algn="l">
              <a:lnSpc>
                <a:spcPts val="4200"/>
              </a:lnSpc>
              <a:spcBef>
                <a:spcPct val="0"/>
              </a:spcBef>
            </a:pPr>
            <a:r>
              <a:rPr lang="en-US" b="true" sz="3000">
                <a:solidFill>
                  <a:srgbClr val="252D37"/>
                </a:solidFill>
                <a:latin typeface="Maven Pro Bold"/>
                <a:ea typeface="Maven Pro Bold"/>
                <a:cs typeface="Maven Pro Bold"/>
                <a:sym typeface="Maven Pro Bold"/>
              </a:rPr>
              <a:t>Weakness: </a:t>
            </a:r>
            <a:r>
              <a:rPr lang="en-US" sz="3000">
                <a:solidFill>
                  <a:srgbClr val="252D37"/>
                </a:solidFill>
                <a:latin typeface="Maven Pro"/>
                <a:ea typeface="Maven Pro"/>
                <a:cs typeface="Maven Pro"/>
                <a:sym typeface="Maven Pro"/>
              </a:rPr>
              <a:t>Focus on traditional methods without exploring cutting-edge techniques.</a:t>
            </a:r>
          </a:p>
          <a:p>
            <a:pPr algn="l">
              <a:lnSpc>
                <a:spcPts val="4200"/>
              </a:lnSpc>
              <a:spcBef>
                <a:spcPct val="0"/>
              </a:spcBef>
            </a:pPr>
            <a:r>
              <a:rPr lang="en-US" b="true" sz="3000">
                <a:solidFill>
                  <a:srgbClr val="252D37"/>
                </a:solidFill>
                <a:latin typeface="Maven Pro Bold"/>
                <a:ea typeface="Maven Pro Bold"/>
                <a:cs typeface="Maven Pro Bold"/>
                <a:sym typeface="Maven Pro Bold"/>
              </a:rPr>
              <a:t>Idea:</a:t>
            </a:r>
            <a:r>
              <a:rPr lang="en-US" sz="3000">
                <a:solidFill>
                  <a:srgbClr val="252D37"/>
                </a:solidFill>
                <a:latin typeface="Maven Pro"/>
                <a:ea typeface="Maven Pro"/>
                <a:cs typeface="Maven Pro"/>
                <a:sym typeface="Maven Pro"/>
              </a:rPr>
              <a:t> Integrate advanced methodologies, such as neural architecture search or transfer learning, to enhance the collaborative framework.</a:t>
            </a:r>
          </a:p>
          <a:p>
            <a:pPr algn="l">
              <a:lnSpc>
                <a:spcPts val="4200"/>
              </a:lnSpc>
              <a:spcBef>
                <a:spcPct val="0"/>
              </a:spcBef>
            </a:pPr>
          </a:p>
          <a:p>
            <a:pPr algn="l">
              <a:lnSpc>
                <a:spcPts val="4200"/>
              </a:lnSpc>
              <a:spcBef>
                <a:spcPct val="0"/>
              </a:spcBef>
            </a:pPr>
            <a:r>
              <a:rPr lang="en-US" b="true" sz="3000">
                <a:solidFill>
                  <a:srgbClr val="252D37"/>
                </a:solidFill>
                <a:latin typeface="Maven Pro Bold"/>
                <a:ea typeface="Maven Pro Bold"/>
                <a:cs typeface="Maven Pro Bold"/>
                <a:sym typeface="Maven Pro Bold"/>
              </a:rPr>
              <a:t>Weakness: </a:t>
            </a:r>
            <a:r>
              <a:rPr lang="en-US" sz="3000">
                <a:solidFill>
                  <a:srgbClr val="252D37"/>
                </a:solidFill>
                <a:latin typeface="Maven Pro"/>
                <a:ea typeface="Maven Pro"/>
                <a:cs typeface="Maven Pro"/>
                <a:sym typeface="Maven Pro"/>
              </a:rPr>
              <a:t>Lack of robust evaluation metrics.</a:t>
            </a:r>
          </a:p>
          <a:p>
            <a:pPr algn="l">
              <a:lnSpc>
                <a:spcPts val="4200"/>
              </a:lnSpc>
              <a:spcBef>
                <a:spcPct val="0"/>
              </a:spcBef>
            </a:pPr>
            <a:r>
              <a:rPr lang="en-US" b="true" sz="3000">
                <a:solidFill>
                  <a:srgbClr val="252D37"/>
                </a:solidFill>
                <a:latin typeface="Maven Pro Bold"/>
                <a:ea typeface="Maven Pro Bold"/>
                <a:cs typeface="Maven Pro Bold"/>
                <a:sym typeface="Maven Pro Bold"/>
              </a:rPr>
              <a:t>Idea: </a:t>
            </a:r>
            <a:r>
              <a:rPr lang="en-US" sz="3000">
                <a:solidFill>
                  <a:srgbClr val="252D37"/>
                </a:solidFill>
                <a:latin typeface="Maven Pro"/>
                <a:ea typeface="Maven Pro"/>
                <a:cs typeface="Maven Pro"/>
                <a:sym typeface="Maven Pro"/>
              </a:rPr>
              <a:t>Develop a multi-faceted evaluation framework that includes metrics for robustness, interpretability, and ethical considerations.</a:t>
            </a:r>
          </a:p>
        </p:txBody>
      </p:sp>
      <p:sp>
        <p:nvSpPr>
          <p:cNvPr name="TextBox 8" id="8"/>
          <p:cNvSpPr txBox="true"/>
          <p:nvPr/>
        </p:nvSpPr>
        <p:spPr>
          <a:xfrm rot="0">
            <a:off x="480536" y="115426"/>
            <a:ext cx="533082"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429683"/>
            <a:ext cx="13967983" cy="5060039"/>
            <a:chOff x="0" y="0"/>
            <a:chExt cx="3678810" cy="1332685"/>
          </a:xfrm>
        </p:grpSpPr>
        <p:sp>
          <p:nvSpPr>
            <p:cNvPr name="Freeform 3" id="3"/>
            <p:cNvSpPr/>
            <p:nvPr/>
          </p:nvSpPr>
          <p:spPr>
            <a:xfrm flipH="false" flipV="false" rot="0">
              <a:off x="0" y="0"/>
              <a:ext cx="3678810" cy="1332685"/>
            </a:xfrm>
            <a:custGeom>
              <a:avLst/>
              <a:gdLst/>
              <a:ahLst/>
              <a:cxnLst/>
              <a:rect r="r" b="b" t="t" l="l"/>
              <a:pathLst>
                <a:path h="1332685" w="3678810">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3707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011534" y="4010025"/>
            <a:ext cx="5094018" cy="2945918"/>
            <a:chOff x="0" y="0"/>
            <a:chExt cx="6792024" cy="3927891"/>
          </a:xfrm>
        </p:grpSpPr>
        <p:sp>
          <p:nvSpPr>
            <p:cNvPr name="TextBox 6" id="6"/>
            <p:cNvSpPr txBox="true"/>
            <p:nvPr/>
          </p:nvSpPr>
          <p:spPr>
            <a:xfrm rot="0">
              <a:off x="0" y="-304800"/>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Introduction</a:t>
              </a:r>
            </a:p>
          </p:txBody>
        </p:sp>
        <p:sp>
          <p:nvSpPr>
            <p:cNvPr name="TextBox 7" id="7"/>
            <p:cNvSpPr txBox="true"/>
            <p:nvPr/>
          </p:nvSpPr>
          <p:spPr>
            <a:xfrm rot="0">
              <a:off x="0" y="1246541"/>
              <a:ext cx="6792024" cy="1123934"/>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Methodology</a:t>
              </a:r>
            </a:p>
          </p:txBody>
        </p:sp>
        <p:sp>
          <p:nvSpPr>
            <p:cNvPr name="TextBox 8" id="8"/>
            <p:cNvSpPr txBox="true"/>
            <p:nvPr/>
          </p:nvSpPr>
          <p:spPr>
            <a:xfrm rot="0">
              <a:off x="0" y="2803957"/>
              <a:ext cx="6792024" cy="1123934"/>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Techniques</a:t>
              </a:r>
            </a:p>
          </p:txBody>
        </p:sp>
      </p:grpSp>
      <p:grpSp>
        <p:nvGrpSpPr>
          <p:cNvPr name="Group 9" id="9"/>
          <p:cNvGrpSpPr/>
          <p:nvPr/>
        </p:nvGrpSpPr>
        <p:grpSpPr>
          <a:xfrm rot="0">
            <a:off x="10417959" y="3429683"/>
            <a:ext cx="5236893" cy="4100313"/>
            <a:chOff x="0" y="0"/>
            <a:chExt cx="6982524" cy="5467084"/>
          </a:xfrm>
        </p:grpSpPr>
        <p:sp>
          <p:nvSpPr>
            <p:cNvPr name="TextBox 10" id="10"/>
            <p:cNvSpPr txBox="true"/>
            <p:nvPr/>
          </p:nvSpPr>
          <p:spPr>
            <a:xfrm rot="0">
              <a:off x="190500" y="-304800"/>
              <a:ext cx="6792024" cy="1117859"/>
            </a:xfrm>
            <a:prstGeom prst="rect">
              <a:avLst/>
            </a:prstGeom>
          </p:spPr>
          <p:txBody>
            <a:bodyPr anchor="t" rtlCol="false" tIns="0" lIns="0" bIns="0" rIns="0">
              <a:spAutoFit/>
            </a:bodyPr>
            <a:lstStyle/>
            <a:p>
              <a:pPr algn="just">
                <a:lnSpc>
                  <a:spcPts val="8084"/>
                </a:lnSpc>
              </a:pPr>
            </a:p>
          </p:txBody>
        </p:sp>
        <p:sp>
          <p:nvSpPr>
            <p:cNvPr name="TextBox 11" id="11"/>
            <p:cNvSpPr txBox="true"/>
            <p:nvPr/>
          </p:nvSpPr>
          <p:spPr>
            <a:xfrm rot="0">
              <a:off x="127000" y="124654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Result</a:t>
              </a:r>
            </a:p>
          </p:txBody>
        </p:sp>
        <p:sp>
          <p:nvSpPr>
            <p:cNvPr name="TextBox 12" id="12"/>
            <p:cNvSpPr txBox="true"/>
            <p:nvPr/>
          </p:nvSpPr>
          <p:spPr>
            <a:xfrm rot="0">
              <a:off x="63500" y="2797883"/>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Conclusion</a:t>
              </a:r>
            </a:p>
          </p:txBody>
        </p:sp>
        <p:sp>
          <p:nvSpPr>
            <p:cNvPr name="TextBox 13" id="13"/>
            <p:cNvSpPr txBox="true"/>
            <p:nvPr/>
          </p:nvSpPr>
          <p:spPr>
            <a:xfrm rot="0">
              <a:off x="0" y="4349224"/>
              <a:ext cx="6792024" cy="1117859"/>
            </a:xfrm>
            <a:prstGeom prst="rect">
              <a:avLst/>
            </a:prstGeom>
          </p:spPr>
          <p:txBody>
            <a:bodyPr anchor="t" rtlCol="false" tIns="0" lIns="0" bIns="0" rIns="0">
              <a:spAutoFit/>
            </a:bodyPr>
            <a:lstStyle/>
            <a:p>
              <a:pPr algn="just">
                <a:lnSpc>
                  <a:spcPts val="8084"/>
                </a:lnSpc>
              </a:pPr>
            </a:p>
          </p:txBody>
        </p:sp>
      </p:grpSp>
      <p:sp>
        <p:nvSpPr>
          <p:cNvPr name="TextBox 14" id="14"/>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OVERVIEW</a:t>
            </a:r>
          </a:p>
        </p:txBody>
      </p:sp>
      <p:sp>
        <p:nvSpPr>
          <p:cNvPr name="Freeform 15" id="15"/>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482883" y="-34733"/>
            <a:ext cx="298291"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TextBox 3" id="3"/>
          <p:cNvSpPr txBox="true"/>
          <p:nvPr/>
        </p:nvSpPr>
        <p:spPr>
          <a:xfrm rot="0">
            <a:off x="4243940" y="5955758"/>
            <a:ext cx="9800119" cy="790235"/>
          </a:xfrm>
          <a:prstGeom prst="rect">
            <a:avLst/>
          </a:prstGeom>
        </p:spPr>
        <p:txBody>
          <a:bodyPr anchor="t" rtlCol="false" tIns="0" lIns="0" bIns="0" rIns="0">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name="Freeform 4" id="4"/>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553807" y="3706479"/>
            <a:ext cx="7067106" cy="5594350"/>
          </a:xfrm>
          <a:prstGeom prst="rect">
            <a:avLst/>
          </a:prstGeom>
        </p:spPr>
        <p:txBody>
          <a:bodyPr anchor="t" rtlCol="false" tIns="0" lIns="0" bIns="0" rIns="0">
            <a:spAutoFit/>
          </a:bodyPr>
          <a:lstStyle/>
          <a:p>
            <a:pPr algn="just" marL="539746" indent="-269873" lvl="1">
              <a:lnSpc>
                <a:spcPts val="3499"/>
              </a:lnSpc>
              <a:buFont typeface="Arial"/>
              <a:buChar char="•"/>
            </a:pPr>
            <a:r>
              <a:rPr lang="en-US" sz="2499">
                <a:solidFill>
                  <a:srgbClr val="252D37"/>
                </a:solidFill>
                <a:latin typeface="Maven Pro"/>
                <a:ea typeface="Maven Pro"/>
                <a:cs typeface="Maven Pro"/>
                <a:sym typeface="Maven Pro"/>
              </a:rPr>
              <a:t>Th</a:t>
            </a:r>
            <a:r>
              <a:rPr lang="en-US" sz="2499">
                <a:solidFill>
                  <a:srgbClr val="252D37"/>
                </a:solidFill>
                <a:latin typeface="Maven Pro"/>
                <a:ea typeface="Maven Pro"/>
                <a:cs typeface="Maven Pro"/>
                <a:sym typeface="Maven Pro"/>
              </a:rPr>
              <a:t>e paper investigates the collaborative strategies that can be employed among large language models (LLMs) to enhance their performance.</a:t>
            </a:r>
          </a:p>
          <a:p>
            <a:pPr algn="just">
              <a:lnSpc>
                <a:spcPts val="3499"/>
              </a:lnSpc>
            </a:pPr>
          </a:p>
          <a:p>
            <a:pPr algn="just" marL="539746" indent="-269873" lvl="1">
              <a:lnSpc>
                <a:spcPts val="3499"/>
              </a:lnSpc>
              <a:buFont typeface="Arial"/>
              <a:buChar char="•"/>
            </a:pPr>
            <a:r>
              <a:rPr lang="en-US" sz="2499">
                <a:solidFill>
                  <a:srgbClr val="252D37"/>
                </a:solidFill>
                <a:latin typeface="Maven Pro"/>
                <a:ea typeface="Maven Pro"/>
                <a:cs typeface="Maven Pro"/>
                <a:sym typeface="Maven Pro"/>
              </a:rPr>
              <a:t>It introduces concepts such as merging, ensembling, and cooperation, which allow models to leverage each other's strengths.</a:t>
            </a:r>
          </a:p>
          <a:p>
            <a:pPr algn="just">
              <a:lnSpc>
                <a:spcPts val="2799"/>
              </a:lnSpc>
            </a:pPr>
          </a:p>
          <a:p>
            <a:pPr algn="just" marL="539746" indent="-269873" lvl="1">
              <a:lnSpc>
                <a:spcPts val="3499"/>
              </a:lnSpc>
              <a:buFont typeface="Arial"/>
              <a:buChar char="•"/>
            </a:pPr>
            <a:r>
              <a:rPr lang="en-US" sz="2499">
                <a:solidFill>
                  <a:srgbClr val="252D37"/>
                </a:solidFill>
                <a:latin typeface="Maven Pro"/>
                <a:ea typeface="Maven Pro"/>
                <a:cs typeface="Maven Pro"/>
                <a:sym typeface="Maven Pro"/>
              </a:rPr>
              <a:t>The idea is to create a more robust and versatile AI system capable of handling complex natural language processing tasks.</a:t>
            </a:r>
          </a:p>
          <a:p>
            <a:pPr algn="just">
              <a:lnSpc>
                <a:spcPts val="3499"/>
              </a:lnSpc>
            </a:pPr>
          </a:p>
        </p:txBody>
      </p:sp>
      <p:sp>
        <p:nvSpPr>
          <p:cNvPr name="TextBox 3" id="3"/>
          <p:cNvSpPr txBox="true"/>
          <p:nvPr/>
        </p:nvSpPr>
        <p:spPr>
          <a:xfrm rot="0">
            <a:off x="4596087" y="893727"/>
            <a:ext cx="9095826"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INTRODUCTION</a:t>
            </a:r>
          </a:p>
        </p:txBody>
      </p:sp>
      <p:sp>
        <p:nvSpPr>
          <p:cNvPr name="TextBox 4" id="4"/>
          <p:cNvSpPr txBox="true"/>
          <p:nvPr/>
        </p:nvSpPr>
        <p:spPr>
          <a:xfrm rot="0">
            <a:off x="10157619" y="3696954"/>
            <a:ext cx="7101681" cy="5477510"/>
          </a:xfrm>
          <a:prstGeom prst="rect">
            <a:avLst/>
          </a:prstGeom>
        </p:spPr>
        <p:txBody>
          <a:bodyPr anchor="t" rtlCol="false" tIns="0" lIns="0" bIns="0" rIns="0">
            <a:spAutoFit/>
          </a:bodyPr>
          <a:lstStyle/>
          <a:p>
            <a:pPr algn="just" marL="561342" indent="-280671" lvl="1">
              <a:lnSpc>
                <a:spcPts val="3640"/>
              </a:lnSpc>
              <a:buFont typeface="Arial"/>
              <a:buChar char="•"/>
            </a:pPr>
            <a:r>
              <a:rPr lang="en-US" sz="2600">
                <a:solidFill>
                  <a:srgbClr val="252D37"/>
                </a:solidFill>
                <a:latin typeface="Maven Pro"/>
                <a:ea typeface="Maven Pro"/>
                <a:cs typeface="Maven Pro"/>
                <a:sym typeface="Maven Pro"/>
              </a:rPr>
              <a:t>Collab</a:t>
            </a:r>
            <a:r>
              <a:rPr lang="en-US" sz="2600">
                <a:solidFill>
                  <a:srgbClr val="252D37"/>
                </a:solidFill>
                <a:latin typeface="Maven Pro"/>
                <a:ea typeface="Maven Pro"/>
                <a:cs typeface="Maven Pro"/>
                <a:sym typeface="Maven Pro"/>
              </a:rPr>
              <a:t>oration Types:</a:t>
            </a:r>
          </a:p>
          <a:p>
            <a:pPr algn="just" marL="561342" indent="-280671" lvl="1">
              <a:lnSpc>
                <a:spcPts val="3640"/>
              </a:lnSpc>
              <a:buFont typeface="Arial"/>
              <a:buChar char="•"/>
            </a:pPr>
            <a:r>
              <a:rPr lang="en-US" sz="2600">
                <a:solidFill>
                  <a:srgbClr val="252D37"/>
                </a:solidFill>
                <a:latin typeface="Maven Pro"/>
                <a:ea typeface="Maven Pro"/>
                <a:cs typeface="Maven Pro"/>
                <a:sym typeface="Maven Pro"/>
              </a:rPr>
              <a:t>Merging: Combining outputs from different models to create a single, more accurate response.</a:t>
            </a:r>
          </a:p>
          <a:p>
            <a:pPr algn="just" marL="561342" indent="-280671" lvl="1">
              <a:lnSpc>
                <a:spcPts val="3640"/>
              </a:lnSpc>
              <a:buFont typeface="Arial"/>
              <a:buChar char="•"/>
            </a:pPr>
            <a:r>
              <a:rPr lang="en-US" sz="2600">
                <a:solidFill>
                  <a:srgbClr val="252D37"/>
                </a:solidFill>
                <a:latin typeface="Maven Pro"/>
                <a:ea typeface="Maven Pro"/>
                <a:cs typeface="Maven Pro"/>
                <a:sym typeface="Maven Pro"/>
              </a:rPr>
              <a:t>Ensembling: Using multiple models to generate predictions and aggregating these predictions to improve overall accuracy.</a:t>
            </a:r>
          </a:p>
          <a:p>
            <a:pPr algn="just" marL="561342" indent="-280671" lvl="1">
              <a:lnSpc>
                <a:spcPts val="3640"/>
              </a:lnSpc>
              <a:buFont typeface="Arial"/>
              <a:buChar char="•"/>
            </a:pPr>
            <a:r>
              <a:rPr lang="en-US" sz="2600">
                <a:solidFill>
                  <a:srgbClr val="252D37"/>
                </a:solidFill>
                <a:latin typeface="Maven Pro"/>
                <a:ea typeface="Maven Pro"/>
                <a:cs typeface="Maven Pro"/>
                <a:sym typeface="Maven Pro"/>
              </a:rPr>
              <a:t>Cooperation: Models working together, sharing knowledge and insights to solve complex problems.</a:t>
            </a:r>
          </a:p>
          <a:p>
            <a:pPr algn="just">
              <a:lnSpc>
                <a:spcPts val="3640"/>
              </a:lnSpc>
            </a:pPr>
          </a:p>
        </p:txBody>
      </p:sp>
      <p:sp>
        <p:nvSpPr>
          <p:cNvPr name="Freeform 5" id="5"/>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6634718" y="1847850"/>
            <a:ext cx="5018563" cy="721995"/>
          </a:xfrm>
          <a:prstGeom prst="rect">
            <a:avLst/>
          </a:prstGeom>
        </p:spPr>
        <p:txBody>
          <a:bodyPr anchor="t" rtlCol="false" tIns="0" lIns="0" bIns="0" rIns="0">
            <a:spAutoFit/>
          </a:bodyPr>
          <a:lstStyle/>
          <a:p>
            <a:pPr algn="ctr">
              <a:lnSpc>
                <a:spcPts val="5880"/>
              </a:lnSpc>
              <a:spcBef>
                <a:spcPct val="0"/>
              </a:spcBef>
            </a:pPr>
            <a:r>
              <a:rPr lang="en-US" b="true" sz="4200">
                <a:solidFill>
                  <a:srgbClr val="252D37"/>
                </a:solidFill>
                <a:latin typeface="Maven Pro Bold"/>
                <a:ea typeface="Maven Pro Bold"/>
                <a:cs typeface="Maven Pro Bold"/>
                <a:sym typeface="Maven Pro Bold"/>
              </a:rPr>
              <a:t>WHAT IS THE IDEA?</a:t>
            </a:r>
          </a:p>
        </p:txBody>
      </p:sp>
      <p:sp>
        <p:nvSpPr>
          <p:cNvPr name="TextBox 9" id="9"/>
          <p:cNvSpPr txBox="true"/>
          <p:nvPr/>
        </p:nvSpPr>
        <p:spPr>
          <a:xfrm rot="0">
            <a:off x="482327" y="-34733"/>
            <a:ext cx="299403"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495361" y="3481726"/>
            <a:ext cx="13297277" cy="5184775"/>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252930"/>
                </a:solidFill>
                <a:latin typeface="Maven Pro"/>
                <a:ea typeface="Maven Pro"/>
                <a:cs typeface="Maven Pro"/>
                <a:sym typeface="Maven Pro"/>
              </a:rPr>
              <a:t>As L</a:t>
            </a:r>
            <a:r>
              <a:rPr lang="en-US" sz="3000">
                <a:solidFill>
                  <a:srgbClr val="252930"/>
                </a:solidFill>
                <a:latin typeface="Maven Pro"/>
                <a:ea typeface="Maven Pro"/>
                <a:cs typeface="Maven Pro"/>
                <a:sym typeface="Maven Pro"/>
              </a:rPr>
              <a:t>LMs are increasingly integrated into various applications (e.g., chatbots, content generation, translation), understanding how to optimize their performance is critical.</a:t>
            </a:r>
          </a:p>
          <a:p>
            <a:pPr algn="just">
              <a:lnSpc>
                <a:spcPts val="4200"/>
              </a:lnSpc>
            </a:pPr>
          </a:p>
          <a:p>
            <a:pPr algn="just" marL="647702" indent="-323851" lvl="1">
              <a:lnSpc>
                <a:spcPts val="4200"/>
              </a:lnSpc>
              <a:buFont typeface="Arial"/>
              <a:buChar char="•"/>
            </a:pPr>
            <a:r>
              <a:rPr lang="en-US" sz="3000">
                <a:solidFill>
                  <a:srgbClr val="252930"/>
                </a:solidFill>
                <a:latin typeface="Maven Pro"/>
                <a:ea typeface="Maven Pro"/>
                <a:cs typeface="Maven Pro"/>
                <a:sym typeface="Maven Pro"/>
              </a:rPr>
              <a:t>Collaborative strategies can lead to significant improvements in accuracy, efficiency, and adaptability of AI systems.</a:t>
            </a:r>
          </a:p>
          <a:p>
            <a:pPr algn="just">
              <a:lnSpc>
                <a:spcPts val="4200"/>
              </a:lnSpc>
            </a:pPr>
          </a:p>
          <a:p>
            <a:pPr algn="just" marL="647702" indent="-323851" lvl="1">
              <a:lnSpc>
                <a:spcPts val="4200"/>
              </a:lnSpc>
              <a:buFont typeface="Arial"/>
              <a:buChar char="•"/>
            </a:pPr>
            <a:r>
              <a:rPr lang="en-US" sz="3000">
                <a:solidFill>
                  <a:srgbClr val="252930"/>
                </a:solidFill>
                <a:latin typeface="Maven Pro"/>
                <a:ea typeface="Maven Pro"/>
                <a:cs typeface="Maven Pro"/>
                <a:sym typeface="Maven Pro"/>
              </a:rPr>
              <a:t>This research is essential for advancing the field of AI, ensuring that models can work together effectively to solve real-world problems.</a:t>
            </a:r>
          </a:p>
          <a:p>
            <a:pPr algn="just">
              <a:lnSpc>
                <a:spcPts val="2800"/>
              </a:lnSpc>
            </a:pPr>
          </a:p>
        </p:txBody>
      </p:sp>
      <p:sp>
        <p:nvSpPr>
          <p:cNvPr name="TextBox 3" id="3"/>
          <p:cNvSpPr txBox="true"/>
          <p:nvPr/>
        </p:nvSpPr>
        <p:spPr>
          <a:xfrm rot="0">
            <a:off x="2999625" y="904875"/>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6110684" y="1978512"/>
            <a:ext cx="6066631" cy="721995"/>
          </a:xfrm>
          <a:prstGeom prst="rect">
            <a:avLst/>
          </a:prstGeom>
        </p:spPr>
        <p:txBody>
          <a:bodyPr anchor="t" rtlCol="false" tIns="0" lIns="0" bIns="0" rIns="0">
            <a:spAutoFit/>
          </a:bodyPr>
          <a:lstStyle/>
          <a:p>
            <a:pPr algn="ctr">
              <a:lnSpc>
                <a:spcPts val="5880"/>
              </a:lnSpc>
              <a:spcBef>
                <a:spcPct val="0"/>
              </a:spcBef>
            </a:pPr>
            <a:r>
              <a:rPr lang="en-US" b="true" sz="4200">
                <a:solidFill>
                  <a:srgbClr val="252930"/>
                </a:solidFill>
                <a:latin typeface="Maven Pro Bold"/>
                <a:ea typeface="Maven Pro Bold"/>
                <a:cs typeface="Maven Pro Bold"/>
                <a:sym typeface="Maven Pro Bold"/>
              </a:rPr>
              <a:t>WHY IS IT IMPORTANT?</a:t>
            </a:r>
          </a:p>
        </p:txBody>
      </p:sp>
      <p:sp>
        <p:nvSpPr>
          <p:cNvPr name="TextBox 8" id="8"/>
          <p:cNvSpPr txBox="true"/>
          <p:nvPr/>
        </p:nvSpPr>
        <p:spPr>
          <a:xfrm rot="0">
            <a:off x="480263" y="-34733"/>
            <a:ext cx="303530"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540712" y="2998718"/>
            <a:ext cx="11206575" cy="675767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The paper discusses various datasets utilized for training and evaluating collaborative models, emphasizing the importance of diversity in data.</a:t>
            </a:r>
          </a:p>
          <a:p>
            <a:pPr algn="just">
              <a:lnSpc>
                <a:spcPts val="4480"/>
              </a:lnSpc>
            </a:pPr>
          </a:p>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Datasets such as SQuAD, GLUE, and others are highlighted for their relevance in natural language understanding tasks.</a:t>
            </a:r>
          </a:p>
          <a:p>
            <a:pPr algn="just">
              <a:lnSpc>
                <a:spcPts val="4480"/>
              </a:lnSpc>
            </a:pPr>
          </a:p>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The choice of dataset impacts the performance of collaborative models, making it crucial to select representative and comprehensive datasets.</a:t>
            </a:r>
          </a:p>
          <a:p>
            <a:pPr algn="just">
              <a:lnSpc>
                <a:spcPts val="4480"/>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374323" y="866775"/>
            <a:ext cx="7539355" cy="1344928"/>
          </a:xfrm>
          <a:prstGeom prst="rect">
            <a:avLst/>
          </a:prstGeom>
        </p:spPr>
        <p:txBody>
          <a:bodyPr anchor="t" rtlCol="false" tIns="0" lIns="0" bIns="0" rIns="0">
            <a:spAutoFit/>
          </a:bodyPr>
          <a:lstStyle/>
          <a:p>
            <a:pPr algn="ctr">
              <a:lnSpc>
                <a:spcPts val="10920"/>
              </a:lnSpc>
              <a:spcBef>
                <a:spcPct val="0"/>
              </a:spcBef>
            </a:pPr>
            <a:r>
              <a:rPr lang="en-US" b="true" sz="7800">
                <a:solidFill>
                  <a:srgbClr val="252930"/>
                </a:solidFill>
                <a:latin typeface="Maven Pro Bold"/>
                <a:ea typeface="Maven Pro Bold"/>
                <a:cs typeface="Maven Pro Bold"/>
                <a:sym typeface="Maven Pro Bold"/>
              </a:rPr>
              <a:t>METHODOLOGY</a:t>
            </a:r>
          </a:p>
        </p:txBody>
      </p:sp>
      <p:sp>
        <p:nvSpPr>
          <p:cNvPr name="TextBox 7" id="7"/>
          <p:cNvSpPr txBox="true"/>
          <p:nvPr/>
        </p:nvSpPr>
        <p:spPr>
          <a:xfrm rot="0">
            <a:off x="7770171" y="2262014"/>
            <a:ext cx="2420144" cy="665474"/>
          </a:xfrm>
          <a:prstGeom prst="rect">
            <a:avLst/>
          </a:prstGeom>
        </p:spPr>
        <p:txBody>
          <a:bodyPr anchor="t" rtlCol="false" tIns="0" lIns="0" bIns="0" rIns="0">
            <a:spAutoFit/>
          </a:bodyPr>
          <a:lstStyle/>
          <a:p>
            <a:pPr algn="ctr">
              <a:lnSpc>
                <a:spcPts val="5320"/>
              </a:lnSpc>
              <a:spcBef>
                <a:spcPct val="0"/>
              </a:spcBef>
            </a:pPr>
            <a:r>
              <a:rPr lang="en-US" b="true" sz="3800">
                <a:solidFill>
                  <a:srgbClr val="252930"/>
                </a:solidFill>
                <a:latin typeface="Maven Pro Bold"/>
                <a:ea typeface="Maven Pro Bold"/>
                <a:cs typeface="Maven Pro Bold"/>
                <a:sym typeface="Maven Pro Bold"/>
              </a:rPr>
              <a:t>DATASETS</a:t>
            </a:r>
          </a:p>
        </p:txBody>
      </p:sp>
      <p:sp>
        <p:nvSpPr>
          <p:cNvPr name="TextBox 8" id="8"/>
          <p:cNvSpPr txBox="true"/>
          <p:nvPr/>
        </p:nvSpPr>
        <p:spPr>
          <a:xfrm rot="0">
            <a:off x="486693" y="-34733"/>
            <a:ext cx="290671"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540712" y="3305107"/>
            <a:ext cx="11206575" cy="61956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The paper reviews different model architectures suitable for collaborative strategies, including transformer-based models like BERT, GPT, and T5.</a:t>
            </a:r>
          </a:p>
          <a:p>
            <a:pPr algn="just">
              <a:lnSpc>
                <a:spcPts val="4480"/>
              </a:lnSpc>
            </a:pPr>
          </a:p>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It discusses the strengths and weaknesses of each model type in the context of collaboration.</a:t>
            </a:r>
          </a:p>
          <a:p>
            <a:pPr algn="just">
              <a:lnSpc>
                <a:spcPts val="4480"/>
              </a:lnSpc>
            </a:pPr>
          </a:p>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The paper emphasizes the importance of selecting models that complement each other’s capabilities to maximize performance.</a:t>
            </a:r>
          </a:p>
          <a:p>
            <a:pPr algn="just">
              <a:lnSpc>
                <a:spcPts val="4480"/>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277406" y="979315"/>
            <a:ext cx="7733188" cy="1377949"/>
          </a:xfrm>
          <a:prstGeom prst="rect">
            <a:avLst/>
          </a:prstGeom>
        </p:spPr>
        <p:txBody>
          <a:bodyPr anchor="t" rtlCol="false" tIns="0" lIns="0" bIns="0" rIns="0">
            <a:spAutoFit/>
          </a:bodyPr>
          <a:lstStyle/>
          <a:p>
            <a:pPr algn="ctr">
              <a:lnSpc>
                <a:spcPts val="11200"/>
              </a:lnSpc>
              <a:spcBef>
                <a:spcPct val="0"/>
              </a:spcBef>
            </a:pPr>
            <a:r>
              <a:rPr lang="en-US" b="true" sz="8000">
                <a:solidFill>
                  <a:srgbClr val="252930"/>
                </a:solidFill>
                <a:latin typeface="Maven Pro Bold"/>
                <a:ea typeface="Maven Pro Bold"/>
                <a:cs typeface="Maven Pro Bold"/>
                <a:sym typeface="Maven Pro Bold"/>
              </a:rPr>
              <a:t>METHODOLOGY</a:t>
            </a:r>
          </a:p>
        </p:txBody>
      </p:sp>
      <p:sp>
        <p:nvSpPr>
          <p:cNvPr name="TextBox 7" id="7"/>
          <p:cNvSpPr txBox="true"/>
          <p:nvPr/>
        </p:nvSpPr>
        <p:spPr>
          <a:xfrm rot="0">
            <a:off x="8061424" y="2271539"/>
            <a:ext cx="2165151" cy="738499"/>
          </a:xfrm>
          <a:prstGeom prst="rect">
            <a:avLst/>
          </a:prstGeom>
        </p:spPr>
        <p:txBody>
          <a:bodyPr anchor="t" rtlCol="false" tIns="0" lIns="0" bIns="0" rIns="0">
            <a:spAutoFit/>
          </a:bodyPr>
          <a:lstStyle/>
          <a:p>
            <a:pPr algn="ctr">
              <a:lnSpc>
                <a:spcPts val="6020"/>
              </a:lnSpc>
              <a:spcBef>
                <a:spcPct val="0"/>
              </a:spcBef>
            </a:pPr>
            <a:r>
              <a:rPr lang="en-US" b="true" sz="4300">
                <a:solidFill>
                  <a:srgbClr val="252930"/>
                </a:solidFill>
                <a:latin typeface="Maven Pro Bold"/>
                <a:ea typeface="Maven Pro Bold"/>
                <a:cs typeface="Maven Pro Bold"/>
                <a:sym typeface="Maven Pro Bold"/>
              </a:rPr>
              <a:t>MODEL</a:t>
            </a:r>
          </a:p>
        </p:txBody>
      </p:sp>
      <p:sp>
        <p:nvSpPr>
          <p:cNvPr name="TextBox 8" id="8"/>
          <p:cNvSpPr txBox="true"/>
          <p:nvPr/>
        </p:nvSpPr>
        <p:spPr>
          <a:xfrm rot="0">
            <a:off x="482327" y="-34733"/>
            <a:ext cx="299403"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540712" y="3245559"/>
            <a:ext cx="11206575" cy="675767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Evaluation metrics are critical for assessing the performance of collaborative models.</a:t>
            </a:r>
          </a:p>
          <a:p>
            <a:pPr algn="just">
              <a:lnSpc>
                <a:spcPts val="4480"/>
              </a:lnSpc>
            </a:pPr>
          </a:p>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The paper discusses metrics such as accuracy, F1 score, and BERTScore, which provide insights into the quality of generated outputs.</a:t>
            </a:r>
          </a:p>
          <a:p>
            <a:pPr algn="just">
              <a:lnSpc>
                <a:spcPts val="4480"/>
              </a:lnSpc>
            </a:pPr>
          </a:p>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It highlights the need for robust evaluation frameworks that can capture the nuances of collaborative performance.</a:t>
            </a:r>
          </a:p>
          <a:p>
            <a:pPr algn="just">
              <a:lnSpc>
                <a:spcPts val="4480"/>
              </a:lnSpc>
            </a:pPr>
          </a:p>
          <a:p>
            <a:pPr algn="just">
              <a:lnSpc>
                <a:spcPts val="4480"/>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277406" y="979315"/>
            <a:ext cx="7733188" cy="1377949"/>
          </a:xfrm>
          <a:prstGeom prst="rect">
            <a:avLst/>
          </a:prstGeom>
        </p:spPr>
        <p:txBody>
          <a:bodyPr anchor="t" rtlCol="false" tIns="0" lIns="0" bIns="0" rIns="0">
            <a:spAutoFit/>
          </a:bodyPr>
          <a:lstStyle/>
          <a:p>
            <a:pPr algn="ctr">
              <a:lnSpc>
                <a:spcPts val="11200"/>
              </a:lnSpc>
              <a:spcBef>
                <a:spcPct val="0"/>
              </a:spcBef>
            </a:pPr>
            <a:r>
              <a:rPr lang="en-US" b="true" sz="8000">
                <a:solidFill>
                  <a:srgbClr val="252930"/>
                </a:solidFill>
                <a:latin typeface="Maven Pro Bold"/>
                <a:ea typeface="Maven Pro Bold"/>
                <a:cs typeface="Maven Pro Bold"/>
                <a:sym typeface="Maven Pro Bold"/>
              </a:rPr>
              <a:t>METHODOLOGY</a:t>
            </a:r>
          </a:p>
        </p:txBody>
      </p:sp>
      <p:sp>
        <p:nvSpPr>
          <p:cNvPr name="TextBox 7" id="7"/>
          <p:cNvSpPr txBox="true"/>
          <p:nvPr/>
        </p:nvSpPr>
        <p:spPr>
          <a:xfrm rot="0">
            <a:off x="8061424" y="2271539"/>
            <a:ext cx="2165151" cy="738499"/>
          </a:xfrm>
          <a:prstGeom prst="rect">
            <a:avLst/>
          </a:prstGeom>
        </p:spPr>
        <p:txBody>
          <a:bodyPr anchor="t" rtlCol="false" tIns="0" lIns="0" bIns="0" rIns="0">
            <a:spAutoFit/>
          </a:bodyPr>
          <a:lstStyle/>
          <a:p>
            <a:pPr algn="ctr">
              <a:lnSpc>
                <a:spcPts val="6020"/>
              </a:lnSpc>
              <a:spcBef>
                <a:spcPct val="0"/>
              </a:spcBef>
            </a:pPr>
            <a:r>
              <a:rPr lang="en-US" b="true" sz="4300">
                <a:solidFill>
                  <a:srgbClr val="252930"/>
                </a:solidFill>
                <a:latin typeface="Maven Pro Bold"/>
                <a:ea typeface="Maven Pro Bold"/>
                <a:cs typeface="Maven Pro Bold"/>
                <a:sym typeface="Maven Pro Bold"/>
              </a:rPr>
              <a:t>METRIC</a:t>
            </a:r>
          </a:p>
        </p:txBody>
      </p:sp>
      <p:sp>
        <p:nvSpPr>
          <p:cNvPr name="TextBox 8" id="8"/>
          <p:cNvSpPr txBox="true"/>
          <p:nvPr/>
        </p:nvSpPr>
        <p:spPr>
          <a:xfrm rot="0">
            <a:off x="484629" y="-34733"/>
            <a:ext cx="294799"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745017" y="2193940"/>
            <a:ext cx="11206575" cy="9157653"/>
          </a:xfrm>
          <a:prstGeom prst="rect">
            <a:avLst/>
          </a:prstGeom>
        </p:spPr>
        <p:txBody>
          <a:bodyPr anchor="t" rtlCol="false" tIns="0" lIns="0" bIns="0" rIns="0">
            <a:spAutoFit/>
          </a:bodyPr>
          <a:lstStyle/>
          <a:p>
            <a:pPr algn="just">
              <a:lnSpc>
                <a:spcPts val="5039"/>
              </a:lnSpc>
            </a:pPr>
            <a:r>
              <a:rPr lang="en-US" sz="3599" b="true">
                <a:solidFill>
                  <a:srgbClr val="252930"/>
                </a:solidFill>
                <a:latin typeface="Maven Pro Bold"/>
                <a:ea typeface="Maven Pro Bold"/>
                <a:cs typeface="Maven Pro Bold"/>
                <a:sym typeface="Maven Pro Bold"/>
              </a:rPr>
              <a:t>1. Merging :</a:t>
            </a:r>
          </a:p>
          <a:p>
            <a:pPr algn="just" marL="496575" indent="-248288" lvl="1">
              <a:lnSpc>
                <a:spcPts val="3220"/>
              </a:lnSpc>
              <a:buFont typeface="Arial"/>
              <a:buChar char="•"/>
            </a:pPr>
            <a:r>
              <a:rPr lang="en-US" sz="2300">
                <a:solidFill>
                  <a:srgbClr val="252930"/>
                </a:solidFill>
                <a:latin typeface="Maven Pro"/>
                <a:ea typeface="Maven Pro"/>
                <a:cs typeface="Maven Pro"/>
                <a:sym typeface="Maven Pro"/>
              </a:rPr>
              <a:t>Combining outputs from different models to create a single, more accurate response.</a:t>
            </a:r>
          </a:p>
          <a:p>
            <a:pPr algn="just">
              <a:lnSpc>
                <a:spcPts val="3220"/>
              </a:lnSpc>
            </a:pPr>
          </a:p>
          <a:p>
            <a:pPr algn="just">
              <a:lnSpc>
                <a:spcPts val="3220"/>
              </a:lnSpc>
            </a:pPr>
            <a:r>
              <a:rPr lang="en-US" sz="2300">
                <a:solidFill>
                  <a:srgbClr val="252930"/>
                </a:solidFill>
                <a:latin typeface="Maven Pro"/>
                <a:ea typeface="Maven Pro"/>
                <a:cs typeface="Maven Pro"/>
                <a:sym typeface="Maven Pro"/>
              </a:rPr>
              <a:t>   </a:t>
            </a:r>
            <a:r>
              <a:rPr lang="en-US" sz="2300" b="true">
                <a:solidFill>
                  <a:srgbClr val="252930"/>
                </a:solidFill>
                <a:latin typeface="Maven Pro Bold"/>
                <a:ea typeface="Maven Pro Bold"/>
                <a:cs typeface="Maven Pro Bold"/>
                <a:sym typeface="Maven Pro Bold"/>
              </a:rPr>
              <a:t>i)</a:t>
            </a:r>
            <a:r>
              <a:rPr lang="en-US" sz="2300" b="true">
                <a:solidFill>
                  <a:srgbClr val="252930"/>
                </a:solidFill>
                <a:latin typeface="Maven Pro Bold"/>
                <a:ea typeface="Maven Pro Bold"/>
                <a:cs typeface="Maven Pro Bold"/>
                <a:sym typeface="Maven Pro Bold"/>
              </a:rPr>
              <a:t>Merging for Relatively Optimal Solution (M-ROS)</a:t>
            </a:r>
          </a:p>
          <a:p>
            <a:pPr algn="just" marL="496575" indent="-248288" lvl="1">
              <a:lnSpc>
                <a:spcPts val="3220"/>
              </a:lnSpc>
              <a:buFont typeface="Arial"/>
              <a:buChar char="•"/>
            </a:pPr>
            <a:r>
              <a:rPr lang="en-US" sz="2300">
                <a:solidFill>
                  <a:srgbClr val="252930"/>
                </a:solidFill>
                <a:latin typeface="Maven Pro"/>
                <a:ea typeface="Maven Pro"/>
                <a:cs typeface="Maven Pro"/>
                <a:sym typeface="Maven Pro"/>
              </a:rPr>
              <a:t>Aims to improve model performance by merging parameters from various models that converge near local optima.</a:t>
            </a:r>
          </a:p>
          <a:p>
            <a:pPr algn="just" marL="496575" indent="-248288" lvl="1">
              <a:lnSpc>
                <a:spcPts val="3220"/>
              </a:lnSpc>
              <a:buFont typeface="Arial"/>
              <a:buChar char="•"/>
            </a:pPr>
            <a:r>
              <a:rPr lang="en-US" sz="2300">
                <a:solidFill>
                  <a:srgbClr val="252930"/>
                </a:solidFill>
                <a:latin typeface="Maven Pro"/>
                <a:ea typeface="Maven Pro"/>
                <a:cs typeface="Maven Pro"/>
                <a:sym typeface="Maven Pro"/>
              </a:rPr>
              <a:t>Key Methods:Simple Average and Weighted Average</a:t>
            </a:r>
          </a:p>
          <a:p>
            <a:pPr algn="just">
              <a:lnSpc>
                <a:spcPts val="3220"/>
              </a:lnSpc>
            </a:pPr>
          </a:p>
          <a:p>
            <a:pPr algn="just">
              <a:lnSpc>
                <a:spcPts val="3220"/>
              </a:lnSpc>
            </a:pPr>
            <a:r>
              <a:rPr lang="en-US" sz="2300" b="true">
                <a:solidFill>
                  <a:srgbClr val="252930"/>
                </a:solidFill>
                <a:latin typeface="Maven Pro Bold"/>
                <a:ea typeface="Maven Pro Bold"/>
                <a:cs typeface="Maven Pro Bold"/>
                <a:sym typeface="Maven Pro Bold"/>
              </a:rPr>
              <a:t>   ii)</a:t>
            </a:r>
            <a:r>
              <a:rPr lang="en-US" sz="2300" b="true">
                <a:solidFill>
                  <a:srgbClr val="252930"/>
                </a:solidFill>
                <a:latin typeface="Maven Pro Bold"/>
                <a:ea typeface="Maven Pro Bold"/>
                <a:cs typeface="Maven Pro Bold"/>
                <a:sym typeface="Maven Pro Bold"/>
              </a:rPr>
              <a:t>Merging for Enhancing Multi-Task Capability (M-MTC)</a:t>
            </a:r>
          </a:p>
          <a:p>
            <a:pPr algn="just" marL="496575" indent="-248288" lvl="1">
              <a:lnSpc>
                <a:spcPts val="3220"/>
              </a:lnSpc>
              <a:buFont typeface="Arial"/>
              <a:buChar char="•"/>
            </a:pPr>
            <a:r>
              <a:rPr lang="en-US" sz="2300">
                <a:solidFill>
                  <a:srgbClr val="252930"/>
                </a:solidFill>
                <a:latin typeface="Maven Pro"/>
                <a:ea typeface="Maven Pro"/>
                <a:cs typeface="Maven Pro"/>
                <a:sym typeface="Maven Pro"/>
              </a:rPr>
              <a:t>Create a unified model that can effectively handle multiple tasks by merging models trained on different datasets.</a:t>
            </a:r>
          </a:p>
          <a:p>
            <a:pPr algn="just" marL="496575" indent="-248288" lvl="1">
              <a:lnSpc>
                <a:spcPts val="3220"/>
              </a:lnSpc>
              <a:buFont typeface="Arial"/>
              <a:buChar char="•"/>
            </a:pPr>
            <a:r>
              <a:rPr lang="en-US" sz="2300">
                <a:solidFill>
                  <a:srgbClr val="252930"/>
                </a:solidFill>
                <a:latin typeface="Maven Pro"/>
                <a:ea typeface="Maven Pro"/>
                <a:cs typeface="Maven Pro"/>
                <a:sym typeface="Maven Pro"/>
              </a:rPr>
              <a:t>Key Techniques:</a:t>
            </a:r>
          </a:p>
          <a:p>
            <a:pPr algn="just" marL="496575" indent="-248288" lvl="1">
              <a:lnSpc>
                <a:spcPts val="3220"/>
              </a:lnSpc>
              <a:buFont typeface="Arial"/>
              <a:buChar char="•"/>
            </a:pPr>
            <a:r>
              <a:rPr lang="en-US" sz="2300">
                <a:solidFill>
                  <a:srgbClr val="252930"/>
                </a:solidFill>
                <a:latin typeface="Maven Pro"/>
                <a:ea typeface="Maven Pro"/>
                <a:cs typeface="Maven Pro"/>
                <a:sym typeface="Maven Pro"/>
              </a:rPr>
              <a:t>Weighted Average, Task Vector, Pruning Redundant Parameters, Parameter conflict Training.</a:t>
            </a:r>
          </a:p>
          <a:p>
            <a:pPr algn="just">
              <a:lnSpc>
                <a:spcPts val="3220"/>
              </a:lnSpc>
            </a:pPr>
          </a:p>
          <a:p>
            <a:pPr algn="just" marL="496575" indent="-248288" lvl="1">
              <a:lnSpc>
                <a:spcPts val="3220"/>
              </a:lnSpc>
              <a:buFont typeface="Arial"/>
              <a:buChar char="•"/>
            </a:pPr>
            <a:r>
              <a:rPr lang="en-US" b="true" sz="2300">
                <a:solidFill>
                  <a:srgbClr val="252930"/>
                </a:solidFill>
                <a:latin typeface="Maven Pro Bold"/>
                <a:ea typeface="Maven Pro Bold"/>
                <a:cs typeface="Maven Pro Bold"/>
                <a:sym typeface="Maven Pro Bold"/>
              </a:rPr>
              <a:t>Toolkits:</a:t>
            </a:r>
            <a:r>
              <a:rPr lang="en-US" sz="2300">
                <a:solidFill>
                  <a:srgbClr val="252930"/>
                </a:solidFill>
                <a:latin typeface="Maven Pro"/>
                <a:ea typeface="Maven Pro"/>
                <a:cs typeface="Maven Pro"/>
                <a:sym typeface="Maven Pro"/>
              </a:rPr>
              <a:t> New open-source toolkits, like Arcee’s MergeKit, facilitate the integration of various merging methods for LLMs.</a:t>
            </a:r>
          </a:p>
          <a:p>
            <a:pPr algn="just">
              <a:lnSpc>
                <a:spcPts val="4480"/>
              </a:lnSpc>
            </a:pPr>
          </a:p>
          <a:p>
            <a:pPr algn="just">
              <a:lnSpc>
                <a:spcPts val="4480"/>
              </a:lnSpc>
            </a:pPr>
          </a:p>
          <a:p>
            <a:pPr algn="just">
              <a:lnSpc>
                <a:spcPts val="4480"/>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972435" y="970915"/>
            <a:ext cx="12343130" cy="962660"/>
          </a:xfrm>
          <a:prstGeom prst="rect">
            <a:avLst/>
          </a:prstGeom>
        </p:spPr>
        <p:txBody>
          <a:bodyPr anchor="t" rtlCol="false" tIns="0" lIns="0" bIns="0" rIns="0">
            <a:spAutoFit/>
          </a:bodyPr>
          <a:lstStyle/>
          <a:p>
            <a:pPr algn="ctr">
              <a:lnSpc>
                <a:spcPts val="7840"/>
              </a:lnSpc>
              <a:spcBef>
                <a:spcPct val="0"/>
              </a:spcBef>
            </a:pPr>
            <a:r>
              <a:rPr lang="en-US" b="true" sz="5600">
                <a:solidFill>
                  <a:srgbClr val="252930"/>
                </a:solidFill>
                <a:latin typeface="Maven Pro Bold"/>
                <a:ea typeface="Maven Pro Bold"/>
                <a:cs typeface="Maven Pro Bold"/>
                <a:sym typeface="Maven Pro Bold"/>
              </a:rPr>
              <a:t> TECHNIQUES FOR COLLABORATION</a:t>
            </a:r>
          </a:p>
        </p:txBody>
      </p:sp>
      <p:sp>
        <p:nvSpPr>
          <p:cNvPr name="TextBox 7" id="7"/>
          <p:cNvSpPr txBox="true"/>
          <p:nvPr/>
        </p:nvSpPr>
        <p:spPr>
          <a:xfrm rot="0">
            <a:off x="482645" y="-34733"/>
            <a:ext cx="298768"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183417" y="1933575"/>
            <a:ext cx="5614191" cy="5947407"/>
          </a:xfrm>
          <a:custGeom>
            <a:avLst/>
            <a:gdLst/>
            <a:ahLst/>
            <a:cxnLst/>
            <a:rect r="r" b="b" t="t" l="l"/>
            <a:pathLst>
              <a:path h="5947407" w="5614191">
                <a:moveTo>
                  <a:pt x="0" y="0"/>
                </a:moveTo>
                <a:lnTo>
                  <a:pt x="5614190" y="0"/>
                </a:lnTo>
                <a:lnTo>
                  <a:pt x="5614190" y="5947407"/>
                </a:lnTo>
                <a:lnTo>
                  <a:pt x="0" y="5947407"/>
                </a:lnTo>
                <a:lnTo>
                  <a:pt x="0" y="0"/>
                </a:lnTo>
                <a:close/>
              </a:path>
            </a:pathLst>
          </a:custGeom>
          <a:blipFill>
            <a:blip r:embed="rId8"/>
            <a:stretch>
              <a:fillRect l="0" t="0" r="0" b="0"/>
            </a:stretch>
          </a:blipFill>
        </p:spPr>
      </p:sp>
      <p:sp>
        <p:nvSpPr>
          <p:cNvPr name="Freeform 6" id="6"/>
          <p:cNvSpPr/>
          <p:nvPr/>
        </p:nvSpPr>
        <p:spPr>
          <a:xfrm flipH="false" flipV="false" rot="0">
            <a:off x="10525454" y="1933575"/>
            <a:ext cx="4319994" cy="5869673"/>
          </a:xfrm>
          <a:custGeom>
            <a:avLst/>
            <a:gdLst/>
            <a:ahLst/>
            <a:cxnLst/>
            <a:rect r="r" b="b" t="t" l="l"/>
            <a:pathLst>
              <a:path h="5869673" w="4319994">
                <a:moveTo>
                  <a:pt x="0" y="0"/>
                </a:moveTo>
                <a:lnTo>
                  <a:pt x="4319994" y="0"/>
                </a:lnTo>
                <a:lnTo>
                  <a:pt x="4319994" y="5869673"/>
                </a:lnTo>
                <a:lnTo>
                  <a:pt x="0" y="5869673"/>
                </a:lnTo>
                <a:lnTo>
                  <a:pt x="0" y="0"/>
                </a:lnTo>
                <a:close/>
              </a:path>
            </a:pathLst>
          </a:custGeom>
          <a:blipFill>
            <a:blip r:embed="rId9"/>
            <a:stretch>
              <a:fillRect l="0" t="0" r="0" b="0"/>
            </a:stretch>
          </a:blipFill>
        </p:spPr>
      </p:sp>
      <p:sp>
        <p:nvSpPr>
          <p:cNvPr name="TextBox 7" id="7"/>
          <p:cNvSpPr txBox="true"/>
          <p:nvPr/>
        </p:nvSpPr>
        <p:spPr>
          <a:xfrm rot="0">
            <a:off x="481295" y="-34733"/>
            <a:ext cx="301466" cy="913274"/>
          </a:xfrm>
          <a:prstGeom prst="rect">
            <a:avLst/>
          </a:prstGeom>
        </p:spPr>
        <p:txBody>
          <a:bodyPr anchor="t" rtlCol="false" tIns="0" lIns="0" bIns="0" rIns="0">
            <a:spAutoFit/>
          </a:bodyPr>
          <a:lstStyle/>
          <a:p>
            <a:pPr algn="ctr">
              <a:lnSpc>
                <a:spcPts val="8084"/>
              </a:lnSpc>
              <a:spcBef>
                <a:spcPct val="0"/>
              </a:spcBef>
            </a:pPr>
            <a:r>
              <a:rPr lang="en-US" sz="4042">
                <a:solidFill>
                  <a:srgbClr val="252930"/>
                </a:solidFill>
                <a:latin typeface="Maven Pro"/>
                <a:ea typeface="Maven Pro"/>
                <a:cs typeface="Maven Pro"/>
                <a:sym typeface="Maven Pro"/>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DAGfiFSzz8w</dc:identifier>
  <dcterms:modified xsi:type="dcterms:W3CDTF">2011-08-01T06:04:30Z</dcterms:modified>
  <cp:revision>1</cp:revision>
  <dc:title>Merge, Ensemble, and Cooperate! A Survey on Collaborative Strategies in the Era of Large Language Models</dc:title>
</cp:coreProperties>
</file>