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" charset="1" panose="00000000000000000000"/>
      <p:regular r:id="rId18"/>
    </p:embeddedFont>
    <p:embeddedFont>
      <p:font typeface="Roboto Mono" charset="1" panose="00000000000000000000"/>
      <p:regular r:id="rId19"/>
    </p:embeddedFont>
    <p:embeddedFont>
      <p:font typeface="DM Sans Bold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DM Sans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830181" y="2161025"/>
            <a:ext cx="14324775" cy="14194550"/>
          </a:xfrm>
          <a:custGeom>
            <a:avLst/>
            <a:gdLst/>
            <a:ahLst/>
            <a:cxnLst/>
            <a:rect r="r" b="b" t="t" l="l"/>
            <a:pathLst>
              <a:path h="14194550" w="14324775">
                <a:moveTo>
                  <a:pt x="0" y="0"/>
                </a:moveTo>
                <a:lnTo>
                  <a:pt x="14324776" y="0"/>
                </a:lnTo>
                <a:lnTo>
                  <a:pt x="14324776" y="14194550"/>
                </a:lnTo>
                <a:lnTo>
                  <a:pt x="0" y="14194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57911" y="7926328"/>
            <a:ext cx="401692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Presented by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Partha BP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24th March 2025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RNSIT Bengaluru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0092" y="4300537"/>
            <a:ext cx="14647815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Internship Review</a:t>
            </a:r>
          </a:p>
          <a:p>
            <a:pPr algn="l">
              <a:lnSpc>
                <a:spcPts val="4319"/>
              </a:lnSpc>
            </a:pPr>
            <a:r>
              <a:rPr lang="en-US" sz="3599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Review 1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760532" y="9615429"/>
            <a:ext cx="1143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50735" y="1447117"/>
            <a:ext cx="8708565" cy="5256794"/>
            <a:chOff x="0" y="0"/>
            <a:chExt cx="11611420" cy="700905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1611420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b="true" sz="2500" spc="37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</a:t>
              </a:r>
              <a:r>
                <a:rPr lang="en-US" b="true" sz="2500" spc="37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NCLUSION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40127"/>
              <a:ext cx="11611420" cy="6268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31801" indent="-215900" lvl="1">
                <a:lnSpc>
                  <a:spcPts val="322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Thi</a:t>
              </a: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s internship focused on understanding, optimizing, and implementing LLMs in a distributed environment.</a:t>
              </a:r>
            </a:p>
            <a:p>
              <a:pPr algn="just" marL="431801" indent="-215900" lvl="1">
                <a:lnSpc>
                  <a:spcPts val="322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R</a:t>
              </a: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esearched LLM architectures (Phi, Mistral, Pythia, Qwen) and their real-world applications.</a:t>
              </a:r>
            </a:p>
            <a:p>
              <a:pPr algn="just" marL="431801" indent="-215900" lvl="1">
                <a:lnSpc>
                  <a:spcPts val="322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Established communication between multiple devices using gRPC and TCP/IP for distributed processing.</a:t>
              </a:r>
            </a:p>
            <a:p>
              <a:pPr algn="just" marL="431801" indent="-215900" lvl="1">
                <a:lnSpc>
                  <a:spcPts val="322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Optimized LLM inference by studying quantization, low-latency strategies, and load balancing.</a:t>
              </a:r>
            </a:p>
            <a:p>
              <a:pPr algn="just" marL="431801" indent="-215900" lvl="1">
                <a:lnSpc>
                  <a:spcPts val="322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Implemented key AI functionalities such as text summarization and Q&amp;A to improve real-time response.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16364" y="1262479"/>
            <a:ext cx="4982349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7700">
                <a:solidFill>
                  <a:srgbClr val="121212"/>
                </a:solidFill>
                <a:latin typeface="Roboto Mono"/>
                <a:ea typeface="Roboto Mono"/>
                <a:cs typeface="Roboto Mono"/>
                <a:sym typeface="Roboto Mono"/>
              </a:rPr>
              <a:t>Project Summary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683948" y="6671107"/>
            <a:ext cx="8708565" cy="1680474"/>
            <a:chOff x="0" y="0"/>
            <a:chExt cx="11611420" cy="224063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1611420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b="true" sz="2500" spc="37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ACK</a:t>
              </a:r>
              <a:r>
                <a:rPr lang="en-US" b="true" sz="2500" spc="37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NOWLEDGMENTS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49652"/>
              <a:ext cx="11611420" cy="1490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Thanks to CDOT, mentors, and project guides</a:t>
              </a:r>
            </a:p>
            <a:p>
              <a:pPr algn="just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Gratitude to team members and contributors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-3176530" y="4656316"/>
            <a:ext cx="9140370" cy="7428628"/>
          </a:xfrm>
          <a:custGeom>
            <a:avLst/>
            <a:gdLst/>
            <a:ahLst/>
            <a:cxnLst/>
            <a:rect r="r" b="b" t="t" l="l"/>
            <a:pathLst>
              <a:path h="7428628" w="9140370">
                <a:moveTo>
                  <a:pt x="9140370" y="0"/>
                </a:moveTo>
                <a:lnTo>
                  <a:pt x="0" y="0"/>
                </a:lnTo>
                <a:lnTo>
                  <a:pt x="0" y="7428629"/>
                </a:lnTo>
                <a:lnTo>
                  <a:pt x="9140370" y="7428629"/>
                </a:lnTo>
                <a:lnTo>
                  <a:pt x="914037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42783" y="1447117"/>
            <a:ext cx="645574" cy="651497"/>
          </a:xfrm>
          <a:custGeom>
            <a:avLst/>
            <a:gdLst/>
            <a:ahLst/>
            <a:cxnLst/>
            <a:rect r="r" b="b" t="t" l="l"/>
            <a:pathLst>
              <a:path h="651497" w="645574">
                <a:moveTo>
                  <a:pt x="0" y="0"/>
                </a:moveTo>
                <a:lnTo>
                  <a:pt x="645574" y="0"/>
                </a:lnTo>
                <a:lnTo>
                  <a:pt x="645574" y="651497"/>
                </a:lnTo>
                <a:lnTo>
                  <a:pt x="0" y="651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42783" y="6580512"/>
            <a:ext cx="645574" cy="651497"/>
          </a:xfrm>
          <a:custGeom>
            <a:avLst/>
            <a:gdLst/>
            <a:ahLst/>
            <a:cxnLst/>
            <a:rect r="r" b="b" t="t" l="l"/>
            <a:pathLst>
              <a:path h="651497" w="645574">
                <a:moveTo>
                  <a:pt x="0" y="0"/>
                </a:moveTo>
                <a:lnTo>
                  <a:pt x="645574" y="0"/>
                </a:lnTo>
                <a:lnTo>
                  <a:pt x="645574" y="651497"/>
                </a:lnTo>
                <a:lnTo>
                  <a:pt x="0" y="651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645438" y="9615429"/>
            <a:ext cx="3444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37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97676" y="409575"/>
            <a:ext cx="647450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21212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18" y="-5075808"/>
            <a:ext cx="9298165" cy="7066605"/>
          </a:xfrm>
          <a:custGeom>
            <a:avLst/>
            <a:gdLst/>
            <a:ahLst/>
            <a:cxnLst/>
            <a:rect r="r" b="b" t="t" l="l"/>
            <a:pathLst>
              <a:path h="7066605" w="9298165">
                <a:moveTo>
                  <a:pt x="0" y="0"/>
                </a:moveTo>
                <a:lnTo>
                  <a:pt x="9298164" y="0"/>
                </a:lnTo>
                <a:lnTo>
                  <a:pt x="9298164" y="7066606"/>
                </a:lnTo>
                <a:lnTo>
                  <a:pt x="0" y="706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86023"/>
            <a:ext cx="16822651" cy="8116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Vaswani, A., Shazeer, N., Parmar, N., Uszkoreit, J., Jones, L., Gomez, A. N., &amp; Polosukhin, I. (2017)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Attention is all you need.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arXiv preprint arXiv:1706.03762.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https://arxiv.org/abs/1706.03762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Devlin, J., Chang, M. W., Lee, K., &amp; Toutanova, K. (2018).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BERT: Pre-training of deep bidirectional transformers for language understanding.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arXiv preprint arXiv:1810.04805.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https://arxiv.org/abs/1810.04805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Radford, A., Narasimhan, K., Salimans, T., &amp; Sutskever, I. (2019).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Language models are unsupervised multitask learners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. OpenAI.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https://cdn.openai.com/better-language-models/language_models_are_unsupervised_multitask_learners.pdf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Jurayj, W., Cheng, J., &amp; Van Durme, B. (2025).</a:t>
            </a:r>
            <a:r>
              <a:rPr lang="en-US" b="true" sz="2000" i="true" spc="18">
                <a:solidFill>
                  <a:srgbClr val="121212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 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Is that your final answer? Test-time scaling improves selective question answering.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arXiv preprint arXiv:2502.13962.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https://arxiv.org/abs/2502.13962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Chen, Y., Xu, L., &amp; Zhan, J. (2024). 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HeadInfer: Memory-efficient LLM inference by head-wise offloading.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arXiv preprint arXiv:2502.12574.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https://arxiv.org/abs/2502.12574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Wang, Z., &amp; Zhou, Z. (2024). 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More agents is all you need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. arXiv preprint arXiv:2402.05120.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https://huggingface.co/papers/2402.05120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Google. (n.d.). 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gRPC: A high-performance, open-source universal RPC framework.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https://grpc.io/docs/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Paszke, A., Gross, S., Massa, F., Lerer, A., Bradbury, J., Chanan, G., ... &amp; Chintala, S. (2019).</a:t>
            </a:r>
            <a:r>
              <a:rPr lang="en-US" b="true" sz="2000" i="true" spc="18">
                <a:solidFill>
                  <a:srgbClr val="121212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 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PyTorch: An imperative style, high-performance deep learning library.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arXiv preprint arXiv:1912.01703.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https://arxiv.org/abs/1912.01703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NVIDIA. (n.d.). 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CUDA: Compute unified device architecture.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NVIDIA Developer.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https://developer.nvidia.com/cuda-zone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Zhang, Y., Wang, R., &amp; Li, H. (2024). 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Think twice before assure: Confidence estimation for large language models.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arXiv preprint arXiv:2403.09972.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 https://arxiv.org/abs/2403.09972</a:t>
            </a:r>
          </a:p>
          <a:p>
            <a:pPr algn="just" marL="431802" indent="-215901" lvl="1">
              <a:lnSpc>
                <a:spcPts val="3440"/>
              </a:lnSpc>
              <a:buAutoNum type="arabicPeriod" startAt="1"/>
            </a:pPr>
            <a:r>
              <a:rPr lang="en-US" b="true" sz="2000" spc="18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Xu, J., Huang, C., &amp; Chen, W. (2021).</a:t>
            </a:r>
            <a:r>
              <a:rPr lang="en-US" sz="2000" i="true" spc="18">
                <a:solidFill>
                  <a:srgbClr val="12121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Confidence score: The forgotten dimension of object detection performance.</a:t>
            </a:r>
            <a:r>
              <a:rPr lang="en-US" sz="2000" spc="18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 Sensors, 21(13), 4350. </a:t>
            </a:r>
            <a:r>
              <a:rPr lang="en-US" sz="2000" spc="18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https://www.mdpi.com/1424-8220/21/13/4350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703382" y="9615429"/>
            <a:ext cx="228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37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11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8137107" y="-4257340"/>
            <a:ext cx="9298165" cy="7066605"/>
          </a:xfrm>
          <a:custGeom>
            <a:avLst/>
            <a:gdLst/>
            <a:ahLst/>
            <a:cxnLst/>
            <a:rect r="r" b="b" t="t" l="l"/>
            <a:pathLst>
              <a:path h="7066605" w="9298165">
                <a:moveTo>
                  <a:pt x="0" y="0"/>
                </a:moveTo>
                <a:lnTo>
                  <a:pt x="9298165" y="0"/>
                </a:lnTo>
                <a:lnTo>
                  <a:pt x="9298165" y="7066606"/>
                </a:lnTo>
                <a:lnTo>
                  <a:pt x="0" y="706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t="0" r="-625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55049" y="7829712"/>
            <a:ext cx="8211288" cy="2603019"/>
            <a:chOff x="0" y="0"/>
            <a:chExt cx="10948384" cy="34706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0948384" cy="21367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18"/>
                </a:lnSpc>
              </a:pPr>
              <a:r>
                <a:rPr lang="en-US" sz="10515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98403"/>
              <a:ext cx="10948384" cy="5722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9927" y="1730945"/>
            <a:ext cx="10638463" cy="2368814"/>
            <a:chOff x="0" y="0"/>
            <a:chExt cx="14184617" cy="31584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184617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12121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Discussion Points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27060"/>
              <a:ext cx="14184617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b="true" sz="2499" spc="37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 OVERVIEW OF OUR GOALS, OUR PROGRESS,</a:t>
              </a:r>
            </a:p>
            <a:p>
              <a:pPr algn="l">
                <a:lnSpc>
                  <a:spcPts val="3500"/>
                </a:lnSpc>
              </a:pPr>
              <a:r>
                <a:rPr lang="en-US" b="true" sz="2500" spc="37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AND EXPANSION PLANS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0058104" y="2838816"/>
            <a:ext cx="12558099" cy="7740355"/>
          </a:xfrm>
          <a:custGeom>
            <a:avLst/>
            <a:gdLst/>
            <a:ahLst/>
            <a:cxnLst/>
            <a:rect r="r" b="b" t="t" l="l"/>
            <a:pathLst>
              <a:path h="7740355" w="12558099">
                <a:moveTo>
                  <a:pt x="0" y="0"/>
                </a:moveTo>
                <a:lnTo>
                  <a:pt x="12558099" y="0"/>
                </a:lnTo>
                <a:lnTo>
                  <a:pt x="12558099" y="7740355"/>
                </a:lnTo>
                <a:lnTo>
                  <a:pt x="0" y="7740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39927" y="5365306"/>
            <a:ext cx="3910202" cy="1343688"/>
            <a:chOff x="0" y="0"/>
            <a:chExt cx="5213603" cy="17915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13603" cy="1791584"/>
            </a:xfrm>
            <a:custGeom>
              <a:avLst/>
              <a:gdLst/>
              <a:ahLst/>
              <a:cxnLst/>
              <a:rect r="r" b="b" t="t" l="l"/>
              <a:pathLst>
                <a:path h="1791584" w="5213603">
                  <a:moveTo>
                    <a:pt x="0" y="0"/>
                  </a:moveTo>
                  <a:lnTo>
                    <a:pt x="5213603" y="0"/>
                  </a:lnTo>
                  <a:lnTo>
                    <a:pt x="5213603" y="1791584"/>
                  </a:lnTo>
                  <a:lnTo>
                    <a:pt x="0" y="1791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613702" y="588875"/>
              <a:ext cx="3986200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Introduction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39927" y="7212367"/>
            <a:ext cx="3910202" cy="1343688"/>
            <a:chOff x="0" y="0"/>
            <a:chExt cx="5213603" cy="17915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13603" cy="1791584"/>
            </a:xfrm>
            <a:custGeom>
              <a:avLst/>
              <a:gdLst/>
              <a:ahLst/>
              <a:cxnLst/>
              <a:rect r="r" b="b" t="t" l="l"/>
              <a:pathLst>
                <a:path h="1791584" w="5213603">
                  <a:moveTo>
                    <a:pt x="0" y="0"/>
                  </a:moveTo>
                  <a:lnTo>
                    <a:pt x="5213603" y="0"/>
                  </a:lnTo>
                  <a:lnTo>
                    <a:pt x="5213603" y="1791584"/>
                  </a:lnTo>
                  <a:lnTo>
                    <a:pt x="0" y="1791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613702" y="588875"/>
              <a:ext cx="3986200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Current Status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711509" y="5365306"/>
            <a:ext cx="3910202" cy="1343688"/>
            <a:chOff x="0" y="0"/>
            <a:chExt cx="5213603" cy="17915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13603" cy="1791584"/>
            </a:xfrm>
            <a:custGeom>
              <a:avLst/>
              <a:gdLst/>
              <a:ahLst/>
              <a:cxnLst/>
              <a:rect r="r" b="b" t="t" l="l"/>
              <a:pathLst>
                <a:path h="1791584" w="5213603">
                  <a:moveTo>
                    <a:pt x="0" y="0"/>
                  </a:moveTo>
                  <a:lnTo>
                    <a:pt x="5213603" y="0"/>
                  </a:lnTo>
                  <a:lnTo>
                    <a:pt x="5213603" y="1791584"/>
                  </a:lnTo>
                  <a:lnTo>
                    <a:pt x="0" y="1791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613702" y="588875"/>
              <a:ext cx="3986200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Progress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711509" y="7212367"/>
            <a:ext cx="3910202" cy="1343688"/>
            <a:chOff x="0" y="0"/>
            <a:chExt cx="5213603" cy="17915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13603" cy="1791584"/>
            </a:xfrm>
            <a:custGeom>
              <a:avLst/>
              <a:gdLst/>
              <a:ahLst/>
              <a:cxnLst/>
              <a:rect r="r" b="b" t="t" l="l"/>
              <a:pathLst>
                <a:path h="1791584" w="5213603">
                  <a:moveTo>
                    <a:pt x="0" y="0"/>
                  </a:moveTo>
                  <a:lnTo>
                    <a:pt x="5213603" y="0"/>
                  </a:lnTo>
                  <a:lnTo>
                    <a:pt x="5213603" y="1791584"/>
                  </a:lnTo>
                  <a:lnTo>
                    <a:pt x="0" y="1791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613702" y="588875"/>
              <a:ext cx="3986200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What's Next?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724654" y="9615429"/>
            <a:ext cx="18605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37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307" y="1587573"/>
            <a:ext cx="10822525" cy="1930664"/>
            <a:chOff x="0" y="0"/>
            <a:chExt cx="14430034" cy="25742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430034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12121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Introduction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17535"/>
              <a:ext cx="14430034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b="true" sz="2500" spc="37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UNDERSTANDING LARGE LANGUAGE MODELS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56323" y="5316855"/>
            <a:ext cx="6859579" cy="4246245"/>
            <a:chOff x="0" y="0"/>
            <a:chExt cx="9146106" cy="56616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9146106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</a:pPr>
              <a:r>
                <a:rPr lang="en-US" b="true" sz="2200" spc="33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WHAT ARE LLMS? AND HOW DO THEY WORK?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82768"/>
              <a:ext cx="9146106" cy="4678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</a:p>
            <a:p>
              <a:pPr algn="just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AI models trained on vast datasets to generate , understand images , handle multi-modal dataset and  understand human-like text.</a:t>
              </a:r>
            </a:p>
            <a:p>
              <a:pPr algn="just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Examples: OpenAI's GPT-4o, Meta's Llama 3, Anthropic's Claude 3.</a:t>
              </a:r>
            </a:p>
            <a:p>
              <a:pPr algn="just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Use transformer-based architectures.</a:t>
              </a:r>
            </a:p>
            <a:p>
              <a:pPr algn="just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T</a:t>
              </a: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ransform tokens using self-attention mechanisms.</a:t>
              </a:r>
            </a:p>
            <a:p>
              <a:pPr algn="just">
                <a:lnSpc>
                  <a:spcPts val="2800"/>
                </a:lnSpc>
              </a:pP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70078">
            <a:off x="13113179" y="-3565441"/>
            <a:ext cx="10349643" cy="8411437"/>
          </a:xfrm>
          <a:custGeom>
            <a:avLst/>
            <a:gdLst/>
            <a:ahLst/>
            <a:cxnLst/>
            <a:rect r="r" b="b" t="t" l="l"/>
            <a:pathLst>
              <a:path h="8411437" w="10349643">
                <a:moveTo>
                  <a:pt x="10349642" y="0"/>
                </a:moveTo>
                <a:lnTo>
                  <a:pt x="0" y="0"/>
                </a:lnTo>
                <a:lnTo>
                  <a:pt x="0" y="8411437"/>
                </a:lnTo>
                <a:lnTo>
                  <a:pt x="10349642" y="8411437"/>
                </a:lnTo>
                <a:lnTo>
                  <a:pt x="10349642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650145" y="4837754"/>
            <a:ext cx="6282321" cy="3667125"/>
            <a:chOff x="0" y="0"/>
            <a:chExt cx="8376428" cy="48895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8376428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</a:p>
            <a:p>
              <a:pPr algn="l">
                <a:lnSpc>
                  <a:spcPts val="3500"/>
                </a:lnSpc>
              </a:pPr>
              <a:r>
                <a:rPr lang="en-US" b="true" sz="2500" spc="37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WHY ARE THEY IMPORTANT?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620308"/>
              <a:ext cx="8376428" cy="3269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</a:p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Power chatbots, summarization, translation, and content generation, classification , copilot code generation etc.</a:t>
              </a:r>
            </a:p>
            <a:p>
              <a:pPr algn="l" marL="431800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Enable automation and enhance AI-driven decision-making.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720686" y="9615429"/>
            <a:ext cx="19399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37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61385" y="8311478"/>
            <a:ext cx="10418220" cy="7917847"/>
          </a:xfrm>
          <a:custGeom>
            <a:avLst/>
            <a:gdLst/>
            <a:ahLst/>
            <a:cxnLst/>
            <a:rect r="r" b="b" t="t" l="l"/>
            <a:pathLst>
              <a:path h="7917847" w="10418220">
                <a:moveTo>
                  <a:pt x="0" y="0"/>
                </a:moveTo>
                <a:lnTo>
                  <a:pt x="10418219" y="0"/>
                </a:lnTo>
                <a:lnTo>
                  <a:pt x="10418219" y="7917847"/>
                </a:lnTo>
                <a:lnTo>
                  <a:pt x="0" y="7917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91502" y="0"/>
            <a:ext cx="10429359" cy="10287000"/>
          </a:xfrm>
          <a:custGeom>
            <a:avLst/>
            <a:gdLst/>
            <a:ahLst/>
            <a:cxnLst/>
            <a:rect r="r" b="b" t="t" l="l"/>
            <a:pathLst>
              <a:path h="10287000" w="10429359">
                <a:moveTo>
                  <a:pt x="0" y="0"/>
                </a:moveTo>
                <a:lnTo>
                  <a:pt x="10429360" y="0"/>
                </a:lnTo>
                <a:lnTo>
                  <a:pt x="104293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407" t="-4063" r="0" b="-406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39927" y="1505980"/>
            <a:ext cx="7263987" cy="1634118"/>
            <a:chOff x="0" y="0"/>
            <a:chExt cx="9685315" cy="217882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9685315" cy="137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59"/>
                </a:lnSpc>
              </a:pPr>
              <a:r>
                <a:rPr lang="en-US" sz="6799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Architecture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82585"/>
              <a:ext cx="9685315" cy="396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b="true" sz="1800" i="true" spc="27">
                  <a:solidFill>
                    <a:srgbClr val="FFFFFF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The transformer architecture proposed in [Vaswani et al. 2017].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189215"/>
            <a:ext cx="9951611" cy="512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  <a:spcBef>
                <a:spcPct val="0"/>
              </a:spcBef>
            </a:pPr>
          </a:p>
          <a:p>
            <a:pPr algn="just" marL="423401" indent="-211701" lvl="1">
              <a:lnSpc>
                <a:spcPts val="2745"/>
              </a:lnSpc>
              <a:buFont typeface="Arial"/>
              <a:buChar char="•"/>
            </a:pPr>
            <a:r>
              <a:rPr lang="en-US" sz="1961" spc="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Based on the encoder-decoder ,encoder-only, decoder-only transformer architecture.</a:t>
            </a:r>
          </a:p>
          <a:p>
            <a:pPr algn="just" marL="423401" indent="-211701" lvl="1">
              <a:lnSpc>
                <a:spcPts val="2745"/>
              </a:lnSpc>
              <a:buFont typeface="Arial"/>
              <a:buChar char="•"/>
            </a:pPr>
            <a:r>
              <a:rPr lang="en-US" sz="1961" spc="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Uses self-attention mechanisms to process text efficiently.</a:t>
            </a:r>
          </a:p>
          <a:p>
            <a:pPr algn="just" marL="423401" indent="-211701" lvl="1">
              <a:lnSpc>
                <a:spcPts val="2745"/>
              </a:lnSpc>
              <a:buFont typeface="Arial"/>
              <a:buChar char="•"/>
            </a:pPr>
            <a:r>
              <a:rPr lang="en-US" sz="1961" spc="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Works with feed-forward neural networks for the  predictions.</a:t>
            </a:r>
          </a:p>
          <a:p>
            <a:pPr algn="just">
              <a:lnSpc>
                <a:spcPts val="2745"/>
              </a:lnSpc>
              <a:spcBef>
                <a:spcPct val="0"/>
              </a:spcBef>
            </a:pPr>
          </a:p>
          <a:p>
            <a:pPr algn="l">
              <a:lnSpc>
                <a:spcPts val="2745"/>
              </a:lnSpc>
              <a:spcBef>
                <a:spcPct val="0"/>
              </a:spcBef>
            </a:pPr>
            <a:r>
              <a:rPr lang="en-US" sz="1961" spc="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1961" spc="2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Components:</a:t>
            </a:r>
          </a:p>
          <a:p>
            <a:pPr algn="just" marL="423401" indent="-211701" lvl="1">
              <a:lnSpc>
                <a:spcPts val="2745"/>
              </a:lnSpc>
              <a:buFont typeface="Arial"/>
              <a:buChar char="•"/>
            </a:pPr>
            <a:r>
              <a:rPr lang="en-US" sz="1961" spc="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Tokenization: Breaks input text into smaller tokens for processing.</a:t>
            </a:r>
          </a:p>
          <a:p>
            <a:pPr algn="just" marL="423401" indent="-211701" lvl="1">
              <a:lnSpc>
                <a:spcPts val="2745"/>
              </a:lnSpc>
              <a:buFont typeface="Arial"/>
              <a:buChar char="•"/>
            </a:pPr>
            <a:r>
              <a:rPr lang="en-US" sz="1961" spc="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Positional Encoding: Helps the model understand word order.</a:t>
            </a:r>
          </a:p>
          <a:p>
            <a:pPr algn="just" marL="423401" indent="-211701" lvl="1">
              <a:lnSpc>
                <a:spcPts val="2745"/>
              </a:lnSpc>
              <a:buFont typeface="Arial"/>
              <a:buChar char="•"/>
            </a:pPr>
            <a:r>
              <a:rPr lang="en-US" sz="1961" spc="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Input embedding: in transformers converts tokens into dense vector representations, capturing semantic meaning before processing through self-attention layers.</a:t>
            </a:r>
          </a:p>
          <a:p>
            <a:pPr algn="just" marL="423401" indent="-211701" lvl="1">
              <a:lnSpc>
                <a:spcPts val="2745"/>
              </a:lnSpc>
              <a:buFont typeface="Arial"/>
              <a:buChar char="•"/>
            </a:pPr>
            <a:r>
              <a:rPr lang="en-US" sz="1961" spc="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Layer Normalization &amp; Feed-Forward Layers: Improve model stability and efficiency.</a:t>
            </a:r>
          </a:p>
          <a:p>
            <a:pPr algn="just">
              <a:lnSpc>
                <a:spcPts val="274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719257" y="9615429"/>
            <a:ext cx="19685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3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63578" y="2743856"/>
            <a:ext cx="6507286" cy="4799287"/>
            <a:chOff x="0" y="0"/>
            <a:chExt cx="8676381" cy="639905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8676381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400"/>
                </a:lnSpc>
              </a:pPr>
              <a:r>
                <a:rPr lang="en-US" sz="120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Where Are We?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722775"/>
              <a:ext cx="8676381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b="true" sz="3000" spc="4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OUR PROGRESS VS. OUR GOALS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1570078">
            <a:off x="12908665" y="-3408115"/>
            <a:ext cx="10349643" cy="8411437"/>
          </a:xfrm>
          <a:custGeom>
            <a:avLst/>
            <a:gdLst/>
            <a:ahLst/>
            <a:cxnLst/>
            <a:rect r="r" b="b" t="t" l="l"/>
            <a:pathLst>
              <a:path h="8411437" w="10349643">
                <a:moveTo>
                  <a:pt x="10349643" y="0"/>
                </a:moveTo>
                <a:lnTo>
                  <a:pt x="0" y="0"/>
                </a:lnTo>
                <a:lnTo>
                  <a:pt x="0" y="8411437"/>
                </a:lnTo>
                <a:lnTo>
                  <a:pt x="10349643" y="8411437"/>
                </a:lnTo>
                <a:lnTo>
                  <a:pt x="1034964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78" y="797223"/>
            <a:ext cx="7859202" cy="8692554"/>
          </a:xfrm>
          <a:custGeom>
            <a:avLst/>
            <a:gdLst/>
            <a:ahLst/>
            <a:cxnLst/>
            <a:rect r="r" b="b" t="t" l="l"/>
            <a:pathLst>
              <a:path h="8692554" w="7859202">
                <a:moveTo>
                  <a:pt x="0" y="0"/>
                </a:moveTo>
                <a:lnTo>
                  <a:pt x="7859202" y="0"/>
                </a:lnTo>
                <a:lnTo>
                  <a:pt x="7859202" y="8692554"/>
                </a:lnTo>
                <a:lnTo>
                  <a:pt x="0" y="869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625" t="0" r="-2762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716876" y="9615429"/>
            <a:ext cx="20161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3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307" y="1587573"/>
            <a:ext cx="10822525" cy="1874149"/>
            <a:chOff x="0" y="0"/>
            <a:chExt cx="14430034" cy="24988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430034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12121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Progress so far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27060"/>
              <a:ext cx="14430034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b="true" sz="2100" spc="31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RESEARCH AND IMPLEMENTATION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1120" y="4773039"/>
            <a:ext cx="7318426" cy="4712970"/>
            <a:chOff x="0" y="0"/>
            <a:chExt cx="9757901" cy="62839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975790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</a:pPr>
              <a:r>
                <a:rPr lang="en-US" b="true" sz="2200" spc="33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RESEARCH &amp; STUDY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82768"/>
              <a:ext cx="9757901" cy="5301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00"/>
                </a:lnSpc>
              </a:pPr>
            </a:p>
            <a:p>
              <a:pPr algn="just" marL="431801" indent="-215900" lvl="1">
                <a:lnSpc>
                  <a:spcPts val="332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Completed an NLP course to strengthen understanding of text processing.</a:t>
              </a:r>
            </a:p>
            <a:p>
              <a:pPr algn="just" marL="431801" indent="-215900" lvl="1">
                <a:lnSpc>
                  <a:spcPts val="332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Studied different model architectures, training methods, and optimizations.</a:t>
              </a:r>
            </a:p>
            <a:p>
              <a:pPr algn="just" marL="431801" indent="-215900" lvl="1">
                <a:lnSpc>
                  <a:spcPts val="332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Explored existing literature on LLMs like Phi, Mistral, Pythia, and Qwen from Hugging Face.</a:t>
              </a:r>
            </a:p>
            <a:p>
              <a:pPr algn="just">
                <a:lnSpc>
                  <a:spcPts val="3320"/>
                </a:lnSpc>
              </a:pPr>
            </a:p>
            <a:p>
              <a:pPr algn="just">
                <a:lnSpc>
                  <a:spcPts val="2800"/>
                </a:lnSpc>
              </a:pP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-1570078">
            <a:off x="13113179" y="-3565441"/>
            <a:ext cx="10349643" cy="8411437"/>
          </a:xfrm>
          <a:custGeom>
            <a:avLst/>
            <a:gdLst/>
            <a:ahLst/>
            <a:cxnLst/>
            <a:rect r="r" b="b" t="t" l="l"/>
            <a:pathLst>
              <a:path h="8411437" w="10349643">
                <a:moveTo>
                  <a:pt x="10349642" y="0"/>
                </a:moveTo>
                <a:lnTo>
                  <a:pt x="0" y="0"/>
                </a:lnTo>
                <a:lnTo>
                  <a:pt x="0" y="8411437"/>
                </a:lnTo>
                <a:lnTo>
                  <a:pt x="10349642" y="8411437"/>
                </a:lnTo>
                <a:lnTo>
                  <a:pt x="10349642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806459" y="4351994"/>
            <a:ext cx="7348029" cy="4261485"/>
            <a:chOff x="0" y="0"/>
            <a:chExt cx="9797372" cy="568198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9797372" cy="1072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</a:p>
            <a:p>
              <a:pPr algn="l">
                <a:lnSpc>
                  <a:spcPts val="3080"/>
                </a:lnSpc>
              </a:pPr>
              <a:r>
                <a:rPr lang="en-US" b="true" sz="2200" spc="33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IMPLEMENTATION IDEAS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61888"/>
              <a:ext cx="9797372" cy="4120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</a:p>
            <a:p>
              <a:pPr algn="just" marL="431801" indent="-215900" lvl="1">
                <a:lnSpc>
                  <a:spcPts val="318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Investigating m</a:t>
              </a: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odel compression and quantization techniques to improve performance on edge devices.</a:t>
              </a:r>
            </a:p>
            <a:p>
              <a:pPr algn="just" marL="431801" indent="-215900" lvl="1">
                <a:lnSpc>
                  <a:spcPts val="318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Studying low-latency inference strategies for better token processing speed.</a:t>
              </a:r>
            </a:p>
            <a:p>
              <a:pPr algn="just" marL="431801" indent="-215900" lvl="1">
                <a:lnSpc>
                  <a:spcPts val="3180"/>
                </a:lnSpc>
                <a:buFont typeface="Arial"/>
                <a:buChar char="•"/>
              </a:pPr>
              <a:r>
                <a:rPr lang="en-US" sz="2000">
                  <a:solidFill>
                    <a:srgbClr val="121212"/>
                  </a:solidFill>
                  <a:latin typeface="DM Sans"/>
                  <a:ea typeface="DM Sans"/>
                  <a:cs typeface="DM Sans"/>
                  <a:sym typeface="DM Sans"/>
                </a:rPr>
                <a:t>Exploring framework compatibility for LLM deployment in a distributed environment.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714653" y="9615429"/>
            <a:ext cx="20605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37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121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4304" y="1307208"/>
            <a:ext cx="993658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</a:t>
            </a:r>
            <a:r>
              <a:rPr lang="en-US" sz="8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rrent Status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91922" y="5143500"/>
            <a:ext cx="4413777" cy="4326519"/>
            <a:chOff x="0" y="0"/>
            <a:chExt cx="5885036" cy="576869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5885036" cy="103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b="true" sz="2300" spc="3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b="true" sz="2300" spc="3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Study</a:t>
              </a:r>
              <a:r>
                <a:rPr lang="en-US" b="true" sz="2300" spc="3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ING COMMUNICATION PROTOCOLS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21600"/>
              <a:ext cx="5885036" cy="4247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Researching gRPC and TCP/IP for seamless hardware communication.</a:t>
              </a:r>
            </a:p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Understanding latency issues and optimizing data transfer.</a:t>
              </a:r>
            </a:p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Deeper understanding how gRPC is used for communication between the devices.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18520" y="5143500"/>
            <a:ext cx="4413777" cy="4602744"/>
            <a:chOff x="0" y="0"/>
            <a:chExt cx="5885036" cy="613699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5885036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b="true" sz="2300" spc="3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HARDWARE SETUP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88200"/>
              <a:ext cx="5885036" cy="5148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00"/>
                </a:lnSpc>
              </a:pPr>
            </a:p>
            <a:p>
              <a:pPr algn="just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Jetson Orin Module – ARM-based architecture, optimized for AI workloads.</a:t>
              </a:r>
            </a:p>
            <a:p>
              <a:pPr algn="just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H61 ATX Motherboard – AMD64-based system for additional processing power.</a:t>
              </a:r>
            </a:p>
            <a:p>
              <a:pPr algn="just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Addressing differences between RISC (Jetson) and CISC (AMD64) architectures.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637537" y="5143500"/>
            <a:ext cx="4413777" cy="4326519"/>
            <a:chOff x="0" y="0"/>
            <a:chExt cx="5885036" cy="576869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5885036" cy="103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b="true" sz="2300" spc="3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FRAMEWORKS &amp; IMPLEMENTATION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21600"/>
              <a:ext cx="5885036" cy="4247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Established inter-device connectivity for data exchange.</a:t>
              </a:r>
            </a:p>
            <a:p>
              <a:pPr algn="l" marL="431801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Experimenting with model execution strategies on Jetson and other hardware.</a:t>
              </a:r>
            </a:p>
            <a:p>
              <a:pPr algn="l" marL="431800" indent="-215900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Debugging performance bottlenecks in distributed inference.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350889" y="-2627578"/>
            <a:ext cx="9020253" cy="7888621"/>
          </a:xfrm>
          <a:custGeom>
            <a:avLst/>
            <a:gdLst/>
            <a:ahLst/>
            <a:cxnLst/>
            <a:rect r="r" b="b" t="t" l="l"/>
            <a:pathLst>
              <a:path h="7888621" w="9020253">
                <a:moveTo>
                  <a:pt x="0" y="0"/>
                </a:moveTo>
                <a:lnTo>
                  <a:pt x="9020252" y="0"/>
                </a:lnTo>
                <a:lnTo>
                  <a:pt x="9020252" y="7888621"/>
                </a:lnTo>
                <a:lnTo>
                  <a:pt x="0" y="7888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730687" y="9615429"/>
            <a:ext cx="17399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3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307" y="1587573"/>
            <a:ext cx="10822525" cy="1874149"/>
            <a:chOff x="0" y="0"/>
            <a:chExt cx="14430034" cy="24988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430034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12121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Challenges Faced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27060"/>
              <a:ext cx="14430034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1570078">
            <a:off x="13113179" y="-3565441"/>
            <a:ext cx="10349643" cy="8411437"/>
          </a:xfrm>
          <a:custGeom>
            <a:avLst/>
            <a:gdLst/>
            <a:ahLst/>
            <a:cxnLst/>
            <a:rect r="r" b="b" t="t" l="l"/>
            <a:pathLst>
              <a:path h="8411437" w="10349643">
                <a:moveTo>
                  <a:pt x="10349642" y="0"/>
                </a:moveTo>
                <a:lnTo>
                  <a:pt x="0" y="0"/>
                </a:lnTo>
                <a:lnTo>
                  <a:pt x="0" y="8411437"/>
                </a:lnTo>
                <a:lnTo>
                  <a:pt x="10349642" y="8411437"/>
                </a:lnTo>
                <a:lnTo>
                  <a:pt x="10349642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764868"/>
            <a:ext cx="11375678" cy="451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049"/>
              </a:lnSpc>
              <a:buAutoNum type="arabicPeriod" startAt="1"/>
            </a:pPr>
            <a:r>
              <a:rPr lang="en-US" b="true" sz="2499" spc="37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Hardware Compatibility Issues:</a:t>
            </a:r>
          </a:p>
          <a:p>
            <a:pPr algn="l" marL="539749" indent="-269875" lvl="1">
              <a:lnSpc>
                <a:spcPts val="4049"/>
              </a:lnSpc>
              <a:buFont typeface="Arial"/>
              <a:buChar char="•"/>
            </a:pPr>
            <a:r>
              <a:rPr lang="en-US" sz="2499" spc="37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Differences between ARM (Jetson) and AMD64 (H61 ATX Motherboard) </a:t>
            </a:r>
          </a:p>
          <a:p>
            <a:pPr algn="l" marL="539749" indent="-269875" lvl="1">
              <a:lnSpc>
                <a:spcPts val="4049"/>
              </a:lnSpc>
              <a:buFont typeface="Arial"/>
              <a:buChar char="•"/>
            </a:pPr>
            <a:r>
              <a:rPr lang="en-US" sz="2499" spc="37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Performance limitations on edge devices</a:t>
            </a:r>
          </a:p>
          <a:p>
            <a:pPr algn="l" marL="539749" indent="-269875" lvl="1">
              <a:lnSpc>
                <a:spcPts val="4049"/>
              </a:lnSpc>
              <a:buAutoNum type="arabicPeriod" startAt="1"/>
            </a:pPr>
            <a:r>
              <a:rPr lang="en-US" b="true" sz="2499" spc="37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Communication Delays:</a:t>
            </a:r>
          </a:p>
          <a:p>
            <a:pPr algn="l" marL="539749" indent="-269875" lvl="1">
              <a:lnSpc>
                <a:spcPts val="4049"/>
              </a:lnSpc>
              <a:buFont typeface="Arial"/>
              <a:buChar char="•"/>
            </a:pPr>
            <a:r>
              <a:rPr lang="en-US" sz="2499" spc="37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Latency issues in gRPC and TCP/IP communication</a:t>
            </a:r>
          </a:p>
          <a:p>
            <a:pPr algn="l" marL="539749" indent="-269875" lvl="1">
              <a:lnSpc>
                <a:spcPts val="4049"/>
              </a:lnSpc>
              <a:buFont typeface="Arial"/>
              <a:buChar char="•"/>
            </a:pPr>
            <a:r>
              <a:rPr lang="en-US" sz="2499" spc="37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Synchronization challenges in distributed inference</a:t>
            </a:r>
          </a:p>
          <a:p>
            <a:pPr algn="l" marL="539749" indent="-269875" lvl="1">
              <a:lnSpc>
                <a:spcPts val="4049"/>
              </a:lnSpc>
              <a:buAutoNum type="arabicPeriod" startAt="1"/>
            </a:pPr>
            <a:r>
              <a:rPr lang="en-US" b="true" sz="2499" spc="37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Model Optimization:</a:t>
            </a:r>
          </a:p>
          <a:p>
            <a:pPr algn="l" marL="539749" indent="-269875" lvl="1">
              <a:lnSpc>
                <a:spcPts val="4049"/>
              </a:lnSpc>
              <a:buFont typeface="Arial"/>
              <a:buChar char="•"/>
            </a:pPr>
            <a:r>
              <a:rPr lang="en-US" sz="2499" spc="37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Memory constraints on Jetson while running large models</a:t>
            </a:r>
          </a:p>
          <a:p>
            <a:pPr algn="l" marL="539749" indent="-269875" lvl="1">
              <a:lnSpc>
                <a:spcPts val="4049"/>
              </a:lnSpc>
              <a:buFont typeface="Arial"/>
              <a:buChar char="•"/>
            </a:pPr>
            <a:r>
              <a:rPr lang="en-US" sz="2499" spc="37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Maintaining accuracy vs. speed trade-off with quantization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15447" y="9615429"/>
            <a:ext cx="20447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37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822525" cy="1874149"/>
            <a:chOff x="0" y="0"/>
            <a:chExt cx="14430034" cy="24988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430034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12121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Whats next?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27060"/>
              <a:ext cx="14430034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b="true" sz="2100" spc="31">
                  <a:solidFill>
                    <a:srgbClr val="121212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NEXT STEPS AND GOALS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997232"/>
            <a:ext cx="9256663" cy="4089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3634"/>
              </a:lnSpc>
              <a:buAutoNum type="arabicPeriod" startAt="1"/>
            </a:pPr>
            <a:r>
              <a:rPr lang="en-US" b="true" sz="2300" spc="34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LLM Integration into Distributed Architecture</a:t>
            </a:r>
          </a:p>
          <a:p>
            <a:pPr algn="just" marL="496571" indent="-248285" lvl="1">
              <a:lnSpc>
                <a:spcPts val="3634"/>
              </a:lnSpc>
              <a:buFont typeface="Arial"/>
              <a:buChar char="•"/>
            </a:pPr>
            <a:r>
              <a:rPr lang="en-US" sz="2300" spc="34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Deploy models across Jetson and high-power systems</a:t>
            </a:r>
          </a:p>
          <a:p>
            <a:pPr algn="just" marL="496571" indent="-248285" lvl="1">
              <a:lnSpc>
                <a:spcPts val="3634"/>
              </a:lnSpc>
              <a:buFont typeface="Arial"/>
              <a:buChar char="•"/>
            </a:pPr>
            <a:r>
              <a:rPr lang="en-US" sz="2300" spc="34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Optimize load balancing for inference</a:t>
            </a:r>
          </a:p>
          <a:p>
            <a:pPr algn="just" marL="496571" indent="-248285" lvl="1">
              <a:lnSpc>
                <a:spcPts val="3634"/>
              </a:lnSpc>
              <a:buAutoNum type="arabicPeriod" startAt="1"/>
            </a:pPr>
            <a:r>
              <a:rPr lang="en-US" b="true" sz="2300" spc="34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AI-based Applications</a:t>
            </a:r>
          </a:p>
          <a:p>
            <a:pPr algn="just" marL="496571" indent="-248285" lvl="1">
              <a:lnSpc>
                <a:spcPts val="3634"/>
              </a:lnSpc>
              <a:buFont typeface="Arial"/>
              <a:buChar char="•"/>
            </a:pPr>
            <a:r>
              <a:rPr lang="en-US" sz="2300" spc="34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Implement summarization, Q&amp;A, and intelligent text processing</a:t>
            </a:r>
          </a:p>
          <a:p>
            <a:pPr algn="just" marL="496571" indent="-248285" lvl="1">
              <a:lnSpc>
                <a:spcPts val="3634"/>
              </a:lnSpc>
              <a:buFont typeface="Arial"/>
              <a:buChar char="•"/>
            </a:pPr>
            <a:r>
              <a:rPr lang="en-US" sz="2300" spc="34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Enhance real-time AI performance</a:t>
            </a:r>
          </a:p>
          <a:p>
            <a:pPr algn="just" marL="496571" indent="-248285" lvl="1">
              <a:lnSpc>
                <a:spcPts val="3634"/>
              </a:lnSpc>
              <a:buAutoNum type="arabicPeriod" startAt="1"/>
            </a:pPr>
            <a:r>
              <a:rPr lang="en-US" b="true" sz="2300" spc="34">
                <a:solidFill>
                  <a:srgbClr val="121212"/>
                </a:solidFill>
                <a:latin typeface="DM Sans Bold"/>
                <a:ea typeface="DM Sans Bold"/>
                <a:cs typeface="DM Sans Bold"/>
                <a:sym typeface="DM Sans Bold"/>
              </a:rPr>
              <a:t> Optimizing Communication</a:t>
            </a:r>
          </a:p>
          <a:p>
            <a:pPr algn="just" marL="496571" indent="-248285" lvl="1">
              <a:lnSpc>
                <a:spcPts val="3634"/>
              </a:lnSpc>
              <a:buFont typeface="Arial"/>
              <a:buChar char="•"/>
            </a:pPr>
            <a:r>
              <a:rPr lang="en-US" sz="2300" spc="34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Reduce gRPC and TCP/IP latency</a:t>
            </a:r>
          </a:p>
          <a:p>
            <a:pPr algn="just" marL="496571" indent="-248285" lvl="1">
              <a:lnSpc>
                <a:spcPts val="3634"/>
              </a:lnSpc>
              <a:buFont typeface="Arial"/>
              <a:buChar char="•"/>
            </a:pPr>
            <a:r>
              <a:rPr lang="en-US" sz="2300" spc="34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Test different message-passing techniques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1570078">
            <a:off x="12239890" y="-2239944"/>
            <a:ext cx="10349643" cy="8411437"/>
          </a:xfrm>
          <a:custGeom>
            <a:avLst/>
            <a:gdLst/>
            <a:ahLst/>
            <a:cxnLst/>
            <a:rect r="r" b="b" t="t" l="l"/>
            <a:pathLst>
              <a:path h="8411437" w="10349643">
                <a:moveTo>
                  <a:pt x="10349643" y="0"/>
                </a:moveTo>
                <a:lnTo>
                  <a:pt x="0" y="0"/>
                </a:lnTo>
                <a:lnTo>
                  <a:pt x="0" y="8411437"/>
                </a:lnTo>
                <a:lnTo>
                  <a:pt x="10349643" y="8411437"/>
                </a:lnTo>
                <a:lnTo>
                  <a:pt x="10349643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715288" y="9615429"/>
            <a:ext cx="2047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37">
                <a:solidFill>
                  <a:srgbClr val="121212"/>
                </a:solidFill>
                <a:latin typeface="DM Sans"/>
                <a:ea typeface="DM Sans"/>
                <a:cs typeface="DM Sans"/>
                <a:sym typeface="DM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DAGiVCSqIyU</dc:identifier>
  <dcterms:modified xsi:type="dcterms:W3CDTF">2011-08-01T06:04:30Z</dcterms:modified>
  <cp:revision>1</cp:revision>
  <dc:title>Introduction</dc:title>
</cp:coreProperties>
</file>