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81" r:id="rId2"/>
    <p:sldId id="267" r:id="rId3"/>
    <p:sldId id="279" r:id="rId4"/>
    <p:sldId id="285" r:id="rId5"/>
    <p:sldId id="287" r:id="rId6"/>
    <p:sldId id="293" r:id="rId7"/>
    <p:sldId id="289" r:id="rId8"/>
    <p:sldId id="290" r:id="rId9"/>
    <p:sldId id="291" r:id="rId10"/>
    <p:sldId id="284" r:id="rId11"/>
    <p:sldId id="292" r:id="rId12"/>
    <p:sldId id="288" r:id="rId13"/>
    <p:sldId id="286" r:id="rId14"/>
    <p:sldId id="269" r:id="rId15"/>
    <p:sldId id="265" r:id="rId16"/>
  </p:sldIdLst>
  <p:sldSz cx="18288000" cy="10287000"/>
  <p:notesSz cx="6858000" cy="9144000"/>
  <p:embeddedFontLst>
    <p:embeddedFont>
      <p:font typeface="Amasis MT Pro" panose="02040504050005020304" pitchFamily="18" charset="0"/>
      <p:regular r:id="rId17"/>
      <p:bold r:id="rId18"/>
      <p:italic r:id="rId19"/>
      <p:boldItalic r:id="rId20"/>
    </p:embeddedFont>
    <p:embeddedFont>
      <p:font typeface="Bahnschrift" panose="020B0502040204020203" pitchFamily="34" charset="0"/>
      <p:regular r:id="rId21"/>
      <p:bold r:id="rId22"/>
    </p:embeddedFont>
    <p:embeddedFont>
      <p:font typeface="Bahnschrift Condensed" panose="020B0502040204020203" pitchFamily="34" charset="0"/>
      <p:regular r:id="rId23"/>
      <p:bold r:id="rId24"/>
    </p:embeddedFont>
    <p:embeddedFont>
      <p:font typeface="HK Modular" panose="020B0604020202020204" charset="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A6C37C-CAEA-4A67-8B96-7A771087946B}" v="323" dt="2025-05-18T18:22:50.583"/>
    <p1510:client id="{23115136-6AF2-C626-07AF-084A4EE45684}" v="15" dt="2025-05-19T16:39:50.103"/>
    <p1510:client id="{24D82B26-48CD-A918-8485-D985E27940BF}" v="364" dt="2025-05-19T11:11:05.200"/>
    <p1510:client id="{5F108571-E27C-ED7A-50A3-1DC5FB0B2F9D}" v="34" dt="2025-05-19T12:36:20.697"/>
    <p1510:client id="{62EC5261-E3DD-777C-5C81-2D9269C1A24D}" v="40" dt="2025-05-19T06:17:17.443"/>
    <p1510:client id="{93AA16EC-1483-72E0-ECB0-49CA6D3EFA3D}" v="5" dt="2025-05-19T16:31:19.621"/>
    <p1510:client id="{99B013AD-81EB-C4E9-BB57-824BE4521265}" v="7" dt="2025-05-19T16:52:04.838"/>
    <p1510:client id="{A72CAA92-973F-9D86-6F83-2FCC62FA0ADC}" v="542" dt="2025-05-19T16:44:52.385"/>
    <p1510:client id="{AD4E18AE-46EB-0B40-992B-A9D39BBEF587}" v="595" dt="2025-05-19T12:15:01.513"/>
    <p1510:client id="{DF0F51D1-75A5-DD54-D148-5D63EE57724D}" v="915" dt="2025-05-18T19:32:30.392"/>
    <p1510:client id="{E5878135-83EC-8E72-CCA2-B8A7A63D7AE3}" v="1" dt="2025-05-19T16:46:18.743"/>
    <p1510:client id="{E8C8C72C-2F3B-0682-2670-CE69BE56540E}" v="1" dt="2025-05-19T13:41:31.800"/>
    <p1510:client id="{F3AAEF4E-1E0E-5FEF-52DF-B91D0AE6B956}" v="1" dt="2025-05-19T08:25:17.9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4.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viewProps" Target="viewProps.xml"/><Relationship Id="rId30"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6.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7.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8" Type="http://schemas.openxmlformats.org/officeDocument/2006/relationships/image" Target="../media/image39.svg"/><Relationship Id="rId13" Type="http://schemas.openxmlformats.org/officeDocument/2006/relationships/image" Target="../media/image2.png"/><Relationship Id="rId3" Type="http://schemas.openxmlformats.org/officeDocument/2006/relationships/image" Target="../media/image9.svg"/><Relationship Id="rId7" Type="http://schemas.openxmlformats.org/officeDocument/2006/relationships/image" Target="../media/image38.png"/><Relationship Id="rId12" Type="http://schemas.openxmlformats.org/officeDocument/2006/relationships/image" Target="../media/image29.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png"/><Relationship Id="rId11" Type="http://schemas.openxmlformats.org/officeDocument/2006/relationships/image" Target="../media/image8.svg"/><Relationship Id="rId5" Type="http://schemas.openxmlformats.org/officeDocument/2006/relationships/image" Target="../media/image10.svg"/><Relationship Id="rId10" Type="http://schemas.openxmlformats.org/officeDocument/2006/relationships/image" Target="../media/image7.png"/><Relationship Id="rId4" Type="http://schemas.openxmlformats.org/officeDocument/2006/relationships/image" Target="../media/image5.png"/><Relationship Id="rId9" Type="http://schemas.openxmlformats.org/officeDocument/2006/relationships/hyperlink" Target="https://github.com/parthakadam2007/CloneFlow" TargetMode="External"/><Relationship Id="rId14" Type="http://schemas.openxmlformats.org/officeDocument/2006/relationships/image" Target="../media/image40.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14.xml.rels><?xml version="1.0" encoding="UTF-8" standalone="yes"?>
<Relationships xmlns="http://schemas.openxmlformats.org/package/2006/relationships"><Relationship Id="rId8" Type="http://schemas.openxmlformats.org/officeDocument/2006/relationships/hyperlink" Target="https://doi.org/10.1109/AERO47225.2020.9172356" TargetMode="External"/><Relationship Id="rId3" Type="http://schemas.openxmlformats.org/officeDocument/2006/relationships/image" Target="../media/image3.png"/><Relationship Id="rId7" Type="http://schemas.openxmlformats.org/officeDocument/2006/relationships/hyperlink" Target="https://doi.org/10.1016/j.procir.2023.03.141" TargetMode="External"/><Relationship Id="rId12"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0.svg"/><Relationship Id="rId11" Type="http://schemas.openxmlformats.org/officeDocument/2006/relationships/hyperlink" Target="https://doi.org/10.1016/j.aei.2021.101641" TargetMode="External"/><Relationship Id="rId5" Type="http://schemas.openxmlformats.org/officeDocument/2006/relationships/image" Target="../media/image5.png"/><Relationship Id="rId10" Type="http://schemas.openxmlformats.org/officeDocument/2006/relationships/hyperlink" Target="https://arxiv.org/abs/2307.11618" TargetMode="External"/><Relationship Id="rId4" Type="http://schemas.openxmlformats.org/officeDocument/2006/relationships/image" Target="../media/image9.svg"/><Relationship Id="rId9" Type="http://schemas.openxmlformats.org/officeDocument/2006/relationships/hyperlink" Target="https://doi.org/10.1016/j.ifacol.2015.06.235"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 Id="rId9" Type="http://schemas.openxmlformats.org/officeDocument/2006/relationships/image" Target="../media/image8.svg"/></Relationships>
</file>

<file path=ppt/slides/_rels/slide3.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9.sv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png"/><Relationship Id="rId11" Type="http://schemas.openxmlformats.org/officeDocument/2006/relationships/image" Target="../media/image15.png"/><Relationship Id="rId5" Type="http://schemas.openxmlformats.org/officeDocument/2006/relationships/image" Target="../media/image10.svg"/><Relationship Id="rId10" Type="http://schemas.openxmlformats.org/officeDocument/2006/relationships/image" Target="../media/image14.svg"/><Relationship Id="rId4" Type="http://schemas.openxmlformats.org/officeDocument/2006/relationships/image" Target="../media/image5.png"/><Relationship Id="rId9" Type="http://schemas.openxmlformats.org/officeDocument/2006/relationships/image" Target="../media/image13.png"/></Relationships>
</file>

<file path=ppt/slides/_rels/slide4.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4.svg"/><Relationship Id="rId7" Type="http://schemas.openxmlformats.org/officeDocument/2006/relationships/image" Target="../media/image11.png"/><Relationship Id="rId12" Type="http://schemas.openxmlformats.org/officeDocument/2006/relationships/image" Target="../media/image18.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png"/><Relationship Id="rId11" Type="http://schemas.openxmlformats.org/officeDocument/2006/relationships/image" Target="../media/image17.png"/><Relationship Id="rId5" Type="http://schemas.openxmlformats.org/officeDocument/2006/relationships/image" Target="../media/image6.svg"/><Relationship Id="rId10" Type="http://schemas.openxmlformats.org/officeDocument/2006/relationships/image" Target="../media/image14.svg"/><Relationship Id="rId4" Type="http://schemas.openxmlformats.org/officeDocument/2006/relationships/image" Target="../media/image5.png"/><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4.svg"/><Relationship Id="rId7"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6.svg"/><Relationship Id="rId10" Type="http://schemas.openxmlformats.org/officeDocument/2006/relationships/image" Target="../media/image20.svg"/><Relationship Id="rId4" Type="http://schemas.openxmlformats.org/officeDocument/2006/relationships/image" Target="../media/image5.png"/><Relationship Id="rId9" Type="http://schemas.openxmlformats.org/officeDocument/2006/relationships/image" Target="../media/image19.png"/></Relationships>
</file>

<file path=ppt/slides/_rels/slide6.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pn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8.svg"/><Relationship Id="rId17" Type="http://schemas.openxmlformats.org/officeDocument/2006/relationships/image" Target="../media/image29.svg"/><Relationship Id="rId2" Type="http://schemas.openxmlformats.org/officeDocument/2006/relationships/image" Target="../media/image1.png"/><Relationship Id="rId16" Type="http://schemas.openxmlformats.org/officeDocument/2006/relationships/image" Target="../media/image10.svg"/><Relationship Id="rId1" Type="http://schemas.openxmlformats.org/officeDocument/2006/relationships/slideLayout" Target="../slideLayouts/slideLayout7.xml"/><Relationship Id="rId6" Type="http://schemas.openxmlformats.org/officeDocument/2006/relationships/image" Target="../media/image24.svg"/><Relationship Id="rId11" Type="http://schemas.openxmlformats.org/officeDocument/2006/relationships/image" Target="../media/image7.png"/><Relationship Id="rId5" Type="http://schemas.openxmlformats.org/officeDocument/2006/relationships/image" Target="../media/image23.png"/><Relationship Id="rId15" Type="http://schemas.openxmlformats.org/officeDocument/2006/relationships/image" Target="../media/image5.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svg"/><Relationship Id="rId14" Type="http://schemas.openxmlformats.org/officeDocument/2006/relationships/image" Target="../media/image9.svg"/></Relationships>
</file>

<file path=ppt/slides/_rels/slide7.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4.svg"/><Relationship Id="rId7" Type="http://schemas.openxmlformats.org/officeDocument/2006/relationships/image" Target="../media/image30.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6.sv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4.svg"/><Relationship Id="rId7" Type="http://schemas.openxmlformats.org/officeDocument/2006/relationships/image" Target="../media/image32.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6.sv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4.svg"/><Relationship Id="rId7" Type="http://schemas.openxmlformats.org/officeDocument/2006/relationships/image" Target="../media/image34.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6.sv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CFA028-A535-70A4-35DF-7851A6AFCF89}"/>
              </a:ext>
            </a:extLst>
          </p:cNvPr>
          <p:cNvSpPr txBox="1"/>
          <p:nvPr/>
        </p:nvSpPr>
        <p:spPr>
          <a:xfrm>
            <a:off x="3200400" y="501444"/>
            <a:ext cx="11887200" cy="923330"/>
          </a:xfrm>
          <a:prstGeom prst="rect">
            <a:avLst/>
          </a:prstGeom>
          <a:noFill/>
        </p:spPr>
        <p:txBody>
          <a:bodyPr wrap="square" rtlCol="0">
            <a:spAutoFit/>
          </a:bodyPr>
          <a:lstStyle/>
          <a:p>
            <a:pPr algn="ctr"/>
            <a:r>
              <a:rPr lang="en-US" sz="2700" b="1"/>
              <a:t>APPLIED  SCIENCE AND ENGEENIRING PROJECT 2(ASEP) PROJECT_PPT FOR          MID SEMESTER ASSIGNMENT –MAY 2025</a:t>
            </a:r>
            <a:endParaRPr lang="en-IN" sz="2700" b="1"/>
          </a:p>
        </p:txBody>
      </p:sp>
      <p:sp>
        <p:nvSpPr>
          <p:cNvPr id="3" name="TextBox 2">
            <a:extLst>
              <a:ext uri="{FF2B5EF4-FFF2-40B4-BE49-F238E27FC236}">
                <a16:creationId xmlns:a16="http://schemas.microsoft.com/office/drawing/2014/main" id="{8339901B-79EF-64D9-E1C1-B1443B4791E5}"/>
              </a:ext>
            </a:extLst>
          </p:cNvPr>
          <p:cNvSpPr txBox="1"/>
          <p:nvPr/>
        </p:nvSpPr>
        <p:spPr>
          <a:xfrm>
            <a:off x="3480620" y="2492478"/>
            <a:ext cx="12536129" cy="507831"/>
          </a:xfrm>
          <a:prstGeom prst="rect">
            <a:avLst/>
          </a:prstGeom>
          <a:noFill/>
        </p:spPr>
        <p:txBody>
          <a:bodyPr wrap="square" rtlCol="0">
            <a:spAutoFit/>
          </a:bodyPr>
          <a:lstStyle/>
          <a:p>
            <a:pPr algn="ctr"/>
            <a:r>
              <a:rPr lang="en-US" sz="2700" b="1"/>
              <a:t>ASEP2PROJECT_TITLE :-</a:t>
            </a:r>
            <a:r>
              <a:rPr lang="en-US" sz="2700">
                <a:solidFill>
                  <a:schemeClr val="bg1">
                    <a:lumMod val="95000"/>
                  </a:schemeClr>
                </a:solidFill>
                <a:latin typeface="Amasis MT Pro" panose="02040504050005020304" pitchFamily="18" charset="0"/>
              </a:rPr>
              <a:t> </a:t>
            </a:r>
            <a:r>
              <a:rPr lang="en-US" sz="2700" b="1">
                <a:latin typeface="+mj-lt"/>
              </a:rPr>
              <a:t>AI-Powered Digital Twin for Productivity Automation</a:t>
            </a:r>
            <a:endParaRPr lang="en-IN" sz="2700" b="1">
              <a:latin typeface="+mj-lt"/>
            </a:endParaRPr>
          </a:p>
        </p:txBody>
      </p:sp>
      <p:sp>
        <p:nvSpPr>
          <p:cNvPr id="4" name="TextBox 3">
            <a:extLst>
              <a:ext uri="{FF2B5EF4-FFF2-40B4-BE49-F238E27FC236}">
                <a16:creationId xmlns:a16="http://schemas.microsoft.com/office/drawing/2014/main" id="{E77E5E2D-12C0-207D-F181-05DD916FE8A3}"/>
              </a:ext>
            </a:extLst>
          </p:cNvPr>
          <p:cNvSpPr txBox="1"/>
          <p:nvPr/>
        </p:nvSpPr>
        <p:spPr>
          <a:xfrm>
            <a:off x="1873044" y="3514016"/>
            <a:ext cx="15751278" cy="553998"/>
          </a:xfrm>
          <a:prstGeom prst="rect">
            <a:avLst/>
          </a:prstGeom>
          <a:noFill/>
        </p:spPr>
        <p:txBody>
          <a:bodyPr wrap="square" lIns="137160" tIns="68580" rIns="137160" bIns="68580" rtlCol="0" anchor="t">
            <a:spAutoFit/>
          </a:bodyPr>
          <a:lstStyle/>
          <a:p>
            <a:pPr algn="ctr"/>
            <a:r>
              <a:rPr lang="en-US" sz="2700" b="1"/>
              <a:t>Div:-AIDS-C            ASEP2_GROUP No:-5                Day:-Tuesday              Date:-20-05-25</a:t>
            </a:r>
            <a:endParaRPr lang="en-IN" sz="2700" b="1"/>
          </a:p>
        </p:txBody>
      </p:sp>
      <p:graphicFrame>
        <p:nvGraphicFramePr>
          <p:cNvPr id="9" name="Table 8">
            <a:extLst>
              <a:ext uri="{FF2B5EF4-FFF2-40B4-BE49-F238E27FC236}">
                <a16:creationId xmlns:a16="http://schemas.microsoft.com/office/drawing/2014/main" id="{27760679-4CED-33C0-CDE8-E6629C2340A7}"/>
              </a:ext>
            </a:extLst>
          </p:cNvPr>
          <p:cNvGraphicFramePr>
            <a:graphicFrameLocks noGrp="1"/>
          </p:cNvGraphicFramePr>
          <p:nvPr/>
        </p:nvGraphicFramePr>
        <p:xfrm>
          <a:off x="1596428" y="4962845"/>
          <a:ext cx="5486399" cy="3893820"/>
        </p:xfrm>
        <a:graphic>
          <a:graphicData uri="http://schemas.openxmlformats.org/drawingml/2006/table">
            <a:tbl>
              <a:tblPr firstRow="1" bandRow="1">
                <a:tableStyleId>{5C22544A-7EE6-4342-B048-85BDC9FD1C3A}</a:tableStyleId>
              </a:tblPr>
              <a:tblGrid>
                <a:gridCol w="3188367">
                  <a:extLst>
                    <a:ext uri="{9D8B030D-6E8A-4147-A177-3AD203B41FA5}">
                      <a16:colId xmlns:a16="http://schemas.microsoft.com/office/drawing/2014/main" val="1888624817"/>
                    </a:ext>
                  </a:extLst>
                </a:gridCol>
                <a:gridCol w="2298032">
                  <a:extLst>
                    <a:ext uri="{9D8B030D-6E8A-4147-A177-3AD203B41FA5}">
                      <a16:colId xmlns:a16="http://schemas.microsoft.com/office/drawing/2014/main" val="4093982402"/>
                    </a:ext>
                  </a:extLst>
                </a:gridCol>
              </a:tblGrid>
              <a:tr h="556260">
                <a:tc>
                  <a:txBody>
                    <a:bodyPr/>
                    <a:lstStyle/>
                    <a:p>
                      <a:r>
                        <a:rPr lang="en-US" sz="2700"/>
                        <a:t>NAME:-</a:t>
                      </a:r>
                      <a:endParaRPr lang="en-IN" sz="2700"/>
                    </a:p>
                  </a:txBody>
                  <a:tcPr marL="137160" marR="137160" marT="68580" marB="68580"/>
                </a:tc>
                <a:tc>
                  <a:txBody>
                    <a:bodyPr/>
                    <a:lstStyle/>
                    <a:p>
                      <a:r>
                        <a:rPr lang="en-US" sz="2700"/>
                        <a:t>(PRN no.)</a:t>
                      </a:r>
                      <a:endParaRPr lang="en-IN" sz="2700"/>
                    </a:p>
                  </a:txBody>
                  <a:tcPr marL="137160" marR="137160" marT="68580" marB="68580"/>
                </a:tc>
                <a:extLst>
                  <a:ext uri="{0D108BD9-81ED-4DB2-BD59-A6C34878D82A}">
                    <a16:rowId xmlns:a16="http://schemas.microsoft.com/office/drawing/2014/main" val="2011926991"/>
                  </a:ext>
                </a:extLst>
              </a:tr>
              <a:tr h="556260">
                <a:tc>
                  <a:txBody>
                    <a:bodyPr/>
                    <a:lstStyle/>
                    <a:p>
                      <a:r>
                        <a:rPr lang="en-US" sz="2700"/>
                        <a:t>ANANNYA KADAM</a:t>
                      </a:r>
                      <a:endParaRPr lang="en-IN" sz="2700"/>
                    </a:p>
                  </a:txBody>
                  <a:tcPr marL="137160" marR="137160" marT="68580" marB="68580"/>
                </a:tc>
                <a:tc>
                  <a:txBody>
                    <a:bodyPr/>
                    <a:lstStyle/>
                    <a:p>
                      <a:r>
                        <a:rPr lang="en-US" sz="2700"/>
                        <a:t>12410456</a:t>
                      </a:r>
                      <a:endParaRPr lang="en-IN" sz="2700"/>
                    </a:p>
                  </a:txBody>
                  <a:tcPr marL="137160" marR="137160" marT="68580" marB="68580"/>
                </a:tc>
                <a:extLst>
                  <a:ext uri="{0D108BD9-81ED-4DB2-BD59-A6C34878D82A}">
                    <a16:rowId xmlns:a16="http://schemas.microsoft.com/office/drawing/2014/main" val="2130854539"/>
                  </a:ext>
                </a:extLst>
              </a:tr>
              <a:tr h="556260">
                <a:tc>
                  <a:txBody>
                    <a:bodyPr/>
                    <a:lstStyle/>
                    <a:p>
                      <a:r>
                        <a:rPr lang="en-US" sz="2700"/>
                        <a:t>OM KADAM</a:t>
                      </a:r>
                      <a:endParaRPr lang="en-IN" sz="2700"/>
                    </a:p>
                  </a:txBody>
                  <a:tcPr marL="137160" marR="137160" marT="68580" marB="68580"/>
                </a:tc>
                <a:tc>
                  <a:txBody>
                    <a:bodyPr/>
                    <a:lstStyle/>
                    <a:p>
                      <a:r>
                        <a:rPr lang="en-US" sz="2700"/>
                        <a:t>12410442</a:t>
                      </a:r>
                      <a:endParaRPr lang="en-IN" sz="2700"/>
                    </a:p>
                  </a:txBody>
                  <a:tcPr marL="137160" marR="137160" marT="68580" marB="68580"/>
                </a:tc>
                <a:extLst>
                  <a:ext uri="{0D108BD9-81ED-4DB2-BD59-A6C34878D82A}">
                    <a16:rowId xmlns:a16="http://schemas.microsoft.com/office/drawing/2014/main" val="1466815304"/>
                  </a:ext>
                </a:extLst>
              </a:tr>
              <a:tr h="556260">
                <a:tc>
                  <a:txBody>
                    <a:bodyPr/>
                    <a:lstStyle/>
                    <a:p>
                      <a:r>
                        <a:rPr lang="en-US" sz="2700"/>
                        <a:t>PARTHA KADAM </a:t>
                      </a:r>
                      <a:endParaRPr lang="en-IN" sz="2700"/>
                    </a:p>
                  </a:txBody>
                  <a:tcPr marL="137160" marR="137160" marT="68580" marB="68580"/>
                </a:tc>
                <a:tc>
                  <a:txBody>
                    <a:bodyPr/>
                    <a:lstStyle/>
                    <a:p>
                      <a:r>
                        <a:rPr lang="en-US" sz="2700"/>
                        <a:t>12412326</a:t>
                      </a:r>
                      <a:endParaRPr lang="en-IN" sz="2700"/>
                    </a:p>
                  </a:txBody>
                  <a:tcPr marL="137160" marR="137160" marT="68580" marB="68580"/>
                </a:tc>
                <a:extLst>
                  <a:ext uri="{0D108BD9-81ED-4DB2-BD59-A6C34878D82A}">
                    <a16:rowId xmlns:a16="http://schemas.microsoft.com/office/drawing/2014/main" val="1252859678"/>
                  </a:ext>
                </a:extLst>
              </a:tr>
              <a:tr h="556260">
                <a:tc>
                  <a:txBody>
                    <a:bodyPr/>
                    <a:lstStyle/>
                    <a:p>
                      <a:r>
                        <a:rPr lang="en-US" sz="2700"/>
                        <a:t>VEDANTI KADAM</a:t>
                      </a:r>
                      <a:endParaRPr lang="en-IN" sz="2700"/>
                    </a:p>
                  </a:txBody>
                  <a:tcPr marL="137160" marR="137160" marT="68580" marB="68580"/>
                </a:tc>
                <a:tc>
                  <a:txBody>
                    <a:bodyPr/>
                    <a:lstStyle/>
                    <a:p>
                      <a:r>
                        <a:rPr lang="en-US" sz="2700"/>
                        <a:t>12412823</a:t>
                      </a:r>
                      <a:endParaRPr lang="en-IN" sz="2700"/>
                    </a:p>
                  </a:txBody>
                  <a:tcPr marL="137160" marR="137160" marT="68580" marB="68580"/>
                </a:tc>
                <a:extLst>
                  <a:ext uri="{0D108BD9-81ED-4DB2-BD59-A6C34878D82A}">
                    <a16:rowId xmlns:a16="http://schemas.microsoft.com/office/drawing/2014/main" val="3235601269"/>
                  </a:ext>
                </a:extLst>
              </a:tr>
              <a:tr h="556260">
                <a:tc>
                  <a:txBody>
                    <a:bodyPr/>
                    <a:lstStyle/>
                    <a:p>
                      <a:r>
                        <a:rPr lang="en-US" sz="2700"/>
                        <a:t>RAM KADU</a:t>
                      </a:r>
                      <a:endParaRPr lang="en-IN" sz="2700"/>
                    </a:p>
                  </a:txBody>
                  <a:tcPr marL="137160" marR="137160" marT="68580" marB="68580"/>
                </a:tc>
                <a:tc>
                  <a:txBody>
                    <a:bodyPr/>
                    <a:lstStyle/>
                    <a:p>
                      <a:r>
                        <a:rPr lang="en-US" sz="2700"/>
                        <a:t>12410393</a:t>
                      </a:r>
                      <a:endParaRPr lang="en-IN" sz="2700"/>
                    </a:p>
                  </a:txBody>
                  <a:tcPr marL="137160" marR="137160" marT="68580" marB="68580"/>
                </a:tc>
                <a:extLst>
                  <a:ext uri="{0D108BD9-81ED-4DB2-BD59-A6C34878D82A}">
                    <a16:rowId xmlns:a16="http://schemas.microsoft.com/office/drawing/2014/main" val="1239006821"/>
                  </a:ext>
                </a:extLst>
              </a:tr>
              <a:tr h="556260">
                <a:tc>
                  <a:txBody>
                    <a:bodyPr/>
                    <a:lstStyle/>
                    <a:p>
                      <a:r>
                        <a:rPr lang="en-US" sz="2700"/>
                        <a:t>AJITESH KALE</a:t>
                      </a:r>
                      <a:endParaRPr lang="en-IN" sz="2700"/>
                    </a:p>
                  </a:txBody>
                  <a:tcPr marL="137160" marR="137160" marT="68580" marB="68580"/>
                </a:tc>
                <a:tc>
                  <a:txBody>
                    <a:bodyPr/>
                    <a:lstStyle/>
                    <a:p>
                      <a:r>
                        <a:rPr lang="en-US" sz="2700"/>
                        <a:t>12414473</a:t>
                      </a:r>
                      <a:endParaRPr lang="en-IN" sz="2700"/>
                    </a:p>
                  </a:txBody>
                  <a:tcPr marL="137160" marR="137160" marT="68580" marB="68580"/>
                </a:tc>
                <a:extLst>
                  <a:ext uri="{0D108BD9-81ED-4DB2-BD59-A6C34878D82A}">
                    <a16:rowId xmlns:a16="http://schemas.microsoft.com/office/drawing/2014/main" val="471348216"/>
                  </a:ext>
                </a:extLst>
              </a:tr>
            </a:tbl>
          </a:graphicData>
        </a:graphic>
      </p:graphicFrame>
      <p:sp>
        <p:nvSpPr>
          <p:cNvPr id="11" name="TextBox 10">
            <a:extLst>
              <a:ext uri="{FF2B5EF4-FFF2-40B4-BE49-F238E27FC236}">
                <a16:creationId xmlns:a16="http://schemas.microsoft.com/office/drawing/2014/main" id="{AFC358DD-5BD0-63C9-8CC5-EDD03649A72C}"/>
              </a:ext>
            </a:extLst>
          </p:cNvPr>
          <p:cNvSpPr txBox="1"/>
          <p:nvPr/>
        </p:nvSpPr>
        <p:spPr>
          <a:xfrm>
            <a:off x="1873045" y="4215347"/>
            <a:ext cx="4719485" cy="553998"/>
          </a:xfrm>
          <a:prstGeom prst="rect">
            <a:avLst/>
          </a:prstGeom>
          <a:noFill/>
        </p:spPr>
        <p:txBody>
          <a:bodyPr wrap="square" rtlCol="0">
            <a:spAutoFit/>
          </a:bodyPr>
          <a:lstStyle/>
          <a:p>
            <a:r>
              <a:rPr lang="en-US" sz="3000"/>
              <a:t>Presented by:</a:t>
            </a:r>
            <a:endParaRPr lang="en-IN" sz="3000"/>
          </a:p>
        </p:txBody>
      </p:sp>
      <p:sp>
        <p:nvSpPr>
          <p:cNvPr id="12" name="TextBox 11">
            <a:extLst>
              <a:ext uri="{FF2B5EF4-FFF2-40B4-BE49-F238E27FC236}">
                <a16:creationId xmlns:a16="http://schemas.microsoft.com/office/drawing/2014/main" id="{29520524-4FBF-4ED1-D739-60D461EA42F7}"/>
              </a:ext>
            </a:extLst>
          </p:cNvPr>
          <p:cNvSpPr txBox="1"/>
          <p:nvPr/>
        </p:nvSpPr>
        <p:spPr>
          <a:xfrm>
            <a:off x="9144001" y="5707626"/>
            <a:ext cx="3967316" cy="1338828"/>
          </a:xfrm>
          <a:prstGeom prst="rect">
            <a:avLst/>
          </a:prstGeom>
          <a:noFill/>
        </p:spPr>
        <p:txBody>
          <a:bodyPr wrap="square" rtlCol="0">
            <a:spAutoFit/>
          </a:bodyPr>
          <a:lstStyle/>
          <a:p>
            <a:r>
              <a:rPr lang="en-US" sz="2700" b="1"/>
              <a:t>PROJECT GUIDE: </a:t>
            </a:r>
          </a:p>
          <a:p>
            <a:endParaRPr lang="en-US" sz="2700" b="1"/>
          </a:p>
          <a:p>
            <a:r>
              <a:rPr lang="en-US" sz="2700" b="1"/>
              <a:t>Prof. Amruta </a:t>
            </a:r>
            <a:r>
              <a:rPr lang="en-US" sz="2700" b="1" err="1"/>
              <a:t>Bhawarthi</a:t>
            </a:r>
            <a:endParaRPr lang="en-IN" sz="2700" b="1"/>
          </a:p>
        </p:txBody>
      </p:sp>
      <p:sp>
        <p:nvSpPr>
          <p:cNvPr id="13" name="TextBox 12">
            <a:extLst>
              <a:ext uri="{FF2B5EF4-FFF2-40B4-BE49-F238E27FC236}">
                <a16:creationId xmlns:a16="http://schemas.microsoft.com/office/drawing/2014/main" id="{1CD1532F-6348-184D-72E3-3919524ADF2F}"/>
              </a:ext>
            </a:extLst>
          </p:cNvPr>
          <p:cNvSpPr txBox="1"/>
          <p:nvPr/>
        </p:nvSpPr>
        <p:spPr>
          <a:xfrm>
            <a:off x="5088194" y="9018248"/>
            <a:ext cx="10633589" cy="830997"/>
          </a:xfrm>
          <a:prstGeom prst="rect">
            <a:avLst/>
          </a:prstGeom>
          <a:noFill/>
        </p:spPr>
        <p:txBody>
          <a:bodyPr wrap="square" rtlCol="0">
            <a:spAutoFit/>
          </a:bodyPr>
          <a:lstStyle/>
          <a:p>
            <a:r>
              <a:rPr lang="en-US" sz="2400" b="1"/>
              <a:t>DEPARTMENT OF ENGINEERING SCIENCES AND HUMANITIES(DESH)</a:t>
            </a:r>
          </a:p>
          <a:p>
            <a:r>
              <a:rPr lang="en-US" sz="2400" b="1"/>
              <a:t>                        VISWAKARMA INSTITUTE OF TECHNOLOGY</a:t>
            </a:r>
            <a:endParaRPr lang="en-IN" sz="2400" b="1"/>
          </a:p>
        </p:txBody>
      </p:sp>
      <p:pic>
        <p:nvPicPr>
          <p:cNvPr id="6" name="Picture 5" descr="A blue and red logo&#10;&#10;Description automatically generated">
            <a:extLst>
              <a:ext uri="{FF2B5EF4-FFF2-40B4-BE49-F238E27FC236}">
                <a16:creationId xmlns:a16="http://schemas.microsoft.com/office/drawing/2014/main" id="{BBBC2EDA-BA08-FF93-41D7-47C1D813A532}"/>
              </a:ext>
            </a:extLst>
          </p:cNvPr>
          <p:cNvPicPr>
            <a:picLocks noChangeAspect="1"/>
          </p:cNvPicPr>
          <p:nvPr/>
        </p:nvPicPr>
        <p:blipFill>
          <a:blip r:embed="rId2"/>
          <a:stretch>
            <a:fillRect/>
          </a:stretch>
        </p:blipFill>
        <p:spPr>
          <a:xfrm>
            <a:off x="-539" y="5258"/>
            <a:ext cx="1596966" cy="2124524"/>
          </a:xfrm>
          <a:prstGeom prst="rect">
            <a:avLst/>
          </a:prstGeom>
        </p:spPr>
      </p:pic>
    </p:spTree>
    <p:extLst>
      <p:ext uri="{BB962C8B-B14F-4D97-AF65-F5344CB8AC3E}">
        <p14:creationId xmlns:p14="http://schemas.microsoft.com/office/powerpoint/2010/main" val="40423103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B13E529-E22F-DAF2-ED7A-BD6688186BFD}"/>
            </a:ext>
          </a:extLst>
        </p:cNvPr>
        <p:cNvGrpSpPr/>
        <p:nvPr/>
      </p:nvGrpSpPr>
      <p:grpSpPr>
        <a:xfrm>
          <a:off x="0" y="0"/>
          <a:ext cx="0" cy="0"/>
          <a:chOff x="0" y="0"/>
          <a:chExt cx="0" cy="0"/>
        </a:xfrm>
      </p:grpSpPr>
      <p:sp>
        <p:nvSpPr>
          <p:cNvPr id="40" name="TextBox 39">
            <a:extLst>
              <a:ext uri="{FF2B5EF4-FFF2-40B4-BE49-F238E27FC236}">
                <a16:creationId xmlns:a16="http://schemas.microsoft.com/office/drawing/2014/main" id="{5DD8A6CB-DBD4-1663-9799-22B34FDD59A9}"/>
              </a:ext>
            </a:extLst>
          </p:cNvPr>
          <p:cNvSpPr txBox="1"/>
          <p:nvPr/>
        </p:nvSpPr>
        <p:spPr>
          <a:xfrm>
            <a:off x="1587455" y="1049323"/>
            <a:ext cx="19507586" cy="1107996"/>
          </a:xfrm>
          <a:prstGeom prst="rect">
            <a:avLst/>
          </a:prstGeom>
          <a:noFill/>
        </p:spPr>
        <p:txBody>
          <a:bodyPr wrap="square" lIns="91440" tIns="45720" rIns="91440" bIns="45720" rtlCol="0" anchor="t">
            <a:spAutoFit/>
          </a:bodyPr>
          <a:lstStyle/>
          <a:p>
            <a:r>
              <a:rPr lang="en-US" sz="6600">
                <a:latin typeface="Bahnschrift Condensed"/>
              </a:rPr>
              <a:t>Methodology for generating context aware email</a:t>
            </a:r>
            <a:endParaRPr lang="en-US" sz="6600">
              <a:latin typeface="Bahnschrift Condensed" panose="020B0502040204020203" pitchFamily="34" charset="0"/>
            </a:endParaRPr>
          </a:p>
        </p:txBody>
      </p:sp>
      <p:pic>
        <p:nvPicPr>
          <p:cNvPr id="4" name="Picture 3" descr="A diagram of a company&#10;&#10;AI-generated content may be incorrect.">
            <a:extLst>
              <a:ext uri="{FF2B5EF4-FFF2-40B4-BE49-F238E27FC236}">
                <a16:creationId xmlns:a16="http://schemas.microsoft.com/office/drawing/2014/main" id="{1B51E184-2271-056D-4FB7-91E466C28A9C}"/>
              </a:ext>
            </a:extLst>
          </p:cNvPr>
          <p:cNvPicPr>
            <a:picLocks noChangeAspect="1"/>
          </p:cNvPicPr>
          <p:nvPr/>
        </p:nvPicPr>
        <p:blipFill>
          <a:blip r:embed="rId2"/>
          <a:stretch>
            <a:fillRect/>
          </a:stretch>
        </p:blipFill>
        <p:spPr>
          <a:xfrm>
            <a:off x="251514" y="3258178"/>
            <a:ext cx="17806537" cy="5927245"/>
          </a:xfrm>
          <a:prstGeom prst="rect">
            <a:avLst/>
          </a:prstGeom>
        </p:spPr>
      </p:pic>
      <p:pic>
        <p:nvPicPr>
          <p:cNvPr id="6" name="Picture 5" descr="A blue and red logo&#10;&#10;Description automatically generated">
            <a:extLst>
              <a:ext uri="{FF2B5EF4-FFF2-40B4-BE49-F238E27FC236}">
                <a16:creationId xmlns:a16="http://schemas.microsoft.com/office/drawing/2014/main" id="{5E311E0A-80D8-D69E-3347-83FB2FA3DB67}"/>
              </a:ext>
            </a:extLst>
          </p:cNvPr>
          <p:cNvPicPr>
            <a:picLocks noChangeAspect="1"/>
          </p:cNvPicPr>
          <p:nvPr/>
        </p:nvPicPr>
        <p:blipFill>
          <a:blip r:embed="rId3"/>
          <a:stretch>
            <a:fillRect/>
          </a:stretch>
        </p:blipFill>
        <p:spPr>
          <a:xfrm>
            <a:off x="-539" y="5258"/>
            <a:ext cx="1596966" cy="2124524"/>
          </a:xfrm>
          <a:prstGeom prst="rect">
            <a:avLst/>
          </a:prstGeom>
        </p:spPr>
      </p:pic>
    </p:spTree>
    <p:extLst>
      <p:ext uri="{BB962C8B-B14F-4D97-AF65-F5344CB8AC3E}">
        <p14:creationId xmlns:p14="http://schemas.microsoft.com/office/powerpoint/2010/main" val="6611983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a:extLst>
            <a:ext uri="{FF2B5EF4-FFF2-40B4-BE49-F238E27FC236}">
              <a16:creationId xmlns:a16="http://schemas.microsoft.com/office/drawing/2014/main" id="{2F9A25DA-202E-1B16-D8D1-971685CB4E82}"/>
            </a:ext>
          </a:extLst>
        </p:cNvPr>
        <p:cNvGrpSpPr/>
        <p:nvPr/>
      </p:nvGrpSpPr>
      <p:grpSpPr>
        <a:xfrm>
          <a:off x="0" y="0"/>
          <a:ext cx="0" cy="0"/>
          <a:chOff x="0" y="0"/>
          <a:chExt cx="0" cy="0"/>
        </a:xfrm>
      </p:grpSpPr>
      <p:pic>
        <p:nvPicPr>
          <p:cNvPr id="4" name="Picture 3" descr="A screenshot of a computer&#10;&#10;AI-generated content may be incorrect.">
            <a:extLst>
              <a:ext uri="{FF2B5EF4-FFF2-40B4-BE49-F238E27FC236}">
                <a16:creationId xmlns:a16="http://schemas.microsoft.com/office/drawing/2014/main" id="{B7D823EB-6828-41E9-DF16-D2A80342561E}"/>
              </a:ext>
            </a:extLst>
          </p:cNvPr>
          <p:cNvPicPr>
            <a:picLocks noChangeAspect="1"/>
          </p:cNvPicPr>
          <p:nvPr/>
        </p:nvPicPr>
        <p:blipFill>
          <a:blip r:embed="rId2"/>
          <a:stretch>
            <a:fillRect/>
          </a:stretch>
        </p:blipFill>
        <p:spPr>
          <a:xfrm>
            <a:off x="7368" y="709523"/>
            <a:ext cx="18294830" cy="10614803"/>
          </a:xfrm>
          <a:prstGeom prst="rect">
            <a:avLst/>
          </a:prstGeom>
        </p:spPr>
      </p:pic>
      <p:pic>
        <p:nvPicPr>
          <p:cNvPr id="9" name="Picture 8" descr="A blue and red logo&#10;&#10;Description automatically generated">
            <a:extLst>
              <a:ext uri="{FF2B5EF4-FFF2-40B4-BE49-F238E27FC236}">
                <a16:creationId xmlns:a16="http://schemas.microsoft.com/office/drawing/2014/main" id="{4BA0C7C8-6CE6-3163-0D2A-BAEB01415D9F}"/>
              </a:ext>
            </a:extLst>
          </p:cNvPr>
          <p:cNvPicPr>
            <a:picLocks noChangeAspect="1"/>
          </p:cNvPicPr>
          <p:nvPr/>
        </p:nvPicPr>
        <p:blipFill>
          <a:blip r:embed="rId3"/>
          <a:stretch>
            <a:fillRect/>
          </a:stretch>
        </p:blipFill>
        <p:spPr>
          <a:xfrm>
            <a:off x="258252" y="134654"/>
            <a:ext cx="1230344" cy="1628505"/>
          </a:xfrm>
          <a:prstGeom prst="rect">
            <a:avLst/>
          </a:prstGeom>
        </p:spPr>
      </p:pic>
      <p:pic>
        <p:nvPicPr>
          <p:cNvPr id="3" name="Graphic 2">
            <a:extLst>
              <a:ext uri="{FF2B5EF4-FFF2-40B4-BE49-F238E27FC236}">
                <a16:creationId xmlns:a16="http://schemas.microsoft.com/office/drawing/2014/main" id="{2B10161B-8BD6-807C-4212-07A38CD0752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055035" y="854913"/>
            <a:ext cx="3807663" cy="748701"/>
          </a:xfrm>
          <a:prstGeom prst="rect">
            <a:avLst/>
          </a:prstGeom>
        </p:spPr>
      </p:pic>
    </p:spTree>
    <p:extLst>
      <p:ext uri="{BB962C8B-B14F-4D97-AF65-F5344CB8AC3E}">
        <p14:creationId xmlns:p14="http://schemas.microsoft.com/office/powerpoint/2010/main" val="31175070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a:extLst>
            <a:ext uri="{FF2B5EF4-FFF2-40B4-BE49-F238E27FC236}">
              <a16:creationId xmlns:a16="http://schemas.microsoft.com/office/drawing/2014/main" id="{8E3B9C9E-F58F-94D5-2CE4-B70F6C13E6B7}"/>
            </a:ext>
          </a:extLst>
        </p:cNvPr>
        <p:cNvGrpSpPr/>
        <p:nvPr/>
      </p:nvGrpSpPr>
      <p:grpSpPr>
        <a:xfrm>
          <a:off x="0" y="0"/>
          <a:ext cx="0" cy="0"/>
          <a:chOff x="0" y="0"/>
          <a:chExt cx="0" cy="0"/>
        </a:xfrm>
      </p:grpSpPr>
      <p:sp>
        <p:nvSpPr>
          <p:cNvPr id="12" name="Freeform 12">
            <a:extLst>
              <a:ext uri="{FF2B5EF4-FFF2-40B4-BE49-F238E27FC236}">
                <a16:creationId xmlns:a16="http://schemas.microsoft.com/office/drawing/2014/main" id="{04BC81EB-6591-2545-DFFF-4E7EED2472C5}"/>
              </a:ext>
            </a:extLst>
          </p:cNvPr>
          <p:cNvSpPr/>
          <p:nvPr/>
        </p:nvSpPr>
        <p:spPr>
          <a:xfrm flipH="1">
            <a:off x="16597362" y="5534407"/>
            <a:ext cx="2628900" cy="4114800"/>
          </a:xfrm>
          <a:custGeom>
            <a:avLst/>
            <a:gdLst/>
            <a:ahLst/>
            <a:cxnLst/>
            <a:rect l="l" t="t" r="r" b="b"/>
            <a:pathLst>
              <a:path w="2628900" h="4114800">
                <a:moveTo>
                  <a:pt x="2628900" y="0"/>
                </a:moveTo>
                <a:lnTo>
                  <a:pt x="0" y="0"/>
                </a:lnTo>
                <a:lnTo>
                  <a:pt x="0" y="4114800"/>
                </a:lnTo>
                <a:lnTo>
                  <a:pt x="2628900" y="4114800"/>
                </a:lnTo>
                <a:lnTo>
                  <a:pt x="262890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20" name="Freeform 20">
            <a:extLst>
              <a:ext uri="{FF2B5EF4-FFF2-40B4-BE49-F238E27FC236}">
                <a16:creationId xmlns:a16="http://schemas.microsoft.com/office/drawing/2014/main" id="{40404651-A8F0-7D11-0588-2251CBE1FC25}"/>
              </a:ext>
            </a:extLst>
          </p:cNvPr>
          <p:cNvSpPr/>
          <p:nvPr/>
        </p:nvSpPr>
        <p:spPr>
          <a:xfrm>
            <a:off x="1792646" y="-259798"/>
            <a:ext cx="3423689" cy="859035"/>
          </a:xfrm>
          <a:custGeom>
            <a:avLst/>
            <a:gdLst/>
            <a:ahLst/>
            <a:cxnLst/>
            <a:rect l="l" t="t" r="r" b="b"/>
            <a:pathLst>
              <a:path w="3423689" h="859035">
                <a:moveTo>
                  <a:pt x="0" y="0"/>
                </a:moveTo>
                <a:lnTo>
                  <a:pt x="3423688" y="0"/>
                </a:lnTo>
                <a:lnTo>
                  <a:pt x="3423688" y="859034"/>
                </a:lnTo>
                <a:lnTo>
                  <a:pt x="0" y="85903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21" name="Freeform 21">
            <a:extLst>
              <a:ext uri="{FF2B5EF4-FFF2-40B4-BE49-F238E27FC236}">
                <a16:creationId xmlns:a16="http://schemas.microsoft.com/office/drawing/2014/main" id="{203F55AA-9D84-8531-C34C-1F0018B15204}"/>
              </a:ext>
            </a:extLst>
          </p:cNvPr>
          <p:cNvSpPr/>
          <p:nvPr/>
        </p:nvSpPr>
        <p:spPr>
          <a:xfrm>
            <a:off x="14133511" y="9649207"/>
            <a:ext cx="3423689" cy="859035"/>
          </a:xfrm>
          <a:custGeom>
            <a:avLst/>
            <a:gdLst/>
            <a:ahLst/>
            <a:cxnLst/>
            <a:rect l="l" t="t" r="r" b="b"/>
            <a:pathLst>
              <a:path w="3423689" h="859035">
                <a:moveTo>
                  <a:pt x="0" y="0"/>
                </a:moveTo>
                <a:lnTo>
                  <a:pt x="3423689" y="0"/>
                </a:lnTo>
                <a:lnTo>
                  <a:pt x="3423689" y="859035"/>
                </a:lnTo>
                <a:lnTo>
                  <a:pt x="0" y="85903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pic>
        <p:nvPicPr>
          <p:cNvPr id="5" name="Picture 4" descr="A blue and red logo&#10;&#10;Description automatically generated">
            <a:extLst>
              <a:ext uri="{FF2B5EF4-FFF2-40B4-BE49-F238E27FC236}">
                <a16:creationId xmlns:a16="http://schemas.microsoft.com/office/drawing/2014/main" id="{6D7106E4-D51F-578A-2511-274F821D96A4}"/>
              </a:ext>
            </a:extLst>
          </p:cNvPr>
          <p:cNvPicPr>
            <a:picLocks noChangeAspect="1"/>
          </p:cNvPicPr>
          <p:nvPr/>
        </p:nvPicPr>
        <p:blipFill>
          <a:blip r:embed="rId6"/>
          <a:stretch>
            <a:fillRect/>
          </a:stretch>
        </p:blipFill>
        <p:spPr>
          <a:xfrm>
            <a:off x="279819" y="177786"/>
            <a:ext cx="1230344" cy="1628505"/>
          </a:xfrm>
          <a:prstGeom prst="rect">
            <a:avLst/>
          </a:prstGeom>
        </p:spPr>
      </p:pic>
      <p:pic>
        <p:nvPicPr>
          <p:cNvPr id="2" name="Graphic 1">
            <a:extLst>
              <a:ext uri="{FF2B5EF4-FFF2-40B4-BE49-F238E27FC236}">
                <a16:creationId xmlns:a16="http://schemas.microsoft.com/office/drawing/2014/main" id="{7E7EC343-A6C6-6FB4-4FE1-2CBC7A95FB7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6323334" y="181155"/>
            <a:ext cx="1600201" cy="1621767"/>
          </a:xfrm>
          <a:prstGeom prst="rect">
            <a:avLst/>
          </a:prstGeom>
        </p:spPr>
      </p:pic>
      <p:sp>
        <p:nvSpPr>
          <p:cNvPr id="8" name="TextBox 7">
            <a:extLst>
              <a:ext uri="{FF2B5EF4-FFF2-40B4-BE49-F238E27FC236}">
                <a16:creationId xmlns:a16="http://schemas.microsoft.com/office/drawing/2014/main" id="{64CECB8C-F000-AF86-2749-C38CF7CB996C}"/>
              </a:ext>
            </a:extLst>
          </p:cNvPr>
          <p:cNvSpPr txBox="1"/>
          <p:nvPr/>
        </p:nvSpPr>
        <p:spPr>
          <a:xfrm>
            <a:off x="7859922" y="5216285"/>
            <a:ext cx="510261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ea typeface="Calibri"/>
                <a:cs typeface="Calibri"/>
                <a:hlinkClick r:id="rId9"/>
              </a:rPr>
              <a:t>CloneFlow github</a:t>
            </a:r>
          </a:p>
        </p:txBody>
      </p:sp>
      <p:pic>
        <p:nvPicPr>
          <p:cNvPr id="10" name="Graphic 9">
            <a:extLst>
              <a:ext uri="{FF2B5EF4-FFF2-40B4-BE49-F238E27FC236}">
                <a16:creationId xmlns:a16="http://schemas.microsoft.com/office/drawing/2014/main" id="{0F2FFB58-D093-EEC0-76A2-E73E6597AD6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509243" y="3917290"/>
            <a:ext cx="7366059" cy="1093757"/>
          </a:xfrm>
          <a:prstGeom prst="rect">
            <a:avLst/>
          </a:prstGeom>
        </p:spPr>
      </p:pic>
      <p:sp>
        <p:nvSpPr>
          <p:cNvPr id="11" name="TextBox 10">
            <a:extLst>
              <a:ext uri="{FF2B5EF4-FFF2-40B4-BE49-F238E27FC236}">
                <a16:creationId xmlns:a16="http://schemas.microsoft.com/office/drawing/2014/main" id="{1658F66D-3E59-31FD-3752-0CFBE386050B}"/>
              </a:ext>
            </a:extLst>
          </p:cNvPr>
          <p:cNvSpPr txBox="1"/>
          <p:nvPr/>
        </p:nvSpPr>
        <p:spPr>
          <a:xfrm>
            <a:off x="3500438" y="4989842"/>
            <a:ext cx="431752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err="1">
                <a:solidFill>
                  <a:schemeClr val="bg1"/>
                </a:solidFill>
                <a:latin typeface="Bahnschrift"/>
              </a:rPr>
              <a:t>Github</a:t>
            </a:r>
            <a:r>
              <a:rPr lang="en-US" sz="4000" b="1">
                <a:solidFill>
                  <a:schemeClr val="bg1"/>
                </a:solidFill>
                <a:latin typeface="Bahnschrift"/>
              </a:rPr>
              <a:t> repository </a:t>
            </a:r>
          </a:p>
        </p:txBody>
      </p:sp>
      <p:sp>
        <p:nvSpPr>
          <p:cNvPr id="3" name="TextBox 2">
            <a:extLst>
              <a:ext uri="{FF2B5EF4-FFF2-40B4-BE49-F238E27FC236}">
                <a16:creationId xmlns:a16="http://schemas.microsoft.com/office/drawing/2014/main" id="{94D2C892-F537-D6EE-BCC6-5EC35C0C42EE}"/>
              </a:ext>
            </a:extLst>
          </p:cNvPr>
          <p:cNvSpPr txBox="1"/>
          <p:nvPr/>
        </p:nvSpPr>
        <p:spPr>
          <a:xfrm>
            <a:off x="9865327" y="5220684"/>
            <a:ext cx="841756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ea typeface="+mn-lt"/>
                <a:cs typeface="+mn-lt"/>
              </a:rPr>
              <a:t>https://github.com/parthakadam2007/CloneFlow</a:t>
            </a:r>
            <a:endParaRPr lang="en-US">
              <a:solidFill>
                <a:schemeClr val="bg1"/>
              </a:solidFill>
              <a:ea typeface="Calibri"/>
              <a:cs typeface="Calibri"/>
            </a:endParaRPr>
          </a:p>
        </p:txBody>
      </p:sp>
      <p:sp>
        <p:nvSpPr>
          <p:cNvPr id="6" name="Freeform 24">
            <a:extLst>
              <a:ext uri="{FF2B5EF4-FFF2-40B4-BE49-F238E27FC236}">
                <a16:creationId xmlns:a16="http://schemas.microsoft.com/office/drawing/2014/main" id="{1613131E-E414-7A8A-6160-782188860065}"/>
              </a:ext>
            </a:extLst>
          </p:cNvPr>
          <p:cNvSpPr/>
          <p:nvPr/>
        </p:nvSpPr>
        <p:spPr>
          <a:xfrm>
            <a:off x="-529604" y="7462226"/>
            <a:ext cx="2628900" cy="4114800"/>
          </a:xfrm>
          <a:custGeom>
            <a:avLst/>
            <a:gdLst/>
            <a:ahLst/>
            <a:cxnLst/>
            <a:rect l="l" t="t" r="r" b="b"/>
            <a:pathLst>
              <a:path w="2628900" h="4114800">
                <a:moveTo>
                  <a:pt x="0" y="0"/>
                </a:moveTo>
                <a:lnTo>
                  <a:pt x="2628900" y="0"/>
                </a:lnTo>
                <a:lnTo>
                  <a:pt x="2628900" y="4114800"/>
                </a:lnTo>
                <a:lnTo>
                  <a:pt x="0" y="4114800"/>
                </a:lnTo>
                <a:lnTo>
                  <a:pt x="0" y="0"/>
                </a:lnTo>
                <a:close/>
              </a:path>
            </a:pathLst>
          </a:custGeom>
          <a:blipFill>
            <a:blip r:embed="rId2">
              <a:extLst>
                <a:ext uri="{96DAC541-7B7A-43D3-8B79-37D633B846F1}">
                  <asvg:svgBlip xmlns:asvg="http://schemas.microsoft.com/office/drawing/2016/SVG/main" r:embed="rId12"/>
                </a:ext>
              </a:extLst>
            </a:blip>
            <a:stretch>
              <a:fillRect/>
            </a:stretch>
          </a:blipFill>
        </p:spPr>
        <p:txBody>
          <a:bodyPr/>
          <a:lstStyle/>
          <a:p>
            <a:endParaRPr lang="en-IN"/>
          </a:p>
        </p:txBody>
      </p:sp>
      <p:sp>
        <p:nvSpPr>
          <p:cNvPr id="13" name="Freeform 2" descr="A grid with purple lines&#10;&#10;AI-generated content may be incorrect.">
            <a:extLst>
              <a:ext uri="{FF2B5EF4-FFF2-40B4-BE49-F238E27FC236}">
                <a16:creationId xmlns:a16="http://schemas.microsoft.com/office/drawing/2014/main" id="{DABAA52A-DE2C-1E62-C9D7-0126B834279C}"/>
              </a:ext>
            </a:extLst>
          </p:cNvPr>
          <p:cNvSpPr/>
          <p:nvPr/>
        </p:nvSpPr>
        <p:spPr>
          <a:xfrm>
            <a:off x="279949" y="6500216"/>
            <a:ext cx="18291358" cy="4307580"/>
          </a:xfrm>
          <a:custGeom>
            <a:avLst/>
            <a:gdLst/>
            <a:ahLst/>
            <a:cxnLst/>
            <a:rect l="l" t="t" r="r" b="b"/>
            <a:pathLst>
              <a:path w="19144798" h="4307580">
                <a:moveTo>
                  <a:pt x="0" y="0"/>
                </a:moveTo>
                <a:lnTo>
                  <a:pt x="19144798" y="0"/>
                </a:lnTo>
                <a:lnTo>
                  <a:pt x="19144798" y="4307580"/>
                </a:lnTo>
                <a:lnTo>
                  <a:pt x="0" y="4307580"/>
                </a:lnTo>
                <a:lnTo>
                  <a:pt x="0" y="0"/>
                </a:lnTo>
                <a:close/>
              </a:path>
            </a:pathLst>
          </a:custGeom>
          <a:blipFill>
            <a:blip r:embed="rId13">
              <a:alphaModFix amt="50000"/>
            </a:blip>
            <a:stretch>
              <a:fillRect/>
            </a:stretch>
          </a:blipFill>
        </p:spPr>
        <p:txBody>
          <a:bodyPr/>
          <a:lstStyle/>
          <a:p>
            <a:endParaRPr lang="en-IN"/>
          </a:p>
        </p:txBody>
      </p:sp>
      <p:pic>
        <p:nvPicPr>
          <p:cNvPr id="7" name="Picture 6" descr="MIT License: A Comprehensive Analysis ...">
            <a:extLst>
              <a:ext uri="{FF2B5EF4-FFF2-40B4-BE49-F238E27FC236}">
                <a16:creationId xmlns:a16="http://schemas.microsoft.com/office/drawing/2014/main" id="{96910DB2-C82D-2ABA-2121-0D108BE6B00E}"/>
              </a:ext>
            </a:extLst>
          </p:cNvPr>
          <p:cNvPicPr>
            <a:picLocks noChangeAspect="1"/>
          </p:cNvPicPr>
          <p:nvPr/>
        </p:nvPicPr>
        <p:blipFill>
          <a:blip r:embed="rId14"/>
          <a:stretch>
            <a:fillRect/>
          </a:stretch>
        </p:blipFill>
        <p:spPr>
          <a:xfrm>
            <a:off x="12693410" y="6829065"/>
            <a:ext cx="2476500" cy="1847850"/>
          </a:xfrm>
          <a:prstGeom prst="rect">
            <a:avLst/>
          </a:prstGeom>
        </p:spPr>
      </p:pic>
    </p:spTree>
    <p:extLst>
      <p:ext uri="{BB962C8B-B14F-4D97-AF65-F5344CB8AC3E}">
        <p14:creationId xmlns:p14="http://schemas.microsoft.com/office/powerpoint/2010/main" val="24243978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a:extLst>
            <a:ext uri="{FF2B5EF4-FFF2-40B4-BE49-F238E27FC236}">
              <a16:creationId xmlns:a16="http://schemas.microsoft.com/office/drawing/2014/main" id="{8F223EEE-C656-F6EC-B385-5B7AA28A8CE7}"/>
            </a:ext>
          </a:extLst>
        </p:cNvPr>
        <p:cNvGrpSpPr/>
        <p:nvPr/>
      </p:nvGrpSpPr>
      <p:grpSpPr>
        <a:xfrm>
          <a:off x="0" y="0"/>
          <a:ext cx="0" cy="0"/>
          <a:chOff x="0" y="0"/>
          <a:chExt cx="0" cy="0"/>
        </a:xfrm>
      </p:grpSpPr>
      <p:grpSp>
        <p:nvGrpSpPr>
          <p:cNvPr id="33" name="Group 16">
            <a:extLst>
              <a:ext uri="{FF2B5EF4-FFF2-40B4-BE49-F238E27FC236}">
                <a16:creationId xmlns:a16="http://schemas.microsoft.com/office/drawing/2014/main" id="{1732EA4A-4362-CA4F-8E49-0D8F244E3A47}"/>
              </a:ext>
            </a:extLst>
          </p:cNvPr>
          <p:cNvGrpSpPr/>
          <p:nvPr/>
        </p:nvGrpSpPr>
        <p:grpSpPr>
          <a:xfrm>
            <a:off x="5284526" y="604105"/>
            <a:ext cx="7437848" cy="1513270"/>
            <a:chOff x="0" y="0"/>
            <a:chExt cx="3209871" cy="444791"/>
          </a:xfrm>
        </p:grpSpPr>
        <p:sp>
          <p:nvSpPr>
            <p:cNvPr id="34" name="Freeform 17">
              <a:extLst>
                <a:ext uri="{FF2B5EF4-FFF2-40B4-BE49-F238E27FC236}">
                  <a16:creationId xmlns:a16="http://schemas.microsoft.com/office/drawing/2014/main" id="{66244FB1-9A78-C02C-E881-8C2D399E9D2D}"/>
                </a:ext>
              </a:extLst>
            </p:cNvPr>
            <p:cNvSpPr/>
            <p:nvPr/>
          </p:nvSpPr>
          <p:spPr>
            <a:xfrm>
              <a:off x="0" y="0"/>
              <a:ext cx="3209871" cy="444791"/>
            </a:xfrm>
            <a:custGeom>
              <a:avLst/>
              <a:gdLst/>
              <a:ahLst/>
              <a:cxnLst/>
              <a:rect l="l" t="t" r="r" b="b"/>
              <a:pathLst>
                <a:path w="3209871" h="444791">
                  <a:moveTo>
                    <a:pt x="203200" y="0"/>
                  </a:moveTo>
                  <a:lnTo>
                    <a:pt x="3209871" y="0"/>
                  </a:lnTo>
                  <a:lnTo>
                    <a:pt x="3006671" y="444791"/>
                  </a:lnTo>
                  <a:lnTo>
                    <a:pt x="0" y="444791"/>
                  </a:lnTo>
                  <a:lnTo>
                    <a:pt x="203200" y="0"/>
                  </a:lnTo>
                  <a:close/>
                </a:path>
              </a:pathLst>
            </a:custGeom>
            <a:solidFill>
              <a:srgbClr val="000000">
                <a:alpha val="0"/>
              </a:srgbClr>
            </a:solidFill>
            <a:ln w="38100" cap="sq">
              <a:solidFill>
                <a:srgbClr val="FFFFFF"/>
              </a:solidFill>
              <a:prstDash val="solid"/>
              <a:miter/>
            </a:ln>
          </p:spPr>
          <p:txBody>
            <a:bodyPr/>
            <a:lstStyle/>
            <a:p>
              <a:endParaRPr lang="en-IN"/>
            </a:p>
          </p:txBody>
        </p:sp>
        <p:sp>
          <p:nvSpPr>
            <p:cNvPr id="35" name="TextBox 18">
              <a:extLst>
                <a:ext uri="{FF2B5EF4-FFF2-40B4-BE49-F238E27FC236}">
                  <a16:creationId xmlns:a16="http://schemas.microsoft.com/office/drawing/2014/main" id="{D31F5F13-E7A7-81F1-9494-C9ABE8E2C3AC}"/>
                </a:ext>
              </a:extLst>
            </p:cNvPr>
            <p:cNvSpPr txBox="1"/>
            <p:nvPr/>
          </p:nvSpPr>
          <p:spPr>
            <a:xfrm>
              <a:off x="101600" y="-38100"/>
              <a:ext cx="3006671" cy="482891"/>
            </a:xfrm>
            <a:prstGeom prst="rect">
              <a:avLst/>
            </a:prstGeom>
          </p:spPr>
          <p:txBody>
            <a:bodyPr lIns="50800" tIns="50800" rIns="50800" bIns="50800" rtlCol="0" anchor="ctr"/>
            <a:lstStyle/>
            <a:p>
              <a:pPr algn="ctr">
                <a:lnSpc>
                  <a:spcPts val="2659"/>
                </a:lnSpc>
              </a:pPr>
              <a:endParaRPr/>
            </a:p>
          </p:txBody>
        </p:sp>
      </p:grpSp>
      <p:grpSp>
        <p:nvGrpSpPr>
          <p:cNvPr id="36" name="Group 19">
            <a:extLst>
              <a:ext uri="{FF2B5EF4-FFF2-40B4-BE49-F238E27FC236}">
                <a16:creationId xmlns:a16="http://schemas.microsoft.com/office/drawing/2014/main" id="{49B9B3C1-6B05-DD2D-75FD-06588CB3CAAA}"/>
              </a:ext>
            </a:extLst>
          </p:cNvPr>
          <p:cNvGrpSpPr/>
          <p:nvPr/>
        </p:nvGrpSpPr>
        <p:grpSpPr>
          <a:xfrm>
            <a:off x="4941704" y="620331"/>
            <a:ext cx="7570336" cy="1513270"/>
            <a:chOff x="0" y="0"/>
            <a:chExt cx="3267048" cy="444791"/>
          </a:xfrm>
        </p:grpSpPr>
        <p:sp>
          <p:nvSpPr>
            <p:cNvPr id="37" name="Freeform 20">
              <a:extLst>
                <a:ext uri="{FF2B5EF4-FFF2-40B4-BE49-F238E27FC236}">
                  <a16:creationId xmlns:a16="http://schemas.microsoft.com/office/drawing/2014/main" id="{4D7ADE2C-CB4F-64C3-7519-3F988FB2B820}"/>
                </a:ext>
              </a:extLst>
            </p:cNvPr>
            <p:cNvSpPr/>
            <p:nvPr/>
          </p:nvSpPr>
          <p:spPr>
            <a:xfrm>
              <a:off x="0" y="0"/>
              <a:ext cx="3267048" cy="444791"/>
            </a:xfrm>
            <a:custGeom>
              <a:avLst/>
              <a:gdLst/>
              <a:ahLst/>
              <a:cxnLst/>
              <a:rect l="l" t="t" r="r" b="b"/>
              <a:pathLst>
                <a:path w="3267048" h="444791">
                  <a:moveTo>
                    <a:pt x="203200" y="0"/>
                  </a:moveTo>
                  <a:lnTo>
                    <a:pt x="3267048" y="0"/>
                  </a:lnTo>
                  <a:lnTo>
                    <a:pt x="3063848" y="444791"/>
                  </a:lnTo>
                  <a:lnTo>
                    <a:pt x="0" y="444791"/>
                  </a:lnTo>
                  <a:lnTo>
                    <a:pt x="203200" y="0"/>
                  </a:lnTo>
                  <a:close/>
                </a:path>
              </a:pathLst>
            </a:custGeom>
            <a:solidFill>
              <a:srgbClr val="6B169F"/>
            </a:solidFill>
          </p:spPr>
          <p:txBody>
            <a:bodyPr/>
            <a:lstStyle/>
            <a:p>
              <a:endParaRPr lang="en-IN"/>
            </a:p>
          </p:txBody>
        </p:sp>
        <p:sp>
          <p:nvSpPr>
            <p:cNvPr id="38" name="TextBox 21">
              <a:extLst>
                <a:ext uri="{FF2B5EF4-FFF2-40B4-BE49-F238E27FC236}">
                  <a16:creationId xmlns:a16="http://schemas.microsoft.com/office/drawing/2014/main" id="{5430D018-757D-6C3B-6F2A-E80CC91DC88D}"/>
                </a:ext>
              </a:extLst>
            </p:cNvPr>
            <p:cNvSpPr txBox="1"/>
            <p:nvPr/>
          </p:nvSpPr>
          <p:spPr>
            <a:xfrm>
              <a:off x="101600" y="-38100"/>
              <a:ext cx="3063848" cy="482891"/>
            </a:xfrm>
            <a:prstGeom prst="rect">
              <a:avLst/>
            </a:prstGeom>
          </p:spPr>
          <p:txBody>
            <a:bodyPr lIns="50800" tIns="50800" rIns="50800" bIns="50800" rtlCol="0" anchor="ctr"/>
            <a:lstStyle/>
            <a:p>
              <a:pPr algn="ctr">
                <a:lnSpc>
                  <a:spcPts val="2659"/>
                </a:lnSpc>
              </a:pPr>
              <a:endParaRPr/>
            </a:p>
          </p:txBody>
        </p:sp>
      </p:grpSp>
      <p:sp>
        <p:nvSpPr>
          <p:cNvPr id="2" name="Freeform 2">
            <a:extLst>
              <a:ext uri="{FF2B5EF4-FFF2-40B4-BE49-F238E27FC236}">
                <a16:creationId xmlns:a16="http://schemas.microsoft.com/office/drawing/2014/main" id="{DB8C3672-AF10-FC38-B0AB-D302C0BF5FF2}"/>
              </a:ext>
            </a:extLst>
          </p:cNvPr>
          <p:cNvSpPr/>
          <p:nvPr/>
        </p:nvSpPr>
        <p:spPr>
          <a:xfrm flipV="1">
            <a:off x="-232767" y="-1538897"/>
            <a:ext cx="19144798" cy="4307580"/>
          </a:xfrm>
          <a:custGeom>
            <a:avLst/>
            <a:gdLst/>
            <a:ahLst/>
            <a:cxnLst/>
            <a:rect l="l" t="t" r="r" b="b"/>
            <a:pathLst>
              <a:path w="19144798" h="4307580">
                <a:moveTo>
                  <a:pt x="0" y="4307580"/>
                </a:moveTo>
                <a:lnTo>
                  <a:pt x="19144798" y="4307580"/>
                </a:lnTo>
                <a:lnTo>
                  <a:pt x="19144798" y="0"/>
                </a:lnTo>
                <a:lnTo>
                  <a:pt x="0" y="0"/>
                </a:lnTo>
                <a:lnTo>
                  <a:pt x="0" y="4307580"/>
                </a:lnTo>
                <a:close/>
              </a:path>
            </a:pathLst>
          </a:custGeom>
          <a:blipFill>
            <a:blip r:embed="rId2">
              <a:alphaModFix amt="50000"/>
            </a:blip>
            <a:stretch>
              <a:fillRect/>
            </a:stretch>
          </a:blipFill>
        </p:spPr>
        <p:txBody>
          <a:bodyPr/>
          <a:lstStyle/>
          <a:p>
            <a:endParaRPr lang="en-IN"/>
          </a:p>
        </p:txBody>
      </p:sp>
      <p:sp>
        <p:nvSpPr>
          <p:cNvPr id="12" name="Freeform 12">
            <a:extLst>
              <a:ext uri="{FF2B5EF4-FFF2-40B4-BE49-F238E27FC236}">
                <a16:creationId xmlns:a16="http://schemas.microsoft.com/office/drawing/2014/main" id="{1B02346F-DC7B-8CCA-02FE-FD348CFC02C9}"/>
              </a:ext>
            </a:extLst>
          </p:cNvPr>
          <p:cNvSpPr/>
          <p:nvPr/>
        </p:nvSpPr>
        <p:spPr>
          <a:xfrm flipH="1">
            <a:off x="16597362" y="5534407"/>
            <a:ext cx="2628900" cy="4114800"/>
          </a:xfrm>
          <a:custGeom>
            <a:avLst/>
            <a:gdLst/>
            <a:ahLst/>
            <a:cxnLst/>
            <a:rect l="l" t="t" r="r" b="b"/>
            <a:pathLst>
              <a:path w="2628900" h="4114800">
                <a:moveTo>
                  <a:pt x="2628900" y="0"/>
                </a:moveTo>
                <a:lnTo>
                  <a:pt x="0" y="0"/>
                </a:lnTo>
                <a:lnTo>
                  <a:pt x="0" y="4114800"/>
                </a:lnTo>
                <a:lnTo>
                  <a:pt x="2628900" y="4114800"/>
                </a:lnTo>
                <a:lnTo>
                  <a:pt x="262890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17" name="TextBox 17">
            <a:extLst>
              <a:ext uri="{FF2B5EF4-FFF2-40B4-BE49-F238E27FC236}">
                <a16:creationId xmlns:a16="http://schemas.microsoft.com/office/drawing/2014/main" id="{5334D751-D881-B69A-DDDF-6F15330B028D}"/>
              </a:ext>
            </a:extLst>
          </p:cNvPr>
          <p:cNvSpPr txBox="1"/>
          <p:nvPr/>
        </p:nvSpPr>
        <p:spPr>
          <a:xfrm>
            <a:off x="2597204" y="1223105"/>
            <a:ext cx="12595933" cy="977062"/>
          </a:xfrm>
          <a:prstGeom prst="rect">
            <a:avLst/>
          </a:prstGeom>
        </p:spPr>
        <p:txBody>
          <a:bodyPr wrap="square" lIns="0" tIns="0" rIns="0" bIns="0" rtlCol="0" anchor="t">
            <a:spAutoFit/>
          </a:bodyPr>
          <a:lstStyle/>
          <a:p>
            <a:pPr algn="ctr">
              <a:lnSpc>
                <a:spcPts val="7000"/>
              </a:lnSpc>
            </a:pPr>
            <a:r>
              <a:rPr lang="en-US" sz="11500">
                <a:solidFill>
                  <a:srgbClr val="FFFFFF"/>
                </a:solidFill>
                <a:latin typeface="Bahnschrift Condensed"/>
                <a:ea typeface="HK Modular"/>
                <a:cs typeface="HK Modular"/>
              </a:rPr>
              <a:t>CONCLUSION</a:t>
            </a:r>
            <a:endParaRPr lang="en-US" sz="11500">
              <a:solidFill>
                <a:srgbClr val="FFFFFF"/>
              </a:solidFill>
              <a:latin typeface="Bahnschrift Condensed" panose="020B0502040204020203" pitchFamily="34" charset="0"/>
              <a:ea typeface="HK Modular"/>
              <a:cs typeface="HK Modular"/>
            </a:endParaRPr>
          </a:p>
        </p:txBody>
      </p:sp>
      <p:sp>
        <p:nvSpPr>
          <p:cNvPr id="18" name="TextBox 18">
            <a:extLst>
              <a:ext uri="{FF2B5EF4-FFF2-40B4-BE49-F238E27FC236}">
                <a16:creationId xmlns:a16="http://schemas.microsoft.com/office/drawing/2014/main" id="{59A7E4DA-911D-138E-3C3B-7F1C40F0885B}"/>
              </a:ext>
            </a:extLst>
          </p:cNvPr>
          <p:cNvSpPr txBox="1"/>
          <p:nvPr/>
        </p:nvSpPr>
        <p:spPr>
          <a:xfrm>
            <a:off x="1614617" y="3290570"/>
            <a:ext cx="15938652" cy="5909310"/>
          </a:xfrm>
          <a:prstGeom prst="rect">
            <a:avLst/>
          </a:prstGeom>
        </p:spPr>
        <p:txBody>
          <a:bodyPr wrap="square" lIns="0" tIns="0" rIns="0" bIns="0" rtlCol="0" anchor="t">
            <a:spAutoFit/>
          </a:bodyPr>
          <a:lstStyle/>
          <a:p>
            <a:pPr algn="l" rtl="0" fontAlgn="base">
              <a:buNone/>
            </a:pPr>
            <a:r>
              <a:rPr lang="en-US" sz="3600" b="0" i="0" u="none" strike="noStrike">
                <a:solidFill>
                  <a:srgbClr val="F2F2F2"/>
                </a:solidFill>
                <a:effectLst/>
                <a:latin typeface="Amasis MT Pro" panose="02040504050005020304" pitchFamily="18" charset="0"/>
              </a:rPr>
              <a:t>title of our project is “AI-Powered Digital Twin for Productivity Automation”.</a:t>
            </a:r>
            <a:r>
              <a:rPr lang="en-US" sz="3600" b="0" i="0">
                <a:solidFill>
                  <a:srgbClr val="000000"/>
                </a:solidFill>
                <a:effectLst/>
                <a:latin typeface="Amasis MT Pro" panose="02040504050005020304" pitchFamily="18" charset="0"/>
              </a:rPr>
              <a:t>​</a:t>
            </a:r>
            <a:endParaRPr lang="en-US" sz="6000" b="0" i="0">
              <a:solidFill>
                <a:srgbClr val="000000"/>
              </a:solidFill>
              <a:effectLst/>
              <a:latin typeface="Arial" panose="020B0604020202020204" pitchFamily="34" charset="0"/>
            </a:endParaRPr>
          </a:p>
          <a:p>
            <a:pPr algn="l" rtl="0" fontAlgn="base">
              <a:buFont typeface="Arial" panose="020B0604020202020204" pitchFamily="34" charset="0"/>
              <a:buChar char="•"/>
            </a:pPr>
            <a:r>
              <a:rPr lang="en-US" sz="3600" b="0" i="0" u="none" strike="noStrike">
                <a:solidFill>
                  <a:srgbClr val="F2F2F2"/>
                </a:solidFill>
                <a:effectLst/>
                <a:latin typeface="Amasis MT Pro" panose="02040504050005020304" pitchFamily="18" charset="0"/>
              </a:rPr>
              <a:t>Develops an intelligent, web-based platform that creates a virtual digital twin of the user. </a:t>
            </a:r>
            <a:r>
              <a:rPr lang="en-US" sz="3600" b="0" i="0">
                <a:solidFill>
                  <a:srgbClr val="000000"/>
                </a:solidFill>
                <a:effectLst/>
                <a:latin typeface="Amasis MT Pro" panose="02040504050005020304" pitchFamily="18" charset="0"/>
              </a:rPr>
              <a:t>​</a:t>
            </a:r>
            <a:endParaRPr lang="en-US" sz="6000" b="0" i="0">
              <a:solidFill>
                <a:srgbClr val="000000"/>
              </a:solidFill>
              <a:effectLst/>
              <a:latin typeface="Arial" panose="020B0604020202020204" pitchFamily="34" charset="0"/>
            </a:endParaRPr>
          </a:p>
          <a:p>
            <a:pPr algn="l" rtl="0" fontAlgn="base">
              <a:buFont typeface="Arial" panose="020B0604020202020204" pitchFamily="34" charset="0"/>
              <a:buChar char="•"/>
            </a:pPr>
            <a:r>
              <a:rPr lang="en-US" sz="3600" b="0" i="0" u="none" strike="noStrike">
                <a:solidFill>
                  <a:srgbClr val="F2F2F2"/>
                </a:solidFill>
                <a:effectLst/>
                <a:latin typeface="Amasis MT Pro" panose="02040504050005020304" pitchFamily="18" charset="0"/>
              </a:rPr>
              <a:t>The digital twin learns from user behavior, communication style, and preferences. </a:t>
            </a:r>
            <a:r>
              <a:rPr lang="en-US" sz="3600" b="0" i="0">
                <a:solidFill>
                  <a:srgbClr val="000000"/>
                </a:solidFill>
                <a:effectLst/>
                <a:latin typeface="Amasis MT Pro" panose="02040504050005020304" pitchFamily="18" charset="0"/>
              </a:rPr>
              <a:t>​</a:t>
            </a:r>
            <a:endParaRPr lang="en-US" sz="6000" b="0" i="0">
              <a:solidFill>
                <a:srgbClr val="000000"/>
              </a:solidFill>
              <a:effectLst/>
              <a:latin typeface="Arial" panose="020B0604020202020204" pitchFamily="34" charset="0"/>
            </a:endParaRPr>
          </a:p>
          <a:p>
            <a:pPr algn="l" rtl="0" fontAlgn="base">
              <a:buFont typeface="Arial" panose="020B0604020202020204" pitchFamily="34" charset="0"/>
              <a:buChar char="•"/>
            </a:pPr>
            <a:r>
              <a:rPr lang="en-US" sz="3600" b="0" i="0" u="none" strike="noStrike">
                <a:solidFill>
                  <a:srgbClr val="F2F2F2"/>
                </a:solidFill>
                <a:effectLst/>
                <a:latin typeface="Amasis MT Pro" panose="02040504050005020304" pitchFamily="18" charset="0"/>
              </a:rPr>
              <a:t>Uses advanced AI techniques, including Retrieval-Augmented Generation (RAG), to personalize assistance. </a:t>
            </a:r>
            <a:r>
              <a:rPr lang="en-US" sz="3600" b="0" i="0">
                <a:solidFill>
                  <a:srgbClr val="000000"/>
                </a:solidFill>
                <a:effectLst/>
                <a:latin typeface="Amasis MT Pro" panose="02040504050005020304" pitchFamily="18" charset="0"/>
              </a:rPr>
              <a:t>​</a:t>
            </a:r>
            <a:endParaRPr lang="en-US" sz="6000" b="0" i="0">
              <a:solidFill>
                <a:srgbClr val="000000"/>
              </a:solidFill>
              <a:effectLst/>
              <a:latin typeface="Arial" panose="020B0604020202020204" pitchFamily="34" charset="0"/>
            </a:endParaRPr>
          </a:p>
          <a:p>
            <a:pPr algn="l" rtl="0" fontAlgn="base">
              <a:buFont typeface="Arial" panose="020B0604020202020204" pitchFamily="34" charset="0"/>
              <a:buChar char="•"/>
            </a:pPr>
            <a:r>
              <a:rPr lang="en-US" sz="3600" b="0" i="0" u="none" strike="noStrike">
                <a:solidFill>
                  <a:srgbClr val="F2F2F2"/>
                </a:solidFill>
                <a:effectLst/>
                <a:latin typeface="Amasis MT Pro" panose="02040504050005020304" pitchFamily="18" charset="0"/>
              </a:rPr>
              <a:t>Mimics the user’s tone and writing style to provide context-aware support. </a:t>
            </a:r>
            <a:r>
              <a:rPr lang="en-US" sz="3600" b="0" i="0">
                <a:solidFill>
                  <a:srgbClr val="000000"/>
                </a:solidFill>
                <a:effectLst/>
                <a:latin typeface="Amasis MT Pro" panose="02040504050005020304" pitchFamily="18" charset="0"/>
              </a:rPr>
              <a:t>​</a:t>
            </a:r>
            <a:endParaRPr lang="en-US" sz="6000" b="0" i="0">
              <a:solidFill>
                <a:srgbClr val="000000"/>
              </a:solidFill>
              <a:effectLst/>
              <a:latin typeface="Arial" panose="020B0604020202020204" pitchFamily="34" charset="0"/>
            </a:endParaRPr>
          </a:p>
          <a:p>
            <a:pPr algn="l" rtl="0" fontAlgn="base">
              <a:buFont typeface="Arial" panose="020B0604020202020204" pitchFamily="34" charset="0"/>
              <a:buChar char="•"/>
            </a:pPr>
            <a:r>
              <a:rPr lang="en-US" sz="3600" b="0" i="0" u="none" strike="noStrike">
                <a:solidFill>
                  <a:srgbClr val="F2F2F2"/>
                </a:solidFill>
                <a:effectLst/>
                <a:latin typeface="Amasis MT Pro" panose="02040504050005020304" pitchFamily="18" charset="0"/>
              </a:rPr>
              <a:t>Aims to assist users in managing daily digital tasks efficiently.</a:t>
            </a:r>
            <a:r>
              <a:rPr lang="en-US" sz="3600" b="0" i="0">
                <a:solidFill>
                  <a:srgbClr val="000000"/>
                </a:solidFill>
                <a:effectLst/>
                <a:latin typeface="Amasis MT Pro" panose="02040504050005020304" pitchFamily="18" charset="0"/>
              </a:rPr>
              <a:t>​</a:t>
            </a:r>
            <a:endParaRPr lang="en-US" sz="6000" b="0" i="0">
              <a:solidFill>
                <a:srgbClr val="000000"/>
              </a:solidFill>
              <a:effectLst/>
              <a:latin typeface="Arial" panose="020B0604020202020204" pitchFamily="34" charset="0"/>
            </a:endParaRPr>
          </a:p>
          <a:p>
            <a:pPr marL="742950" indent="-742950">
              <a:buFont typeface="+mj-lt"/>
              <a:buAutoNum type="arabicPeriod"/>
            </a:pPr>
            <a:endParaRPr lang="en-US" sz="6000">
              <a:solidFill>
                <a:schemeClr val="bg1"/>
              </a:solidFill>
            </a:endParaRPr>
          </a:p>
        </p:txBody>
      </p:sp>
      <p:sp>
        <p:nvSpPr>
          <p:cNvPr id="20" name="Freeform 20">
            <a:extLst>
              <a:ext uri="{FF2B5EF4-FFF2-40B4-BE49-F238E27FC236}">
                <a16:creationId xmlns:a16="http://schemas.microsoft.com/office/drawing/2014/main" id="{0216A01E-32C4-5B21-7665-1F2B0FE60450}"/>
              </a:ext>
            </a:extLst>
          </p:cNvPr>
          <p:cNvSpPr/>
          <p:nvPr/>
        </p:nvSpPr>
        <p:spPr>
          <a:xfrm>
            <a:off x="886873" y="-259798"/>
            <a:ext cx="3423689" cy="859035"/>
          </a:xfrm>
          <a:custGeom>
            <a:avLst/>
            <a:gdLst/>
            <a:ahLst/>
            <a:cxnLst/>
            <a:rect l="l" t="t" r="r" b="b"/>
            <a:pathLst>
              <a:path w="3423689" h="859035">
                <a:moveTo>
                  <a:pt x="0" y="0"/>
                </a:moveTo>
                <a:lnTo>
                  <a:pt x="3423688" y="0"/>
                </a:lnTo>
                <a:lnTo>
                  <a:pt x="3423688" y="859034"/>
                </a:lnTo>
                <a:lnTo>
                  <a:pt x="0" y="85903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21" name="Freeform 21">
            <a:extLst>
              <a:ext uri="{FF2B5EF4-FFF2-40B4-BE49-F238E27FC236}">
                <a16:creationId xmlns:a16="http://schemas.microsoft.com/office/drawing/2014/main" id="{33355A49-3614-C130-6585-7ED981EF4320}"/>
              </a:ext>
            </a:extLst>
          </p:cNvPr>
          <p:cNvSpPr/>
          <p:nvPr/>
        </p:nvSpPr>
        <p:spPr>
          <a:xfrm>
            <a:off x="14133511" y="9649207"/>
            <a:ext cx="3423689" cy="859035"/>
          </a:xfrm>
          <a:custGeom>
            <a:avLst/>
            <a:gdLst/>
            <a:ahLst/>
            <a:cxnLst/>
            <a:rect l="l" t="t" r="r" b="b"/>
            <a:pathLst>
              <a:path w="3423689" h="859035">
                <a:moveTo>
                  <a:pt x="0" y="0"/>
                </a:moveTo>
                <a:lnTo>
                  <a:pt x="3423689" y="0"/>
                </a:lnTo>
                <a:lnTo>
                  <a:pt x="3423689" y="859035"/>
                </a:lnTo>
                <a:lnTo>
                  <a:pt x="0" y="85903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41" name="Freeform 20">
            <a:extLst>
              <a:ext uri="{FF2B5EF4-FFF2-40B4-BE49-F238E27FC236}">
                <a16:creationId xmlns:a16="http://schemas.microsoft.com/office/drawing/2014/main" id="{639F9BB6-AB71-1BD7-6AF3-C5444416887E}"/>
              </a:ext>
            </a:extLst>
          </p:cNvPr>
          <p:cNvSpPr/>
          <p:nvPr/>
        </p:nvSpPr>
        <p:spPr>
          <a:xfrm>
            <a:off x="2546848" y="2217210"/>
            <a:ext cx="12348796" cy="773621"/>
          </a:xfrm>
          <a:custGeom>
            <a:avLst/>
            <a:gdLst/>
            <a:ahLst/>
            <a:cxnLst/>
            <a:rect l="l" t="t" r="r" b="b"/>
            <a:pathLst>
              <a:path w="3267048" h="444791">
                <a:moveTo>
                  <a:pt x="203200" y="0"/>
                </a:moveTo>
                <a:lnTo>
                  <a:pt x="3267048" y="0"/>
                </a:lnTo>
                <a:lnTo>
                  <a:pt x="3063848" y="444791"/>
                </a:lnTo>
                <a:lnTo>
                  <a:pt x="0" y="444791"/>
                </a:lnTo>
                <a:lnTo>
                  <a:pt x="203200" y="0"/>
                </a:lnTo>
                <a:close/>
              </a:path>
            </a:pathLst>
          </a:custGeom>
          <a:solidFill>
            <a:srgbClr val="6B169F"/>
          </a:solidFill>
        </p:spPr>
        <p:txBody>
          <a:bodyPr lIns="91440" tIns="45720" rIns="91440" bIns="45720" anchor="t"/>
          <a:lstStyle/>
          <a:p>
            <a:pPr fontAlgn="base"/>
            <a:r>
              <a:rPr lang="en-US" sz="3600" b="0" i="0" u="none" strike="noStrike">
                <a:solidFill>
                  <a:srgbClr val="F2F2F2"/>
                </a:solidFill>
                <a:effectLst/>
                <a:latin typeface="Amasis MT Pro"/>
              </a:rPr>
              <a:t>“AI-Powered Digital Twin for Productivity </a:t>
            </a:r>
            <a:r>
              <a:rPr lang="en-US" sz="3600">
                <a:solidFill>
                  <a:srgbClr val="F2F2F2"/>
                </a:solidFill>
                <a:latin typeface="Amasis MT Pro"/>
              </a:rPr>
              <a:t>for Automation</a:t>
            </a:r>
            <a:r>
              <a:rPr lang="en-US" sz="3600" b="0" i="0" u="none" strike="noStrike">
                <a:solidFill>
                  <a:srgbClr val="F2F2F2"/>
                </a:solidFill>
                <a:effectLst/>
                <a:latin typeface="Amasis MT Pro"/>
              </a:rPr>
              <a:t>”.</a:t>
            </a:r>
            <a:r>
              <a:rPr lang="en-US" sz="3600" b="0" i="0">
                <a:solidFill>
                  <a:srgbClr val="000000"/>
                </a:solidFill>
                <a:effectLst/>
                <a:latin typeface="Amasis MT Pro"/>
              </a:rPr>
              <a:t>​</a:t>
            </a:r>
            <a:endParaRPr lang="en-US" sz="6000" b="0" i="0">
              <a:solidFill>
                <a:srgbClr val="000000"/>
              </a:solidFill>
              <a:effectLst/>
              <a:latin typeface="Amasis MT Pro"/>
            </a:endParaRPr>
          </a:p>
        </p:txBody>
      </p:sp>
      <p:pic>
        <p:nvPicPr>
          <p:cNvPr id="5" name="Picture 4" descr="A blue and red logo&#10;&#10;Description automatically generated">
            <a:extLst>
              <a:ext uri="{FF2B5EF4-FFF2-40B4-BE49-F238E27FC236}">
                <a16:creationId xmlns:a16="http://schemas.microsoft.com/office/drawing/2014/main" id="{734D4976-3A21-2B9A-7169-6EF6EB6DD9F3}"/>
              </a:ext>
            </a:extLst>
          </p:cNvPr>
          <p:cNvPicPr>
            <a:picLocks noChangeAspect="1"/>
          </p:cNvPicPr>
          <p:nvPr/>
        </p:nvPicPr>
        <p:blipFill>
          <a:blip r:embed="rId7"/>
          <a:stretch>
            <a:fillRect/>
          </a:stretch>
        </p:blipFill>
        <p:spPr>
          <a:xfrm>
            <a:off x="-539" y="5258"/>
            <a:ext cx="1596966" cy="2124524"/>
          </a:xfrm>
          <a:prstGeom prst="rect">
            <a:avLst/>
          </a:prstGeom>
        </p:spPr>
      </p:pic>
    </p:spTree>
    <p:extLst>
      <p:ext uri="{BB962C8B-B14F-4D97-AF65-F5344CB8AC3E}">
        <p14:creationId xmlns:p14="http://schemas.microsoft.com/office/powerpoint/2010/main" val="24345261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a:extLst>
            <a:ext uri="{FF2B5EF4-FFF2-40B4-BE49-F238E27FC236}">
              <a16:creationId xmlns:a16="http://schemas.microsoft.com/office/drawing/2014/main" id="{602AE20D-F861-0D10-EA4C-1006EE503481}"/>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57ABE34D-6EC5-00CC-EF07-12594F3ACDD1}"/>
              </a:ext>
            </a:extLst>
          </p:cNvPr>
          <p:cNvSpPr/>
          <p:nvPr/>
        </p:nvSpPr>
        <p:spPr>
          <a:xfrm flipV="1">
            <a:off x="153433" y="533326"/>
            <a:ext cx="18138958" cy="3012180"/>
          </a:xfrm>
          <a:custGeom>
            <a:avLst/>
            <a:gdLst/>
            <a:ahLst/>
            <a:cxnLst/>
            <a:rect l="l" t="t" r="r" b="b"/>
            <a:pathLst>
              <a:path w="19144798" h="4307580">
                <a:moveTo>
                  <a:pt x="0" y="4307580"/>
                </a:moveTo>
                <a:lnTo>
                  <a:pt x="19144798" y="4307580"/>
                </a:lnTo>
                <a:lnTo>
                  <a:pt x="19144798" y="0"/>
                </a:lnTo>
                <a:lnTo>
                  <a:pt x="0" y="0"/>
                </a:lnTo>
                <a:lnTo>
                  <a:pt x="0" y="4307580"/>
                </a:lnTo>
                <a:close/>
              </a:path>
            </a:pathLst>
          </a:custGeom>
          <a:blipFill>
            <a:blip r:embed="rId2">
              <a:alphaModFix amt="50000"/>
            </a:blip>
            <a:stretch>
              <a:fillRect/>
            </a:stretch>
          </a:blipFill>
        </p:spPr>
        <p:txBody>
          <a:bodyPr/>
          <a:lstStyle/>
          <a:p>
            <a:endParaRPr lang="en-IN"/>
          </a:p>
        </p:txBody>
      </p:sp>
      <p:sp>
        <p:nvSpPr>
          <p:cNvPr id="3" name="Freeform 3">
            <a:extLst>
              <a:ext uri="{FF2B5EF4-FFF2-40B4-BE49-F238E27FC236}">
                <a16:creationId xmlns:a16="http://schemas.microsoft.com/office/drawing/2014/main" id="{A7435BB3-F514-77F6-3736-7E332FB5AB94}"/>
              </a:ext>
            </a:extLst>
          </p:cNvPr>
          <p:cNvSpPr/>
          <p:nvPr/>
        </p:nvSpPr>
        <p:spPr>
          <a:xfrm>
            <a:off x="10205" y="7495417"/>
            <a:ext cx="19144798" cy="4307580"/>
          </a:xfrm>
          <a:custGeom>
            <a:avLst/>
            <a:gdLst/>
            <a:ahLst/>
            <a:cxnLst/>
            <a:rect l="l" t="t" r="r" b="b"/>
            <a:pathLst>
              <a:path w="19144798" h="4307580">
                <a:moveTo>
                  <a:pt x="0" y="0"/>
                </a:moveTo>
                <a:lnTo>
                  <a:pt x="19144798" y="0"/>
                </a:lnTo>
                <a:lnTo>
                  <a:pt x="19144798" y="4307580"/>
                </a:lnTo>
                <a:lnTo>
                  <a:pt x="0" y="4307580"/>
                </a:lnTo>
                <a:lnTo>
                  <a:pt x="0" y="0"/>
                </a:lnTo>
                <a:close/>
              </a:path>
            </a:pathLst>
          </a:custGeom>
          <a:blipFill>
            <a:blip r:embed="rId2">
              <a:alphaModFix amt="50000"/>
            </a:blip>
            <a:stretch>
              <a:fillRect/>
            </a:stretch>
          </a:blipFill>
        </p:spPr>
        <p:txBody>
          <a:bodyPr/>
          <a:lstStyle/>
          <a:p>
            <a:endParaRPr lang="en-IN"/>
          </a:p>
        </p:txBody>
      </p:sp>
      <p:sp>
        <p:nvSpPr>
          <p:cNvPr id="6" name="Freeform 6">
            <a:extLst>
              <a:ext uri="{FF2B5EF4-FFF2-40B4-BE49-F238E27FC236}">
                <a16:creationId xmlns:a16="http://schemas.microsoft.com/office/drawing/2014/main" id="{58BA4FB2-1BA5-7717-10AF-9732491159A8}"/>
              </a:ext>
            </a:extLst>
          </p:cNvPr>
          <p:cNvSpPr/>
          <p:nvPr/>
        </p:nvSpPr>
        <p:spPr>
          <a:xfrm>
            <a:off x="-18586" y="5972255"/>
            <a:ext cx="2628900" cy="4114800"/>
          </a:xfrm>
          <a:custGeom>
            <a:avLst/>
            <a:gdLst/>
            <a:ahLst/>
            <a:cxnLst/>
            <a:rect l="l" t="t" r="r" b="b"/>
            <a:pathLst>
              <a:path w="2628900" h="4114800">
                <a:moveTo>
                  <a:pt x="0" y="0"/>
                </a:moveTo>
                <a:lnTo>
                  <a:pt x="2628900" y="0"/>
                </a:lnTo>
                <a:lnTo>
                  <a:pt x="2628900"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11" name="Freeform 11">
            <a:extLst>
              <a:ext uri="{FF2B5EF4-FFF2-40B4-BE49-F238E27FC236}">
                <a16:creationId xmlns:a16="http://schemas.microsoft.com/office/drawing/2014/main" id="{6BFF7E45-1428-1C25-4EB2-06B8FC4C68BD}"/>
              </a:ext>
            </a:extLst>
          </p:cNvPr>
          <p:cNvSpPr/>
          <p:nvPr/>
        </p:nvSpPr>
        <p:spPr>
          <a:xfrm>
            <a:off x="886873" y="-259798"/>
            <a:ext cx="3423689" cy="859035"/>
          </a:xfrm>
          <a:custGeom>
            <a:avLst/>
            <a:gdLst/>
            <a:ahLst/>
            <a:cxnLst/>
            <a:rect l="l" t="t" r="r" b="b"/>
            <a:pathLst>
              <a:path w="3423689" h="859035">
                <a:moveTo>
                  <a:pt x="0" y="0"/>
                </a:moveTo>
                <a:lnTo>
                  <a:pt x="3423688" y="0"/>
                </a:lnTo>
                <a:lnTo>
                  <a:pt x="3423688" y="859034"/>
                </a:lnTo>
                <a:lnTo>
                  <a:pt x="0" y="85903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12" name="Freeform 12">
            <a:extLst>
              <a:ext uri="{FF2B5EF4-FFF2-40B4-BE49-F238E27FC236}">
                <a16:creationId xmlns:a16="http://schemas.microsoft.com/office/drawing/2014/main" id="{1C9E1068-77B6-F6DA-B7D4-70B914C9E408}"/>
              </a:ext>
            </a:extLst>
          </p:cNvPr>
          <p:cNvSpPr/>
          <p:nvPr/>
        </p:nvSpPr>
        <p:spPr>
          <a:xfrm>
            <a:off x="14133511" y="9649207"/>
            <a:ext cx="3423689" cy="859035"/>
          </a:xfrm>
          <a:custGeom>
            <a:avLst/>
            <a:gdLst/>
            <a:ahLst/>
            <a:cxnLst/>
            <a:rect l="l" t="t" r="r" b="b"/>
            <a:pathLst>
              <a:path w="3423689" h="859035">
                <a:moveTo>
                  <a:pt x="0" y="0"/>
                </a:moveTo>
                <a:lnTo>
                  <a:pt x="3423689" y="0"/>
                </a:lnTo>
                <a:lnTo>
                  <a:pt x="3423689" y="859035"/>
                </a:lnTo>
                <a:lnTo>
                  <a:pt x="0" y="85903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5" name="TextBox 4">
            <a:extLst>
              <a:ext uri="{FF2B5EF4-FFF2-40B4-BE49-F238E27FC236}">
                <a16:creationId xmlns:a16="http://schemas.microsoft.com/office/drawing/2014/main" id="{71A5F56C-3140-3F0B-2D38-CD149226F53A}"/>
              </a:ext>
            </a:extLst>
          </p:cNvPr>
          <p:cNvSpPr txBox="1"/>
          <p:nvPr/>
        </p:nvSpPr>
        <p:spPr>
          <a:xfrm>
            <a:off x="2784883" y="-196819"/>
            <a:ext cx="11887462" cy="1446550"/>
          </a:xfrm>
          <a:prstGeom prst="rect">
            <a:avLst/>
          </a:prstGeom>
          <a:noFill/>
        </p:spPr>
        <p:txBody>
          <a:bodyPr wrap="square" lIns="91440" tIns="45720" rIns="91440" bIns="45720" anchor="t">
            <a:spAutoFit/>
          </a:bodyPr>
          <a:lstStyle/>
          <a:p>
            <a:pPr algn="ctr"/>
            <a:r>
              <a:rPr lang="en-US" sz="8800">
                <a:solidFill>
                  <a:schemeClr val="bg1"/>
                </a:solidFill>
                <a:latin typeface="Bahnschrift Condensed"/>
              </a:rPr>
              <a:t>References</a:t>
            </a:r>
          </a:p>
        </p:txBody>
      </p:sp>
      <p:sp>
        <p:nvSpPr>
          <p:cNvPr id="13" name="TextBox 12">
            <a:extLst>
              <a:ext uri="{FF2B5EF4-FFF2-40B4-BE49-F238E27FC236}">
                <a16:creationId xmlns:a16="http://schemas.microsoft.com/office/drawing/2014/main" id="{CD081640-68C6-A4D3-5B4A-37B5F13ABCEE}"/>
              </a:ext>
            </a:extLst>
          </p:cNvPr>
          <p:cNvSpPr txBox="1"/>
          <p:nvPr/>
        </p:nvSpPr>
        <p:spPr>
          <a:xfrm>
            <a:off x="1224984" y="1046340"/>
            <a:ext cx="15286786" cy="94179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solidFill>
                  <a:schemeClr val="bg1"/>
                </a:solidFill>
                <a:ea typeface="Calibri"/>
                <a:cs typeface="Calibri"/>
              </a:rPr>
              <a:t>[1] S. Shabani, A. R. </a:t>
            </a:r>
            <a:r>
              <a:rPr lang="en-US" sz="2800" err="1">
                <a:solidFill>
                  <a:schemeClr val="bg1"/>
                </a:solidFill>
                <a:ea typeface="Calibri"/>
                <a:cs typeface="Calibri"/>
              </a:rPr>
              <a:t>Baqersad</a:t>
            </a:r>
            <a:r>
              <a:rPr lang="en-US" sz="2800">
                <a:solidFill>
                  <a:schemeClr val="bg1"/>
                </a:solidFill>
                <a:ea typeface="Calibri"/>
                <a:cs typeface="Calibri"/>
              </a:rPr>
              <a:t>, and A. </a:t>
            </a:r>
            <a:r>
              <a:rPr lang="en-US" sz="2800" err="1">
                <a:solidFill>
                  <a:schemeClr val="bg1"/>
                </a:solidFill>
                <a:ea typeface="Calibri"/>
                <a:cs typeface="Calibri"/>
              </a:rPr>
              <a:t>Zolghadri</a:t>
            </a:r>
            <a:r>
              <a:rPr lang="en-US" sz="2800">
                <a:solidFill>
                  <a:schemeClr val="bg1"/>
                </a:solidFill>
                <a:ea typeface="Calibri"/>
                <a:cs typeface="Calibri"/>
              </a:rPr>
              <a:t>, “Digital twin designs with generative AI: Crafting a comprehensive framework for manufacturing systems,” </a:t>
            </a:r>
            <a:r>
              <a:rPr lang="en-US" sz="2800" i="1">
                <a:solidFill>
                  <a:schemeClr val="bg1"/>
                </a:solidFill>
                <a:ea typeface="Calibri"/>
                <a:cs typeface="Calibri"/>
              </a:rPr>
              <a:t>Procedia CIRP</a:t>
            </a:r>
            <a:r>
              <a:rPr lang="en-US" sz="2800">
                <a:solidFill>
                  <a:schemeClr val="bg1"/>
                </a:solidFill>
                <a:ea typeface="Calibri"/>
                <a:cs typeface="Calibri"/>
              </a:rPr>
              <a:t>, vol. 118, pp. 515–520, 2023. </a:t>
            </a:r>
            <a:r>
              <a:rPr lang="en-US" sz="2800" err="1">
                <a:solidFill>
                  <a:schemeClr val="bg1"/>
                </a:solidFill>
                <a:ea typeface="Calibri"/>
                <a:cs typeface="Calibri"/>
              </a:rPr>
              <a:t>doi</a:t>
            </a:r>
            <a:r>
              <a:rPr lang="en-US" sz="2800">
                <a:solidFill>
                  <a:schemeClr val="bg1"/>
                </a:solidFill>
                <a:ea typeface="Calibri"/>
                <a:cs typeface="Calibri"/>
              </a:rPr>
              <a:t>: </a:t>
            </a:r>
            <a:r>
              <a:rPr lang="en-US" sz="2800">
                <a:solidFill>
                  <a:srgbClr val="FFFFFF"/>
                </a:solidFill>
                <a:ea typeface="Calibri"/>
                <a:cs typeface="Calibri"/>
                <a:hlinkClick r:id="rId7">
                  <a:extLst>
                    <a:ext uri="{A12FA001-AC4F-418D-AE19-62706E023703}">
                      <ahyp:hlinkClr xmlns:ahyp="http://schemas.microsoft.com/office/drawing/2018/hyperlinkcolor" val="tx"/>
                    </a:ext>
                  </a:extLst>
                </a:hlinkClick>
              </a:rPr>
              <a:t>https://doi.org/10.1016/j.procir.2023.03.141</a:t>
            </a:r>
            <a:endParaRPr lang="en-US" sz="2800">
              <a:ea typeface="Calibri"/>
              <a:cs typeface="Calibri"/>
            </a:endParaRPr>
          </a:p>
          <a:p>
            <a:endParaRPr lang="en-US" sz="2800">
              <a:ea typeface="Calibri"/>
              <a:cs typeface="Calibri"/>
            </a:endParaRPr>
          </a:p>
          <a:p>
            <a:r>
              <a:rPr lang="en-US" sz="2800">
                <a:solidFill>
                  <a:schemeClr val="bg1"/>
                </a:solidFill>
                <a:ea typeface="Calibri"/>
                <a:cs typeface="Calibri"/>
              </a:rPr>
              <a:t>[2] A. Madni and S. Madni, “Artificial Intelligence for Digital Twin,” in </a:t>
            </a:r>
            <a:r>
              <a:rPr lang="en-US" sz="2800" i="1">
                <a:solidFill>
                  <a:schemeClr val="bg1"/>
                </a:solidFill>
                <a:ea typeface="Calibri"/>
                <a:cs typeface="Calibri"/>
              </a:rPr>
              <a:t>2020 IEEE Aerospace Conference</a:t>
            </a:r>
            <a:r>
              <a:rPr lang="en-US" sz="2800">
                <a:solidFill>
                  <a:schemeClr val="bg1"/>
                </a:solidFill>
                <a:ea typeface="Calibri"/>
                <a:cs typeface="Calibri"/>
              </a:rPr>
              <a:t>, Big Sky, MT, USA, 2020, pp. 1–8. </a:t>
            </a:r>
            <a:r>
              <a:rPr lang="en-US" sz="2800" err="1">
                <a:solidFill>
                  <a:schemeClr val="bg1"/>
                </a:solidFill>
                <a:ea typeface="Calibri"/>
                <a:cs typeface="Calibri"/>
              </a:rPr>
              <a:t>doi</a:t>
            </a:r>
            <a:r>
              <a:rPr lang="en-US" sz="2800">
                <a:solidFill>
                  <a:schemeClr val="bg1"/>
                </a:solidFill>
                <a:ea typeface="Calibri"/>
                <a:cs typeface="Calibri"/>
              </a:rPr>
              <a:t>: </a:t>
            </a:r>
            <a:r>
              <a:rPr lang="en-US" sz="2800">
                <a:solidFill>
                  <a:srgbClr val="FFFFFF"/>
                </a:solidFill>
                <a:ea typeface="Calibri"/>
                <a:cs typeface="Calibri"/>
                <a:hlinkClick r:id="rId8">
                  <a:extLst>
                    <a:ext uri="{A12FA001-AC4F-418D-AE19-62706E023703}">
                      <ahyp:hlinkClr xmlns:ahyp="http://schemas.microsoft.com/office/drawing/2018/hyperlinkcolor" val="tx"/>
                    </a:ext>
                  </a:extLst>
                </a:hlinkClick>
              </a:rPr>
              <a:t>https://doi.org/10.1109/AERO47225.2020.9172356</a:t>
            </a:r>
            <a:endParaRPr lang="en-US" sz="2800">
              <a:ea typeface="Calibri"/>
              <a:cs typeface="Calibri"/>
            </a:endParaRPr>
          </a:p>
          <a:p>
            <a:endParaRPr lang="en-US" sz="2800">
              <a:ea typeface="Calibri"/>
              <a:cs typeface="Calibri"/>
            </a:endParaRPr>
          </a:p>
          <a:p>
            <a:r>
              <a:rPr lang="en-US" sz="2800">
                <a:solidFill>
                  <a:schemeClr val="bg1"/>
                </a:solidFill>
                <a:ea typeface="Calibri"/>
                <a:cs typeface="Calibri"/>
              </a:rPr>
              <a:t>[3] C. Chen, Q. Guo, C. Xiong, and P. Yu, “LEARN-BY-INTERACT: A Data-Centric Framework for Self-Adaptive Agents in Realistic Environments,” in </a:t>
            </a:r>
            <a:r>
              <a:rPr lang="en-US" sz="2800" i="1">
                <a:solidFill>
                  <a:schemeClr val="bg1"/>
                </a:solidFill>
                <a:ea typeface="Calibri"/>
                <a:cs typeface="Calibri"/>
              </a:rPr>
              <a:t>Proceedings of the 37th AAAI Conference on Artificial Intelligence (AAAI-23)</a:t>
            </a:r>
            <a:r>
              <a:rPr lang="en-US" sz="2800">
                <a:solidFill>
                  <a:schemeClr val="bg1"/>
                </a:solidFill>
                <a:ea typeface="Calibri"/>
                <a:cs typeface="Calibri"/>
              </a:rPr>
              <a:t>, vol. 37, no. 9, 2023, pp. 10343–10351.</a:t>
            </a:r>
            <a:endParaRPr lang="en-US" sz="2800">
              <a:ea typeface="Calibri"/>
              <a:cs typeface="Calibri"/>
            </a:endParaRPr>
          </a:p>
          <a:p>
            <a:endParaRPr lang="en-US" sz="2800">
              <a:ea typeface="Calibri"/>
              <a:cs typeface="Calibri"/>
            </a:endParaRPr>
          </a:p>
          <a:p>
            <a:r>
              <a:rPr lang="en-US" sz="2800">
                <a:solidFill>
                  <a:schemeClr val="bg1"/>
                </a:solidFill>
                <a:ea typeface="Calibri"/>
                <a:cs typeface="Calibri"/>
              </a:rPr>
              <a:t>[4] J. Lee, B. Bagheri, and H.-A. Kao, “Intelligent Acting Digital Twin (IADT),” </a:t>
            </a:r>
            <a:r>
              <a:rPr lang="en-US" sz="2800" i="1">
                <a:solidFill>
                  <a:schemeClr val="bg1"/>
                </a:solidFill>
                <a:ea typeface="Calibri"/>
                <a:cs typeface="Calibri"/>
              </a:rPr>
              <a:t>IFAC-</a:t>
            </a:r>
            <a:r>
              <a:rPr lang="en-US" sz="2800" i="1" err="1">
                <a:solidFill>
                  <a:schemeClr val="bg1"/>
                </a:solidFill>
                <a:ea typeface="Calibri"/>
                <a:cs typeface="Calibri"/>
              </a:rPr>
              <a:t>PapersOnLine</a:t>
            </a:r>
            <a:r>
              <a:rPr lang="en-US" sz="2800">
                <a:solidFill>
                  <a:schemeClr val="bg1"/>
                </a:solidFill>
                <a:ea typeface="Calibri"/>
                <a:cs typeface="Calibri"/>
              </a:rPr>
              <a:t>, vol. 48, no. 3, pp. 1088–1092, 2015. </a:t>
            </a:r>
            <a:r>
              <a:rPr lang="en-US" sz="2800" err="1">
                <a:solidFill>
                  <a:schemeClr val="bg1"/>
                </a:solidFill>
                <a:ea typeface="Calibri"/>
                <a:cs typeface="Calibri"/>
              </a:rPr>
              <a:t>doi</a:t>
            </a:r>
            <a:r>
              <a:rPr lang="en-US" sz="2800">
                <a:solidFill>
                  <a:schemeClr val="bg1"/>
                </a:solidFill>
                <a:ea typeface="Calibri"/>
                <a:cs typeface="Calibri"/>
              </a:rPr>
              <a:t>: </a:t>
            </a:r>
            <a:r>
              <a:rPr lang="en-US" sz="2800">
                <a:solidFill>
                  <a:srgbClr val="FFFFFF"/>
                </a:solidFill>
                <a:ea typeface="Calibri"/>
                <a:cs typeface="Calibri"/>
                <a:hlinkClick r:id="rId9">
                  <a:extLst>
                    <a:ext uri="{A12FA001-AC4F-418D-AE19-62706E023703}">
                      <ahyp:hlinkClr xmlns:ahyp="http://schemas.microsoft.com/office/drawing/2018/hyperlinkcolor" val="tx"/>
                    </a:ext>
                  </a:extLst>
                </a:hlinkClick>
              </a:rPr>
              <a:t>https://doi.org/10.1016/j.ifacol.2015.06.235</a:t>
            </a:r>
            <a:endParaRPr lang="en-US" sz="2800">
              <a:ea typeface="Calibri"/>
              <a:cs typeface="Calibri"/>
            </a:endParaRPr>
          </a:p>
          <a:p>
            <a:endParaRPr lang="en-US" sz="2800">
              <a:ea typeface="Calibri"/>
              <a:cs typeface="Calibri"/>
            </a:endParaRPr>
          </a:p>
          <a:p>
            <a:r>
              <a:rPr lang="en-US" sz="2800">
                <a:solidFill>
                  <a:schemeClr val="bg1"/>
                </a:solidFill>
                <a:ea typeface="Calibri"/>
                <a:cs typeface="Calibri"/>
              </a:rPr>
              <a:t>[5] Z. Zhang, S. Dong, and W. Wang, “</a:t>
            </a:r>
            <a:r>
              <a:rPr lang="en-US" sz="2800" err="1">
                <a:solidFill>
                  <a:schemeClr val="bg1"/>
                </a:solidFill>
                <a:ea typeface="Calibri"/>
                <a:cs typeface="Calibri"/>
              </a:rPr>
              <a:t>QuIM</a:t>
            </a:r>
            <a:r>
              <a:rPr lang="en-US" sz="2800">
                <a:solidFill>
                  <a:schemeClr val="bg1"/>
                </a:solidFill>
                <a:ea typeface="Calibri"/>
                <a:cs typeface="Calibri"/>
              </a:rPr>
              <a:t>-RAG: Advancing Retrieval-Augmented Generation With Inverted Question Matching for Enhanced QA Performance,” </a:t>
            </a:r>
            <a:r>
              <a:rPr lang="en-US" sz="2800" i="1" err="1">
                <a:solidFill>
                  <a:schemeClr val="bg1"/>
                </a:solidFill>
                <a:ea typeface="Calibri"/>
                <a:cs typeface="Calibri"/>
              </a:rPr>
              <a:t>arXiv</a:t>
            </a:r>
            <a:r>
              <a:rPr lang="en-US" sz="2800" i="1">
                <a:solidFill>
                  <a:schemeClr val="bg1"/>
                </a:solidFill>
                <a:ea typeface="Calibri"/>
                <a:cs typeface="Calibri"/>
              </a:rPr>
              <a:t> preprint</a:t>
            </a:r>
            <a:r>
              <a:rPr lang="en-US" sz="2800">
                <a:solidFill>
                  <a:schemeClr val="bg1"/>
                </a:solidFill>
                <a:ea typeface="Calibri"/>
                <a:cs typeface="Calibri"/>
              </a:rPr>
              <a:t>, arXiv:2307.11618, 2023. Available: </a:t>
            </a:r>
            <a:r>
              <a:rPr lang="en-US" sz="2800">
                <a:solidFill>
                  <a:srgbClr val="FFFFFF"/>
                </a:solidFill>
                <a:ea typeface="Calibri"/>
                <a:cs typeface="Calibri"/>
                <a:hlinkClick r:id="rId10">
                  <a:extLst>
                    <a:ext uri="{A12FA001-AC4F-418D-AE19-62706E023703}">
                      <ahyp:hlinkClr xmlns:ahyp="http://schemas.microsoft.com/office/drawing/2018/hyperlinkcolor" val="tx"/>
                    </a:ext>
                  </a:extLst>
                </a:hlinkClick>
              </a:rPr>
              <a:t>https://arxiv.org/abs/2307.11618</a:t>
            </a:r>
            <a:endParaRPr lang="en-US" sz="2800">
              <a:ea typeface="Calibri"/>
              <a:cs typeface="Calibri"/>
            </a:endParaRPr>
          </a:p>
          <a:p>
            <a:endParaRPr lang="en-US" sz="2800">
              <a:ea typeface="Calibri"/>
              <a:cs typeface="Calibri"/>
            </a:endParaRPr>
          </a:p>
          <a:p>
            <a:r>
              <a:rPr lang="en-US" sz="2800">
                <a:solidFill>
                  <a:schemeClr val="bg1"/>
                </a:solidFill>
                <a:ea typeface="Calibri"/>
                <a:cs typeface="Calibri"/>
              </a:rPr>
              <a:t>[6] G. Tao, R. Xu, and H. Wang, “Artificial intelligence in digital twins: A review,” </a:t>
            </a:r>
            <a:r>
              <a:rPr lang="en-US" sz="2800" i="1">
                <a:solidFill>
                  <a:schemeClr val="bg1"/>
                </a:solidFill>
                <a:ea typeface="Calibri"/>
                <a:cs typeface="Calibri"/>
              </a:rPr>
              <a:t>Advanced Engineering Informatics</a:t>
            </a:r>
            <a:r>
              <a:rPr lang="en-US" sz="2800">
                <a:solidFill>
                  <a:schemeClr val="bg1"/>
                </a:solidFill>
                <a:ea typeface="Calibri"/>
                <a:cs typeface="Calibri"/>
              </a:rPr>
              <a:t>, vol. 49, p. 101641, 2021. </a:t>
            </a:r>
            <a:r>
              <a:rPr lang="en-US" sz="2800" err="1">
                <a:solidFill>
                  <a:schemeClr val="bg1"/>
                </a:solidFill>
                <a:ea typeface="Calibri"/>
                <a:cs typeface="Calibri"/>
              </a:rPr>
              <a:t>doi</a:t>
            </a:r>
            <a:r>
              <a:rPr lang="en-US" sz="2800">
                <a:solidFill>
                  <a:schemeClr val="bg1"/>
                </a:solidFill>
                <a:ea typeface="Calibri"/>
                <a:cs typeface="Calibri"/>
              </a:rPr>
              <a:t>: </a:t>
            </a:r>
            <a:r>
              <a:rPr lang="en-US" sz="2800">
                <a:solidFill>
                  <a:srgbClr val="FFFFFF"/>
                </a:solidFill>
                <a:ea typeface="Calibri"/>
                <a:cs typeface="Calibri"/>
                <a:hlinkClick r:id="rId11">
                  <a:extLst>
                    <a:ext uri="{A12FA001-AC4F-418D-AE19-62706E023703}">
                      <ahyp:hlinkClr xmlns:ahyp="http://schemas.microsoft.com/office/drawing/2018/hyperlinkcolor" val="tx"/>
                    </a:ext>
                  </a:extLst>
                </a:hlinkClick>
              </a:rPr>
              <a:t>https://doi.org/10.1016/j.aei.2021.101641</a:t>
            </a:r>
            <a:endParaRPr lang="en-US" sz="2800">
              <a:ea typeface="Calibri"/>
              <a:cs typeface="Calibri"/>
            </a:endParaRPr>
          </a:p>
          <a:p>
            <a:endParaRPr lang="en-US" sz="2800">
              <a:ea typeface="Calibri"/>
              <a:cs typeface="Calibri"/>
            </a:endParaRPr>
          </a:p>
          <a:p>
            <a:pPr algn="l"/>
            <a:endParaRPr lang="en-US">
              <a:ea typeface="Calibri"/>
              <a:cs typeface="Calibri"/>
            </a:endParaRPr>
          </a:p>
        </p:txBody>
      </p:sp>
      <p:pic>
        <p:nvPicPr>
          <p:cNvPr id="10" name="Picture 9" descr="A blue and red logo&#10;&#10;Description automatically generated">
            <a:extLst>
              <a:ext uri="{FF2B5EF4-FFF2-40B4-BE49-F238E27FC236}">
                <a16:creationId xmlns:a16="http://schemas.microsoft.com/office/drawing/2014/main" id="{899DA8F8-A820-B1F2-BEFC-8880AAE4B762}"/>
              </a:ext>
            </a:extLst>
          </p:cNvPr>
          <p:cNvPicPr>
            <a:picLocks noChangeAspect="1"/>
          </p:cNvPicPr>
          <p:nvPr/>
        </p:nvPicPr>
        <p:blipFill>
          <a:blip r:embed="rId12"/>
          <a:stretch>
            <a:fillRect/>
          </a:stretch>
        </p:blipFill>
        <p:spPr>
          <a:xfrm>
            <a:off x="21027" y="5258"/>
            <a:ext cx="1165646" cy="1779468"/>
          </a:xfrm>
          <a:prstGeom prst="rect">
            <a:avLst/>
          </a:prstGeom>
        </p:spPr>
      </p:pic>
    </p:spTree>
    <p:extLst>
      <p:ext uri="{BB962C8B-B14F-4D97-AF65-F5344CB8AC3E}">
        <p14:creationId xmlns:p14="http://schemas.microsoft.com/office/powerpoint/2010/main" val="26464173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409" y="5788537"/>
            <a:ext cx="18291358" cy="4307580"/>
          </a:xfrm>
          <a:custGeom>
            <a:avLst/>
            <a:gdLst/>
            <a:ahLst/>
            <a:cxnLst/>
            <a:rect l="l" t="t" r="r" b="b"/>
            <a:pathLst>
              <a:path w="19144798" h="4307580">
                <a:moveTo>
                  <a:pt x="0" y="0"/>
                </a:moveTo>
                <a:lnTo>
                  <a:pt x="19144798" y="0"/>
                </a:lnTo>
                <a:lnTo>
                  <a:pt x="19144798" y="4307580"/>
                </a:lnTo>
                <a:lnTo>
                  <a:pt x="0" y="4307580"/>
                </a:lnTo>
                <a:lnTo>
                  <a:pt x="0" y="0"/>
                </a:lnTo>
                <a:close/>
              </a:path>
            </a:pathLst>
          </a:custGeom>
          <a:blipFill>
            <a:blip r:embed="rId2">
              <a:alphaModFix amt="50000"/>
            </a:blip>
            <a:stretch>
              <a:fillRect/>
            </a:stretch>
          </a:blipFill>
        </p:spPr>
        <p:txBody>
          <a:bodyPr/>
          <a:lstStyle/>
          <a:p>
            <a:endParaRPr lang="en-IN"/>
          </a:p>
        </p:txBody>
      </p:sp>
      <p:sp>
        <p:nvSpPr>
          <p:cNvPr id="3" name="Freeform 3"/>
          <p:cNvSpPr/>
          <p:nvPr/>
        </p:nvSpPr>
        <p:spPr>
          <a:xfrm flipV="1">
            <a:off x="-409" y="167566"/>
            <a:ext cx="18291358" cy="4307580"/>
          </a:xfrm>
          <a:custGeom>
            <a:avLst/>
            <a:gdLst/>
            <a:ahLst/>
            <a:cxnLst/>
            <a:rect l="l" t="t" r="r" b="b"/>
            <a:pathLst>
              <a:path w="19144798" h="4307580">
                <a:moveTo>
                  <a:pt x="0" y="4307580"/>
                </a:moveTo>
                <a:lnTo>
                  <a:pt x="19144798" y="4307580"/>
                </a:lnTo>
                <a:lnTo>
                  <a:pt x="19144798" y="0"/>
                </a:lnTo>
                <a:lnTo>
                  <a:pt x="0" y="0"/>
                </a:lnTo>
                <a:lnTo>
                  <a:pt x="0" y="4307580"/>
                </a:lnTo>
                <a:close/>
              </a:path>
            </a:pathLst>
          </a:custGeom>
          <a:blipFill>
            <a:blip r:embed="rId2">
              <a:alphaModFix amt="50000"/>
            </a:blip>
            <a:stretch>
              <a:fillRect/>
            </a:stretch>
          </a:blipFill>
        </p:spPr>
        <p:txBody>
          <a:bodyPr/>
          <a:lstStyle/>
          <a:p>
            <a:endParaRPr lang="en-IN"/>
          </a:p>
        </p:txBody>
      </p:sp>
      <p:sp>
        <p:nvSpPr>
          <p:cNvPr id="13" name="TextBox 13"/>
          <p:cNvSpPr txBox="1"/>
          <p:nvPr/>
        </p:nvSpPr>
        <p:spPr>
          <a:xfrm>
            <a:off x="1955760" y="4016061"/>
            <a:ext cx="14353518" cy="5379037"/>
          </a:xfrm>
          <a:prstGeom prst="rect">
            <a:avLst/>
          </a:prstGeom>
        </p:spPr>
        <p:txBody>
          <a:bodyPr lIns="0" tIns="0" rIns="0" bIns="0" rtlCol="0" anchor="t">
            <a:spAutoFit/>
          </a:bodyPr>
          <a:lstStyle/>
          <a:p>
            <a:pPr algn="ctr">
              <a:lnSpc>
                <a:spcPts val="14533"/>
              </a:lnSpc>
            </a:pPr>
            <a:r>
              <a:rPr lang="en-US" sz="10350">
                <a:solidFill>
                  <a:srgbClr val="FFFFFF"/>
                </a:solidFill>
                <a:latin typeface="HK Modular"/>
                <a:ea typeface="HK Modular"/>
                <a:cs typeface="HK Modular"/>
                <a:sym typeface="HK Modular"/>
              </a:rPr>
              <a:t>THANK YOU</a:t>
            </a:r>
          </a:p>
          <a:p>
            <a:pPr algn="ctr">
              <a:lnSpc>
                <a:spcPts val="14533"/>
              </a:lnSpc>
            </a:pPr>
            <a:endParaRPr lang="en-US"/>
          </a:p>
          <a:p>
            <a:pPr algn="ctr">
              <a:lnSpc>
                <a:spcPts val="14533"/>
              </a:lnSpc>
            </a:pPr>
            <a:endParaRPr lang="en-US" sz="10350">
              <a:solidFill>
                <a:srgbClr val="FFFFFF"/>
              </a:solidFill>
              <a:latin typeface="HK Modular"/>
              <a:ea typeface="HK Modular"/>
              <a:cs typeface="HK Modular"/>
            </a:endParaRPr>
          </a:p>
        </p:txBody>
      </p:sp>
      <p:sp>
        <p:nvSpPr>
          <p:cNvPr id="22" name="Freeform 22"/>
          <p:cNvSpPr/>
          <p:nvPr/>
        </p:nvSpPr>
        <p:spPr>
          <a:xfrm>
            <a:off x="1145953" y="-718"/>
            <a:ext cx="3423689" cy="859035"/>
          </a:xfrm>
          <a:custGeom>
            <a:avLst/>
            <a:gdLst/>
            <a:ahLst/>
            <a:cxnLst/>
            <a:rect l="l" t="t" r="r" b="b"/>
            <a:pathLst>
              <a:path w="3423689" h="859035">
                <a:moveTo>
                  <a:pt x="0" y="0"/>
                </a:moveTo>
                <a:lnTo>
                  <a:pt x="3423688" y="0"/>
                </a:lnTo>
                <a:lnTo>
                  <a:pt x="3423688" y="859034"/>
                </a:lnTo>
                <a:lnTo>
                  <a:pt x="0" y="85903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23" name="Freeform 23"/>
          <p:cNvSpPr/>
          <p:nvPr/>
        </p:nvSpPr>
        <p:spPr>
          <a:xfrm>
            <a:off x="14590711" y="9420607"/>
            <a:ext cx="3423689" cy="859035"/>
          </a:xfrm>
          <a:custGeom>
            <a:avLst/>
            <a:gdLst/>
            <a:ahLst/>
            <a:cxnLst/>
            <a:rect l="l" t="t" r="r" b="b"/>
            <a:pathLst>
              <a:path w="3423689" h="859035">
                <a:moveTo>
                  <a:pt x="0" y="0"/>
                </a:moveTo>
                <a:lnTo>
                  <a:pt x="3423689" y="0"/>
                </a:lnTo>
                <a:lnTo>
                  <a:pt x="3423689" y="859035"/>
                </a:lnTo>
                <a:lnTo>
                  <a:pt x="0" y="85903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a:extLst>
            <a:ext uri="{FF2B5EF4-FFF2-40B4-BE49-F238E27FC236}">
              <a16:creationId xmlns:a16="http://schemas.microsoft.com/office/drawing/2014/main" id="{142C2E2A-BA65-8A14-B968-B2CB63F8BEA1}"/>
            </a:ext>
          </a:extLst>
        </p:cNvPr>
        <p:cNvGrpSpPr/>
        <p:nvPr/>
      </p:nvGrpSpPr>
      <p:grpSpPr>
        <a:xfrm>
          <a:off x="0" y="0"/>
          <a:ext cx="0" cy="0"/>
          <a:chOff x="0" y="0"/>
          <a:chExt cx="0" cy="0"/>
        </a:xfrm>
      </p:grpSpPr>
      <p:sp>
        <p:nvSpPr>
          <p:cNvPr id="38" name="TextBox 21">
            <a:extLst>
              <a:ext uri="{FF2B5EF4-FFF2-40B4-BE49-F238E27FC236}">
                <a16:creationId xmlns:a16="http://schemas.microsoft.com/office/drawing/2014/main" id="{31778BCC-26C9-D9D2-E2C0-2AD1836FBFDA}"/>
              </a:ext>
            </a:extLst>
          </p:cNvPr>
          <p:cNvSpPr txBox="1"/>
          <p:nvPr/>
        </p:nvSpPr>
        <p:spPr>
          <a:xfrm>
            <a:off x="5177129" y="490707"/>
            <a:ext cx="7099485" cy="1642894"/>
          </a:xfrm>
          <a:prstGeom prst="rect">
            <a:avLst/>
          </a:prstGeom>
        </p:spPr>
        <p:txBody>
          <a:bodyPr lIns="50800" tIns="50800" rIns="50800" bIns="50800" rtlCol="0" anchor="ctr"/>
          <a:lstStyle/>
          <a:p>
            <a:pPr algn="ctr">
              <a:lnSpc>
                <a:spcPts val="2659"/>
              </a:lnSpc>
            </a:pPr>
            <a:endParaRPr/>
          </a:p>
        </p:txBody>
      </p:sp>
      <p:sp>
        <p:nvSpPr>
          <p:cNvPr id="3" name="Freeform 3">
            <a:extLst>
              <a:ext uri="{FF2B5EF4-FFF2-40B4-BE49-F238E27FC236}">
                <a16:creationId xmlns:a16="http://schemas.microsoft.com/office/drawing/2014/main" id="{5C0E2B88-A17A-57C1-69A0-0EE39A58B486}"/>
              </a:ext>
            </a:extLst>
          </p:cNvPr>
          <p:cNvSpPr/>
          <p:nvPr/>
        </p:nvSpPr>
        <p:spPr>
          <a:xfrm>
            <a:off x="-272323" y="7495417"/>
            <a:ext cx="19144798" cy="4307580"/>
          </a:xfrm>
          <a:custGeom>
            <a:avLst/>
            <a:gdLst/>
            <a:ahLst/>
            <a:cxnLst/>
            <a:rect l="l" t="t" r="r" b="b"/>
            <a:pathLst>
              <a:path w="19144798" h="4307580">
                <a:moveTo>
                  <a:pt x="0" y="0"/>
                </a:moveTo>
                <a:lnTo>
                  <a:pt x="19144798" y="0"/>
                </a:lnTo>
                <a:lnTo>
                  <a:pt x="19144798" y="4307580"/>
                </a:lnTo>
                <a:lnTo>
                  <a:pt x="0" y="4307580"/>
                </a:lnTo>
                <a:lnTo>
                  <a:pt x="0" y="0"/>
                </a:lnTo>
                <a:close/>
              </a:path>
            </a:pathLst>
          </a:custGeom>
          <a:blipFill>
            <a:blip r:embed="rId2">
              <a:alphaModFix amt="50000"/>
            </a:blip>
            <a:stretch>
              <a:fillRect/>
            </a:stretch>
          </a:blipFill>
        </p:spPr>
        <p:txBody>
          <a:bodyPr/>
          <a:lstStyle/>
          <a:p>
            <a:endParaRPr lang="en-IN"/>
          </a:p>
        </p:txBody>
      </p:sp>
      <p:sp>
        <p:nvSpPr>
          <p:cNvPr id="12" name="Freeform 12">
            <a:extLst>
              <a:ext uri="{FF2B5EF4-FFF2-40B4-BE49-F238E27FC236}">
                <a16:creationId xmlns:a16="http://schemas.microsoft.com/office/drawing/2014/main" id="{CF397BB7-671D-B61F-2D87-7745FA1AA862}"/>
              </a:ext>
            </a:extLst>
          </p:cNvPr>
          <p:cNvSpPr/>
          <p:nvPr/>
        </p:nvSpPr>
        <p:spPr>
          <a:xfrm flipH="1">
            <a:off x="16597362" y="5534407"/>
            <a:ext cx="2628900" cy="4114800"/>
          </a:xfrm>
          <a:custGeom>
            <a:avLst/>
            <a:gdLst/>
            <a:ahLst/>
            <a:cxnLst/>
            <a:rect l="l" t="t" r="r" b="b"/>
            <a:pathLst>
              <a:path w="2628900" h="4114800">
                <a:moveTo>
                  <a:pt x="2628900" y="0"/>
                </a:moveTo>
                <a:lnTo>
                  <a:pt x="0" y="0"/>
                </a:lnTo>
                <a:lnTo>
                  <a:pt x="0" y="4114800"/>
                </a:lnTo>
                <a:lnTo>
                  <a:pt x="2628900" y="4114800"/>
                </a:lnTo>
                <a:lnTo>
                  <a:pt x="262890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20" name="Freeform 20">
            <a:extLst>
              <a:ext uri="{FF2B5EF4-FFF2-40B4-BE49-F238E27FC236}">
                <a16:creationId xmlns:a16="http://schemas.microsoft.com/office/drawing/2014/main" id="{43D2E1DD-753C-89DA-563D-23B1F026D62C}"/>
              </a:ext>
            </a:extLst>
          </p:cNvPr>
          <p:cNvSpPr/>
          <p:nvPr/>
        </p:nvSpPr>
        <p:spPr>
          <a:xfrm>
            <a:off x="886873" y="-259798"/>
            <a:ext cx="3423689" cy="859035"/>
          </a:xfrm>
          <a:custGeom>
            <a:avLst/>
            <a:gdLst/>
            <a:ahLst/>
            <a:cxnLst/>
            <a:rect l="l" t="t" r="r" b="b"/>
            <a:pathLst>
              <a:path w="3423689" h="859035">
                <a:moveTo>
                  <a:pt x="0" y="0"/>
                </a:moveTo>
                <a:lnTo>
                  <a:pt x="3423688" y="0"/>
                </a:lnTo>
                <a:lnTo>
                  <a:pt x="3423688" y="859034"/>
                </a:lnTo>
                <a:lnTo>
                  <a:pt x="0" y="85903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21" name="Freeform 21">
            <a:extLst>
              <a:ext uri="{FF2B5EF4-FFF2-40B4-BE49-F238E27FC236}">
                <a16:creationId xmlns:a16="http://schemas.microsoft.com/office/drawing/2014/main" id="{8B4BF5F7-D484-0D97-F89D-F85B893A307B}"/>
              </a:ext>
            </a:extLst>
          </p:cNvPr>
          <p:cNvSpPr/>
          <p:nvPr/>
        </p:nvSpPr>
        <p:spPr>
          <a:xfrm>
            <a:off x="14133511" y="9649207"/>
            <a:ext cx="3423689" cy="859035"/>
          </a:xfrm>
          <a:custGeom>
            <a:avLst/>
            <a:gdLst/>
            <a:ahLst/>
            <a:cxnLst/>
            <a:rect l="l" t="t" r="r" b="b"/>
            <a:pathLst>
              <a:path w="3423689" h="859035">
                <a:moveTo>
                  <a:pt x="0" y="0"/>
                </a:moveTo>
                <a:lnTo>
                  <a:pt x="3423689" y="0"/>
                </a:lnTo>
                <a:lnTo>
                  <a:pt x="3423689" y="859035"/>
                </a:lnTo>
                <a:lnTo>
                  <a:pt x="0" y="85903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pic>
        <p:nvPicPr>
          <p:cNvPr id="11" name="Picture 10" descr="A blue and red logo&#10;&#10;Description automatically generated">
            <a:extLst>
              <a:ext uri="{FF2B5EF4-FFF2-40B4-BE49-F238E27FC236}">
                <a16:creationId xmlns:a16="http://schemas.microsoft.com/office/drawing/2014/main" id="{A1B318C4-35F1-56D1-FD83-C4D22C53C8FC}"/>
              </a:ext>
            </a:extLst>
          </p:cNvPr>
          <p:cNvPicPr>
            <a:picLocks noChangeAspect="1"/>
          </p:cNvPicPr>
          <p:nvPr/>
        </p:nvPicPr>
        <p:blipFill>
          <a:blip r:embed="rId7"/>
          <a:stretch>
            <a:fillRect/>
          </a:stretch>
        </p:blipFill>
        <p:spPr>
          <a:xfrm>
            <a:off x="-539" y="5258"/>
            <a:ext cx="1596966" cy="2124524"/>
          </a:xfrm>
          <a:prstGeom prst="rect">
            <a:avLst/>
          </a:prstGeom>
        </p:spPr>
      </p:pic>
      <p:sp>
        <p:nvSpPr>
          <p:cNvPr id="16" name="TextBox 15">
            <a:extLst>
              <a:ext uri="{FF2B5EF4-FFF2-40B4-BE49-F238E27FC236}">
                <a16:creationId xmlns:a16="http://schemas.microsoft.com/office/drawing/2014/main" id="{D4DEF12B-A0AB-1B97-3AC8-CB5AF099976B}"/>
              </a:ext>
            </a:extLst>
          </p:cNvPr>
          <p:cNvSpPr txBox="1"/>
          <p:nvPr/>
        </p:nvSpPr>
        <p:spPr>
          <a:xfrm>
            <a:off x="1807004" y="4262054"/>
            <a:ext cx="14997189"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err="1">
                <a:solidFill>
                  <a:schemeClr val="bg1">
                    <a:lumMod val="65000"/>
                  </a:schemeClr>
                </a:solidFill>
                <a:latin typeface="Bahnschrift"/>
              </a:rPr>
              <a:t>CloneFlow</a:t>
            </a:r>
            <a:r>
              <a:rPr lang="en-US" sz="4000">
                <a:solidFill>
                  <a:schemeClr val="bg1">
                    <a:lumMod val="65000"/>
                  </a:schemeClr>
                </a:solidFill>
                <a:latin typeface="Bahnschrift"/>
              </a:rPr>
              <a:t> is an tool which solves the problem of generating context aware email and replies and is also integrated with google meet and google calendar The application aims to END repetitive task of writing emails</a:t>
            </a:r>
          </a:p>
        </p:txBody>
      </p:sp>
      <p:pic>
        <p:nvPicPr>
          <p:cNvPr id="23" name="Graphic 22">
            <a:extLst>
              <a:ext uri="{FF2B5EF4-FFF2-40B4-BE49-F238E27FC236}">
                <a16:creationId xmlns:a16="http://schemas.microsoft.com/office/drawing/2014/main" id="{85E128CB-99E1-63BA-29CC-B154C679B02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805526" y="3205611"/>
            <a:ext cx="7064134" cy="1072191"/>
          </a:xfrm>
          <a:prstGeom prst="rect">
            <a:avLst/>
          </a:prstGeom>
        </p:spPr>
      </p:pic>
    </p:spTree>
    <p:extLst>
      <p:ext uri="{BB962C8B-B14F-4D97-AF65-F5344CB8AC3E}">
        <p14:creationId xmlns:p14="http://schemas.microsoft.com/office/powerpoint/2010/main" val="3058236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a:extLst>
            <a:ext uri="{FF2B5EF4-FFF2-40B4-BE49-F238E27FC236}">
              <a16:creationId xmlns:a16="http://schemas.microsoft.com/office/drawing/2014/main" id="{DE856FAC-C5F6-370A-B1AE-F20A707779E6}"/>
            </a:ext>
          </a:extLst>
        </p:cNvPr>
        <p:cNvGrpSpPr/>
        <p:nvPr/>
      </p:nvGrpSpPr>
      <p:grpSpPr>
        <a:xfrm>
          <a:off x="0" y="0"/>
          <a:ext cx="0" cy="0"/>
          <a:chOff x="0" y="0"/>
          <a:chExt cx="0" cy="0"/>
        </a:xfrm>
      </p:grpSpPr>
      <p:grpSp>
        <p:nvGrpSpPr>
          <p:cNvPr id="19" name="Group 16">
            <a:extLst>
              <a:ext uri="{FF2B5EF4-FFF2-40B4-BE49-F238E27FC236}">
                <a16:creationId xmlns:a16="http://schemas.microsoft.com/office/drawing/2014/main" id="{18742026-BBF0-4256-6679-609BECB912A8}"/>
              </a:ext>
            </a:extLst>
          </p:cNvPr>
          <p:cNvGrpSpPr/>
          <p:nvPr/>
        </p:nvGrpSpPr>
        <p:grpSpPr>
          <a:xfrm>
            <a:off x="4104201" y="969880"/>
            <a:ext cx="9093902" cy="1222652"/>
            <a:chOff x="0" y="0"/>
            <a:chExt cx="3209871" cy="444791"/>
          </a:xfrm>
        </p:grpSpPr>
        <p:sp>
          <p:nvSpPr>
            <p:cNvPr id="22" name="Freeform 17">
              <a:extLst>
                <a:ext uri="{FF2B5EF4-FFF2-40B4-BE49-F238E27FC236}">
                  <a16:creationId xmlns:a16="http://schemas.microsoft.com/office/drawing/2014/main" id="{360F6325-B882-F398-7768-1ED886A36DFD}"/>
                </a:ext>
              </a:extLst>
            </p:cNvPr>
            <p:cNvSpPr/>
            <p:nvPr/>
          </p:nvSpPr>
          <p:spPr>
            <a:xfrm>
              <a:off x="0" y="0"/>
              <a:ext cx="3209871" cy="444791"/>
            </a:xfrm>
            <a:custGeom>
              <a:avLst/>
              <a:gdLst/>
              <a:ahLst/>
              <a:cxnLst/>
              <a:rect l="l" t="t" r="r" b="b"/>
              <a:pathLst>
                <a:path w="3209871" h="444791">
                  <a:moveTo>
                    <a:pt x="203200" y="0"/>
                  </a:moveTo>
                  <a:lnTo>
                    <a:pt x="3209871" y="0"/>
                  </a:lnTo>
                  <a:lnTo>
                    <a:pt x="3006671" y="444791"/>
                  </a:lnTo>
                  <a:lnTo>
                    <a:pt x="0" y="444791"/>
                  </a:lnTo>
                  <a:lnTo>
                    <a:pt x="203200" y="0"/>
                  </a:lnTo>
                  <a:close/>
                </a:path>
              </a:pathLst>
            </a:custGeom>
            <a:solidFill>
              <a:srgbClr val="000000">
                <a:alpha val="0"/>
              </a:srgbClr>
            </a:solidFill>
            <a:ln w="38100" cap="sq">
              <a:solidFill>
                <a:srgbClr val="FFFFFF"/>
              </a:solidFill>
              <a:prstDash val="solid"/>
              <a:miter/>
            </a:ln>
          </p:spPr>
          <p:txBody>
            <a:bodyPr/>
            <a:lstStyle/>
            <a:p>
              <a:endParaRPr lang="en-IN"/>
            </a:p>
          </p:txBody>
        </p:sp>
        <p:sp>
          <p:nvSpPr>
            <p:cNvPr id="23" name="TextBox 18">
              <a:extLst>
                <a:ext uri="{FF2B5EF4-FFF2-40B4-BE49-F238E27FC236}">
                  <a16:creationId xmlns:a16="http://schemas.microsoft.com/office/drawing/2014/main" id="{D2200B36-F5C2-A9EA-B204-F3E6ECFECACC}"/>
                </a:ext>
              </a:extLst>
            </p:cNvPr>
            <p:cNvSpPr txBox="1"/>
            <p:nvPr/>
          </p:nvSpPr>
          <p:spPr>
            <a:xfrm>
              <a:off x="101600" y="-38100"/>
              <a:ext cx="3006671" cy="482891"/>
            </a:xfrm>
            <a:prstGeom prst="rect">
              <a:avLst/>
            </a:prstGeom>
          </p:spPr>
          <p:txBody>
            <a:bodyPr lIns="50800" tIns="50800" rIns="50800" bIns="50800" rtlCol="0" anchor="ctr"/>
            <a:lstStyle/>
            <a:p>
              <a:pPr algn="ctr">
                <a:lnSpc>
                  <a:spcPts val="2659"/>
                </a:lnSpc>
              </a:pPr>
              <a:endParaRPr/>
            </a:p>
          </p:txBody>
        </p:sp>
      </p:grpSp>
      <p:sp>
        <p:nvSpPr>
          <p:cNvPr id="12" name="Freeform 12">
            <a:extLst>
              <a:ext uri="{FF2B5EF4-FFF2-40B4-BE49-F238E27FC236}">
                <a16:creationId xmlns:a16="http://schemas.microsoft.com/office/drawing/2014/main" id="{11C29037-92B8-7579-8237-0E9E5541AB04}"/>
              </a:ext>
            </a:extLst>
          </p:cNvPr>
          <p:cNvSpPr/>
          <p:nvPr/>
        </p:nvSpPr>
        <p:spPr>
          <a:xfrm flipH="1">
            <a:off x="16597362" y="5534407"/>
            <a:ext cx="2628900" cy="4114800"/>
          </a:xfrm>
          <a:custGeom>
            <a:avLst/>
            <a:gdLst/>
            <a:ahLst/>
            <a:cxnLst/>
            <a:rect l="l" t="t" r="r" b="b"/>
            <a:pathLst>
              <a:path w="2628900" h="4114800">
                <a:moveTo>
                  <a:pt x="2628900" y="0"/>
                </a:moveTo>
                <a:lnTo>
                  <a:pt x="0" y="0"/>
                </a:lnTo>
                <a:lnTo>
                  <a:pt x="0" y="4114800"/>
                </a:lnTo>
                <a:lnTo>
                  <a:pt x="2628900" y="4114800"/>
                </a:lnTo>
                <a:lnTo>
                  <a:pt x="262890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20" name="Freeform 20">
            <a:extLst>
              <a:ext uri="{FF2B5EF4-FFF2-40B4-BE49-F238E27FC236}">
                <a16:creationId xmlns:a16="http://schemas.microsoft.com/office/drawing/2014/main" id="{245979AD-7AC9-C337-5BC5-9ABCE60C694A}"/>
              </a:ext>
            </a:extLst>
          </p:cNvPr>
          <p:cNvSpPr/>
          <p:nvPr/>
        </p:nvSpPr>
        <p:spPr>
          <a:xfrm>
            <a:off x="886873" y="-259798"/>
            <a:ext cx="3423689" cy="859035"/>
          </a:xfrm>
          <a:custGeom>
            <a:avLst/>
            <a:gdLst/>
            <a:ahLst/>
            <a:cxnLst/>
            <a:rect l="l" t="t" r="r" b="b"/>
            <a:pathLst>
              <a:path w="3423689" h="859035">
                <a:moveTo>
                  <a:pt x="0" y="0"/>
                </a:moveTo>
                <a:lnTo>
                  <a:pt x="3423688" y="0"/>
                </a:lnTo>
                <a:lnTo>
                  <a:pt x="3423688" y="859034"/>
                </a:lnTo>
                <a:lnTo>
                  <a:pt x="0" y="85903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21" name="Freeform 21">
            <a:extLst>
              <a:ext uri="{FF2B5EF4-FFF2-40B4-BE49-F238E27FC236}">
                <a16:creationId xmlns:a16="http://schemas.microsoft.com/office/drawing/2014/main" id="{FAD574FE-5D03-F4A0-6622-E142BBFCA96C}"/>
              </a:ext>
            </a:extLst>
          </p:cNvPr>
          <p:cNvSpPr/>
          <p:nvPr/>
        </p:nvSpPr>
        <p:spPr>
          <a:xfrm>
            <a:off x="14133511" y="9649207"/>
            <a:ext cx="3423689" cy="859035"/>
          </a:xfrm>
          <a:custGeom>
            <a:avLst/>
            <a:gdLst/>
            <a:ahLst/>
            <a:cxnLst/>
            <a:rect l="l" t="t" r="r" b="b"/>
            <a:pathLst>
              <a:path w="3423689" h="859035">
                <a:moveTo>
                  <a:pt x="0" y="0"/>
                </a:moveTo>
                <a:lnTo>
                  <a:pt x="3423689" y="0"/>
                </a:lnTo>
                <a:lnTo>
                  <a:pt x="3423689" y="859035"/>
                </a:lnTo>
                <a:lnTo>
                  <a:pt x="0" y="85903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24" name="TextBox 23">
            <a:extLst>
              <a:ext uri="{FF2B5EF4-FFF2-40B4-BE49-F238E27FC236}">
                <a16:creationId xmlns:a16="http://schemas.microsoft.com/office/drawing/2014/main" id="{91729141-0127-BE54-8D0B-9CED76A3DF81}"/>
              </a:ext>
            </a:extLst>
          </p:cNvPr>
          <p:cNvSpPr txBox="1"/>
          <p:nvPr/>
        </p:nvSpPr>
        <p:spPr>
          <a:xfrm>
            <a:off x="4499666" y="1171586"/>
            <a:ext cx="8315763" cy="1015663"/>
          </a:xfrm>
          <a:prstGeom prst="rect">
            <a:avLst/>
          </a:prstGeom>
          <a:noFill/>
        </p:spPr>
        <p:txBody>
          <a:bodyPr wrap="square" lIns="91440" tIns="45720" rIns="91440" bIns="45720" rtlCol="0" anchor="t">
            <a:spAutoFit/>
          </a:bodyPr>
          <a:lstStyle/>
          <a:p>
            <a:r>
              <a:rPr lang="en-US" sz="6000">
                <a:solidFill>
                  <a:schemeClr val="bg1"/>
                </a:solidFill>
                <a:latin typeface="Bahnschrift Condensed"/>
              </a:rPr>
              <a:t>Key Features of </a:t>
            </a:r>
            <a:r>
              <a:rPr lang="en-US" sz="6000" err="1">
                <a:solidFill>
                  <a:schemeClr val="bg1"/>
                </a:solidFill>
                <a:latin typeface="Bahnschrift Condensed"/>
              </a:rPr>
              <a:t>CloneFlow</a:t>
            </a:r>
            <a:endParaRPr lang="en-IN" sz="6000" err="1">
              <a:solidFill>
                <a:schemeClr val="bg1"/>
              </a:solidFill>
              <a:latin typeface="Bahnschrift Condensed" panose="020B0502040204020203" pitchFamily="34" charset="0"/>
            </a:endParaRPr>
          </a:p>
        </p:txBody>
      </p:sp>
      <p:sp>
        <p:nvSpPr>
          <p:cNvPr id="28" name="TextBox 27">
            <a:extLst>
              <a:ext uri="{FF2B5EF4-FFF2-40B4-BE49-F238E27FC236}">
                <a16:creationId xmlns:a16="http://schemas.microsoft.com/office/drawing/2014/main" id="{763A7723-235B-67DF-A2D8-78670D80B254}"/>
              </a:ext>
            </a:extLst>
          </p:cNvPr>
          <p:cNvSpPr txBox="1"/>
          <p:nvPr/>
        </p:nvSpPr>
        <p:spPr>
          <a:xfrm>
            <a:off x="2485292" y="2753026"/>
            <a:ext cx="12825046" cy="7848302"/>
          </a:xfrm>
          <a:prstGeom prst="rect">
            <a:avLst/>
          </a:prstGeom>
          <a:noFill/>
        </p:spPr>
        <p:txBody>
          <a:bodyPr wrap="square" lIns="91440" tIns="45720" rIns="91440" bIns="45720" rtlCol="0" anchor="t">
            <a:spAutoFit/>
          </a:bodyPr>
          <a:lstStyle/>
          <a:p>
            <a:endParaRPr lang="en-US" sz="3600">
              <a:solidFill>
                <a:srgbClr val="000000"/>
              </a:solidFill>
              <a:latin typeface="Aptos"/>
            </a:endParaRPr>
          </a:p>
          <a:p>
            <a:r>
              <a:rPr lang="en-US" sz="3600" b="1">
                <a:solidFill>
                  <a:srgbClr val="7030A0"/>
                </a:solidFill>
                <a:latin typeface="Aptos"/>
              </a:rPr>
              <a:t>Context Aware (RAG)</a:t>
            </a:r>
            <a:r>
              <a:rPr lang="en-US" sz="3600">
                <a:solidFill>
                  <a:srgbClr val="FFFFFF"/>
                </a:solidFill>
                <a:latin typeface="Aptos"/>
              </a:rPr>
              <a:t>: Uses RAG to generate context aware responses</a:t>
            </a:r>
          </a:p>
          <a:p>
            <a:endParaRPr lang="en-US" sz="3600">
              <a:solidFill>
                <a:srgbClr val="FFFFFF"/>
              </a:solidFill>
              <a:latin typeface="Aptos"/>
            </a:endParaRPr>
          </a:p>
          <a:p>
            <a:r>
              <a:rPr lang="en-US" sz="3600" b="1">
                <a:solidFill>
                  <a:srgbClr val="FFFFFF"/>
                </a:solidFill>
                <a:latin typeface="Aptos"/>
              </a:rPr>
              <a:t> </a:t>
            </a:r>
            <a:r>
              <a:rPr lang="en-US" sz="3600" b="1">
                <a:solidFill>
                  <a:srgbClr val="7030A0"/>
                </a:solidFill>
                <a:latin typeface="Aptos"/>
              </a:rPr>
              <a:t>Chatbot</a:t>
            </a:r>
            <a:r>
              <a:rPr lang="en-US" sz="3600">
                <a:solidFill>
                  <a:srgbClr val="FFFFFF"/>
                </a:solidFill>
                <a:latin typeface="Aptos"/>
              </a:rPr>
              <a:t>: Chatbot can send emails, schedule meetings ,events with context aware response​</a:t>
            </a:r>
            <a:endParaRPr lang="en-US"/>
          </a:p>
          <a:p>
            <a:endParaRPr lang="en-US" sz="3600">
              <a:solidFill>
                <a:srgbClr val="FFFFFF"/>
              </a:solidFill>
              <a:latin typeface="Aptos"/>
            </a:endParaRPr>
          </a:p>
          <a:p>
            <a:r>
              <a:rPr lang="en-US" sz="3600" b="1">
                <a:solidFill>
                  <a:srgbClr val="7030A0"/>
                </a:solidFill>
                <a:latin typeface="Aptos"/>
              </a:rPr>
              <a:t>To-Do List &amp; Workflow Automation:</a:t>
            </a:r>
            <a:r>
              <a:rPr lang="en-US" sz="3600">
                <a:solidFill>
                  <a:srgbClr val="7030A0"/>
                </a:solidFill>
                <a:latin typeface="Aptos"/>
              </a:rPr>
              <a:t>​</a:t>
            </a:r>
            <a:endParaRPr lang="en-US" sz="3600">
              <a:solidFill>
                <a:srgbClr val="7030A0"/>
              </a:solidFill>
              <a:latin typeface="Arial"/>
              <a:cs typeface="Arial"/>
            </a:endParaRPr>
          </a:p>
          <a:p>
            <a:pPr>
              <a:buFont typeface="Arial" panose="020B0604020202020204" pitchFamily="34" charset="0"/>
              <a:buChar char="•"/>
            </a:pPr>
            <a:r>
              <a:rPr lang="en-US" sz="3600">
                <a:solidFill>
                  <a:srgbClr val="FFFFFF"/>
                </a:solidFill>
                <a:latin typeface="Aptos"/>
              </a:rPr>
              <a:t>Helps you organize your daily task. the system automatically creates a list of things you need to do based on your priorities and its keep track of your progress. It gives smart suggestions to make your work easier and faster.</a:t>
            </a:r>
            <a:r>
              <a:rPr lang="en-US" sz="3600">
                <a:solidFill>
                  <a:srgbClr val="000000"/>
                </a:solidFill>
                <a:latin typeface="Aptos"/>
              </a:rPr>
              <a:t>​</a:t>
            </a:r>
            <a:endParaRPr lang="en-US" sz="3600" b="0" i="0">
              <a:solidFill>
                <a:srgbClr val="000000"/>
              </a:solidFill>
              <a:effectLst/>
              <a:latin typeface="Arial"/>
              <a:cs typeface="Arial"/>
            </a:endParaRPr>
          </a:p>
          <a:p>
            <a:pPr algn="l" rtl="0" fontAlgn="base">
              <a:buFont typeface="Arial" panose="020B0604020202020204" pitchFamily="34" charset="0"/>
              <a:buChar char="•"/>
            </a:pPr>
            <a:r>
              <a:rPr lang="en-US" sz="3600" b="0" i="0">
                <a:solidFill>
                  <a:srgbClr val="000000"/>
                </a:solidFill>
                <a:effectLst/>
                <a:latin typeface="Aptos"/>
              </a:rPr>
              <a:t>​</a:t>
            </a:r>
          </a:p>
          <a:p>
            <a:endParaRPr lang="en-IN" sz="3600"/>
          </a:p>
        </p:txBody>
      </p:sp>
      <p:pic>
        <p:nvPicPr>
          <p:cNvPr id="5" name="Picture 4" descr="A blue and red logo&#10;&#10;Description automatically generated">
            <a:extLst>
              <a:ext uri="{FF2B5EF4-FFF2-40B4-BE49-F238E27FC236}">
                <a16:creationId xmlns:a16="http://schemas.microsoft.com/office/drawing/2014/main" id="{7380FF57-248B-2344-A2C1-A3981F379848}"/>
              </a:ext>
            </a:extLst>
          </p:cNvPr>
          <p:cNvPicPr>
            <a:picLocks noChangeAspect="1"/>
          </p:cNvPicPr>
          <p:nvPr/>
        </p:nvPicPr>
        <p:blipFill>
          <a:blip r:embed="rId6"/>
          <a:stretch>
            <a:fillRect/>
          </a:stretch>
        </p:blipFill>
        <p:spPr>
          <a:xfrm>
            <a:off x="-539" y="5258"/>
            <a:ext cx="1596966" cy="2124524"/>
          </a:xfrm>
          <a:prstGeom prst="rect">
            <a:avLst/>
          </a:prstGeom>
        </p:spPr>
      </p:pic>
      <p:pic>
        <p:nvPicPr>
          <p:cNvPr id="3" name="Graphic 2">
            <a:extLst>
              <a:ext uri="{FF2B5EF4-FFF2-40B4-BE49-F238E27FC236}">
                <a16:creationId xmlns:a16="http://schemas.microsoft.com/office/drawing/2014/main" id="{BA7F071D-0890-6709-D4E2-DC23E3FE460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82052" y="5162909"/>
            <a:ext cx="759126" cy="737561"/>
          </a:xfrm>
          <a:prstGeom prst="rect">
            <a:avLst/>
          </a:prstGeom>
        </p:spPr>
      </p:pic>
      <p:pic>
        <p:nvPicPr>
          <p:cNvPr id="4" name="Graphic 3">
            <a:extLst>
              <a:ext uri="{FF2B5EF4-FFF2-40B4-BE49-F238E27FC236}">
                <a16:creationId xmlns:a16="http://schemas.microsoft.com/office/drawing/2014/main" id="{5B1D5508-1A7B-1646-2E9B-3FB257FEF8B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31089" y="3265098"/>
            <a:ext cx="1061050" cy="953220"/>
          </a:xfrm>
          <a:prstGeom prst="rect">
            <a:avLst/>
          </a:prstGeom>
        </p:spPr>
      </p:pic>
      <p:pic>
        <p:nvPicPr>
          <p:cNvPr id="6" name="Graphic 5">
            <a:extLst>
              <a:ext uri="{FF2B5EF4-FFF2-40B4-BE49-F238E27FC236}">
                <a16:creationId xmlns:a16="http://schemas.microsoft.com/office/drawing/2014/main" id="{2077B594-F819-AE3E-B5C9-89B7E21C1FAD}"/>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17353" y="6672532"/>
            <a:ext cx="888521" cy="780691"/>
          </a:xfrm>
          <a:prstGeom prst="rect">
            <a:avLst/>
          </a:prstGeom>
        </p:spPr>
      </p:pic>
    </p:spTree>
    <p:extLst>
      <p:ext uri="{BB962C8B-B14F-4D97-AF65-F5344CB8AC3E}">
        <p14:creationId xmlns:p14="http://schemas.microsoft.com/office/powerpoint/2010/main" val="1399981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a:extLst>
            <a:ext uri="{FF2B5EF4-FFF2-40B4-BE49-F238E27FC236}">
              <a16:creationId xmlns:a16="http://schemas.microsoft.com/office/drawing/2014/main" id="{DAB9A3F3-6AA0-48A3-50AC-2DA6BFE47E8A}"/>
            </a:ext>
          </a:extLst>
        </p:cNvPr>
        <p:cNvGrpSpPr/>
        <p:nvPr/>
      </p:nvGrpSpPr>
      <p:grpSpPr>
        <a:xfrm>
          <a:off x="0" y="0"/>
          <a:ext cx="0" cy="0"/>
          <a:chOff x="0" y="0"/>
          <a:chExt cx="0" cy="0"/>
        </a:xfrm>
      </p:grpSpPr>
      <p:grpSp>
        <p:nvGrpSpPr>
          <p:cNvPr id="16" name="Group 16">
            <a:extLst>
              <a:ext uri="{FF2B5EF4-FFF2-40B4-BE49-F238E27FC236}">
                <a16:creationId xmlns:a16="http://schemas.microsoft.com/office/drawing/2014/main" id="{625B6EAC-AA3D-090A-A4E4-44DEEBC35E72}"/>
              </a:ext>
            </a:extLst>
          </p:cNvPr>
          <p:cNvGrpSpPr/>
          <p:nvPr/>
        </p:nvGrpSpPr>
        <p:grpSpPr>
          <a:xfrm>
            <a:off x="3909790" y="259470"/>
            <a:ext cx="9093902" cy="1222652"/>
            <a:chOff x="0" y="0"/>
            <a:chExt cx="3209871" cy="444791"/>
          </a:xfrm>
        </p:grpSpPr>
        <p:sp>
          <p:nvSpPr>
            <p:cNvPr id="17" name="Freeform 17">
              <a:extLst>
                <a:ext uri="{FF2B5EF4-FFF2-40B4-BE49-F238E27FC236}">
                  <a16:creationId xmlns:a16="http://schemas.microsoft.com/office/drawing/2014/main" id="{6120423E-9E81-A64E-3C67-83D8C7B5066A}"/>
                </a:ext>
              </a:extLst>
            </p:cNvPr>
            <p:cNvSpPr/>
            <p:nvPr/>
          </p:nvSpPr>
          <p:spPr>
            <a:xfrm>
              <a:off x="0" y="0"/>
              <a:ext cx="3209871" cy="444791"/>
            </a:xfrm>
            <a:custGeom>
              <a:avLst/>
              <a:gdLst/>
              <a:ahLst/>
              <a:cxnLst/>
              <a:rect l="l" t="t" r="r" b="b"/>
              <a:pathLst>
                <a:path w="3209871" h="444791">
                  <a:moveTo>
                    <a:pt x="203200" y="0"/>
                  </a:moveTo>
                  <a:lnTo>
                    <a:pt x="3209871" y="0"/>
                  </a:lnTo>
                  <a:lnTo>
                    <a:pt x="3006671" y="444791"/>
                  </a:lnTo>
                  <a:lnTo>
                    <a:pt x="0" y="444791"/>
                  </a:lnTo>
                  <a:lnTo>
                    <a:pt x="203200" y="0"/>
                  </a:lnTo>
                  <a:close/>
                </a:path>
              </a:pathLst>
            </a:custGeom>
            <a:solidFill>
              <a:srgbClr val="000000">
                <a:alpha val="0"/>
              </a:srgbClr>
            </a:solidFill>
            <a:ln w="38100" cap="sq">
              <a:solidFill>
                <a:srgbClr val="FFFFFF"/>
              </a:solidFill>
              <a:prstDash val="solid"/>
              <a:miter/>
            </a:ln>
          </p:spPr>
          <p:txBody>
            <a:bodyPr/>
            <a:lstStyle/>
            <a:p>
              <a:endParaRPr lang="en-IN"/>
            </a:p>
          </p:txBody>
        </p:sp>
        <p:sp>
          <p:nvSpPr>
            <p:cNvPr id="18" name="TextBox 18">
              <a:extLst>
                <a:ext uri="{FF2B5EF4-FFF2-40B4-BE49-F238E27FC236}">
                  <a16:creationId xmlns:a16="http://schemas.microsoft.com/office/drawing/2014/main" id="{F75D353E-F6EB-23DD-40B5-C56BB8F7F004}"/>
                </a:ext>
              </a:extLst>
            </p:cNvPr>
            <p:cNvSpPr txBox="1"/>
            <p:nvPr/>
          </p:nvSpPr>
          <p:spPr>
            <a:xfrm>
              <a:off x="101600" y="-38100"/>
              <a:ext cx="3006671" cy="482891"/>
            </a:xfrm>
            <a:prstGeom prst="rect">
              <a:avLst/>
            </a:prstGeom>
          </p:spPr>
          <p:txBody>
            <a:bodyPr lIns="50800" tIns="50800" rIns="50800" bIns="50800" rtlCol="0" anchor="ctr"/>
            <a:lstStyle/>
            <a:p>
              <a:pPr algn="ctr">
                <a:lnSpc>
                  <a:spcPts val="2659"/>
                </a:lnSpc>
              </a:pPr>
              <a:endParaRPr/>
            </a:p>
          </p:txBody>
        </p:sp>
      </p:grpSp>
      <p:sp>
        <p:nvSpPr>
          <p:cNvPr id="23" name="Freeform 23">
            <a:extLst>
              <a:ext uri="{FF2B5EF4-FFF2-40B4-BE49-F238E27FC236}">
                <a16:creationId xmlns:a16="http://schemas.microsoft.com/office/drawing/2014/main" id="{CD389A86-9628-222A-D098-DCD4731E7497}"/>
              </a:ext>
            </a:extLst>
          </p:cNvPr>
          <p:cNvSpPr/>
          <p:nvPr/>
        </p:nvSpPr>
        <p:spPr>
          <a:xfrm flipH="1">
            <a:off x="16530460" y="-1028700"/>
            <a:ext cx="2628900" cy="4114800"/>
          </a:xfrm>
          <a:custGeom>
            <a:avLst/>
            <a:gdLst/>
            <a:ahLst/>
            <a:cxnLst/>
            <a:rect l="l" t="t" r="r" b="b"/>
            <a:pathLst>
              <a:path w="2628900" h="4114800">
                <a:moveTo>
                  <a:pt x="2628900" y="0"/>
                </a:moveTo>
                <a:lnTo>
                  <a:pt x="0" y="0"/>
                </a:lnTo>
                <a:lnTo>
                  <a:pt x="0" y="4114800"/>
                </a:lnTo>
                <a:lnTo>
                  <a:pt x="2628900" y="4114800"/>
                </a:lnTo>
                <a:lnTo>
                  <a:pt x="262890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25" name="Freeform 25">
            <a:extLst>
              <a:ext uri="{FF2B5EF4-FFF2-40B4-BE49-F238E27FC236}">
                <a16:creationId xmlns:a16="http://schemas.microsoft.com/office/drawing/2014/main" id="{AB70EE22-7293-856F-2F0A-AA2F7164EA4C}"/>
              </a:ext>
            </a:extLst>
          </p:cNvPr>
          <p:cNvSpPr/>
          <p:nvPr/>
        </p:nvSpPr>
        <p:spPr>
          <a:xfrm>
            <a:off x="886873" y="-259798"/>
            <a:ext cx="3423689" cy="859035"/>
          </a:xfrm>
          <a:custGeom>
            <a:avLst/>
            <a:gdLst/>
            <a:ahLst/>
            <a:cxnLst/>
            <a:rect l="l" t="t" r="r" b="b"/>
            <a:pathLst>
              <a:path w="3423689" h="859035">
                <a:moveTo>
                  <a:pt x="0" y="0"/>
                </a:moveTo>
                <a:lnTo>
                  <a:pt x="3423688" y="0"/>
                </a:lnTo>
                <a:lnTo>
                  <a:pt x="3423688" y="859034"/>
                </a:lnTo>
                <a:lnTo>
                  <a:pt x="0" y="85903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26" name="Freeform 26">
            <a:extLst>
              <a:ext uri="{FF2B5EF4-FFF2-40B4-BE49-F238E27FC236}">
                <a16:creationId xmlns:a16="http://schemas.microsoft.com/office/drawing/2014/main" id="{686CA9CC-A4A9-BDC0-1CB2-D1A9B6D2BB62}"/>
              </a:ext>
            </a:extLst>
          </p:cNvPr>
          <p:cNvSpPr/>
          <p:nvPr/>
        </p:nvSpPr>
        <p:spPr>
          <a:xfrm>
            <a:off x="14133511" y="9649207"/>
            <a:ext cx="3423689" cy="859035"/>
          </a:xfrm>
          <a:custGeom>
            <a:avLst/>
            <a:gdLst/>
            <a:ahLst/>
            <a:cxnLst/>
            <a:rect l="l" t="t" r="r" b="b"/>
            <a:pathLst>
              <a:path w="3423689" h="859035">
                <a:moveTo>
                  <a:pt x="0" y="0"/>
                </a:moveTo>
                <a:lnTo>
                  <a:pt x="3423689" y="0"/>
                </a:lnTo>
                <a:lnTo>
                  <a:pt x="3423689" y="859035"/>
                </a:lnTo>
                <a:lnTo>
                  <a:pt x="0" y="85903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0" name="TextBox 39">
            <a:extLst>
              <a:ext uri="{FF2B5EF4-FFF2-40B4-BE49-F238E27FC236}">
                <a16:creationId xmlns:a16="http://schemas.microsoft.com/office/drawing/2014/main" id="{AC4467A4-E275-22E5-18D9-2041F5F82721}"/>
              </a:ext>
            </a:extLst>
          </p:cNvPr>
          <p:cNvSpPr txBox="1"/>
          <p:nvPr/>
        </p:nvSpPr>
        <p:spPr>
          <a:xfrm>
            <a:off x="4294628" y="356990"/>
            <a:ext cx="8719176" cy="1124805"/>
          </a:xfrm>
          <a:prstGeom prst="rect">
            <a:avLst/>
          </a:prstGeom>
          <a:noFill/>
        </p:spPr>
        <p:txBody>
          <a:bodyPr wrap="square" lIns="91440" tIns="45720" rIns="91440" bIns="45720" rtlCol="0" anchor="t">
            <a:spAutoFit/>
          </a:bodyPr>
          <a:lstStyle/>
          <a:p>
            <a:r>
              <a:rPr lang="en-US" sz="6600">
                <a:solidFill>
                  <a:schemeClr val="bg1"/>
                </a:solidFill>
                <a:latin typeface="Bahnschrift Condensed"/>
              </a:rPr>
              <a:t>Current Status of Project</a:t>
            </a:r>
            <a:endParaRPr lang="en-US" sz="6600">
              <a:solidFill>
                <a:schemeClr val="bg1"/>
              </a:solidFill>
              <a:latin typeface="Bahnschrift Condensed" panose="020B0502040204020203" pitchFamily="34" charset="0"/>
            </a:endParaRPr>
          </a:p>
        </p:txBody>
      </p:sp>
      <p:sp>
        <p:nvSpPr>
          <p:cNvPr id="5" name="TextBox 4">
            <a:extLst>
              <a:ext uri="{FF2B5EF4-FFF2-40B4-BE49-F238E27FC236}">
                <a16:creationId xmlns:a16="http://schemas.microsoft.com/office/drawing/2014/main" id="{1687E1FC-D0BF-FC10-5837-89EA83C12180}"/>
              </a:ext>
            </a:extLst>
          </p:cNvPr>
          <p:cNvSpPr txBox="1"/>
          <p:nvPr/>
        </p:nvSpPr>
        <p:spPr>
          <a:xfrm>
            <a:off x="1869122" y="2121138"/>
            <a:ext cx="1371389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ea typeface="Calibri"/>
                <a:cs typeface="Calibri"/>
              </a:rPr>
              <a:t>r</a:t>
            </a:r>
            <a:endParaRPr lang="en-US"/>
          </a:p>
        </p:txBody>
      </p:sp>
      <p:sp>
        <p:nvSpPr>
          <p:cNvPr id="6" name="TextBox 5">
            <a:extLst>
              <a:ext uri="{FF2B5EF4-FFF2-40B4-BE49-F238E27FC236}">
                <a16:creationId xmlns:a16="http://schemas.microsoft.com/office/drawing/2014/main" id="{A28CA129-1BFB-405A-4945-3E6BA7F2C2C5}"/>
              </a:ext>
            </a:extLst>
          </p:cNvPr>
          <p:cNvSpPr txBox="1"/>
          <p:nvPr/>
        </p:nvSpPr>
        <p:spPr>
          <a:xfrm>
            <a:off x="2243358" y="2314018"/>
            <a:ext cx="14268720" cy="68941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i="1">
                <a:solidFill>
                  <a:schemeClr val="bg1">
                    <a:lumMod val="65000"/>
                  </a:schemeClr>
                </a:solidFill>
                <a:latin typeface="Bahnschrift"/>
                <a:ea typeface="Calibri"/>
                <a:cs typeface="Calibri"/>
              </a:rPr>
              <a:t>Progress :</a:t>
            </a:r>
          </a:p>
          <a:p>
            <a:r>
              <a:rPr lang="en-US" sz="3600" b="1">
                <a:solidFill>
                  <a:srgbClr val="7030A0"/>
                </a:solidFill>
                <a:latin typeface="Aptos"/>
              </a:rPr>
              <a:t>Compose email</a:t>
            </a:r>
            <a:r>
              <a:rPr lang="en-US" sz="3200">
                <a:solidFill>
                  <a:schemeClr val="bg1"/>
                </a:solidFill>
                <a:ea typeface="+mn-lt"/>
                <a:cs typeface="+mn-lt"/>
              </a:rPr>
              <a:t>: </a:t>
            </a:r>
            <a:r>
              <a:rPr lang="en-US" sz="3600">
                <a:solidFill>
                  <a:srgbClr val="FFFFFF"/>
                </a:solidFill>
                <a:latin typeface="Aptos"/>
              </a:rPr>
              <a:t>Successfully developed and tested the Email Generation feature, which drafts personalized responses based on user communication history</a:t>
            </a:r>
            <a:r>
              <a:rPr lang="en-US" sz="3200">
                <a:solidFill>
                  <a:schemeClr val="bg1"/>
                </a:solidFill>
                <a:ea typeface="+mn-lt"/>
                <a:cs typeface="+mn-lt"/>
              </a:rPr>
              <a:t> .</a:t>
            </a:r>
          </a:p>
          <a:p>
            <a:endParaRPr lang="en-US" sz="3200">
              <a:solidFill>
                <a:schemeClr val="bg1"/>
              </a:solidFill>
              <a:ea typeface="Calibri"/>
              <a:cs typeface="Calibri"/>
            </a:endParaRPr>
          </a:p>
          <a:p>
            <a:r>
              <a:rPr lang="en-US" sz="3600" b="1">
                <a:solidFill>
                  <a:srgbClr val="7030A0"/>
                </a:solidFill>
                <a:latin typeface="Aptos"/>
                <a:ea typeface="+mn-lt"/>
                <a:cs typeface="+mn-lt"/>
              </a:rPr>
              <a:t>Document</a:t>
            </a:r>
            <a:r>
              <a:rPr lang="en-US" sz="3600" b="1">
                <a:solidFill>
                  <a:srgbClr val="7030A0"/>
                </a:solidFill>
                <a:latin typeface="Aptos"/>
              </a:rPr>
              <a:t> fetching functionality : </a:t>
            </a:r>
            <a:r>
              <a:rPr lang="en-US" sz="3600">
                <a:solidFill>
                  <a:srgbClr val="FFFFFF"/>
                </a:solidFill>
                <a:latin typeface="Aptos"/>
              </a:rPr>
              <a:t>document can be pdf, word, excel contact list allowing the AI system to retrieve contextually relevant information for improved response accuracy using retrieval-augmented generation (RAG).</a:t>
            </a:r>
          </a:p>
          <a:p>
            <a:endParaRPr lang="en-US" sz="3600">
              <a:solidFill>
                <a:srgbClr val="FFFFFF"/>
              </a:solidFill>
              <a:latin typeface="Aptos"/>
              <a:ea typeface="+mn-lt"/>
              <a:cs typeface="+mn-lt"/>
            </a:endParaRPr>
          </a:p>
          <a:p>
            <a:r>
              <a:rPr lang="en-US" sz="3600" b="1">
                <a:solidFill>
                  <a:srgbClr val="7030A0"/>
                </a:solidFill>
                <a:latin typeface="Aptos"/>
                <a:ea typeface="+mn-lt"/>
                <a:cs typeface="+mn-lt"/>
              </a:rPr>
              <a:t>Chatbot:</a:t>
            </a:r>
            <a:r>
              <a:rPr lang="en-US" sz="3200">
                <a:solidFill>
                  <a:schemeClr val="bg1"/>
                </a:solidFill>
                <a:ea typeface="Calibri"/>
                <a:cs typeface="Calibri"/>
              </a:rPr>
              <a:t> </a:t>
            </a:r>
            <a:r>
              <a:rPr lang="en-US" sz="3600">
                <a:solidFill>
                  <a:srgbClr val="FFFFFF"/>
                </a:solidFill>
                <a:latin typeface="Aptos"/>
              </a:rPr>
              <a:t>we integrated a chatbot which will interact with user and directly will send email with a single Prompt.</a:t>
            </a:r>
          </a:p>
          <a:p>
            <a:endParaRPr lang="en-US">
              <a:solidFill>
                <a:schemeClr val="bg1"/>
              </a:solidFill>
              <a:ea typeface="Calibri"/>
              <a:cs typeface="Calibri"/>
            </a:endParaRPr>
          </a:p>
        </p:txBody>
      </p:sp>
      <p:pic>
        <p:nvPicPr>
          <p:cNvPr id="19" name="Picture 18" descr="A blue and red logo&#10;&#10;Description automatically generated">
            <a:extLst>
              <a:ext uri="{FF2B5EF4-FFF2-40B4-BE49-F238E27FC236}">
                <a16:creationId xmlns:a16="http://schemas.microsoft.com/office/drawing/2014/main" id="{C7EF72A7-6C20-1840-CCB4-16082AED935F}"/>
              </a:ext>
            </a:extLst>
          </p:cNvPr>
          <p:cNvPicPr>
            <a:picLocks noChangeAspect="1"/>
          </p:cNvPicPr>
          <p:nvPr/>
        </p:nvPicPr>
        <p:blipFill>
          <a:blip r:embed="rId6"/>
          <a:stretch>
            <a:fillRect/>
          </a:stretch>
        </p:blipFill>
        <p:spPr>
          <a:xfrm>
            <a:off x="14513404" y="156220"/>
            <a:ext cx="1618532" cy="1757901"/>
          </a:xfrm>
          <a:prstGeom prst="rect">
            <a:avLst/>
          </a:prstGeom>
        </p:spPr>
      </p:pic>
      <p:pic>
        <p:nvPicPr>
          <p:cNvPr id="3" name="Graphic 2">
            <a:extLst>
              <a:ext uri="{FF2B5EF4-FFF2-40B4-BE49-F238E27FC236}">
                <a16:creationId xmlns:a16="http://schemas.microsoft.com/office/drawing/2014/main" id="{C40AE182-A4C3-44AF-1D39-27228A3F9FF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82052" y="7729267"/>
            <a:ext cx="759126" cy="737561"/>
          </a:xfrm>
          <a:prstGeom prst="rect">
            <a:avLst/>
          </a:prstGeom>
        </p:spPr>
      </p:pic>
      <p:pic>
        <p:nvPicPr>
          <p:cNvPr id="7" name="Graphic 6">
            <a:extLst>
              <a:ext uri="{FF2B5EF4-FFF2-40B4-BE49-F238E27FC236}">
                <a16:creationId xmlns:a16="http://schemas.microsoft.com/office/drawing/2014/main" id="{F9FB932B-E195-963D-F7B9-375C111FAE2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31089" y="4990381"/>
            <a:ext cx="1061050" cy="953220"/>
          </a:xfrm>
          <a:prstGeom prst="rect">
            <a:avLst/>
          </a:prstGeom>
        </p:spPr>
      </p:pic>
      <p:pic>
        <p:nvPicPr>
          <p:cNvPr id="8" name="Graphic 7">
            <a:extLst>
              <a:ext uri="{FF2B5EF4-FFF2-40B4-BE49-F238E27FC236}">
                <a16:creationId xmlns:a16="http://schemas.microsoft.com/office/drawing/2014/main" id="{55AB4D33-A799-D747-0AC9-EE80A23330BF}"/>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95787" y="2876909"/>
            <a:ext cx="996351" cy="1039484"/>
          </a:xfrm>
          <a:prstGeom prst="rect">
            <a:avLst/>
          </a:prstGeom>
        </p:spPr>
      </p:pic>
    </p:spTree>
    <p:extLst>
      <p:ext uri="{BB962C8B-B14F-4D97-AF65-F5344CB8AC3E}">
        <p14:creationId xmlns:p14="http://schemas.microsoft.com/office/powerpoint/2010/main" val="7695600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a:extLst>
            <a:ext uri="{FF2B5EF4-FFF2-40B4-BE49-F238E27FC236}">
              <a16:creationId xmlns:a16="http://schemas.microsoft.com/office/drawing/2014/main" id="{7CFC9864-2A16-972D-1D5E-A3B86E139460}"/>
            </a:ext>
          </a:extLst>
        </p:cNvPr>
        <p:cNvGrpSpPr/>
        <p:nvPr/>
      </p:nvGrpSpPr>
      <p:grpSpPr>
        <a:xfrm>
          <a:off x="0" y="0"/>
          <a:ext cx="0" cy="0"/>
          <a:chOff x="0" y="0"/>
          <a:chExt cx="0" cy="0"/>
        </a:xfrm>
      </p:grpSpPr>
      <p:grpSp>
        <p:nvGrpSpPr>
          <p:cNvPr id="16" name="Group 16">
            <a:extLst>
              <a:ext uri="{FF2B5EF4-FFF2-40B4-BE49-F238E27FC236}">
                <a16:creationId xmlns:a16="http://schemas.microsoft.com/office/drawing/2014/main" id="{D53CDACF-6F4A-AA2B-F9D2-E478CB66C4A0}"/>
              </a:ext>
            </a:extLst>
          </p:cNvPr>
          <p:cNvGrpSpPr/>
          <p:nvPr/>
        </p:nvGrpSpPr>
        <p:grpSpPr>
          <a:xfrm>
            <a:off x="3909790" y="367300"/>
            <a:ext cx="9093902" cy="1222652"/>
            <a:chOff x="0" y="0"/>
            <a:chExt cx="3209871" cy="444791"/>
          </a:xfrm>
        </p:grpSpPr>
        <p:sp>
          <p:nvSpPr>
            <p:cNvPr id="17" name="Freeform 17">
              <a:extLst>
                <a:ext uri="{FF2B5EF4-FFF2-40B4-BE49-F238E27FC236}">
                  <a16:creationId xmlns:a16="http://schemas.microsoft.com/office/drawing/2014/main" id="{AB2593E8-194F-F5B5-E123-D2B235AFA695}"/>
                </a:ext>
              </a:extLst>
            </p:cNvPr>
            <p:cNvSpPr/>
            <p:nvPr/>
          </p:nvSpPr>
          <p:spPr>
            <a:xfrm>
              <a:off x="0" y="0"/>
              <a:ext cx="3209871" cy="444791"/>
            </a:xfrm>
            <a:custGeom>
              <a:avLst/>
              <a:gdLst/>
              <a:ahLst/>
              <a:cxnLst/>
              <a:rect l="l" t="t" r="r" b="b"/>
              <a:pathLst>
                <a:path w="3209871" h="444791">
                  <a:moveTo>
                    <a:pt x="203200" y="0"/>
                  </a:moveTo>
                  <a:lnTo>
                    <a:pt x="3209871" y="0"/>
                  </a:lnTo>
                  <a:lnTo>
                    <a:pt x="3006671" y="444791"/>
                  </a:lnTo>
                  <a:lnTo>
                    <a:pt x="0" y="444791"/>
                  </a:lnTo>
                  <a:lnTo>
                    <a:pt x="203200" y="0"/>
                  </a:lnTo>
                  <a:close/>
                </a:path>
              </a:pathLst>
            </a:custGeom>
            <a:solidFill>
              <a:srgbClr val="000000">
                <a:alpha val="0"/>
              </a:srgbClr>
            </a:solidFill>
            <a:ln w="38100" cap="sq">
              <a:solidFill>
                <a:srgbClr val="FFFFFF"/>
              </a:solidFill>
              <a:prstDash val="solid"/>
              <a:miter/>
            </a:ln>
          </p:spPr>
          <p:txBody>
            <a:bodyPr/>
            <a:lstStyle/>
            <a:p>
              <a:endParaRPr lang="en-IN"/>
            </a:p>
          </p:txBody>
        </p:sp>
        <p:sp>
          <p:nvSpPr>
            <p:cNvPr id="18" name="TextBox 18">
              <a:extLst>
                <a:ext uri="{FF2B5EF4-FFF2-40B4-BE49-F238E27FC236}">
                  <a16:creationId xmlns:a16="http://schemas.microsoft.com/office/drawing/2014/main" id="{BDB95D6E-345A-2150-FBE4-FB91A8AA8280}"/>
                </a:ext>
              </a:extLst>
            </p:cNvPr>
            <p:cNvSpPr txBox="1"/>
            <p:nvPr/>
          </p:nvSpPr>
          <p:spPr>
            <a:xfrm>
              <a:off x="101600" y="-38100"/>
              <a:ext cx="3006671" cy="482891"/>
            </a:xfrm>
            <a:prstGeom prst="rect">
              <a:avLst/>
            </a:prstGeom>
          </p:spPr>
          <p:txBody>
            <a:bodyPr lIns="50800" tIns="50800" rIns="50800" bIns="50800" rtlCol="0" anchor="ctr"/>
            <a:lstStyle/>
            <a:p>
              <a:pPr algn="ctr">
                <a:lnSpc>
                  <a:spcPts val="2659"/>
                </a:lnSpc>
              </a:pPr>
              <a:endParaRPr/>
            </a:p>
          </p:txBody>
        </p:sp>
      </p:grpSp>
      <p:sp>
        <p:nvSpPr>
          <p:cNvPr id="23" name="Freeform 23">
            <a:extLst>
              <a:ext uri="{FF2B5EF4-FFF2-40B4-BE49-F238E27FC236}">
                <a16:creationId xmlns:a16="http://schemas.microsoft.com/office/drawing/2014/main" id="{7BEE3194-F2F2-C6CF-3C3A-E2DAC454FADE}"/>
              </a:ext>
            </a:extLst>
          </p:cNvPr>
          <p:cNvSpPr/>
          <p:nvPr/>
        </p:nvSpPr>
        <p:spPr>
          <a:xfrm flipH="1">
            <a:off x="16530460" y="-1028700"/>
            <a:ext cx="2628900" cy="4114800"/>
          </a:xfrm>
          <a:custGeom>
            <a:avLst/>
            <a:gdLst/>
            <a:ahLst/>
            <a:cxnLst/>
            <a:rect l="l" t="t" r="r" b="b"/>
            <a:pathLst>
              <a:path w="2628900" h="4114800">
                <a:moveTo>
                  <a:pt x="2628900" y="0"/>
                </a:moveTo>
                <a:lnTo>
                  <a:pt x="0" y="0"/>
                </a:lnTo>
                <a:lnTo>
                  <a:pt x="0" y="4114800"/>
                </a:lnTo>
                <a:lnTo>
                  <a:pt x="2628900" y="4114800"/>
                </a:lnTo>
                <a:lnTo>
                  <a:pt x="262890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24" name="Freeform 24">
            <a:extLst>
              <a:ext uri="{FF2B5EF4-FFF2-40B4-BE49-F238E27FC236}">
                <a16:creationId xmlns:a16="http://schemas.microsoft.com/office/drawing/2014/main" id="{935D7AFA-D74A-77F3-4A27-DA1591AF8EA4}"/>
              </a:ext>
            </a:extLst>
          </p:cNvPr>
          <p:cNvSpPr/>
          <p:nvPr/>
        </p:nvSpPr>
        <p:spPr>
          <a:xfrm>
            <a:off x="-529604" y="7462226"/>
            <a:ext cx="2628900" cy="4114800"/>
          </a:xfrm>
          <a:custGeom>
            <a:avLst/>
            <a:gdLst/>
            <a:ahLst/>
            <a:cxnLst/>
            <a:rect l="l" t="t" r="r" b="b"/>
            <a:pathLst>
              <a:path w="2628900" h="4114800">
                <a:moveTo>
                  <a:pt x="0" y="0"/>
                </a:moveTo>
                <a:lnTo>
                  <a:pt x="2628900" y="0"/>
                </a:lnTo>
                <a:lnTo>
                  <a:pt x="26289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25" name="Freeform 25">
            <a:extLst>
              <a:ext uri="{FF2B5EF4-FFF2-40B4-BE49-F238E27FC236}">
                <a16:creationId xmlns:a16="http://schemas.microsoft.com/office/drawing/2014/main" id="{E036E763-7688-3928-E1AE-79485253D06F}"/>
              </a:ext>
            </a:extLst>
          </p:cNvPr>
          <p:cNvSpPr/>
          <p:nvPr/>
        </p:nvSpPr>
        <p:spPr>
          <a:xfrm>
            <a:off x="886873" y="-259798"/>
            <a:ext cx="3423689" cy="859035"/>
          </a:xfrm>
          <a:custGeom>
            <a:avLst/>
            <a:gdLst/>
            <a:ahLst/>
            <a:cxnLst/>
            <a:rect l="l" t="t" r="r" b="b"/>
            <a:pathLst>
              <a:path w="3423689" h="859035">
                <a:moveTo>
                  <a:pt x="0" y="0"/>
                </a:moveTo>
                <a:lnTo>
                  <a:pt x="3423688" y="0"/>
                </a:lnTo>
                <a:lnTo>
                  <a:pt x="3423688" y="859034"/>
                </a:lnTo>
                <a:lnTo>
                  <a:pt x="0" y="85903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26" name="Freeform 26">
            <a:extLst>
              <a:ext uri="{FF2B5EF4-FFF2-40B4-BE49-F238E27FC236}">
                <a16:creationId xmlns:a16="http://schemas.microsoft.com/office/drawing/2014/main" id="{FA5E81A6-5CAD-B051-5C6F-BEE2CBEFE1A3}"/>
              </a:ext>
            </a:extLst>
          </p:cNvPr>
          <p:cNvSpPr/>
          <p:nvPr/>
        </p:nvSpPr>
        <p:spPr>
          <a:xfrm>
            <a:off x="14133511" y="9649207"/>
            <a:ext cx="3423689" cy="859035"/>
          </a:xfrm>
          <a:custGeom>
            <a:avLst/>
            <a:gdLst/>
            <a:ahLst/>
            <a:cxnLst/>
            <a:rect l="l" t="t" r="r" b="b"/>
            <a:pathLst>
              <a:path w="3423689" h="859035">
                <a:moveTo>
                  <a:pt x="0" y="0"/>
                </a:moveTo>
                <a:lnTo>
                  <a:pt x="3423689" y="0"/>
                </a:lnTo>
                <a:lnTo>
                  <a:pt x="3423689" y="859035"/>
                </a:lnTo>
                <a:lnTo>
                  <a:pt x="0" y="85903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0" name="TextBox 39">
            <a:extLst>
              <a:ext uri="{FF2B5EF4-FFF2-40B4-BE49-F238E27FC236}">
                <a16:creationId xmlns:a16="http://schemas.microsoft.com/office/drawing/2014/main" id="{44C732F8-505C-74EE-F80B-14256FEBCAA3}"/>
              </a:ext>
            </a:extLst>
          </p:cNvPr>
          <p:cNvSpPr txBox="1"/>
          <p:nvPr/>
        </p:nvSpPr>
        <p:spPr>
          <a:xfrm>
            <a:off x="4294628" y="356990"/>
            <a:ext cx="8719176" cy="1124805"/>
          </a:xfrm>
          <a:prstGeom prst="rect">
            <a:avLst/>
          </a:prstGeom>
          <a:noFill/>
        </p:spPr>
        <p:txBody>
          <a:bodyPr wrap="square" lIns="91440" tIns="45720" rIns="91440" bIns="45720" rtlCol="0" anchor="t">
            <a:spAutoFit/>
          </a:bodyPr>
          <a:lstStyle/>
          <a:p>
            <a:r>
              <a:rPr lang="en-US" sz="6600">
                <a:solidFill>
                  <a:schemeClr val="bg1"/>
                </a:solidFill>
                <a:latin typeface="Bahnschrift Condensed"/>
              </a:rPr>
              <a:t>Current Status of Project</a:t>
            </a:r>
            <a:endParaRPr lang="en-US" sz="6600">
              <a:solidFill>
                <a:schemeClr val="bg1"/>
              </a:solidFill>
              <a:latin typeface="Bahnschrift Condensed" panose="020B0502040204020203" pitchFamily="34" charset="0"/>
            </a:endParaRPr>
          </a:p>
        </p:txBody>
      </p:sp>
      <p:sp>
        <p:nvSpPr>
          <p:cNvPr id="5" name="TextBox 4">
            <a:extLst>
              <a:ext uri="{FF2B5EF4-FFF2-40B4-BE49-F238E27FC236}">
                <a16:creationId xmlns:a16="http://schemas.microsoft.com/office/drawing/2014/main" id="{6A02499E-2FAB-F8D8-E0FA-DAFFBAA9112B}"/>
              </a:ext>
            </a:extLst>
          </p:cNvPr>
          <p:cNvSpPr txBox="1"/>
          <p:nvPr/>
        </p:nvSpPr>
        <p:spPr>
          <a:xfrm>
            <a:off x="1869122" y="2121138"/>
            <a:ext cx="1371389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ea typeface="Calibri"/>
                <a:cs typeface="Calibri"/>
              </a:rPr>
              <a:t>r</a:t>
            </a:r>
            <a:endParaRPr lang="en-US"/>
          </a:p>
        </p:txBody>
      </p:sp>
      <p:sp>
        <p:nvSpPr>
          <p:cNvPr id="6" name="TextBox 5">
            <a:extLst>
              <a:ext uri="{FF2B5EF4-FFF2-40B4-BE49-F238E27FC236}">
                <a16:creationId xmlns:a16="http://schemas.microsoft.com/office/drawing/2014/main" id="{1953997C-A5E0-9346-FF48-B401A269CDB6}"/>
              </a:ext>
            </a:extLst>
          </p:cNvPr>
          <p:cNvSpPr txBox="1"/>
          <p:nvPr/>
        </p:nvSpPr>
        <p:spPr>
          <a:xfrm>
            <a:off x="2609980" y="1839565"/>
            <a:ext cx="14268720" cy="61555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3200">
              <a:solidFill>
                <a:schemeClr val="bg1">
                  <a:lumMod val="65000"/>
                </a:schemeClr>
              </a:solidFill>
              <a:ea typeface="Calibri"/>
              <a:cs typeface="Calibri"/>
            </a:endParaRPr>
          </a:p>
          <a:p>
            <a:r>
              <a:rPr lang="en-US" sz="3200" b="1" i="1">
                <a:solidFill>
                  <a:schemeClr val="bg1">
                    <a:lumMod val="65000"/>
                  </a:schemeClr>
                </a:solidFill>
                <a:latin typeface="Bahnschrift"/>
                <a:ea typeface="Calibri"/>
                <a:cs typeface="Calibri"/>
              </a:rPr>
              <a:t>Work remaining :</a:t>
            </a:r>
          </a:p>
          <a:p>
            <a:endParaRPr lang="en-US" sz="3200" b="1" i="1">
              <a:solidFill>
                <a:schemeClr val="accent5"/>
              </a:solidFill>
              <a:latin typeface="Bahnschrift"/>
              <a:ea typeface="+mn-lt"/>
              <a:cs typeface="+mn-lt"/>
            </a:endParaRPr>
          </a:p>
          <a:p>
            <a:r>
              <a:rPr lang="en-US" sz="3600" b="1">
                <a:solidFill>
                  <a:srgbClr val="7030A0"/>
                </a:solidFill>
                <a:latin typeface="Aptos"/>
                <a:ea typeface="+mn-lt"/>
                <a:cs typeface="+mn-lt"/>
              </a:rPr>
              <a:t>meet</a:t>
            </a:r>
            <a:r>
              <a:rPr lang="en-US" sz="3600" b="1">
                <a:solidFill>
                  <a:srgbClr val="7030A0"/>
                </a:solidFill>
                <a:latin typeface="Aptos"/>
              </a:rPr>
              <a:t> summarizer </a:t>
            </a:r>
            <a:r>
              <a:rPr lang="en-US" sz="3200">
                <a:solidFill>
                  <a:schemeClr val="bg1"/>
                </a:solidFill>
                <a:ea typeface="+mn-lt"/>
                <a:cs typeface="+mn-lt"/>
              </a:rPr>
              <a:t>: </a:t>
            </a:r>
            <a:r>
              <a:rPr lang="en-US" sz="3600">
                <a:solidFill>
                  <a:srgbClr val="FFFFFF"/>
                </a:solidFill>
                <a:latin typeface="Aptos"/>
              </a:rPr>
              <a:t>Implementation of the Meeting Summary feature, which will extract and generate concise summaries from virtual meeting transcripts (e.g., Google Meet).</a:t>
            </a:r>
          </a:p>
          <a:p>
            <a:endParaRPr lang="en-US" sz="3600">
              <a:solidFill>
                <a:srgbClr val="FFFFFF"/>
              </a:solidFill>
              <a:latin typeface="Aptos"/>
            </a:endParaRPr>
          </a:p>
          <a:p>
            <a:r>
              <a:rPr lang="en-US" sz="3600" b="1">
                <a:solidFill>
                  <a:srgbClr val="7030A0"/>
                </a:solidFill>
                <a:latin typeface="Aptos"/>
              </a:rPr>
              <a:t>To-do list :</a:t>
            </a:r>
            <a:r>
              <a:rPr lang="en-US" sz="3200">
                <a:solidFill>
                  <a:schemeClr val="bg1"/>
                </a:solidFill>
                <a:ea typeface="Calibri"/>
                <a:cs typeface="Calibri"/>
              </a:rPr>
              <a:t> </a:t>
            </a:r>
            <a:r>
              <a:rPr lang="en-US" sz="3600">
                <a:solidFill>
                  <a:srgbClr val="FFFFFF"/>
                </a:solidFill>
                <a:latin typeface="Aptos"/>
              </a:rPr>
              <a:t>Development of the To-Do list  which will Automatically create tasks from conversations and user's email.</a:t>
            </a:r>
          </a:p>
          <a:p>
            <a:pPr marL="285750" indent="-285750">
              <a:buFont typeface="Arial"/>
              <a:buChar char="•"/>
            </a:pPr>
            <a:endParaRPr lang="en-US"/>
          </a:p>
          <a:p>
            <a:endParaRPr lang="en-US" sz="3200">
              <a:solidFill>
                <a:schemeClr val="bg1"/>
              </a:solidFill>
              <a:ea typeface="Calibri"/>
              <a:cs typeface="Calibri"/>
            </a:endParaRPr>
          </a:p>
          <a:p>
            <a:endParaRPr lang="en-US" sz="3200">
              <a:solidFill>
                <a:schemeClr val="bg1"/>
              </a:solidFill>
              <a:ea typeface="Calibri"/>
              <a:cs typeface="Calibri"/>
            </a:endParaRPr>
          </a:p>
        </p:txBody>
      </p:sp>
      <p:pic>
        <p:nvPicPr>
          <p:cNvPr id="19" name="Picture 18" descr="A blue and red logo&#10;&#10;Description automatically generated">
            <a:extLst>
              <a:ext uri="{FF2B5EF4-FFF2-40B4-BE49-F238E27FC236}">
                <a16:creationId xmlns:a16="http://schemas.microsoft.com/office/drawing/2014/main" id="{EB504D05-7064-5644-42F4-CD91637F2C9C}"/>
              </a:ext>
            </a:extLst>
          </p:cNvPr>
          <p:cNvPicPr>
            <a:picLocks noChangeAspect="1"/>
          </p:cNvPicPr>
          <p:nvPr/>
        </p:nvPicPr>
        <p:blipFill>
          <a:blip r:embed="rId6"/>
          <a:stretch>
            <a:fillRect/>
          </a:stretch>
        </p:blipFill>
        <p:spPr>
          <a:xfrm>
            <a:off x="-539" y="5258"/>
            <a:ext cx="1596966" cy="2124524"/>
          </a:xfrm>
          <a:prstGeom prst="rect">
            <a:avLst/>
          </a:prstGeom>
        </p:spPr>
      </p:pic>
      <p:pic>
        <p:nvPicPr>
          <p:cNvPr id="3" name="Graphic 2">
            <a:extLst>
              <a:ext uri="{FF2B5EF4-FFF2-40B4-BE49-F238E27FC236}">
                <a16:creationId xmlns:a16="http://schemas.microsoft.com/office/drawing/2014/main" id="{C3807CAF-F1C9-7131-2F93-55F1E61CFDB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421202" y="5464834"/>
            <a:ext cx="888521" cy="780691"/>
          </a:xfrm>
          <a:prstGeom prst="rect">
            <a:avLst/>
          </a:prstGeom>
        </p:spPr>
      </p:pic>
      <p:pic>
        <p:nvPicPr>
          <p:cNvPr id="4" name="Graphic 3">
            <a:extLst>
              <a:ext uri="{FF2B5EF4-FFF2-40B4-BE49-F238E27FC236}">
                <a16:creationId xmlns:a16="http://schemas.microsoft.com/office/drawing/2014/main" id="{1E1C5AD0-B610-8C90-03F6-52DA40634B2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464334" y="3394494"/>
            <a:ext cx="802257" cy="737559"/>
          </a:xfrm>
          <a:prstGeom prst="rect">
            <a:avLst/>
          </a:prstGeom>
        </p:spPr>
      </p:pic>
    </p:spTree>
    <p:extLst>
      <p:ext uri="{BB962C8B-B14F-4D97-AF65-F5344CB8AC3E}">
        <p14:creationId xmlns:p14="http://schemas.microsoft.com/office/powerpoint/2010/main" val="35995678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a:extLst>
            <a:ext uri="{FF2B5EF4-FFF2-40B4-BE49-F238E27FC236}">
              <a16:creationId xmlns:a16="http://schemas.microsoft.com/office/drawing/2014/main" id="{97142700-C825-C492-7DA6-F0359715D4A0}"/>
            </a:ext>
          </a:extLst>
        </p:cNvPr>
        <p:cNvGrpSpPr/>
        <p:nvPr/>
      </p:nvGrpSpPr>
      <p:grpSpPr>
        <a:xfrm>
          <a:off x="0" y="0"/>
          <a:ext cx="0" cy="0"/>
          <a:chOff x="0" y="0"/>
          <a:chExt cx="0" cy="0"/>
        </a:xfrm>
      </p:grpSpPr>
      <p:pic>
        <p:nvPicPr>
          <p:cNvPr id="9" name="Picture 8" descr="A blue and red logo&#10;&#10;Description automatically generated">
            <a:extLst>
              <a:ext uri="{FF2B5EF4-FFF2-40B4-BE49-F238E27FC236}">
                <a16:creationId xmlns:a16="http://schemas.microsoft.com/office/drawing/2014/main" id="{6B501F1F-FCD7-0394-5982-E3518AF80DD2}"/>
              </a:ext>
            </a:extLst>
          </p:cNvPr>
          <p:cNvPicPr>
            <a:picLocks noChangeAspect="1"/>
          </p:cNvPicPr>
          <p:nvPr/>
        </p:nvPicPr>
        <p:blipFill>
          <a:blip r:embed="rId2"/>
          <a:stretch>
            <a:fillRect/>
          </a:stretch>
        </p:blipFill>
        <p:spPr>
          <a:xfrm>
            <a:off x="279818" y="393446"/>
            <a:ext cx="1230344" cy="1628505"/>
          </a:xfrm>
          <a:prstGeom prst="rect">
            <a:avLst/>
          </a:prstGeom>
        </p:spPr>
      </p:pic>
      <p:sp>
        <p:nvSpPr>
          <p:cNvPr id="3" name="Freeform 17">
            <a:extLst>
              <a:ext uri="{FF2B5EF4-FFF2-40B4-BE49-F238E27FC236}">
                <a16:creationId xmlns:a16="http://schemas.microsoft.com/office/drawing/2014/main" id="{E0C5A535-5B21-4EE5-FDA2-FDE62CBC53E5}"/>
              </a:ext>
            </a:extLst>
          </p:cNvPr>
          <p:cNvSpPr/>
          <p:nvPr/>
        </p:nvSpPr>
        <p:spPr>
          <a:xfrm>
            <a:off x="4572000" y="603849"/>
            <a:ext cx="9093902" cy="1222652"/>
          </a:xfrm>
          <a:custGeom>
            <a:avLst/>
            <a:gdLst/>
            <a:ahLst/>
            <a:cxnLst/>
            <a:rect l="l" t="t" r="r" b="b"/>
            <a:pathLst>
              <a:path w="3209871" h="444791">
                <a:moveTo>
                  <a:pt x="203200" y="0"/>
                </a:moveTo>
                <a:lnTo>
                  <a:pt x="3209871" y="0"/>
                </a:lnTo>
                <a:lnTo>
                  <a:pt x="3006671" y="444791"/>
                </a:lnTo>
                <a:lnTo>
                  <a:pt x="0" y="444791"/>
                </a:lnTo>
                <a:lnTo>
                  <a:pt x="203200" y="0"/>
                </a:lnTo>
                <a:close/>
              </a:path>
            </a:pathLst>
          </a:custGeom>
          <a:solidFill>
            <a:srgbClr val="000000">
              <a:alpha val="0"/>
            </a:srgbClr>
          </a:solidFill>
          <a:ln w="38100" cap="sq">
            <a:solidFill>
              <a:srgbClr val="FFFFFF"/>
            </a:solidFill>
            <a:prstDash val="solid"/>
            <a:miter/>
          </a:ln>
        </p:spPr>
        <p:txBody>
          <a:bodyPr/>
          <a:lstStyle/>
          <a:p>
            <a:endParaRPr lang="en-IN"/>
          </a:p>
        </p:txBody>
      </p:sp>
      <p:sp>
        <p:nvSpPr>
          <p:cNvPr id="6" name="TextBox 5">
            <a:extLst>
              <a:ext uri="{FF2B5EF4-FFF2-40B4-BE49-F238E27FC236}">
                <a16:creationId xmlns:a16="http://schemas.microsoft.com/office/drawing/2014/main" id="{2C023AA6-2774-C496-EA68-F584C4A13D9E}"/>
              </a:ext>
            </a:extLst>
          </p:cNvPr>
          <p:cNvSpPr txBox="1"/>
          <p:nvPr/>
        </p:nvSpPr>
        <p:spPr>
          <a:xfrm>
            <a:off x="6866626" y="623258"/>
            <a:ext cx="6387860" cy="11511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600" dirty="0">
                <a:solidFill>
                  <a:srgbClr val="FFFFFF"/>
                </a:solidFill>
                <a:latin typeface="Bahnschrift Condensed"/>
              </a:rPr>
              <a:t>Tech Stack</a:t>
            </a:r>
          </a:p>
        </p:txBody>
      </p:sp>
      <p:sp>
        <p:nvSpPr>
          <p:cNvPr id="11" name="TextBox 10">
            <a:extLst>
              <a:ext uri="{FF2B5EF4-FFF2-40B4-BE49-F238E27FC236}">
                <a16:creationId xmlns:a16="http://schemas.microsoft.com/office/drawing/2014/main" id="{D681CE76-1CDD-E469-F4B6-7423BBC2CCEF}"/>
              </a:ext>
            </a:extLst>
          </p:cNvPr>
          <p:cNvSpPr txBox="1"/>
          <p:nvPr/>
        </p:nvSpPr>
        <p:spPr>
          <a:xfrm>
            <a:off x="1329715" y="4015824"/>
            <a:ext cx="6466973" cy="33547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dirty="0">
                <a:solidFill>
                  <a:srgbClr val="7030A0"/>
                </a:solidFill>
                <a:latin typeface="Aptos"/>
              </a:rPr>
              <a:t>Frontend : </a:t>
            </a:r>
          </a:p>
          <a:p>
            <a:r>
              <a:rPr lang="en-US" sz="4400" dirty="0">
                <a:solidFill>
                  <a:srgbClr val="FFFFFF"/>
                </a:solidFill>
                <a:latin typeface="Aptos"/>
              </a:rPr>
              <a:t>  ReactJS Vite</a:t>
            </a:r>
          </a:p>
          <a:p>
            <a:endParaRPr lang="en-US" sz="4400" dirty="0">
              <a:solidFill>
                <a:srgbClr val="FFFFFF"/>
              </a:solidFill>
              <a:latin typeface="Aptos"/>
            </a:endParaRPr>
          </a:p>
          <a:p>
            <a:r>
              <a:rPr lang="en-US" sz="4400" dirty="0">
                <a:solidFill>
                  <a:srgbClr val="FFFFFF"/>
                </a:solidFill>
                <a:latin typeface="Aptos"/>
              </a:rPr>
              <a:t>        Vanilla CSS</a:t>
            </a:r>
          </a:p>
          <a:p>
            <a:endParaRPr lang="en-US" sz="3600" b="1" dirty="0">
              <a:solidFill>
                <a:srgbClr val="7030A0"/>
              </a:solidFill>
              <a:latin typeface="Aptos"/>
            </a:endParaRPr>
          </a:p>
        </p:txBody>
      </p:sp>
      <p:sp>
        <p:nvSpPr>
          <p:cNvPr id="13" name="TextBox 12">
            <a:extLst>
              <a:ext uri="{FF2B5EF4-FFF2-40B4-BE49-F238E27FC236}">
                <a16:creationId xmlns:a16="http://schemas.microsoft.com/office/drawing/2014/main" id="{64E07330-9222-F4AB-9060-58A2885BC0EC}"/>
              </a:ext>
            </a:extLst>
          </p:cNvPr>
          <p:cNvSpPr txBox="1"/>
          <p:nvPr/>
        </p:nvSpPr>
        <p:spPr>
          <a:xfrm>
            <a:off x="10662250" y="3211183"/>
            <a:ext cx="10054086" cy="62478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b="1" dirty="0">
                <a:solidFill>
                  <a:srgbClr val="7030A0"/>
                </a:solidFill>
                <a:latin typeface="Aptos"/>
              </a:rPr>
              <a:t>Backend</a:t>
            </a:r>
            <a:r>
              <a:rPr lang="en-US" sz="4800" dirty="0">
                <a:solidFill>
                  <a:srgbClr val="FFFFFF"/>
                </a:solidFill>
                <a:ea typeface="Calibri"/>
                <a:cs typeface="Calibri"/>
              </a:rPr>
              <a:t>:</a:t>
            </a:r>
            <a:endParaRPr lang="en-US" sz="4800" dirty="0">
              <a:solidFill>
                <a:srgbClr val="000000"/>
              </a:solidFill>
              <a:ea typeface="Calibri"/>
              <a:cs typeface="Calibri"/>
            </a:endParaRPr>
          </a:p>
          <a:p>
            <a:r>
              <a:rPr lang="en-US" sz="4400" dirty="0">
                <a:solidFill>
                  <a:srgbClr val="FFFFFF"/>
                </a:solidFill>
                <a:latin typeface="Aptos"/>
              </a:rPr>
              <a:t> </a:t>
            </a:r>
            <a:r>
              <a:rPr lang="en-US" sz="4400" dirty="0" err="1">
                <a:solidFill>
                  <a:srgbClr val="FFFFFF"/>
                </a:solidFill>
                <a:latin typeface="Aptos"/>
              </a:rPr>
              <a:t>LangGraph</a:t>
            </a:r>
          </a:p>
          <a:p>
            <a:endParaRPr lang="en-US" sz="4400" dirty="0">
              <a:solidFill>
                <a:srgbClr val="FFFFFF"/>
              </a:solidFill>
              <a:latin typeface="Aptos"/>
            </a:endParaRPr>
          </a:p>
          <a:p>
            <a:r>
              <a:rPr lang="en-US" sz="4400" dirty="0">
                <a:solidFill>
                  <a:srgbClr val="FFFFFF"/>
                </a:solidFill>
                <a:latin typeface="Aptos"/>
              </a:rPr>
              <a:t>             </a:t>
            </a:r>
            <a:r>
              <a:rPr lang="en-US" sz="4400" dirty="0" err="1">
                <a:solidFill>
                  <a:srgbClr val="FFFFFF"/>
                </a:solidFill>
                <a:latin typeface="Aptos"/>
              </a:rPr>
              <a:t>FastAPI</a:t>
            </a:r>
            <a:endParaRPr lang="en-US" sz="4400">
              <a:solidFill>
                <a:srgbClr val="FFFFFF"/>
              </a:solidFill>
              <a:latin typeface="Aptos"/>
            </a:endParaRPr>
          </a:p>
          <a:p>
            <a:endParaRPr lang="en-US" sz="4400" dirty="0">
              <a:solidFill>
                <a:srgbClr val="FFFFFF"/>
              </a:solidFill>
              <a:latin typeface="Aptos"/>
            </a:endParaRPr>
          </a:p>
          <a:p>
            <a:r>
              <a:rPr lang="en-US" sz="4400" dirty="0">
                <a:solidFill>
                  <a:srgbClr val="FFFFFF"/>
                </a:solidFill>
                <a:latin typeface="Aptos"/>
              </a:rPr>
              <a:t> </a:t>
            </a:r>
            <a:r>
              <a:rPr lang="en-US" sz="4400" dirty="0" err="1">
                <a:solidFill>
                  <a:srgbClr val="FFFFFF"/>
                </a:solidFill>
                <a:latin typeface="Aptos"/>
              </a:rPr>
              <a:t>ChromaDB</a:t>
            </a:r>
            <a:endParaRPr lang="en-US" sz="4400">
              <a:solidFill>
                <a:srgbClr val="FFFFFF"/>
              </a:solidFill>
              <a:latin typeface="Aptos"/>
            </a:endParaRPr>
          </a:p>
          <a:p>
            <a:endParaRPr lang="en-US" sz="4400" dirty="0">
              <a:solidFill>
                <a:srgbClr val="FFFFFF"/>
              </a:solidFill>
              <a:latin typeface="Aptos"/>
            </a:endParaRPr>
          </a:p>
          <a:p>
            <a:r>
              <a:rPr lang="en-US" sz="4400" dirty="0">
                <a:solidFill>
                  <a:srgbClr val="FFFFFF"/>
                </a:solidFill>
                <a:latin typeface="Aptos"/>
              </a:rPr>
              <a:t>             Google Cloud</a:t>
            </a:r>
          </a:p>
          <a:p>
            <a:endParaRPr lang="en-US" sz="4400" dirty="0">
              <a:solidFill>
                <a:srgbClr val="FFFFFF"/>
              </a:solidFill>
              <a:latin typeface="Aptos"/>
            </a:endParaRPr>
          </a:p>
        </p:txBody>
      </p:sp>
      <p:pic>
        <p:nvPicPr>
          <p:cNvPr id="15" name="Picture 14" descr="Chroma">
            <a:extLst>
              <a:ext uri="{FF2B5EF4-FFF2-40B4-BE49-F238E27FC236}">
                <a16:creationId xmlns:a16="http://schemas.microsoft.com/office/drawing/2014/main" id="{9364F1EA-D844-262D-5D6D-9AB445A1A565}"/>
              </a:ext>
            </a:extLst>
          </p:cNvPr>
          <p:cNvPicPr>
            <a:picLocks noChangeAspect="1"/>
          </p:cNvPicPr>
          <p:nvPr/>
        </p:nvPicPr>
        <p:blipFill>
          <a:blip r:embed="rId3"/>
          <a:stretch>
            <a:fillRect/>
          </a:stretch>
        </p:blipFill>
        <p:spPr>
          <a:xfrm>
            <a:off x="13681495" y="6630191"/>
            <a:ext cx="1319841" cy="843806"/>
          </a:xfrm>
          <a:prstGeom prst="rect">
            <a:avLst/>
          </a:prstGeom>
        </p:spPr>
      </p:pic>
      <p:pic>
        <p:nvPicPr>
          <p:cNvPr id="16" name="Picture 15" descr="Revisit consent button">
            <a:extLst>
              <a:ext uri="{FF2B5EF4-FFF2-40B4-BE49-F238E27FC236}">
                <a16:creationId xmlns:a16="http://schemas.microsoft.com/office/drawing/2014/main" id="{71F6B7D8-0FCC-5500-9C03-04662C89B21F}"/>
              </a:ext>
            </a:extLst>
          </p:cNvPr>
          <p:cNvPicPr>
            <a:picLocks noChangeAspect="1"/>
          </p:cNvPicPr>
          <p:nvPr/>
        </p:nvPicPr>
        <p:blipFill>
          <a:blip r:embed="rId4"/>
          <a:stretch>
            <a:fillRect/>
          </a:stretch>
        </p:blipFill>
        <p:spPr>
          <a:xfrm>
            <a:off x="13681522" y="3448437"/>
            <a:ext cx="1686407" cy="1729539"/>
          </a:xfrm>
          <a:prstGeom prst="rect">
            <a:avLst/>
          </a:prstGeom>
        </p:spPr>
      </p:pic>
      <p:pic>
        <p:nvPicPr>
          <p:cNvPr id="17" name="Graphic 16" descr="A colorful triangle with lightning bolt in the middle&#10;&#10;AI-generated content may be incorrect.">
            <a:extLst>
              <a:ext uri="{FF2B5EF4-FFF2-40B4-BE49-F238E27FC236}">
                <a16:creationId xmlns:a16="http://schemas.microsoft.com/office/drawing/2014/main" id="{6AE6D383-F665-7CF8-7D89-BB07F1A0B9E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34042" y="4827141"/>
            <a:ext cx="866954" cy="869942"/>
          </a:xfrm>
          <a:prstGeom prst="rect">
            <a:avLst/>
          </a:prstGeom>
        </p:spPr>
      </p:pic>
      <p:pic>
        <p:nvPicPr>
          <p:cNvPr id="18" name="Picture 17" descr="File:Official CSS Logo.svg - Wikipedia">
            <a:extLst>
              <a:ext uri="{FF2B5EF4-FFF2-40B4-BE49-F238E27FC236}">
                <a16:creationId xmlns:a16="http://schemas.microsoft.com/office/drawing/2014/main" id="{0586FF7A-49FA-73FA-1AF7-D342DC0F318F}"/>
              </a:ext>
            </a:extLst>
          </p:cNvPr>
          <p:cNvPicPr>
            <a:picLocks noChangeAspect="1"/>
          </p:cNvPicPr>
          <p:nvPr/>
        </p:nvPicPr>
        <p:blipFill>
          <a:blip r:embed="rId7"/>
          <a:stretch>
            <a:fillRect/>
          </a:stretch>
        </p:blipFill>
        <p:spPr>
          <a:xfrm>
            <a:off x="5398250" y="5905051"/>
            <a:ext cx="870730" cy="978560"/>
          </a:xfrm>
          <a:prstGeom prst="rect">
            <a:avLst/>
          </a:prstGeom>
        </p:spPr>
      </p:pic>
      <p:pic>
        <p:nvPicPr>
          <p:cNvPr id="19" name="Graphic 18" descr="Google Cloud">
            <a:extLst>
              <a:ext uri="{FF2B5EF4-FFF2-40B4-BE49-F238E27FC236}">
                <a16:creationId xmlns:a16="http://schemas.microsoft.com/office/drawing/2014/main" id="{40C9D9E5-BC5C-B327-159F-BF254226F51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314248" y="7875917"/>
            <a:ext cx="3535751" cy="767750"/>
          </a:xfrm>
          <a:prstGeom prst="rect">
            <a:avLst/>
          </a:prstGeom>
        </p:spPr>
      </p:pic>
      <p:pic>
        <p:nvPicPr>
          <p:cNvPr id="20" name="Picture 19" descr="A white lightning bolt in a green circle&#10;&#10;AI-generated content may be incorrect.">
            <a:extLst>
              <a:ext uri="{FF2B5EF4-FFF2-40B4-BE49-F238E27FC236}">
                <a16:creationId xmlns:a16="http://schemas.microsoft.com/office/drawing/2014/main" id="{A45A4322-3531-26F3-52E6-9C04F841E1BD}"/>
              </a:ext>
            </a:extLst>
          </p:cNvPr>
          <p:cNvPicPr>
            <a:picLocks noChangeAspect="1"/>
          </p:cNvPicPr>
          <p:nvPr/>
        </p:nvPicPr>
        <p:blipFill>
          <a:blip r:embed="rId10"/>
          <a:stretch>
            <a:fillRect/>
          </a:stretch>
        </p:blipFill>
        <p:spPr>
          <a:xfrm>
            <a:off x="10986084" y="5152471"/>
            <a:ext cx="823134" cy="930964"/>
          </a:xfrm>
          <a:prstGeom prst="rect">
            <a:avLst/>
          </a:prstGeom>
        </p:spPr>
      </p:pic>
      <p:pic>
        <p:nvPicPr>
          <p:cNvPr id="22" name="Graphic 21">
            <a:extLst>
              <a:ext uri="{FF2B5EF4-FFF2-40B4-BE49-F238E27FC236}">
                <a16:creationId xmlns:a16="http://schemas.microsoft.com/office/drawing/2014/main" id="{6CAB00AE-1862-AB97-06F4-61CD84D04CC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4055035" y="854913"/>
            <a:ext cx="3807663" cy="748701"/>
          </a:xfrm>
          <a:prstGeom prst="rect">
            <a:avLst/>
          </a:prstGeom>
        </p:spPr>
      </p:pic>
      <p:sp>
        <p:nvSpPr>
          <p:cNvPr id="24" name="Freeform 12">
            <a:extLst>
              <a:ext uri="{FF2B5EF4-FFF2-40B4-BE49-F238E27FC236}">
                <a16:creationId xmlns:a16="http://schemas.microsoft.com/office/drawing/2014/main" id="{1F7B9BC3-F360-379F-F328-CBA786AC54BA}"/>
              </a:ext>
            </a:extLst>
          </p:cNvPr>
          <p:cNvSpPr/>
          <p:nvPr/>
        </p:nvSpPr>
        <p:spPr>
          <a:xfrm flipH="1">
            <a:off x="16597362" y="5534407"/>
            <a:ext cx="2628900" cy="4114800"/>
          </a:xfrm>
          <a:custGeom>
            <a:avLst/>
            <a:gdLst/>
            <a:ahLst/>
            <a:cxnLst/>
            <a:rect l="l" t="t" r="r" b="b"/>
            <a:pathLst>
              <a:path w="2628900" h="4114800">
                <a:moveTo>
                  <a:pt x="2628900" y="0"/>
                </a:moveTo>
                <a:lnTo>
                  <a:pt x="0" y="0"/>
                </a:lnTo>
                <a:lnTo>
                  <a:pt x="0" y="4114800"/>
                </a:lnTo>
                <a:lnTo>
                  <a:pt x="2628900" y="4114800"/>
                </a:lnTo>
                <a:lnTo>
                  <a:pt x="2628900" y="0"/>
                </a:lnTo>
                <a:close/>
              </a:path>
            </a:pathLst>
          </a:custGeom>
          <a:blipFill>
            <a:blip r:embed="rId13">
              <a:extLst>
                <a:ext uri="{96DAC541-7B7A-43D3-8B79-37D633B846F1}">
                  <asvg:svgBlip xmlns:asvg="http://schemas.microsoft.com/office/drawing/2016/SVG/main" r:embed="rId14"/>
                </a:ext>
              </a:extLst>
            </a:blip>
            <a:stretch>
              <a:fillRect/>
            </a:stretch>
          </a:blipFill>
        </p:spPr>
        <p:txBody>
          <a:bodyPr/>
          <a:lstStyle/>
          <a:p>
            <a:endParaRPr lang="en-IN"/>
          </a:p>
        </p:txBody>
      </p:sp>
      <p:sp>
        <p:nvSpPr>
          <p:cNvPr id="26" name="Freeform 21">
            <a:extLst>
              <a:ext uri="{FF2B5EF4-FFF2-40B4-BE49-F238E27FC236}">
                <a16:creationId xmlns:a16="http://schemas.microsoft.com/office/drawing/2014/main" id="{E048BEEE-5902-2CEF-D698-D11FE9BB43B1}"/>
              </a:ext>
            </a:extLst>
          </p:cNvPr>
          <p:cNvSpPr/>
          <p:nvPr/>
        </p:nvSpPr>
        <p:spPr>
          <a:xfrm>
            <a:off x="14133511" y="9649207"/>
            <a:ext cx="3423689" cy="859035"/>
          </a:xfrm>
          <a:custGeom>
            <a:avLst/>
            <a:gdLst/>
            <a:ahLst/>
            <a:cxnLst/>
            <a:rect l="l" t="t" r="r" b="b"/>
            <a:pathLst>
              <a:path w="3423689" h="859035">
                <a:moveTo>
                  <a:pt x="0" y="0"/>
                </a:moveTo>
                <a:lnTo>
                  <a:pt x="3423689" y="0"/>
                </a:lnTo>
                <a:lnTo>
                  <a:pt x="3423689" y="859035"/>
                </a:lnTo>
                <a:lnTo>
                  <a:pt x="0" y="859035"/>
                </a:lnTo>
                <a:lnTo>
                  <a:pt x="0" y="0"/>
                </a:lnTo>
                <a:close/>
              </a:path>
            </a:pathLst>
          </a:custGeom>
          <a:blipFill>
            <a:blip r:embed="rId15">
              <a:extLst>
                <a:ext uri="{96DAC541-7B7A-43D3-8B79-37D633B846F1}">
                  <asvg:svgBlip xmlns:asvg="http://schemas.microsoft.com/office/drawing/2016/SVG/main" r:embed="rId16"/>
                </a:ext>
              </a:extLst>
            </a:blip>
            <a:stretch>
              <a:fillRect/>
            </a:stretch>
          </a:blipFill>
        </p:spPr>
        <p:txBody>
          <a:bodyPr/>
          <a:lstStyle/>
          <a:p>
            <a:endParaRPr lang="en-IN"/>
          </a:p>
        </p:txBody>
      </p:sp>
      <p:sp>
        <p:nvSpPr>
          <p:cNvPr id="28" name="Freeform 20">
            <a:extLst>
              <a:ext uri="{FF2B5EF4-FFF2-40B4-BE49-F238E27FC236}">
                <a16:creationId xmlns:a16="http://schemas.microsoft.com/office/drawing/2014/main" id="{F8184977-D9B4-0142-3CC2-CD20B7805D03}"/>
              </a:ext>
            </a:extLst>
          </p:cNvPr>
          <p:cNvSpPr/>
          <p:nvPr/>
        </p:nvSpPr>
        <p:spPr>
          <a:xfrm>
            <a:off x="1792646" y="-259798"/>
            <a:ext cx="3423689" cy="859035"/>
          </a:xfrm>
          <a:custGeom>
            <a:avLst/>
            <a:gdLst/>
            <a:ahLst/>
            <a:cxnLst/>
            <a:rect l="l" t="t" r="r" b="b"/>
            <a:pathLst>
              <a:path w="3423689" h="859035">
                <a:moveTo>
                  <a:pt x="0" y="0"/>
                </a:moveTo>
                <a:lnTo>
                  <a:pt x="3423688" y="0"/>
                </a:lnTo>
                <a:lnTo>
                  <a:pt x="3423688" y="859034"/>
                </a:lnTo>
                <a:lnTo>
                  <a:pt x="0" y="859034"/>
                </a:lnTo>
                <a:lnTo>
                  <a:pt x="0" y="0"/>
                </a:lnTo>
                <a:close/>
              </a:path>
            </a:pathLst>
          </a:custGeom>
          <a:blipFill>
            <a:blip r:embed="rId15">
              <a:extLst>
                <a:ext uri="{96DAC541-7B7A-43D3-8B79-37D633B846F1}">
                  <asvg:svgBlip xmlns:asvg="http://schemas.microsoft.com/office/drawing/2016/SVG/main" r:embed="rId16"/>
                </a:ext>
              </a:extLst>
            </a:blip>
            <a:stretch>
              <a:fillRect/>
            </a:stretch>
          </a:blipFill>
        </p:spPr>
        <p:txBody>
          <a:bodyPr/>
          <a:lstStyle/>
          <a:p>
            <a:endParaRPr lang="en-IN"/>
          </a:p>
        </p:txBody>
      </p:sp>
      <p:sp>
        <p:nvSpPr>
          <p:cNvPr id="30" name="Freeform 24">
            <a:extLst>
              <a:ext uri="{FF2B5EF4-FFF2-40B4-BE49-F238E27FC236}">
                <a16:creationId xmlns:a16="http://schemas.microsoft.com/office/drawing/2014/main" id="{A5650FE1-FB13-9992-D79B-61B9948350FC}"/>
              </a:ext>
            </a:extLst>
          </p:cNvPr>
          <p:cNvSpPr/>
          <p:nvPr/>
        </p:nvSpPr>
        <p:spPr>
          <a:xfrm>
            <a:off x="-529604" y="7462226"/>
            <a:ext cx="2628900" cy="4114800"/>
          </a:xfrm>
          <a:custGeom>
            <a:avLst/>
            <a:gdLst/>
            <a:ahLst/>
            <a:cxnLst/>
            <a:rect l="l" t="t" r="r" b="b"/>
            <a:pathLst>
              <a:path w="2628900" h="4114800">
                <a:moveTo>
                  <a:pt x="0" y="0"/>
                </a:moveTo>
                <a:lnTo>
                  <a:pt x="2628900" y="0"/>
                </a:lnTo>
                <a:lnTo>
                  <a:pt x="2628900" y="4114800"/>
                </a:lnTo>
                <a:lnTo>
                  <a:pt x="0" y="4114800"/>
                </a:lnTo>
                <a:lnTo>
                  <a:pt x="0" y="0"/>
                </a:lnTo>
                <a:close/>
              </a:path>
            </a:pathLst>
          </a:custGeom>
          <a:blipFill>
            <a:blip r:embed="rId13">
              <a:extLst>
                <a:ext uri="{96DAC541-7B7A-43D3-8B79-37D633B846F1}">
                  <asvg:svgBlip xmlns:asvg="http://schemas.microsoft.com/office/drawing/2016/SVG/main" r:embed="rId17"/>
                </a:ext>
              </a:extLst>
            </a:blip>
            <a:stretch>
              <a:fillRect/>
            </a:stretch>
          </a:blipFill>
        </p:spPr>
        <p:txBody>
          <a:bodyPr/>
          <a:lstStyle/>
          <a:p>
            <a:endParaRPr lang="en-IN"/>
          </a:p>
        </p:txBody>
      </p:sp>
    </p:spTree>
    <p:extLst>
      <p:ext uri="{BB962C8B-B14F-4D97-AF65-F5344CB8AC3E}">
        <p14:creationId xmlns:p14="http://schemas.microsoft.com/office/powerpoint/2010/main" val="92065110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a:extLst>
            <a:ext uri="{FF2B5EF4-FFF2-40B4-BE49-F238E27FC236}">
              <a16:creationId xmlns:a16="http://schemas.microsoft.com/office/drawing/2014/main" id="{D474327A-4986-5CE5-C4E9-3EC1D7257FC2}"/>
            </a:ext>
          </a:extLst>
        </p:cNvPr>
        <p:cNvGrpSpPr/>
        <p:nvPr/>
      </p:nvGrpSpPr>
      <p:grpSpPr>
        <a:xfrm>
          <a:off x="0" y="0"/>
          <a:ext cx="0" cy="0"/>
          <a:chOff x="0" y="0"/>
          <a:chExt cx="0" cy="0"/>
        </a:xfrm>
      </p:grpSpPr>
      <p:sp>
        <p:nvSpPr>
          <p:cNvPr id="23" name="Freeform 23">
            <a:extLst>
              <a:ext uri="{FF2B5EF4-FFF2-40B4-BE49-F238E27FC236}">
                <a16:creationId xmlns:a16="http://schemas.microsoft.com/office/drawing/2014/main" id="{14453056-35D2-6D6D-ABF3-E783EED60115}"/>
              </a:ext>
            </a:extLst>
          </p:cNvPr>
          <p:cNvSpPr/>
          <p:nvPr/>
        </p:nvSpPr>
        <p:spPr>
          <a:xfrm flipH="1">
            <a:off x="16530460" y="-1028700"/>
            <a:ext cx="2628900" cy="4114800"/>
          </a:xfrm>
          <a:custGeom>
            <a:avLst/>
            <a:gdLst/>
            <a:ahLst/>
            <a:cxnLst/>
            <a:rect l="l" t="t" r="r" b="b"/>
            <a:pathLst>
              <a:path w="2628900" h="4114800">
                <a:moveTo>
                  <a:pt x="2628900" y="0"/>
                </a:moveTo>
                <a:lnTo>
                  <a:pt x="0" y="0"/>
                </a:lnTo>
                <a:lnTo>
                  <a:pt x="0" y="4114800"/>
                </a:lnTo>
                <a:lnTo>
                  <a:pt x="2628900" y="4114800"/>
                </a:lnTo>
                <a:lnTo>
                  <a:pt x="262890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24" name="Freeform 24">
            <a:extLst>
              <a:ext uri="{FF2B5EF4-FFF2-40B4-BE49-F238E27FC236}">
                <a16:creationId xmlns:a16="http://schemas.microsoft.com/office/drawing/2014/main" id="{311E6CB8-D358-E7D1-9AC5-138AA5BE68E6}"/>
              </a:ext>
            </a:extLst>
          </p:cNvPr>
          <p:cNvSpPr/>
          <p:nvPr/>
        </p:nvSpPr>
        <p:spPr>
          <a:xfrm>
            <a:off x="-529604" y="7462226"/>
            <a:ext cx="2628900" cy="4114800"/>
          </a:xfrm>
          <a:custGeom>
            <a:avLst/>
            <a:gdLst/>
            <a:ahLst/>
            <a:cxnLst/>
            <a:rect l="l" t="t" r="r" b="b"/>
            <a:pathLst>
              <a:path w="2628900" h="4114800">
                <a:moveTo>
                  <a:pt x="0" y="0"/>
                </a:moveTo>
                <a:lnTo>
                  <a:pt x="2628900" y="0"/>
                </a:lnTo>
                <a:lnTo>
                  <a:pt x="26289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25" name="Freeform 25">
            <a:extLst>
              <a:ext uri="{FF2B5EF4-FFF2-40B4-BE49-F238E27FC236}">
                <a16:creationId xmlns:a16="http://schemas.microsoft.com/office/drawing/2014/main" id="{13A6AF20-1FE5-6FA3-2245-92104CBC9D2E}"/>
              </a:ext>
            </a:extLst>
          </p:cNvPr>
          <p:cNvSpPr/>
          <p:nvPr/>
        </p:nvSpPr>
        <p:spPr>
          <a:xfrm>
            <a:off x="886873" y="-259798"/>
            <a:ext cx="3423689" cy="859035"/>
          </a:xfrm>
          <a:custGeom>
            <a:avLst/>
            <a:gdLst/>
            <a:ahLst/>
            <a:cxnLst/>
            <a:rect l="l" t="t" r="r" b="b"/>
            <a:pathLst>
              <a:path w="3423689" h="859035">
                <a:moveTo>
                  <a:pt x="0" y="0"/>
                </a:moveTo>
                <a:lnTo>
                  <a:pt x="3423688" y="0"/>
                </a:lnTo>
                <a:lnTo>
                  <a:pt x="3423688" y="859034"/>
                </a:lnTo>
                <a:lnTo>
                  <a:pt x="0" y="85903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26" name="Freeform 26">
            <a:extLst>
              <a:ext uri="{FF2B5EF4-FFF2-40B4-BE49-F238E27FC236}">
                <a16:creationId xmlns:a16="http://schemas.microsoft.com/office/drawing/2014/main" id="{16CA0368-1541-253E-228D-3D2CC32FC8FE}"/>
              </a:ext>
            </a:extLst>
          </p:cNvPr>
          <p:cNvSpPr/>
          <p:nvPr/>
        </p:nvSpPr>
        <p:spPr>
          <a:xfrm>
            <a:off x="14133511" y="9649207"/>
            <a:ext cx="3423689" cy="859035"/>
          </a:xfrm>
          <a:custGeom>
            <a:avLst/>
            <a:gdLst/>
            <a:ahLst/>
            <a:cxnLst/>
            <a:rect l="l" t="t" r="r" b="b"/>
            <a:pathLst>
              <a:path w="3423689" h="859035">
                <a:moveTo>
                  <a:pt x="0" y="0"/>
                </a:moveTo>
                <a:lnTo>
                  <a:pt x="3423689" y="0"/>
                </a:lnTo>
                <a:lnTo>
                  <a:pt x="3423689" y="859035"/>
                </a:lnTo>
                <a:lnTo>
                  <a:pt x="0" y="85903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5" name="TextBox 4">
            <a:extLst>
              <a:ext uri="{FF2B5EF4-FFF2-40B4-BE49-F238E27FC236}">
                <a16:creationId xmlns:a16="http://schemas.microsoft.com/office/drawing/2014/main" id="{7A7E5CC0-AC1A-95CA-144B-2616C971C885}"/>
              </a:ext>
            </a:extLst>
          </p:cNvPr>
          <p:cNvSpPr txBox="1"/>
          <p:nvPr/>
        </p:nvSpPr>
        <p:spPr>
          <a:xfrm>
            <a:off x="1869122" y="2121138"/>
            <a:ext cx="1371389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ea typeface="Calibri"/>
                <a:cs typeface="Calibri"/>
              </a:rPr>
              <a:t>r</a:t>
            </a:r>
            <a:endParaRPr lang="en-US"/>
          </a:p>
        </p:txBody>
      </p:sp>
      <p:pic>
        <p:nvPicPr>
          <p:cNvPr id="19" name="Picture 18" descr="A blue and red logo&#10;&#10;Description automatically generated">
            <a:extLst>
              <a:ext uri="{FF2B5EF4-FFF2-40B4-BE49-F238E27FC236}">
                <a16:creationId xmlns:a16="http://schemas.microsoft.com/office/drawing/2014/main" id="{C0FB09BD-0D61-674C-A87D-B4CAF433823D}"/>
              </a:ext>
            </a:extLst>
          </p:cNvPr>
          <p:cNvPicPr>
            <a:picLocks noChangeAspect="1"/>
          </p:cNvPicPr>
          <p:nvPr/>
        </p:nvPicPr>
        <p:blipFill>
          <a:blip r:embed="rId6"/>
          <a:stretch>
            <a:fillRect/>
          </a:stretch>
        </p:blipFill>
        <p:spPr>
          <a:xfrm>
            <a:off x="-539" y="5258"/>
            <a:ext cx="1596966" cy="2124524"/>
          </a:xfrm>
          <a:prstGeom prst="rect">
            <a:avLst/>
          </a:prstGeom>
        </p:spPr>
      </p:pic>
      <p:pic>
        <p:nvPicPr>
          <p:cNvPr id="8" name="Graphic 7">
            <a:extLst>
              <a:ext uri="{FF2B5EF4-FFF2-40B4-BE49-F238E27FC236}">
                <a16:creationId xmlns:a16="http://schemas.microsoft.com/office/drawing/2014/main" id="{E23812AF-A7B4-F479-64DA-A167BCD6073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876245" y="2051734"/>
            <a:ext cx="14168887" cy="4479813"/>
          </a:xfrm>
          <a:prstGeom prst="rect">
            <a:avLst/>
          </a:prstGeom>
        </p:spPr>
      </p:pic>
      <p:sp>
        <p:nvSpPr>
          <p:cNvPr id="10" name="Freeform 17">
            <a:extLst>
              <a:ext uri="{FF2B5EF4-FFF2-40B4-BE49-F238E27FC236}">
                <a16:creationId xmlns:a16="http://schemas.microsoft.com/office/drawing/2014/main" id="{42BEE62E-A9DC-98B8-7729-9D617094C221}"/>
              </a:ext>
            </a:extLst>
          </p:cNvPr>
          <p:cNvSpPr/>
          <p:nvPr/>
        </p:nvSpPr>
        <p:spPr>
          <a:xfrm>
            <a:off x="4572000" y="603849"/>
            <a:ext cx="9093902" cy="1222652"/>
          </a:xfrm>
          <a:custGeom>
            <a:avLst/>
            <a:gdLst/>
            <a:ahLst/>
            <a:cxnLst/>
            <a:rect l="l" t="t" r="r" b="b"/>
            <a:pathLst>
              <a:path w="3209871" h="444791">
                <a:moveTo>
                  <a:pt x="203200" y="0"/>
                </a:moveTo>
                <a:lnTo>
                  <a:pt x="3209871" y="0"/>
                </a:lnTo>
                <a:lnTo>
                  <a:pt x="3006671" y="444791"/>
                </a:lnTo>
                <a:lnTo>
                  <a:pt x="0" y="444791"/>
                </a:lnTo>
                <a:lnTo>
                  <a:pt x="203200" y="0"/>
                </a:lnTo>
                <a:close/>
              </a:path>
            </a:pathLst>
          </a:custGeom>
          <a:solidFill>
            <a:srgbClr val="000000">
              <a:alpha val="0"/>
            </a:srgbClr>
          </a:solidFill>
          <a:ln w="38100" cap="sq">
            <a:solidFill>
              <a:srgbClr val="FFFFFF"/>
            </a:solidFill>
            <a:prstDash val="solid"/>
            <a:miter/>
          </a:ln>
        </p:spPr>
        <p:txBody>
          <a:bodyPr/>
          <a:lstStyle/>
          <a:p>
            <a:endParaRPr lang="en-IN"/>
          </a:p>
        </p:txBody>
      </p:sp>
      <p:sp>
        <p:nvSpPr>
          <p:cNvPr id="11" name="TextBox 10">
            <a:extLst>
              <a:ext uri="{FF2B5EF4-FFF2-40B4-BE49-F238E27FC236}">
                <a16:creationId xmlns:a16="http://schemas.microsoft.com/office/drawing/2014/main" id="{F69AEF12-9A2E-44C6-CB38-204A6F080075}"/>
              </a:ext>
            </a:extLst>
          </p:cNvPr>
          <p:cNvSpPr txBox="1"/>
          <p:nvPr/>
        </p:nvSpPr>
        <p:spPr>
          <a:xfrm>
            <a:off x="4968815" y="601692"/>
            <a:ext cx="9450237"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600">
                <a:solidFill>
                  <a:srgbClr val="FFFFFF"/>
                </a:solidFill>
                <a:latin typeface="Bahnschrift Condensed"/>
              </a:rPr>
              <a:t>Basic Architecture</a:t>
            </a:r>
          </a:p>
        </p:txBody>
      </p:sp>
      <p:sp>
        <p:nvSpPr>
          <p:cNvPr id="12" name="TextBox 11">
            <a:extLst>
              <a:ext uri="{FF2B5EF4-FFF2-40B4-BE49-F238E27FC236}">
                <a16:creationId xmlns:a16="http://schemas.microsoft.com/office/drawing/2014/main" id="{DEAEFBC8-8255-EBF8-6E21-4C7A49454915}"/>
              </a:ext>
            </a:extLst>
          </p:cNvPr>
          <p:cNvSpPr txBox="1"/>
          <p:nvPr/>
        </p:nvSpPr>
        <p:spPr>
          <a:xfrm>
            <a:off x="2382864" y="6548034"/>
            <a:ext cx="13192932"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solidFill>
                  <a:srgbClr val="FFFFFF"/>
                </a:solidFill>
                <a:latin typeface="Aptos"/>
              </a:rPr>
              <a:t>Frontend communicating with a</a:t>
            </a:r>
            <a:r>
              <a:rPr lang="en-US" sz="3600" b="1" dirty="0">
                <a:solidFill>
                  <a:srgbClr val="FFFFFF"/>
                </a:solidFill>
                <a:latin typeface="Aptos"/>
              </a:rPr>
              <a:t> </a:t>
            </a:r>
            <a:r>
              <a:rPr lang="en-US" sz="3600" b="1" dirty="0">
                <a:solidFill>
                  <a:srgbClr val="7030A0"/>
                </a:solidFill>
                <a:latin typeface="Aptos"/>
              </a:rPr>
              <a:t>Main Backend (</a:t>
            </a:r>
            <a:r>
              <a:rPr lang="en-US" sz="3600" b="1" err="1">
                <a:solidFill>
                  <a:srgbClr val="7030A0"/>
                </a:solidFill>
                <a:latin typeface="Aptos"/>
              </a:rPr>
              <a:t>fastapi</a:t>
            </a:r>
            <a:r>
              <a:rPr lang="en-US" sz="3600" b="1" dirty="0">
                <a:solidFill>
                  <a:srgbClr val="7030A0"/>
                </a:solidFill>
                <a:latin typeface="Aptos"/>
              </a:rPr>
              <a:t>)</a:t>
            </a:r>
            <a:r>
              <a:rPr lang="en-US" sz="3600" dirty="0">
                <a:solidFill>
                  <a:srgbClr val="FFFFFF"/>
                </a:solidFill>
                <a:latin typeface="Aptos"/>
              </a:rPr>
              <a:t> via </a:t>
            </a:r>
            <a:r>
              <a:rPr lang="en-US" sz="3600" b="1" err="1">
                <a:solidFill>
                  <a:srgbClr val="7030A0"/>
                </a:solidFill>
                <a:latin typeface="Aptos"/>
              </a:rPr>
              <a:t>Websocket</a:t>
            </a:r>
            <a:r>
              <a:rPr lang="en-US" sz="3600" b="1" dirty="0">
                <a:solidFill>
                  <a:srgbClr val="7030A0"/>
                </a:solidFill>
                <a:latin typeface="Aptos"/>
              </a:rPr>
              <a:t>. </a:t>
            </a:r>
            <a:r>
              <a:rPr lang="en-US" sz="3600" dirty="0">
                <a:solidFill>
                  <a:srgbClr val="FFFFFF"/>
                </a:solidFill>
                <a:latin typeface="Aptos"/>
              </a:rPr>
              <a:t>The Frontend interacts with a</a:t>
            </a:r>
            <a:r>
              <a:rPr lang="en-US" sz="3600" b="1" dirty="0">
                <a:solidFill>
                  <a:schemeClr val="bg1"/>
                </a:solidFill>
                <a:latin typeface="Aptos"/>
              </a:rPr>
              <a:t> Web Application</a:t>
            </a:r>
            <a:r>
              <a:rPr lang="en-US" sz="3600" dirty="0">
                <a:solidFill>
                  <a:schemeClr val="bg1"/>
                </a:solidFill>
                <a:latin typeface="Aptos"/>
              </a:rPr>
              <a:t> and an</a:t>
            </a:r>
            <a:r>
              <a:rPr lang="en-US" sz="3600" b="1" dirty="0">
                <a:solidFill>
                  <a:srgbClr val="7030A0"/>
                </a:solidFill>
                <a:latin typeface="Aptos"/>
              </a:rPr>
              <a:t> Extension to handle meeting notes</a:t>
            </a:r>
            <a:r>
              <a:rPr lang="en-US" sz="3600" dirty="0">
                <a:solidFill>
                  <a:srgbClr val="FFFFFF"/>
                </a:solidFill>
                <a:latin typeface="Aptos"/>
              </a:rPr>
              <a:t>. The Main</a:t>
            </a:r>
            <a:r>
              <a:rPr lang="en-US" sz="3600" b="1" dirty="0">
                <a:solidFill>
                  <a:srgbClr val="7030A0"/>
                </a:solidFill>
                <a:latin typeface="Aptos"/>
              </a:rPr>
              <a:t> </a:t>
            </a:r>
            <a:r>
              <a:rPr lang="en-US" sz="3600" b="1" dirty="0">
                <a:solidFill>
                  <a:schemeClr val="bg1"/>
                </a:solidFill>
                <a:latin typeface="Aptos"/>
              </a:rPr>
              <a:t>Backend is connected to a Database.</a:t>
            </a:r>
          </a:p>
        </p:txBody>
      </p:sp>
    </p:spTree>
    <p:extLst>
      <p:ext uri="{BB962C8B-B14F-4D97-AF65-F5344CB8AC3E}">
        <p14:creationId xmlns:p14="http://schemas.microsoft.com/office/powerpoint/2010/main" val="33573620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a:extLst>
            <a:ext uri="{FF2B5EF4-FFF2-40B4-BE49-F238E27FC236}">
              <a16:creationId xmlns:a16="http://schemas.microsoft.com/office/drawing/2014/main" id="{1F6BBC25-AD70-01F4-17BF-36B0EFA0DCFC}"/>
            </a:ext>
          </a:extLst>
        </p:cNvPr>
        <p:cNvGrpSpPr/>
        <p:nvPr/>
      </p:nvGrpSpPr>
      <p:grpSpPr>
        <a:xfrm>
          <a:off x="0" y="0"/>
          <a:ext cx="0" cy="0"/>
          <a:chOff x="0" y="0"/>
          <a:chExt cx="0" cy="0"/>
        </a:xfrm>
      </p:grpSpPr>
      <p:sp>
        <p:nvSpPr>
          <p:cNvPr id="24" name="Freeform 24">
            <a:extLst>
              <a:ext uri="{FF2B5EF4-FFF2-40B4-BE49-F238E27FC236}">
                <a16:creationId xmlns:a16="http://schemas.microsoft.com/office/drawing/2014/main" id="{37834D73-F0B7-9C66-018A-B4EC8B90C407}"/>
              </a:ext>
            </a:extLst>
          </p:cNvPr>
          <p:cNvSpPr/>
          <p:nvPr/>
        </p:nvSpPr>
        <p:spPr>
          <a:xfrm>
            <a:off x="-529604" y="7462226"/>
            <a:ext cx="2628900" cy="4114800"/>
          </a:xfrm>
          <a:custGeom>
            <a:avLst/>
            <a:gdLst/>
            <a:ahLst/>
            <a:cxnLst/>
            <a:rect l="l" t="t" r="r" b="b"/>
            <a:pathLst>
              <a:path w="2628900" h="4114800">
                <a:moveTo>
                  <a:pt x="0" y="0"/>
                </a:moveTo>
                <a:lnTo>
                  <a:pt x="2628900" y="0"/>
                </a:lnTo>
                <a:lnTo>
                  <a:pt x="26289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25" name="Freeform 25">
            <a:extLst>
              <a:ext uri="{FF2B5EF4-FFF2-40B4-BE49-F238E27FC236}">
                <a16:creationId xmlns:a16="http://schemas.microsoft.com/office/drawing/2014/main" id="{2674E8A9-9307-B6B5-E5B4-D0A196FBDE76}"/>
              </a:ext>
            </a:extLst>
          </p:cNvPr>
          <p:cNvSpPr/>
          <p:nvPr/>
        </p:nvSpPr>
        <p:spPr>
          <a:xfrm>
            <a:off x="4575762" y="6608071"/>
            <a:ext cx="3423689" cy="859035"/>
          </a:xfrm>
          <a:custGeom>
            <a:avLst/>
            <a:gdLst/>
            <a:ahLst/>
            <a:cxnLst/>
            <a:rect l="l" t="t" r="r" b="b"/>
            <a:pathLst>
              <a:path w="3423689" h="859035">
                <a:moveTo>
                  <a:pt x="0" y="0"/>
                </a:moveTo>
                <a:lnTo>
                  <a:pt x="3423688" y="0"/>
                </a:lnTo>
                <a:lnTo>
                  <a:pt x="3423688" y="859034"/>
                </a:lnTo>
                <a:lnTo>
                  <a:pt x="0" y="85903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5" name="TextBox 4">
            <a:extLst>
              <a:ext uri="{FF2B5EF4-FFF2-40B4-BE49-F238E27FC236}">
                <a16:creationId xmlns:a16="http://schemas.microsoft.com/office/drawing/2014/main" id="{E27E1F78-6BC0-43D1-A8AB-E4D0DAF85463}"/>
              </a:ext>
            </a:extLst>
          </p:cNvPr>
          <p:cNvSpPr txBox="1"/>
          <p:nvPr/>
        </p:nvSpPr>
        <p:spPr>
          <a:xfrm>
            <a:off x="1869122" y="2121138"/>
            <a:ext cx="1371389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ea typeface="Calibri"/>
                <a:cs typeface="Calibri"/>
              </a:rPr>
              <a:t>r</a:t>
            </a:r>
            <a:endParaRPr lang="en-US"/>
          </a:p>
        </p:txBody>
      </p:sp>
      <p:pic>
        <p:nvPicPr>
          <p:cNvPr id="19" name="Picture 18" descr="A blue and red logo&#10;&#10;Description automatically generated">
            <a:extLst>
              <a:ext uri="{FF2B5EF4-FFF2-40B4-BE49-F238E27FC236}">
                <a16:creationId xmlns:a16="http://schemas.microsoft.com/office/drawing/2014/main" id="{80EAD7F7-960C-05BF-C282-F5FBE60FA789}"/>
              </a:ext>
            </a:extLst>
          </p:cNvPr>
          <p:cNvPicPr>
            <a:picLocks noChangeAspect="1"/>
          </p:cNvPicPr>
          <p:nvPr/>
        </p:nvPicPr>
        <p:blipFill>
          <a:blip r:embed="rId6"/>
          <a:stretch>
            <a:fillRect/>
          </a:stretch>
        </p:blipFill>
        <p:spPr>
          <a:xfrm>
            <a:off x="-539" y="5258"/>
            <a:ext cx="1596966" cy="2124524"/>
          </a:xfrm>
          <a:prstGeom prst="rect">
            <a:avLst/>
          </a:prstGeom>
        </p:spPr>
      </p:pic>
      <p:sp>
        <p:nvSpPr>
          <p:cNvPr id="10" name="Freeform 17">
            <a:extLst>
              <a:ext uri="{FF2B5EF4-FFF2-40B4-BE49-F238E27FC236}">
                <a16:creationId xmlns:a16="http://schemas.microsoft.com/office/drawing/2014/main" id="{B3BFFF32-47F9-7989-3324-3BC681F52FA7}"/>
              </a:ext>
            </a:extLst>
          </p:cNvPr>
          <p:cNvSpPr/>
          <p:nvPr/>
        </p:nvSpPr>
        <p:spPr>
          <a:xfrm>
            <a:off x="426204" y="3393545"/>
            <a:ext cx="5471174" cy="2365650"/>
          </a:xfrm>
          <a:custGeom>
            <a:avLst/>
            <a:gdLst/>
            <a:ahLst/>
            <a:cxnLst/>
            <a:rect l="l" t="t" r="r" b="b"/>
            <a:pathLst>
              <a:path w="3209871" h="444791">
                <a:moveTo>
                  <a:pt x="203200" y="0"/>
                </a:moveTo>
                <a:lnTo>
                  <a:pt x="3209871" y="0"/>
                </a:lnTo>
                <a:lnTo>
                  <a:pt x="3006671" y="444791"/>
                </a:lnTo>
                <a:lnTo>
                  <a:pt x="0" y="444791"/>
                </a:lnTo>
                <a:lnTo>
                  <a:pt x="203200" y="0"/>
                </a:lnTo>
                <a:close/>
              </a:path>
            </a:pathLst>
          </a:custGeom>
          <a:solidFill>
            <a:srgbClr val="000000">
              <a:alpha val="0"/>
            </a:srgbClr>
          </a:solidFill>
          <a:ln w="38100" cap="sq">
            <a:solidFill>
              <a:srgbClr val="FFFFFF"/>
            </a:solidFill>
            <a:prstDash val="solid"/>
            <a:miter/>
          </a:ln>
        </p:spPr>
        <p:txBody>
          <a:bodyPr/>
          <a:lstStyle/>
          <a:p>
            <a:endParaRPr lang="en-IN"/>
          </a:p>
        </p:txBody>
      </p:sp>
      <p:sp>
        <p:nvSpPr>
          <p:cNvPr id="11" name="TextBox 10">
            <a:extLst>
              <a:ext uri="{FF2B5EF4-FFF2-40B4-BE49-F238E27FC236}">
                <a16:creationId xmlns:a16="http://schemas.microsoft.com/office/drawing/2014/main" id="{9F38A0B3-503C-E6D0-C038-EEDE9708AE24}"/>
              </a:ext>
            </a:extLst>
          </p:cNvPr>
          <p:cNvSpPr txBox="1"/>
          <p:nvPr/>
        </p:nvSpPr>
        <p:spPr>
          <a:xfrm>
            <a:off x="1036121" y="3468878"/>
            <a:ext cx="5052593" cy="21236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600">
                <a:solidFill>
                  <a:srgbClr val="FFFFFF"/>
                </a:solidFill>
                <a:latin typeface="Bahnschrift Condensed"/>
              </a:rPr>
              <a:t>AI Work Flow For meetings</a:t>
            </a:r>
          </a:p>
        </p:txBody>
      </p:sp>
      <p:pic>
        <p:nvPicPr>
          <p:cNvPr id="3" name="Graphic 2">
            <a:extLst>
              <a:ext uri="{FF2B5EF4-FFF2-40B4-BE49-F238E27FC236}">
                <a16:creationId xmlns:a16="http://schemas.microsoft.com/office/drawing/2014/main" id="{17DAE874-F615-F0EC-CBD9-6BBEC527D1B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549906" y="-12940"/>
            <a:ext cx="8741943" cy="10291313"/>
          </a:xfrm>
          <a:prstGeom prst="rect">
            <a:avLst/>
          </a:prstGeom>
        </p:spPr>
      </p:pic>
    </p:spTree>
    <p:extLst>
      <p:ext uri="{BB962C8B-B14F-4D97-AF65-F5344CB8AC3E}">
        <p14:creationId xmlns:p14="http://schemas.microsoft.com/office/powerpoint/2010/main" val="28483502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a:extLst>
            <a:ext uri="{FF2B5EF4-FFF2-40B4-BE49-F238E27FC236}">
              <a16:creationId xmlns:a16="http://schemas.microsoft.com/office/drawing/2014/main" id="{F923FB6E-1B74-816E-DFF3-63FCF5950A5A}"/>
            </a:ext>
          </a:extLst>
        </p:cNvPr>
        <p:cNvGrpSpPr/>
        <p:nvPr/>
      </p:nvGrpSpPr>
      <p:grpSpPr>
        <a:xfrm>
          <a:off x="0" y="0"/>
          <a:ext cx="0" cy="0"/>
          <a:chOff x="0" y="0"/>
          <a:chExt cx="0" cy="0"/>
        </a:xfrm>
      </p:grpSpPr>
      <p:sp>
        <p:nvSpPr>
          <p:cNvPr id="24" name="Freeform 24">
            <a:extLst>
              <a:ext uri="{FF2B5EF4-FFF2-40B4-BE49-F238E27FC236}">
                <a16:creationId xmlns:a16="http://schemas.microsoft.com/office/drawing/2014/main" id="{5AC41BB4-F55A-5995-BD0E-E7BBCC4E0D43}"/>
              </a:ext>
            </a:extLst>
          </p:cNvPr>
          <p:cNvSpPr/>
          <p:nvPr/>
        </p:nvSpPr>
        <p:spPr>
          <a:xfrm>
            <a:off x="278116" y="5968706"/>
            <a:ext cx="2628900" cy="4114800"/>
          </a:xfrm>
          <a:custGeom>
            <a:avLst/>
            <a:gdLst/>
            <a:ahLst/>
            <a:cxnLst/>
            <a:rect l="l" t="t" r="r" b="b"/>
            <a:pathLst>
              <a:path w="2628900" h="4114800">
                <a:moveTo>
                  <a:pt x="0" y="0"/>
                </a:moveTo>
                <a:lnTo>
                  <a:pt x="2628900" y="0"/>
                </a:lnTo>
                <a:lnTo>
                  <a:pt x="26289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25" name="Freeform 25">
            <a:extLst>
              <a:ext uri="{FF2B5EF4-FFF2-40B4-BE49-F238E27FC236}">
                <a16:creationId xmlns:a16="http://schemas.microsoft.com/office/drawing/2014/main" id="{D7FC1882-7A7E-A1B7-5DDF-2EE74643547A}"/>
              </a:ext>
            </a:extLst>
          </p:cNvPr>
          <p:cNvSpPr/>
          <p:nvPr/>
        </p:nvSpPr>
        <p:spPr>
          <a:xfrm>
            <a:off x="4575762" y="6608071"/>
            <a:ext cx="3423689" cy="859035"/>
          </a:xfrm>
          <a:custGeom>
            <a:avLst/>
            <a:gdLst/>
            <a:ahLst/>
            <a:cxnLst/>
            <a:rect l="l" t="t" r="r" b="b"/>
            <a:pathLst>
              <a:path w="3423689" h="859035">
                <a:moveTo>
                  <a:pt x="0" y="0"/>
                </a:moveTo>
                <a:lnTo>
                  <a:pt x="3423688" y="0"/>
                </a:lnTo>
                <a:lnTo>
                  <a:pt x="3423688" y="859034"/>
                </a:lnTo>
                <a:lnTo>
                  <a:pt x="0" y="85903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5" name="TextBox 4">
            <a:extLst>
              <a:ext uri="{FF2B5EF4-FFF2-40B4-BE49-F238E27FC236}">
                <a16:creationId xmlns:a16="http://schemas.microsoft.com/office/drawing/2014/main" id="{DE166143-5142-349B-72E1-031CF5CE141D}"/>
              </a:ext>
            </a:extLst>
          </p:cNvPr>
          <p:cNvSpPr txBox="1"/>
          <p:nvPr/>
        </p:nvSpPr>
        <p:spPr>
          <a:xfrm>
            <a:off x="1869122" y="2121138"/>
            <a:ext cx="1371389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ea typeface="Calibri"/>
                <a:cs typeface="Calibri"/>
              </a:rPr>
              <a:t>r</a:t>
            </a:r>
            <a:endParaRPr lang="en-US"/>
          </a:p>
        </p:txBody>
      </p:sp>
      <p:pic>
        <p:nvPicPr>
          <p:cNvPr id="19" name="Picture 18" descr="A blue and red logo&#10;&#10;Description automatically generated">
            <a:extLst>
              <a:ext uri="{FF2B5EF4-FFF2-40B4-BE49-F238E27FC236}">
                <a16:creationId xmlns:a16="http://schemas.microsoft.com/office/drawing/2014/main" id="{2F706235-E472-E323-00AF-1446357D202A}"/>
              </a:ext>
            </a:extLst>
          </p:cNvPr>
          <p:cNvPicPr>
            <a:picLocks noChangeAspect="1"/>
          </p:cNvPicPr>
          <p:nvPr/>
        </p:nvPicPr>
        <p:blipFill>
          <a:blip r:embed="rId6"/>
          <a:stretch>
            <a:fillRect/>
          </a:stretch>
        </p:blipFill>
        <p:spPr>
          <a:xfrm>
            <a:off x="-539" y="5258"/>
            <a:ext cx="1596966" cy="2124524"/>
          </a:xfrm>
          <a:prstGeom prst="rect">
            <a:avLst/>
          </a:prstGeom>
        </p:spPr>
      </p:pic>
      <p:sp>
        <p:nvSpPr>
          <p:cNvPr id="10" name="Freeform 17">
            <a:extLst>
              <a:ext uri="{FF2B5EF4-FFF2-40B4-BE49-F238E27FC236}">
                <a16:creationId xmlns:a16="http://schemas.microsoft.com/office/drawing/2014/main" id="{EA88EDBA-8984-9A7E-D91C-F55768151E21}"/>
              </a:ext>
            </a:extLst>
          </p:cNvPr>
          <p:cNvSpPr/>
          <p:nvPr/>
        </p:nvSpPr>
        <p:spPr>
          <a:xfrm>
            <a:off x="426204" y="3393545"/>
            <a:ext cx="5471174" cy="2365650"/>
          </a:xfrm>
          <a:custGeom>
            <a:avLst/>
            <a:gdLst/>
            <a:ahLst/>
            <a:cxnLst/>
            <a:rect l="l" t="t" r="r" b="b"/>
            <a:pathLst>
              <a:path w="3209871" h="444791">
                <a:moveTo>
                  <a:pt x="203200" y="0"/>
                </a:moveTo>
                <a:lnTo>
                  <a:pt x="3209871" y="0"/>
                </a:lnTo>
                <a:lnTo>
                  <a:pt x="3006671" y="444791"/>
                </a:lnTo>
                <a:lnTo>
                  <a:pt x="0" y="444791"/>
                </a:lnTo>
                <a:lnTo>
                  <a:pt x="203200" y="0"/>
                </a:lnTo>
                <a:close/>
              </a:path>
            </a:pathLst>
          </a:custGeom>
          <a:solidFill>
            <a:srgbClr val="000000">
              <a:alpha val="0"/>
            </a:srgbClr>
          </a:solidFill>
          <a:ln w="38100" cap="sq">
            <a:solidFill>
              <a:srgbClr val="FFFFFF"/>
            </a:solidFill>
            <a:prstDash val="solid"/>
            <a:miter/>
          </a:ln>
        </p:spPr>
        <p:txBody>
          <a:bodyPr/>
          <a:lstStyle/>
          <a:p>
            <a:endParaRPr lang="en-IN"/>
          </a:p>
        </p:txBody>
      </p:sp>
      <p:sp>
        <p:nvSpPr>
          <p:cNvPr id="11" name="TextBox 10">
            <a:extLst>
              <a:ext uri="{FF2B5EF4-FFF2-40B4-BE49-F238E27FC236}">
                <a16:creationId xmlns:a16="http://schemas.microsoft.com/office/drawing/2014/main" id="{A1994CF7-4616-7641-32C8-2150ABD0E149}"/>
              </a:ext>
            </a:extLst>
          </p:cNvPr>
          <p:cNvSpPr txBox="1"/>
          <p:nvPr/>
        </p:nvSpPr>
        <p:spPr>
          <a:xfrm>
            <a:off x="1036121" y="3468878"/>
            <a:ext cx="5052593" cy="21236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600">
                <a:solidFill>
                  <a:srgbClr val="FFFFFF"/>
                </a:solidFill>
                <a:latin typeface="Bahnschrift Condensed"/>
              </a:rPr>
              <a:t>AI Work Flow For Chatbot</a:t>
            </a:r>
          </a:p>
        </p:txBody>
      </p:sp>
      <p:pic>
        <p:nvPicPr>
          <p:cNvPr id="2" name="Graphic 1">
            <a:extLst>
              <a:ext uri="{FF2B5EF4-FFF2-40B4-BE49-F238E27FC236}">
                <a16:creationId xmlns:a16="http://schemas.microsoft.com/office/drawing/2014/main" id="{122247BD-86BA-76AF-AA55-9164F102602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132915" y="138023"/>
            <a:ext cx="7209301" cy="10140351"/>
          </a:xfrm>
          <a:prstGeom prst="rect">
            <a:avLst/>
          </a:prstGeom>
        </p:spPr>
      </p:pic>
    </p:spTree>
    <p:extLst>
      <p:ext uri="{BB962C8B-B14F-4D97-AF65-F5344CB8AC3E}">
        <p14:creationId xmlns:p14="http://schemas.microsoft.com/office/powerpoint/2010/main" val="60637228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Custom</PresentationFormat>
  <Slides>15</Slides>
  <Notes>0</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Purple and Black Neon Futuristic Game Week Presentation</dc:title>
  <cp:revision>302</cp:revision>
  <dcterms:created xsi:type="dcterms:W3CDTF">2006-08-16T00:00:00Z</dcterms:created>
  <dcterms:modified xsi:type="dcterms:W3CDTF">2025-05-19T17:21:26Z</dcterms:modified>
  <dc:identifier>DAGkJggpJV0</dc:identifier>
</cp:coreProperties>
</file>