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Roboto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1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44" Type="http://schemas.openxmlformats.org/officeDocument/2006/relationships/font" Target="fonts/RobotoMono-regular.fntdata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46" Type="http://schemas.openxmlformats.org/officeDocument/2006/relationships/font" Target="fonts/RobotoMono-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RobotoMon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bold.fntdata"/><Relationship Id="rId14" Type="http://schemas.openxmlformats.org/officeDocument/2006/relationships/slide" Target="slides/slide9.xml"/><Relationship Id="rId36" Type="http://schemas.openxmlformats.org/officeDocument/2006/relationships/font" Target="fonts/Raleway-regular.fntdata"/><Relationship Id="rId17" Type="http://schemas.openxmlformats.org/officeDocument/2006/relationships/slide" Target="slides/slide12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eaebff8c6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eaebff8c6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ee31dff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ee31dff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eaebff8c6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eaebff8c6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eaebff8c6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eaebff8c6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eaebff8c6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eaebff8c6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eaebff8c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eaebff8c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eaebff8c6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eaebff8c6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eaebff8c6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eaebff8c6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eaebff8c6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eaebff8c6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eaebff8c6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eaebff8c6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eaebff8c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eaebff8c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eaebff8c6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eaebff8c6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eaebff8c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eaebff8c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eaebff8c6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eaebff8c6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eaebff8c6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eaebff8c6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aeaebff8c6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aeaebff8c6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eaebff8c6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aeaebff8c6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eaebff8c6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aeaebff8c6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aeaebff8c6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aeaebff8c6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eaebff8c6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eaebff8c6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eaebff8c6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aeaebff8c6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eaebff8c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eaebff8c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eaebff8c6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aeaebff8c6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eaebff8c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eaebff8c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eaebff8c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eaebff8c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eaebff8c6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eaebff8c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eaebff8c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eaebff8c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eaebff8c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eaebff8c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eaebff8c6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eaebff8c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Lending Club Case Study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-By Parthasarathy Seshadri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2605">
                <a:solidFill>
                  <a:srgbClr val="000000"/>
                </a:solidFill>
                <a:highlight>
                  <a:srgbClr val="FFFFFF"/>
                </a:highlight>
              </a:rPr>
              <a:t> UnOrdered categorical</a:t>
            </a:r>
            <a:endParaRPr sz="260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550" y="1914050"/>
            <a:ext cx="44011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2605">
                <a:solidFill>
                  <a:srgbClr val="000000"/>
                </a:solidFill>
                <a:highlight>
                  <a:srgbClr val="FFFFFF"/>
                </a:highlight>
              </a:rPr>
              <a:t> UnOrdered categorical</a:t>
            </a:r>
            <a:endParaRPr sz="260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00" y="1853850"/>
            <a:ext cx="3197551" cy="32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676" y="2006250"/>
            <a:ext cx="3154443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2605">
                <a:solidFill>
                  <a:srgbClr val="000000"/>
                </a:solidFill>
                <a:highlight>
                  <a:srgbClr val="FFFFFF"/>
                </a:highlight>
              </a:rPr>
              <a:t> UnOrdered categorical insights</a:t>
            </a:r>
            <a:endParaRPr sz="260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number of defaulted loan is 6 times less than the number of fully paid loan. it is not Good indication.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large percentage of loans are taken for debt consolidation followed by credit card.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Majority of the borrowers are from the urban States like california, new york, texas, florida etc.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Majority of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borrowers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don't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possess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property and are on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mortgage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or rent.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Majority of the borrowers have no record of Public Recorded Bankruptcy.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only 73% of the borrowers are verified by the company or have source verified.That is potential risk.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593025" y="540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Quantitative variables</a:t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575"/>
            <a:ext cx="4663017" cy="37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017" y="1472188"/>
            <a:ext cx="4023783" cy="327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727650" y="52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Quantitative variables</a:t>
            </a:r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4950"/>
            <a:ext cx="4553390" cy="377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802" y="1641550"/>
            <a:ext cx="4365826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Quantitative variables  Insights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interest rate is more crowded around 5-10 and 10-15.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Majority of the borrowers have very large debt compared to the income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registered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concentrated in the 10-15 DTI ratio.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Majority of the borrowers has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annual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income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around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50 K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Loan Amount, Fund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Amount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Disbursed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amount follow the same pattern. so there is not much in the requested amount vs disbursed amount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 of credit inquiries in past 12 months(inq_last_12m), are less for most of the approved loans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 of the people have installment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around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200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majority of loan has a term of 36 months compared to 60 months.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606650" y="500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Segmented Univariate Analysis</a:t>
            </a:r>
            <a:endParaRPr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7650"/>
            <a:ext cx="4714875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675" y="1187650"/>
            <a:ext cx="3971925" cy="31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633950" y="50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Segmented Univariate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7675"/>
            <a:ext cx="4981575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375" y="1721075"/>
            <a:ext cx="3705225" cy="305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633950" y="50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Segmented Univariate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75" y="1644875"/>
            <a:ext cx="3705225" cy="289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87675"/>
            <a:ext cx="47244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633950" y="50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Segmented Univariate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7675"/>
            <a:ext cx="4676775" cy="3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575" y="1416275"/>
            <a:ext cx="4010025" cy="3107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br>
              <a:rPr lang="en-GB"/>
            </a:b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8638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782"/>
              <a:buChar char="●"/>
            </a:pPr>
            <a:r>
              <a:rPr lang="en-GB" sz="20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Lending Club faces a critical challenge in minimizing credit losses stemming from loans to "risky" applicants. </a:t>
            </a:r>
            <a:endParaRPr sz="200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638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782"/>
              <a:buChar char="●"/>
            </a:pPr>
            <a:r>
              <a:rPr lang="en-GB" sz="20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objective is twofold: identifying applicants likely to repay for profitability while avoiding substantial financial losses associated with approving loans for those at risk of default. </a:t>
            </a:r>
            <a:endParaRPr sz="200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638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782"/>
              <a:buChar char="●"/>
            </a:pPr>
            <a:r>
              <a:rPr lang="en-GB" sz="20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primary focus is on making sound decisions in the loan approval process to strike a balance between generating profits through interest payments and preventing potential business loss by rejecting creditworthy applicants. </a:t>
            </a:r>
            <a:endParaRPr sz="200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638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782"/>
              <a:buChar char="●"/>
            </a:pPr>
            <a:r>
              <a:rPr lang="en-GB" sz="20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overall goal is to assist Lending Club in effectively navigating the delicate equilibrium between financial gain and risk mitigation.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633950" y="50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Segmented Univariate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7675"/>
            <a:ext cx="4676775" cy="3430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575" y="1416275"/>
            <a:ext cx="4010025" cy="3023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Segmented Univariate Analysis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Larger loans mean higher chance of defaulting.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60-month terms riskier, 36-month safer, with distinct grade distributions.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Higher DTI has more default risk, especially in High and Very High Bucket.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risk higher for those renting; lower for property owners.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Lower income (&lt;15K) has higher default probability.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Defaulted loan amounts rise when interest rates increases.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Employees with 10+ years experience have higher changes to default 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Bankruptcies Record increases higher changes to default 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Installments increases higher changes to default 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More number of credit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inquiries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has higher changes to default 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647525" y="61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Bivariate Analysis</a:t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3464050" y="700175"/>
            <a:ext cx="3131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605"/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Loan Grade vs. Interest Rate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400"/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75" y="1464675"/>
            <a:ext cx="47244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 txBox="1"/>
          <p:nvPr/>
        </p:nvSpPr>
        <p:spPr>
          <a:xfrm>
            <a:off x="5552375" y="1409400"/>
            <a:ext cx="22224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rPr lang="en-GB" sz="1050">
                <a:highlight>
                  <a:srgbClr val="FFFFFF"/>
                </a:highlight>
              </a:rPr>
              <a:t>Grade increase the Interest Rate increases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>
                <a:highlight>
                  <a:srgbClr val="FFFFFF"/>
                </a:highlight>
              </a:rPr>
              <a:t>This proves the interest calculation is based on the Grade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647525" y="61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Bivariate Analysis</a:t>
            </a:r>
            <a:endParaRPr/>
          </a:p>
        </p:txBody>
      </p: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3464050" y="700175"/>
            <a:ext cx="3131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Loan Term vs. Loan Amount</a:t>
            </a:r>
            <a:endParaRPr sz="1400"/>
          </a:p>
        </p:txBody>
      </p:sp>
      <p:sp>
        <p:nvSpPr>
          <p:cNvPr id="257" name="Google Shape;257;p35"/>
          <p:cNvSpPr txBox="1"/>
          <p:nvPr/>
        </p:nvSpPr>
        <p:spPr>
          <a:xfrm>
            <a:off x="5552375" y="1409400"/>
            <a:ext cx="22224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rPr lang="en-GB" sz="1050">
                <a:highlight>
                  <a:srgbClr val="FFFFFF"/>
                </a:highlight>
              </a:rPr>
              <a:t>More number of borrowers in the 36 Months term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>
                <a:highlight>
                  <a:srgbClr val="FFFFFF"/>
                </a:highlight>
              </a:rPr>
              <a:t>60 month term has more loan than 36 which is normal. As borrower get more amount and they more time to settle.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99575"/>
            <a:ext cx="5247576" cy="365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647525" y="61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Bivariate Analysis</a:t>
            </a:r>
            <a:endParaRPr/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3464050" y="700175"/>
            <a:ext cx="3131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605"/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Loan Status vs. Loan Amount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400"/>
          </a:p>
        </p:txBody>
      </p:sp>
      <p:sp>
        <p:nvSpPr>
          <p:cNvPr id="265" name="Google Shape;265;p36"/>
          <p:cNvSpPr txBox="1"/>
          <p:nvPr/>
        </p:nvSpPr>
        <p:spPr>
          <a:xfrm>
            <a:off x="5552375" y="1409400"/>
            <a:ext cx="22224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rPr lang="en-GB" sz="1050">
                <a:highlight>
                  <a:srgbClr val="FFFFFF"/>
                </a:highlight>
              </a:rPr>
              <a:t>Loan amount mostly lesser than 15K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>
                <a:highlight>
                  <a:srgbClr val="FFFFFF"/>
                </a:highlight>
              </a:rPr>
              <a:t>Higher it grows, chances of default is more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6" name="Google Shape;2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75775"/>
            <a:ext cx="5247575" cy="3051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647525" y="61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Bivariate Analysis</a:t>
            </a:r>
            <a:endParaRPr/>
          </a:p>
        </p:txBody>
      </p:sp>
      <p:sp>
        <p:nvSpPr>
          <p:cNvPr id="272" name="Google Shape;272;p37"/>
          <p:cNvSpPr txBox="1"/>
          <p:nvPr>
            <p:ph idx="1" type="body"/>
          </p:nvPr>
        </p:nvSpPr>
        <p:spPr>
          <a:xfrm>
            <a:off x="3464050" y="700175"/>
            <a:ext cx="3131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Loan Status vs DTI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5552375" y="1409400"/>
            <a:ext cx="22224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rPr lang="en-GB" sz="1050">
                <a:highlight>
                  <a:srgbClr val="FFFFFF"/>
                </a:highlight>
              </a:rPr>
              <a:t>Lower DTI is </a:t>
            </a:r>
            <a:r>
              <a:rPr lang="en-GB" sz="1050">
                <a:highlight>
                  <a:srgbClr val="FFFFFF"/>
                </a:highlight>
              </a:rPr>
              <a:t>less</a:t>
            </a:r>
            <a:r>
              <a:rPr lang="en-GB" sz="1050">
                <a:highlight>
                  <a:srgbClr val="FFFFFF"/>
                </a:highlight>
              </a:rPr>
              <a:t>  risky </a:t>
            </a:r>
            <a:r>
              <a:rPr lang="en-GB" sz="1050">
                <a:highlight>
                  <a:srgbClr val="FFFFFF"/>
                </a:highlight>
              </a:rPr>
              <a:t>than</a:t>
            </a:r>
            <a:r>
              <a:rPr lang="en-GB" sz="1050">
                <a:highlight>
                  <a:srgbClr val="FFFFFF"/>
                </a:highlight>
              </a:rPr>
              <a:t> higher DTI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>
                <a:highlight>
                  <a:srgbClr val="FFFFFF"/>
                </a:highlight>
              </a:rPr>
              <a:t>Based this analysis, Current loans are more </a:t>
            </a:r>
            <a:r>
              <a:rPr lang="en-GB" sz="1050">
                <a:highlight>
                  <a:srgbClr val="FFFFFF"/>
                </a:highlight>
              </a:rPr>
              <a:t>risky</a:t>
            </a:r>
            <a:r>
              <a:rPr lang="en-GB" sz="1050">
                <a:highlight>
                  <a:srgbClr val="FFFFFF"/>
                </a:highlight>
              </a:rPr>
              <a:t> than usual.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575"/>
            <a:ext cx="5247576" cy="31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647525" y="61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Bivariate Analysis</a:t>
            </a:r>
            <a:endParaRPr/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3464050" y="700175"/>
            <a:ext cx="3131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Loan Status vs. Annual income</a:t>
            </a:r>
            <a:endParaRPr sz="1400"/>
          </a:p>
        </p:txBody>
      </p:sp>
      <p:sp>
        <p:nvSpPr>
          <p:cNvPr id="281" name="Google Shape;281;p38"/>
          <p:cNvSpPr txBox="1"/>
          <p:nvPr/>
        </p:nvSpPr>
        <p:spPr>
          <a:xfrm>
            <a:off x="5552375" y="1409400"/>
            <a:ext cx="22224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rPr lang="en-GB" sz="1050">
                <a:highlight>
                  <a:srgbClr val="FFFFFF"/>
                </a:highlight>
              </a:rPr>
              <a:t>Higher the annual income ,has lesser the risk of “Charged off”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2" name="Google Shape;2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47175"/>
            <a:ext cx="5247575" cy="2993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647525" y="61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Bivariate Analysis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244700" y="700175"/>
            <a:ext cx="48633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b="1"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Home status vs Disbursed amount segmented by Status:</a:t>
            </a:r>
            <a:endParaRPr/>
          </a:p>
        </p:txBody>
      </p:sp>
      <p:sp>
        <p:nvSpPr>
          <p:cNvPr id="289" name="Google Shape;289;p39"/>
          <p:cNvSpPr txBox="1"/>
          <p:nvPr/>
        </p:nvSpPr>
        <p:spPr>
          <a:xfrm>
            <a:off x="5552375" y="1409400"/>
            <a:ext cx="22224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rPr lang="en-GB" sz="1050">
                <a:highlight>
                  <a:srgbClr val="FFFFFF"/>
                </a:highlight>
              </a:rPr>
              <a:t>Borrowers living home in mortgage taking higher </a:t>
            </a:r>
            <a:r>
              <a:rPr lang="en-GB" sz="1050">
                <a:highlight>
                  <a:srgbClr val="FFFFFF"/>
                </a:highlight>
              </a:rPr>
              <a:t>loan amount than others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>
                <a:highlight>
                  <a:srgbClr val="FFFFFF"/>
                </a:highlight>
              </a:rPr>
              <a:t>For all  home status, Loan amount increases, it becomes risky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0" name="Google Shape;2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299575"/>
            <a:ext cx="5247575" cy="3645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647525" y="61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 Analysis</a:t>
            </a:r>
            <a:endParaRPr/>
          </a:p>
        </p:txBody>
      </p:sp>
      <p:pic>
        <p:nvPicPr>
          <p:cNvPr id="296" name="Google Shape;2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925" y="1260850"/>
            <a:ext cx="7366926" cy="369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647525" y="61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 Analysis</a:t>
            </a:r>
            <a:endParaRPr/>
          </a:p>
        </p:txBody>
      </p:sp>
      <p:sp>
        <p:nvSpPr>
          <p:cNvPr id="302" name="Google Shape;302;p41"/>
          <p:cNvSpPr txBox="1"/>
          <p:nvPr/>
        </p:nvSpPr>
        <p:spPr>
          <a:xfrm>
            <a:off x="813100" y="1417125"/>
            <a:ext cx="7395300" cy="26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rgbClr val="188038"/>
                </a:solidFill>
                <a:highlight>
                  <a:srgbClr val="EFF0F1"/>
                </a:highlight>
                <a:latin typeface="Roboto Mono"/>
                <a:ea typeface="Roboto Mono"/>
                <a:cs typeface="Roboto Mono"/>
                <a:sym typeface="Roboto Mono"/>
              </a:rPr>
              <a:t>installment</a:t>
            </a:r>
            <a:r>
              <a:rPr lang="en-GB">
                <a:highlight>
                  <a:srgbClr val="FFFFFF"/>
                </a:highlight>
              </a:rPr>
              <a:t> has a strong correlation with installment,funded_amnt, loan_amnt, and funded_amnt_inv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rgbClr val="188038"/>
                </a:solidFill>
                <a:highlight>
                  <a:srgbClr val="EFF0F1"/>
                </a:highlight>
                <a:latin typeface="Roboto Mono"/>
                <a:ea typeface="Roboto Mono"/>
                <a:cs typeface="Roboto Mono"/>
                <a:sym typeface="Roboto Mono"/>
              </a:rPr>
              <a:t>term</a:t>
            </a:r>
            <a:r>
              <a:rPr lang="en-GB">
                <a:highlight>
                  <a:srgbClr val="FFFFFF"/>
                </a:highlight>
              </a:rPr>
              <a:t> has a strong correlation with interest rate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rgbClr val="188038"/>
                </a:solidFill>
                <a:highlight>
                  <a:srgbClr val="EFF0F1"/>
                </a:highlight>
                <a:latin typeface="Roboto Mono"/>
                <a:ea typeface="Roboto Mono"/>
                <a:cs typeface="Roboto Mono"/>
                <a:sym typeface="Roboto Mono"/>
              </a:rPr>
              <a:t>annual_inc</a:t>
            </a:r>
            <a:r>
              <a:rPr lang="en-GB">
                <a:highlight>
                  <a:srgbClr val="FFFFFF"/>
                </a:highlight>
              </a:rPr>
              <a:t> has a strong correlation with loan_amount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rgbClr val="188038"/>
                </a:solidFill>
                <a:highlight>
                  <a:srgbClr val="EFF0F1"/>
                </a:highlight>
                <a:latin typeface="Roboto Mono"/>
                <a:ea typeface="Roboto Mono"/>
                <a:cs typeface="Roboto Mono"/>
                <a:sym typeface="Roboto Mono"/>
              </a:rPr>
              <a:t>dti</a:t>
            </a:r>
            <a:r>
              <a:rPr lang="en-GB">
                <a:highlight>
                  <a:srgbClr val="FFFFFF"/>
                </a:highlight>
              </a:rPr>
              <a:t> has weak correlation with most of the fields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rgbClr val="188038"/>
                </a:solidFill>
                <a:highlight>
                  <a:srgbClr val="EFF0F1"/>
                </a:highlight>
                <a:latin typeface="Roboto Mono"/>
                <a:ea typeface="Roboto Mono"/>
                <a:cs typeface="Roboto Mono"/>
                <a:sym typeface="Roboto Mono"/>
              </a:rPr>
              <a:t>emp_length</a:t>
            </a:r>
            <a:r>
              <a:rPr lang="en-GB">
                <a:highlight>
                  <a:srgbClr val="FFFFFF"/>
                </a:highlight>
              </a:rPr>
              <a:t> has weak correlation with most of the fields. Employee Experience is not significant factor on load lending process.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rgbClr val="188038"/>
                </a:solidFill>
                <a:highlight>
                  <a:srgbClr val="EFF0F1"/>
                </a:highlight>
                <a:latin typeface="Roboto Mono"/>
                <a:ea typeface="Roboto Mono"/>
                <a:cs typeface="Roboto Mono"/>
                <a:sym typeface="Roboto Mono"/>
              </a:rPr>
              <a:t>loan_amnt</a:t>
            </a:r>
            <a:r>
              <a:rPr lang="en-GB">
                <a:highlight>
                  <a:srgbClr val="FFFFFF"/>
                </a:highlight>
              </a:rPr>
              <a:t> has strong correlation with installment,funded_amnt, and funded_amnt_inv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rgbClr val="188038"/>
                </a:solidFill>
                <a:highlight>
                  <a:srgbClr val="EFF0F1"/>
                </a:highlight>
                <a:latin typeface="Roboto Mono"/>
                <a:ea typeface="Roboto Mono"/>
                <a:cs typeface="Roboto Mono"/>
                <a:sym typeface="Roboto Mono"/>
              </a:rPr>
              <a:t>pub_rec_bankrupticies</a:t>
            </a:r>
            <a:r>
              <a:rPr lang="en-GB">
                <a:highlight>
                  <a:srgbClr val="FFFFFF"/>
                </a:highlight>
              </a:rPr>
              <a:t> has a negative correlation with annual_inc, funded_amnt, loan_amnt, and funded_amnt_inv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rgbClr val="188038"/>
                </a:solidFill>
                <a:highlight>
                  <a:srgbClr val="EFF0F1"/>
                </a:highlight>
                <a:latin typeface="Roboto Mono"/>
                <a:ea typeface="Roboto Mono"/>
                <a:cs typeface="Roboto Mono"/>
                <a:sym typeface="Roboto Mono"/>
              </a:rPr>
              <a:t>annual_inc</a:t>
            </a:r>
            <a:r>
              <a:rPr lang="en-GB">
                <a:highlight>
                  <a:srgbClr val="FFFFFF"/>
                </a:highlight>
              </a:rPr>
              <a:t> has a negative correlation with dti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 of EDA in the case study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objective of employing Exploratory Data Analysis (EDA) on Lending Club data is to uncover meaningful insights and patterns within the loan approval process.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EDA aims to identify key factors influencing credit losses, enabling informed decision-making to mitigate risks, optimize profitability, and enhance the overall efficiency of lending operations.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Factors for predicting defaulting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DTI  is being higher-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Lesser Annual income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Longer term(60 month)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Public record of Bankruptcies is higher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Home status  </a:t>
            </a:r>
            <a:r>
              <a:rPr lang="en-GB"/>
              <a:t>Mortgage</a:t>
            </a:r>
            <a:r>
              <a:rPr lang="en-GB"/>
              <a:t> or rent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High Interest 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Other factor should be enforced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Enforce </a:t>
            </a:r>
            <a:r>
              <a:rPr lang="en-GB"/>
              <a:t>verification</a:t>
            </a:r>
            <a:r>
              <a:rPr lang="en-GB"/>
              <a:t> process for loan approval process. 20% loans are not </a:t>
            </a:r>
            <a:r>
              <a:rPr lang="en-GB"/>
              <a:t>verified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Borrower with higher grade is risky as their interest rate is higher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Borrower  with 10+  year experience , having higher risk than other.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understanding and </a:t>
            </a:r>
            <a:r>
              <a:rPr lang="en-GB"/>
              <a:t>Preparation</a:t>
            </a:r>
            <a:r>
              <a:rPr lang="en-GB"/>
              <a:t> process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880100" cy="27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927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●"/>
            </a:pPr>
            <a:r>
              <a:rPr lang="en-GB" sz="14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data given as part  the case study contains information about past </a:t>
            </a:r>
            <a:r>
              <a:rPr b="1" lang="en-GB" sz="14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Approved</a:t>
            </a:r>
            <a:r>
              <a:rPr lang="en-GB" sz="14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loan </a:t>
            </a:r>
            <a:r>
              <a:rPr lang="en-GB" sz="14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borrower</a:t>
            </a:r>
            <a:r>
              <a:rPr lang="en-GB" sz="14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whether they ‘defaulted’ or not.</a:t>
            </a:r>
            <a:endParaRPr sz="140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9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●"/>
            </a:pPr>
            <a:r>
              <a:rPr lang="en-GB" sz="14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has 3 status of loan which is Fully Paid, Current and Charged-Off.</a:t>
            </a:r>
            <a:endParaRPr sz="140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9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●"/>
            </a:pPr>
            <a:r>
              <a:rPr lang="en-GB" sz="14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Other columns are related to</a:t>
            </a:r>
            <a:endParaRPr sz="140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92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en-GB" sz="14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customer details</a:t>
            </a:r>
            <a:endParaRPr sz="140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92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en-GB" sz="14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Loan related </a:t>
            </a:r>
            <a:endParaRPr sz="140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92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en-GB" sz="14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Others  </a:t>
            </a:r>
            <a:r>
              <a:rPr lang="en-GB" sz="14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lang="en-GB" sz="14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do not contribute for this analysis.</a:t>
            </a:r>
            <a:endParaRPr sz="140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Preparation process</a:t>
            </a:r>
            <a:endParaRPr sz="50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06" name="Google Shape;106;p16"/>
          <p:cNvSpPr/>
          <p:nvPr/>
        </p:nvSpPr>
        <p:spPr>
          <a:xfrm>
            <a:off x="788440" y="3962725"/>
            <a:ext cx="842400" cy="7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Lato"/>
                <a:ea typeface="Lato"/>
                <a:cs typeface="Lato"/>
                <a:sym typeface="Lato"/>
              </a:rPr>
              <a:t>Importing data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1630840" y="3962725"/>
            <a:ext cx="842400" cy="7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Removing column  with only NULL/NA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315640" y="3962725"/>
            <a:ext cx="842400" cy="7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Removing  non significant columns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2473240" y="3962725"/>
            <a:ext cx="842400" cy="7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Removing column with single value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4164553" y="3962725"/>
            <a:ext cx="842400" cy="7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Data conversion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5006953" y="3962725"/>
            <a:ext cx="842400" cy="7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Striping value to be more meaningful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6678165" y="3962725"/>
            <a:ext cx="842400" cy="7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Imputing data for better analysis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5835753" y="3962725"/>
            <a:ext cx="842400" cy="7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Removing Outlier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7506965" y="3962725"/>
            <a:ext cx="842400" cy="7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Creating </a:t>
            </a:r>
            <a:r>
              <a:rPr lang="en-GB" sz="800">
                <a:latin typeface="Lato"/>
                <a:ea typeface="Lato"/>
                <a:cs typeface="Lato"/>
                <a:sym typeface="Lato"/>
              </a:rPr>
              <a:t>Derived</a:t>
            </a:r>
            <a:r>
              <a:rPr lang="en-GB" sz="800">
                <a:latin typeface="Lato"/>
                <a:ea typeface="Lato"/>
                <a:cs typeface="Lato"/>
                <a:sym typeface="Lato"/>
              </a:rPr>
              <a:t> columns make analysis easier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Analysis Process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1174325" y="2872625"/>
            <a:ext cx="982500" cy="6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Lato"/>
                <a:ea typeface="Lato"/>
                <a:cs typeface="Lato"/>
                <a:sym typeface="Lato"/>
              </a:rPr>
              <a:t>Data Loading &amp; Preparation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156974" y="2872625"/>
            <a:ext cx="982500" cy="6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Univariate Analysis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4122272" y="2872625"/>
            <a:ext cx="982500" cy="6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Bivariate analysis</a:t>
            </a:r>
            <a:br>
              <a:rPr lang="en-GB" sz="800">
                <a:latin typeface="Lato"/>
                <a:ea typeface="Lato"/>
                <a:cs typeface="Lato"/>
                <a:sym typeface="Lato"/>
              </a:rPr>
            </a:b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3139623" y="2872625"/>
            <a:ext cx="982500" cy="6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Segmented</a:t>
            </a:r>
            <a:r>
              <a:rPr lang="en-GB" sz="800">
                <a:latin typeface="Lato"/>
                <a:ea typeface="Lato"/>
                <a:cs typeface="Lato"/>
                <a:sym typeface="Lato"/>
              </a:rPr>
              <a:t> Univate Analysis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5112518" y="2872625"/>
            <a:ext cx="982500" cy="6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Correlation  Analysis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6071352" y="2872625"/>
            <a:ext cx="982500" cy="6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Conclusion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Univariate Analysis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Given data set divided </a:t>
            </a:r>
            <a:r>
              <a:rPr lang="en-GB"/>
              <a:t>into</a:t>
            </a:r>
            <a:r>
              <a:rPr lang="en-GB"/>
              <a:t> three types of variable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Ordered category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Unordered </a:t>
            </a:r>
            <a:r>
              <a:rPr lang="en-GB"/>
              <a:t>category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Quantitative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564800" y="558650"/>
            <a:ext cx="3233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Ordered Category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227700" y="4786005"/>
            <a:ext cx="22770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Employee</a:t>
            </a: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Experience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268250" y="4812811"/>
            <a:ext cx="1004700" cy="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`Grade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5584625" y="4816975"/>
            <a:ext cx="12189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 Grade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75" y="1853850"/>
            <a:ext cx="2229537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100" y="1930050"/>
            <a:ext cx="2284862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4350" y="1930050"/>
            <a:ext cx="2145375" cy="29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4475" y="1806775"/>
            <a:ext cx="2229526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7698575" y="4790175"/>
            <a:ext cx="15003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Issue Year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91000" y="482450"/>
            <a:ext cx="2145375" cy="13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4412775" y="1688050"/>
            <a:ext cx="13437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Issue </a:t>
            </a: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Quarter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36375" y="457200"/>
            <a:ext cx="2702825" cy="11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6731325" y="1611850"/>
            <a:ext cx="1500300" cy="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Issue Month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727650" y="1264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Ordered Category insight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4734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large 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amount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loans are with grade 'A' and 'B' 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compared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rest 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Majority of 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borrowers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have working experience greater than 10 years. 11 kept for 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Unknown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Category.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Majority of the loans are given in last quarter of the year.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Majority of the loans are given in the Year 2011.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Majority of the loans are given in December.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2605">
                <a:solidFill>
                  <a:srgbClr val="000000"/>
                </a:solidFill>
                <a:highlight>
                  <a:srgbClr val="FFFFFF"/>
                </a:highlight>
              </a:rPr>
              <a:t> UnOrdered categorical</a:t>
            </a:r>
            <a:endParaRPr sz="260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25" y="2006250"/>
            <a:ext cx="3074486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286" y="2006250"/>
            <a:ext cx="2720264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1950" y="2006250"/>
            <a:ext cx="2739651" cy="2835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