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av" ContentType="audio/x-wav"/>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26"/>
  </p:notesMasterIdLst>
  <p:handoutMasterIdLst>
    <p:handoutMasterId r:id="rId27"/>
  </p:handoutMasterIdLst>
  <p:sldIdLst>
    <p:sldId id="256" r:id="rId2"/>
    <p:sldId id="257" r:id="rId3"/>
    <p:sldId id="262" r:id="rId4"/>
    <p:sldId id="258" r:id="rId5"/>
    <p:sldId id="286" r:id="rId6"/>
    <p:sldId id="285" r:id="rId7"/>
    <p:sldId id="292" r:id="rId8"/>
    <p:sldId id="264" r:id="rId9"/>
    <p:sldId id="291" r:id="rId10"/>
    <p:sldId id="277" r:id="rId11"/>
    <p:sldId id="290" r:id="rId12"/>
    <p:sldId id="293" r:id="rId13"/>
    <p:sldId id="294" r:id="rId14"/>
    <p:sldId id="295" r:id="rId15"/>
    <p:sldId id="296" r:id="rId16"/>
    <p:sldId id="287" r:id="rId17"/>
    <p:sldId id="297" r:id="rId18"/>
    <p:sldId id="288" r:id="rId19"/>
    <p:sldId id="289" r:id="rId20"/>
    <p:sldId id="299" r:id="rId21"/>
    <p:sldId id="300" r:id="rId22"/>
    <p:sldId id="301" r:id="rId23"/>
    <p:sldId id="271" r:id="rId24"/>
    <p:sldId id="302" r:id="rId25"/>
  </p:sldIdLst>
  <p:sldSz cx="9144000" cy="6858000" type="screen4x3"/>
  <p:notesSz cx="6858000" cy="9144000"/>
  <p:embeddedFontLst>
    <p:embeddedFont>
      <p:font typeface="Calibri Light" panose="020F0302020204030204" pitchFamily="34" charset="0"/>
      <p:regular r:id="rId28"/>
      <p:italic r:id="rId29"/>
    </p:embeddedFont>
    <p:embeddedFont>
      <p:font typeface="Calibri" panose="020F050202020403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4" roundtripDataSignature="AMtx7mjmIMX3N2S+Yqn8Xo3kn6nl5mDvE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94" autoAdjust="0"/>
    <p:restoredTop sz="91373" autoAdjust="0"/>
  </p:normalViewPr>
  <p:slideViewPr>
    <p:cSldViewPr snapToGrid="0">
      <p:cViewPr varScale="1">
        <p:scale>
          <a:sx n="80" d="100"/>
          <a:sy n="80" d="100"/>
        </p:scale>
        <p:origin x="1286"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21" Type="http://schemas.openxmlformats.org/officeDocument/2006/relationships/slide" Target="slides/slide20.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font" Target="fonts/font3.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871F8E1-F2F1-83A3-2E47-CB3FA45AF5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3F60B4F-3A95-B056-FBA7-18F5AC73CC3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7A3ED3B-4EAF-478C-B826-A2835CC3E378}" type="datetimeFigureOut">
              <a:rPr lang="en-US" smtClean="0"/>
              <a:t>7/3/2024</a:t>
            </a:fld>
            <a:endParaRPr lang="en-US"/>
          </a:p>
        </p:txBody>
      </p:sp>
      <p:sp>
        <p:nvSpPr>
          <p:cNvPr id="4" name="Footer Placeholder 3">
            <a:extLst>
              <a:ext uri="{FF2B5EF4-FFF2-40B4-BE49-F238E27FC236}">
                <a16:creationId xmlns:a16="http://schemas.microsoft.com/office/drawing/2014/main" id="{D9E9F471-8CFB-5DF5-31DF-E45ED14137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4D4F47D-90C6-1498-7958-2302D6FD48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E986937-2CC1-49D2-B8BB-9BD3CADE3AFB}" type="slidenum">
              <a:rPr lang="en-US" smtClean="0"/>
              <a:t>‹#›</a:t>
            </a:fld>
            <a:endParaRPr lang="en-US"/>
          </a:p>
        </p:txBody>
      </p:sp>
    </p:spTree>
    <p:extLst>
      <p:ext uri="{BB962C8B-B14F-4D97-AF65-F5344CB8AC3E}">
        <p14:creationId xmlns:p14="http://schemas.microsoft.com/office/powerpoint/2010/main" val="284110508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hf sldNum="0"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p1: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 name="Google Shape;7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952400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81" name="Google Shape;8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a:extLst>
            <a:ext uri="{FF2B5EF4-FFF2-40B4-BE49-F238E27FC236}">
              <a16:creationId xmlns:a16="http://schemas.microsoft.com/office/drawing/2014/main" id="{7650C3FA-DB5B-398B-CE13-AC6BFA8F8A0C}"/>
            </a:ext>
          </a:extLst>
        </p:cNvPr>
        <p:cNvGrpSpPr/>
        <p:nvPr/>
      </p:nvGrpSpPr>
      <p:grpSpPr>
        <a:xfrm>
          <a:off x="0" y="0"/>
          <a:ext cx="0" cy="0"/>
          <a:chOff x="0" y="0"/>
          <a:chExt cx="0" cy="0"/>
        </a:xfrm>
      </p:grpSpPr>
      <p:sp>
        <p:nvSpPr>
          <p:cNvPr id="80" name="Google Shape;80;p3:notes">
            <a:extLst>
              <a:ext uri="{FF2B5EF4-FFF2-40B4-BE49-F238E27FC236}">
                <a16:creationId xmlns:a16="http://schemas.microsoft.com/office/drawing/2014/main" id="{776A3C0C-2BBA-3E01-1FA9-68CF1D50501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81" name="Google Shape;81;p3:notes">
            <a:extLst>
              <a:ext uri="{FF2B5EF4-FFF2-40B4-BE49-F238E27FC236}">
                <a16:creationId xmlns:a16="http://schemas.microsoft.com/office/drawing/2014/main" id="{3E141B41-4A7B-73D9-3ABE-B4F4C164285C}"/>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511952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a:extLst>
            <a:ext uri="{FF2B5EF4-FFF2-40B4-BE49-F238E27FC236}">
              <a16:creationId xmlns:a16="http://schemas.microsoft.com/office/drawing/2014/main" id="{39432DF1-F890-B8D8-13AA-6F7C852EB2C9}"/>
            </a:ext>
          </a:extLst>
        </p:cNvPr>
        <p:cNvGrpSpPr/>
        <p:nvPr/>
      </p:nvGrpSpPr>
      <p:grpSpPr>
        <a:xfrm>
          <a:off x="0" y="0"/>
          <a:ext cx="0" cy="0"/>
          <a:chOff x="0" y="0"/>
          <a:chExt cx="0" cy="0"/>
        </a:xfrm>
      </p:grpSpPr>
      <p:sp>
        <p:nvSpPr>
          <p:cNvPr id="116" name="Google Shape;116;g261086bf468_0_8:notes">
            <a:extLst>
              <a:ext uri="{FF2B5EF4-FFF2-40B4-BE49-F238E27FC236}">
                <a16:creationId xmlns:a16="http://schemas.microsoft.com/office/drawing/2014/main" id="{72FFED71-638F-9DD7-C3D4-59EC11A8FD0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g261086bf468_0_8:notes">
            <a:extLst>
              <a:ext uri="{FF2B5EF4-FFF2-40B4-BE49-F238E27FC236}">
                <a16:creationId xmlns:a16="http://schemas.microsoft.com/office/drawing/2014/main" id="{7A5E36E5-591E-28F9-C4CA-30D5B2C4345C}"/>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99938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a:extLst>
            <a:ext uri="{FF2B5EF4-FFF2-40B4-BE49-F238E27FC236}">
              <a16:creationId xmlns:a16="http://schemas.microsoft.com/office/drawing/2014/main" id="{1A8620C8-4DA9-1129-70DD-09C3B9B71D6A}"/>
            </a:ext>
          </a:extLst>
        </p:cNvPr>
        <p:cNvGrpSpPr/>
        <p:nvPr/>
      </p:nvGrpSpPr>
      <p:grpSpPr>
        <a:xfrm>
          <a:off x="0" y="0"/>
          <a:ext cx="0" cy="0"/>
          <a:chOff x="0" y="0"/>
          <a:chExt cx="0" cy="0"/>
        </a:xfrm>
      </p:grpSpPr>
      <p:sp>
        <p:nvSpPr>
          <p:cNvPr id="116" name="Google Shape;116;g261086bf468_0_8:notes">
            <a:extLst>
              <a:ext uri="{FF2B5EF4-FFF2-40B4-BE49-F238E27FC236}">
                <a16:creationId xmlns:a16="http://schemas.microsoft.com/office/drawing/2014/main" id="{040B5096-6BA3-54AE-8417-E15568E96F4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g261086bf468_0_8:notes">
            <a:extLst>
              <a:ext uri="{FF2B5EF4-FFF2-40B4-BE49-F238E27FC236}">
                <a16:creationId xmlns:a16="http://schemas.microsoft.com/office/drawing/2014/main" id="{D3739A5F-1C98-0ECF-62EA-6FCCAAD06291}"/>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37670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18650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8397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6DFF08F-DC6B-4601-B491-B0F83F6DD2DA}" type="datetimeFigureOut">
              <a:rPr lang="en-US" smtClean="0"/>
              <a:pPr/>
              <a:t>7/3/2024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8725939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DFF08F-DC6B-4601-B491-B0F83F6DD2DA}" type="datetimeFigureOut">
              <a:rPr lang="en-US" smtClean="0"/>
              <a:t>7/3/2024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8822527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DFF08F-DC6B-4601-B491-B0F83F6DD2DA}" type="datetimeFigureOut">
              <a:rPr lang="en-US" smtClean="0"/>
              <a:t>7/3/2024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6511588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0"/>
        <p:cNvGrpSpPr/>
        <p:nvPr/>
      </p:nvGrpSpPr>
      <p:grpSpPr>
        <a:xfrm>
          <a:off x="0" y="0"/>
          <a:ext cx="0" cy="0"/>
          <a:chOff x="0" y="0"/>
          <a:chExt cx="0" cy="0"/>
        </a:xfrm>
      </p:grpSpPr>
      <p:sp>
        <p:nvSpPr>
          <p:cNvPr id="21" name="Google Shape;21;p1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68300" algn="l">
              <a:lnSpc>
                <a:spcPct val="100000"/>
              </a:lnSpc>
              <a:spcBef>
                <a:spcPts val="0"/>
              </a:spcBef>
              <a:spcAft>
                <a:spcPts val="0"/>
              </a:spcAft>
              <a:buSzPts val="22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600"/>
              </a:spcBef>
              <a:spcAft>
                <a:spcPts val="0"/>
              </a:spcAft>
              <a:buSzPts val="1800"/>
              <a:buChar char="■"/>
              <a:defRPr/>
            </a:lvl6pPr>
            <a:lvl7pPr marL="3200400" lvl="6" indent="-342900" algn="l">
              <a:lnSpc>
                <a:spcPct val="100000"/>
              </a:lnSpc>
              <a:spcBef>
                <a:spcPts val="600"/>
              </a:spcBef>
              <a:spcAft>
                <a:spcPts val="0"/>
              </a:spcAft>
              <a:buSzPts val="1800"/>
              <a:buChar char="●"/>
              <a:defRPr/>
            </a:lvl7pPr>
            <a:lvl8pPr marL="3657600" lvl="7" indent="-342900" algn="l">
              <a:lnSpc>
                <a:spcPct val="100000"/>
              </a:lnSpc>
              <a:spcBef>
                <a:spcPts val="600"/>
              </a:spcBef>
              <a:spcAft>
                <a:spcPts val="0"/>
              </a:spcAft>
              <a:buSzPts val="1800"/>
              <a:buChar char="○"/>
              <a:defRPr/>
            </a:lvl8pPr>
            <a:lvl9pPr marL="4114800" lvl="8" indent="-342900" algn="l">
              <a:lnSpc>
                <a:spcPct val="100000"/>
              </a:lnSpc>
              <a:spcBef>
                <a:spcPts val="600"/>
              </a:spcBef>
              <a:spcAft>
                <a:spcPts val="600"/>
              </a:spcAft>
              <a:buSzPts val="1800"/>
              <a:buChar char="■"/>
              <a:defRPr/>
            </a:lvl9pPr>
          </a:lstStyle>
          <a:p>
            <a:endParaRPr/>
          </a:p>
        </p:txBody>
      </p:sp>
      <p:sp>
        <p:nvSpPr>
          <p:cNvPr id="23" name="Google Shape;23;p1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092821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DFF08F-DC6B-4601-B491-B0F83F6DD2DA}" type="datetimeFigureOut">
              <a:rPr lang="en-US" smtClean="0"/>
              <a:t>7/3/2024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20177674"/>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7/3/2024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1752095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6DFF08F-DC6B-4601-B491-B0F83F6DD2DA}" type="datetimeFigureOut">
              <a:rPr lang="en-US" smtClean="0"/>
              <a:t>7/3/2024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9746992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6DFF08F-DC6B-4601-B491-B0F83F6DD2DA}" type="datetimeFigureOut">
              <a:rPr lang="en-US" smtClean="0"/>
              <a:t>7/3/2024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5081550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6DFF08F-DC6B-4601-B491-B0F83F6DD2DA}" type="datetimeFigureOut">
              <a:rPr lang="en-US" smtClean="0"/>
              <a:t>7/3/2024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3061111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7/3/2024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6327023"/>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7/3/2024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0697285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9CDD058F-B960-4439-B370-43D89816EE05}" type="datetimeFigureOut">
              <a:rPr lang="en-US" smtClean="0"/>
              <a:t>7/3/2024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16792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6DFF08F-DC6B-4601-B491-B0F83F6DD2DA}" type="datetimeFigureOut">
              <a:rPr lang="en-US" smtClean="0"/>
              <a:pPr/>
              <a:t>7/3/2024</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57300844"/>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07/relationships/media" Target="../media/media2.wav"/><Relationship Id="rId7" Type="http://schemas.openxmlformats.org/officeDocument/2006/relationships/image" Target="../media/image5.png"/><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image" Target="../media/image4.png"/><Relationship Id="rId5" Type="http://schemas.openxmlformats.org/officeDocument/2006/relationships/slideLayout" Target="../slideLayouts/slideLayout12.xml"/><Relationship Id="rId4" Type="http://schemas.openxmlformats.org/officeDocument/2006/relationships/audio" Target="../media/media2.wav"/></Relationships>
</file>

<file path=ppt/slides/_rels/slide22.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07/relationships/media" Target="../media/media4.wav"/><Relationship Id="rId7" Type="http://schemas.openxmlformats.org/officeDocument/2006/relationships/image" Target="../media/image8.png"/><Relationship Id="rId2" Type="http://schemas.openxmlformats.org/officeDocument/2006/relationships/audio" Target="../media/media3.wav"/><Relationship Id="rId1" Type="http://schemas.microsoft.com/office/2007/relationships/media" Target="../media/media3.wav"/><Relationship Id="rId6" Type="http://schemas.openxmlformats.org/officeDocument/2006/relationships/image" Target="../media/image7.png"/><Relationship Id="rId5" Type="http://schemas.openxmlformats.org/officeDocument/2006/relationships/slideLayout" Target="../slideLayouts/slideLayout12.xml"/><Relationship Id="rId4" Type="http://schemas.openxmlformats.org/officeDocument/2006/relationships/audio" Target="../media/media4.wav"/></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
          <p:cNvSpPr txBox="1">
            <a:spLocks noGrp="1"/>
          </p:cNvSpPr>
          <p:nvPr>
            <p:ph type="ctrTitle"/>
          </p:nvPr>
        </p:nvSpPr>
        <p:spPr>
          <a:xfrm>
            <a:off x="416087" y="1397471"/>
            <a:ext cx="8414400" cy="27081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600"/>
              <a:buNone/>
            </a:pPr>
            <a:r>
              <a:rPr lang="en-US" sz="3600" dirty="0">
                <a:latin typeface="Times New Roman"/>
                <a:ea typeface="Times New Roman"/>
                <a:cs typeface="Times New Roman"/>
                <a:sym typeface="Times New Roman"/>
              </a:rPr>
              <a:t/>
            </a:r>
            <a:br>
              <a:rPr lang="en-US" sz="3600" dirty="0">
                <a:latin typeface="Times New Roman"/>
                <a:ea typeface="Times New Roman"/>
                <a:cs typeface="Times New Roman"/>
                <a:sym typeface="Times New Roman"/>
              </a:rPr>
            </a:br>
            <a:r>
              <a:rPr lang="en-US" sz="3600" dirty="0">
                <a:latin typeface="Times New Roman"/>
                <a:ea typeface="Times New Roman"/>
                <a:cs typeface="Times New Roman"/>
                <a:sym typeface="Times New Roman"/>
              </a:rPr>
              <a:t/>
            </a:r>
            <a:br>
              <a:rPr lang="en-US" sz="3600" dirty="0">
                <a:latin typeface="Times New Roman"/>
                <a:ea typeface="Times New Roman"/>
                <a:cs typeface="Times New Roman"/>
                <a:sym typeface="Times New Roman"/>
              </a:rPr>
            </a:br>
            <a:r>
              <a:rPr lang="en-US" sz="3600" dirty="0">
                <a:latin typeface="Times New Roman"/>
                <a:ea typeface="Times New Roman"/>
                <a:cs typeface="Times New Roman"/>
                <a:sym typeface="Times New Roman"/>
              </a:rPr>
              <a:t/>
            </a:r>
            <a:br>
              <a:rPr lang="en-US" sz="3600" dirty="0">
                <a:latin typeface="Times New Roman"/>
                <a:ea typeface="Times New Roman"/>
                <a:cs typeface="Times New Roman"/>
                <a:sym typeface="Times New Roman"/>
              </a:rPr>
            </a:br>
            <a:r>
              <a:rPr lang="en-US" sz="3600" dirty="0">
                <a:latin typeface="Times New Roman"/>
                <a:ea typeface="Times New Roman"/>
                <a:cs typeface="Times New Roman"/>
                <a:sym typeface="Times New Roman"/>
              </a:rPr>
              <a:t/>
            </a:r>
            <a:br>
              <a:rPr lang="en-US" sz="3600" dirty="0">
                <a:latin typeface="Times New Roman"/>
                <a:ea typeface="Times New Roman"/>
                <a:cs typeface="Times New Roman"/>
                <a:sym typeface="Times New Roman"/>
              </a:rPr>
            </a:br>
            <a:r>
              <a:rPr lang="en-US" sz="3600" dirty="0">
                <a:latin typeface="Times New Roman"/>
                <a:ea typeface="Times New Roman"/>
                <a:cs typeface="Times New Roman"/>
                <a:sym typeface="Times New Roman"/>
              </a:rPr>
              <a:t/>
            </a:r>
            <a:br>
              <a:rPr lang="en-US" sz="3600" dirty="0">
                <a:latin typeface="Times New Roman"/>
                <a:ea typeface="Times New Roman"/>
                <a:cs typeface="Times New Roman"/>
                <a:sym typeface="Times New Roman"/>
              </a:rPr>
            </a:br>
            <a:r>
              <a:rPr lang="en-US" sz="3600" dirty="0">
                <a:latin typeface="Times New Roman"/>
                <a:ea typeface="Times New Roman"/>
                <a:cs typeface="Times New Roman"/>
                <a:sym typeface="Times New Roman"/>
              </a:rPr>
              <a:t/>
            </a:r>
            <a:br>
              <a:rPr lang="en-US" sz="3600" dirty="0">
                <a:latin typeface="Times New Roman"/>
                <a:ea typeface="Times New Roman"/>
                <a:cs typeface="Times New Roman"/>
                <a:sym typeface="Times New Roman"/>
              </a:rPr>
            </a:br>
            <a:r>
              <a:rPr lang="en-US" sz="3600" dirty="0">
                <a:latin typeface="Times New Roman"/>
                <a:ea typeface="Times New Roman"/>
                <a:cs typeface="Times New Roman"/>
                <a:sym typeface="Times New Roman"/>
              </a:rPr>
              <a:t/>
            </a:r>
            <a:br>
              <a:rPr lang="en-US" sz="3600" dirty="0">
                <a:latin typeface="Times New Roman"/>
                <a:ea typeface="Times New Roman"/>
                <a:cs typeface="Times New Roman"/>
                <a:sym typeface="Times New Roman"/>
              </a:rPr>
            </a:br>
            <a:r>
              <a:rPr lang="en-US" sz="3600" dirty="0">
                <a:latin typeface="Times New Roman"/>
                <a:ea typeface="Times New Roman"/>
                <a:cs typeface="Times New Roman"/>
                <a:sym typeface="Times New Roman"/>
              </a:rPr>
              <a:t/>
            </a:r>
            <a:br>
              <a:rPr lang="en-US" sz="3600" dirty="0">
                <a:latin typeface="Times New Roman"/>
                <a:ea typeface="Times New Roman"/>
                <a:cs typeface="Times New Roman"/>
                <a:sym typeface="Times New Roman"/>
              </a:rPr>
            </a:br>
            <a:r>
              <a:rPr lang="en-US" sz="3600" dirty="0">
                <a:latin typeface="Times New Roman"/>
                <a:ea typeface="Times New Roman"/>
                <a:cs typeface="Times New Roman"/>
                <a:sym typeface="Times New Roman"/>
              </a:rPr>
              <a:t/>
            </a:r>
            <a:br>
              <a:rPr lang="en-US" sz="3600" dirty="0">
                <a:latin typeface="Times New Roman"/>
                <a:ea typeface="Times New Roman"/>
                <a:cs typeface="Times New Roman"/>
                <a:sym typeface="Times New Roman"/>
              </a:rPr>
            </a:br>
            <a:r>
              <a:rPr lang="en-US" sz="3600" dirty="0">
                <a:latin typeface="Times New Roman"/>
                <a:ea typeface="Times New Roman"/>
                <a:cs typeface="Times New Roman"/>
                <a:sym typeface="Times New Roman"/>
              </a:rPr>
              <a:t/>
            </a:r>
            <a:br>
              <a:rPr lang="en-US" sz="3600" dirty="0">
                <a:latin typeface="Times New Roman"/>
                <a:ea typeface="Times New Roman"/>
                <a:cs typeface="Times New Roman"/>
                <a:sym typeface="Times New Roman"/>
              </a:rPr>
            </a:br>
            <a:r>
              <a:rPr lang="en-US" sz="3600" dirty="0">
                <a:latin typeface="Times New Roman"/>
                <a:ea typeface="Times New Roman"/>
                <a:cs typeface="Times New Roman"/>
                <a:sym typeface="Times New Roman"/>
              </a:rPr>
              <a:t/>
            </a:r>
            <a:br>
              <a:rPr lang="en-US" sz="3600" dirty="0">
                <a:latin typeface="Times New Roman"/>
                <a:ea typeface="Times New Roman"/>
                <a:cs typeface="Times New Roman"/>
                <a:sym typeface="Times New Roman"/>
              </a:rPr>
            </a:br>
            <a:r>
              <a:rPr lang="en-US" sz="3200" dirty="0" smtClean="0">
                <a:solidFill>
                  <a:schemeClr val="dk1"/>
                </a:solidFill>
                <a:latin typeface="Times New Roman"/>
                <a:ea typeface="Times New Roman"/>
                <a:cs typeface="Times New Roman"/>
                <a:sym typeface="Times New Roman"/>
              </a:rPr>
              <a:t>Noise </a:t>
            </a:r>
            <a:r>
              <a:rPr lang="en-US" sz="3200" dirty="0">
                <a:solidFill>
                  <a:schemeClr val="dk1"/>
                </a:solidFill>
                <a:latin typeface="Times New Roman"/>
                <a:ea typeface="Times New Roman"/>
                <a:cs typeface="Times New Roman"/>
                <a:sym typeface="Times New Roman"/>
              </a:rPr>
              <a:t>Reduction and Speech Enhancement </a:t>
            </a:r>
            <a:br>
              <a:rPr lang="en-US" sz="3200" dirty="0">
                <a:solidFill>
                  <a:schemeClr val="dk1"/>
                </a:solidFill>
                <a:latin typeface="Times New Roman"/>
                <a:ea typeface="Times New Roman"/>
                <a:cs typeface="Times New Roman"/>
                <a:sym typeface="Times New Roman"/>
              </a:rPr>
            </a:br>
            <a:r>
              <a:rPr lang="en-US" sz="3200" dirty="0">
                <a:solidFill>
                  <a:schemeClr val="dk1"/>
                </a:solidFill>
                <a:latin typeface="Times New Roman"/>
                <a:ea typeface="Times New Roman"/>
                <a:cs typeface="Times New Roman"/>
                <a:sym typeface="Times New Roman"/>
              </a:rPr>
              <a:t>using Deep Learning </a:t>
            </a:r>
            <a:endParaRPr sz="3200" dirty="0">
              <a:solidFill>
                <a:schemeClr val="dk1"/>
              </a:solidFill>
              <a:latin typeface="Times New Roman"/>
              <a:ea typeface="Times New Roman"/>
              <a:cs typeface="Times New Roman"/>
              <a:sym typeface="Times New Roman"/>
            </a:endParaRPr>
          </a:p>
          <a:p>
            <a:pPr marL="0" lvl="0" indent="0" algn="ctr" rtl="0">
              <a:lnSpc>
                <a:spcPct val="100000"/>
              </a:lnSpc>
              <a:spcBef>
                <a:spcPts val="0"/>
              </a:spcBef>
              <a:spcAft>
                <a:spcPts val="0"/>
              </a:spcAft>
              <a:buSzPts val="3600"/>
              <a:buNone/>
            </a:pPr>
            <a:endParaRPr sz="3600" dirty="0">
              <a:latin typeface="Times New Roman"/>
              <a:ea typeface="Times New Roman"/>
              <a:cs typeface="Times New Roman"/>
              <a:sym typeface="Times New Roman"/>
            </a:endParaRPr>
          </a:p>
        </p:txBody>
      </p:sp>
      <p:sp>
        <p:nvSpPr>
          <p:cNvPr id="3" name="Slide Number Placeholder 2">
            <a:extLst>
              <a:ext uri="{FF2B5EF4-FFF2-40B4-BE49-F238E27FC236}">
                <a16:creationId xmlns:a16="http://schemas.microsoft.com/office/drawing/2014/main" id="{6F7A44C2-A921-4DA8-3DD2-682F8FC879C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FFC9C-DE2F-B741-1B95-64E50999958E}"/>
              </a:ext>
            </a:extLst>
          </p:cNvPr>
          <p:cNvSpPr>
            <a:spLocks noGrp="1"/>
          </p:cNvSpPr>
          <p:nvPr>
            <p:ph type="title"/>
          </p:nvPr>
        </p:nvSpPr>
        <p:spPr>
          <a:xfrm>
            <a:off x="311700" y="647344"/>
            <a:ext cx="8520600" cy="1016564"/>
          </a:xfrm>
        </p:spPr>
        <p:txBody>
          <a:bodyPr/>
          <a:lstStyle/>
          <a:p>
            <a:r>
              <a:rPr lang="en-US" dirty="0">
                <a:latin typeface="Times New Roman" panose="02020603050405020304" pitchFamily="18" charset="0"/>
                <a:cs typeface="Times New Roman" panose="02020603050405020304" pitchFamily="18" charset="0"/>
              </a:rPr>
              <a:t>Optimal ML Techniques used for Noise Cancellation and Speech Enhancement</a:t>
            </a:r>
          </a:p>
        </p:txBody>
      </p:sp>
      <p:sp>
        <p:nvSpPr>
          <p:cNvPr id="3" name="Text Placeholder 2">
            <a:extLst>
              <a:ext uri="{FF2B5EF4-FFF2-40B4-BE49-F238E27FC236}">
                <a16:creationId xmlns:a16="http://schemas.microsoft.com/office/drawing/2014/main" id="{166FA0FB-89AA-4012-D4D7-D3D47D9E63F9}"/>
              </a:ext>
            </a:extLst>
          </p:cNvPr>
          <p:cNvSpPr>
            <a:spLocks noGrp="1"/>
          </p:cNvSpPr>
          <p:nvPr>
            <p:ph type="body" idx="1"/>
          </p:nvPr>
        </p:nvSpPr>
        <p:spPr>
          <a:xfrm>
            <a:off x="226208" y="1924772"/>
            <a:ext cx="8520600" cy="4555200"/>
          </a:xfrm>
        </p:spPr>
        <p:txBody>
          <a:bodyPr/>
          <a:lstStyle/>
          <a:p>
            <a:pPr algn="l">
              <a:lnSpc>
                <a:spcPct val="150000"/>
              </a:lnSpc>
            </a:pPr>
            <a:r>
              <a:rPr lang="en-US" i="0" dirty="0">
                <a:solidFill>
                  <a:srgbClr val="000000"/>
                </a:solidFill>
                <a:effectLst/>
                <a:latin typeface="Times New Roman" panose="02020603050405020304" pitchFamily="18" charset="0"/>
              </a:rPr>
              <a:t>STFT + CNN</a:t>
            </a:r>
          </a:p>
          <a:p>
            <a:pPr algn="l">
              <a:lnSpc>
                <a:spcPct val="150000"/>
              </a:lnSpc>
            </a:pPr>
            <a:r>
              <a:rPr lang="en-US" i="0" dirty="0">
                <a:solidFill>
                  <a:srgbClr val="000000"/>
                </a:solidFill>
                <a:effectLst/>
                <a:latin typeface="Times New Roman" panose="02020603050405020304" pitchFamily="18" charset="0"/>
              </a:rPr>
              <a:t>Deep Denoising Autoencoder (DDAE) </a:t>
            </a:r>
          </a:p>
          <a:p>
            <a:pPr algn="l">
              <a:lnSpc>
                <a:spcPct val="150000"/>
              </a:lnSpc>
            </a:pPr>
            <a:r>
              <a:rPr lang="en-US" i="0" dirty="0">
                <a:solidFill>
                  <a:srgbClr val="000000"/>
                </a:solidFill>
                <a:effectLst/>
                <a:latin typeface="Times New Roman" panose="02020603050405020304" pitchFamily="18" charset="0"/>
              </a:rPr>
              <a:t>Deep Clustering</a:t>
            </a:r>
            <a:endParaRPr lang="en-US" dirty="0">
              <a:latin typeface="Times New Roman" panose="02020603050405020304" pitchFamily="18" charset="0"/>
            </a:endParaRPr>
          </a:p>
          <a:p>
            <a:pPr algn="l">
              <a:lnSpc>
                <a:spcPct val="150000"/>
              </a:lnSpc>
            </a:pPr>
            <a:r>
              <a:rPr lang="en-US" i="0" dirty="0">
                <a:solidFill>
                  <a:srgbClr val="000000"/>
                </a:solidFill>
                <a:effectLst/>
                <a:latin typeface="Times New Roman" panose="02020603050405020304" pitchFamily="18" charset="0"/>
              </a:rPr>
              <a:t>Generative Adversarial Networks (GANs) for Audio</a:t>
            </a:r>
          </a:p>
          <a:p>
            <a:pPr algn="l">
              <a:lnSpc>
                <a:spcPct val="150000"/>
              </a:lnSpc>
            </a:pPr>
            <a:r>
              <a:rPr lang="en-US" i="0" dirty="0">
                <a:solidFill>
                  <a:srgbClr val="000000"/>
                </a:solidFill>
                <a:effectLst/>
                <a:latin typeface="Times New Roman" panose="02020603050405020304" pitchFamily="18" charset="0"/>
              </a:rPr>
              <a:t>Attention-based Models</a:t>
            </a:r>
          </a:p>
          <a:p>
            <a:pPr algn="l">
              <a:lnSpc>
                <a:spcPct val="150000"/>
              </a:lnSpc>
            </a:pPr>
            <a:r>
              <a:rPr lang="en-US" i="0" dirty="0">
                <a:solidFill>
                  <a:srgbClr val="000000"/>
                </a:solidFill>
                <a:effectLst/>
                <a:latin typeface="Times New Roman" panose="02020603050405020304" pitchFamily="18" charset="0"/>
              </a:rPr>
              <a:t>Non-negative Matrix Factorization (NMF)</a:t>
            </a:r>
          </a:p>
          <a:p>
            <a:pPr algn="l">
              <a:lnSpc>
                <a:spcPct val="150000"/>
              </a:lnSpc>
            </a:pPr>
            <a:r>
              <a:rPr lang="en-US" i="0" dirty="0">
                <a:solidFill>
                  <a:srgbClr val="000000"/>
                </a:solidFill>
                <a:effectLst/>
                <a:latin typeface="Times New Roman" panose="02020603050405020304" pitchFamily="18" charset="0"/>
              </a:rPr>
              <a:t>Convolutional Recurrent Neural Network (CRNN)</a:t>
            </a:r>
          </a:p>
          <a:p>
            <a:pPr algn="l">
              <a:lnSpc>
                <a:spcPct val="150000"/>
              </a:lnSpc>
            </a:pPr>
            <a:r>
              <a:rPr lang="en-US" i="0" dirty="0">
                <a:solidFill>
                  <a:srgbClr val="000000"/>
                </a:solidFill>
                <a:effectLst/>
                <a:latin typeface="Times New Roman" panose="02020603050405020304" pitchFamily="18" charset="0"/>
              </a:rPr>
              <a:t>LSTM-based Models</a:t>
            </a:r>
            <a:endParaRPr lang="en-US" dirty="0"/>
          </a:p>
          <a:p>
            <a:pPr algn="l"/>
            <a:endParaRPr lang="en-US" dirty="0"/>
          </a:p>
          <a:p>
            <a:pPr algn="l"/>
            <a:endParaRPr lang="en-US" dirty="0"/>
          </a:p>
        </p:txBody>
      </p:sp>
      <p:sp>
        <p:nvSpPr>
          <p:cNvPr id="5" name="Slide Number Placeholder 4">
            <a:extLst>
              <a:ext uri="{FF2B5EF4-FFF2-40B4-BE49-F238E27FC236}">
                <a16:creationId xmlns:a16="http://schemas.microsoft.com/office/drawing/2014/main" id="{E08DF939-CD50-BA50-4951-EDC7042514F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1275265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6EB02-041A-6482-A3C9-43E92800ACFB}"/>
              </a:ext>
            </a:extLst>
          </p:cNvPr>
          <p:cNvSpPr>
            <a:spLocks noGrp="1"/>
          </p:cNvSpPr>
          <p:nvPr>
            <p:ph type="title"/>
          </p:nvPr>
        </p:nvSpPr>
        <p:spPr>
          <a:xfrm>
            <a:off x="226208" y="1030327"/>
            <a:ext cx="8520600" cy="763500"/>
          </a:xfrm>
        </p:spPr>
        <p:txBody>
          <a:bodyPr/>
          <a:lstStyle/>
          <a:p>
            <a:r>
              <a:rPr lang="en-US" b="1" i="0" dirty="0">
                <a:solidFill>
                  <a:schemeClr val="tx1"/>
                </a:solidFill>
                <a:effectLst/>
                <a:latin typeface="Times New Roman" panose="02020603050405020304" pitchFamily="18" charset="0"/>
                <a:cs typeface="Times New Roman" panose="02020603050405020304" pitchFamily="18" charset="0"/>
              </a:rPr>
              <a:t>Justification for STFT + CNN:</a:t>
            </a:r>
            <a:r>
              <a:rPr lang="en-US" b="0" i="0" dirty="0">
                <a:solidFill>
                  <a:schemeClr val="tx1"/>
                </a:solidFill>
                <a:effectLst/>
                <a:latin typeface="Times New Roman" panose="02020603050405020304" pitchFamily="18" charset="0"/>
                <a:cs typeface="Times New Roman" panose="02020603050405020304" pitchFamily="18" charset="0"/>
              </a:rPr>
              <a:t/>
            </a:r>
            <a:br>
              <a:rPr lang="en-US" b="0" i="0" dirty="0">
                <a:solidFill>
                  <a:schemeClr val="tx1"/>
                </a:solidFill>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A8153F28-01BB-8901-6032-5E497E313460}"/>
              </a:ext>
            </a:extLst>
          </p:cNvPr>
          <p:cNvSpPr>
            <a:spLocks noGrp="1"/>
          </p:cNvSpPr>
          <p:nvPr>
            <p:ph type="body" idx="1"/>
          </p:nvPr>
        </p:nvSpPr>
        <p:spPr>
          <a:xfrm>
            <a:off x="311700" y="1272473"/>
            <a:ext cx="8520600" cy="4555200"/>
          </a:xfrm>
        </p:spPr>
        <p:txBody>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STFT provides vital time-frequency insight into audio signals.</a:t>
            </a:r>
          </a:p>
          <a:p>
            <a:pPr algn="l">
              <a:buFont typeface="Arial" panose="020B0604020202020204" pitchFamily="34" charset="0"/>
              <a:buChar char="•"/>
            </a:pPr>
            <a:endParaRPr lang="en-US" b="0" i="0" dirty="0">
              <a:solidFill>
                <a:schemeClr val="tx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CNNs adeptly capture hierarchical features from time-frequency representations.</a:t>
            </a:r>
          </a:p>
          <a:p>
            <a:pPr algn="l">
              <a:buFont typeface="Arial" panose="020B0604020202020204" pitchFamily="34" charset="0"/>
              <a:buChar char="•"/>
            </a:pPr>
            <a:endParaRPr lang="en-US" b="0" i="0" dirty="0">
              <a:solidFill>
                <a:schemeClr val="tx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Flexibility and adaptability of STFT + CNN approach offer optimization opportunities.</a:t>
            </a:r>
          </a:p>
          <a:p>
            <a:pPr algn="l">
              <a:buFont typeface="Arial" panose="020B0604020202020204" pitchFamily="34" charset="0"/>
              <a:buChar char="•"/>
            </a:pPr>
            <a:endParaRPr lang="en-US" b="0" i="0" dirty="0">
              <a:solidFill>
                <a:schemeClr val="tx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Availability of resources in TensorFlow and PyTorch simplifies development and deployment.</a:t>
            </a:r>
          </a:p>
          <a:p>
            <a:endParaRPr lang="en-US" dirty="0"/>
          </a:p>
        </p:txBody>
      </p:sp>
      <p:sp>
        <p:nvSpPr>
          <p:cNvPr id="4" name="Slide Number Placeholder 3">
            <a:extLst>
              <a:ext uri="{FF2B5EF4-FFF2-40B4-BE49-F238E27FC236}">
                <a16:creationId xmlns:a16="http://schemas.microsoft.com/office/drawing/2014/main" id="{57D09696-9ED5-93CB-07CD-3E3712DFF89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2639300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549AAB-09BE-1819-2FF1-F4E5539A5738}"/>
              </a:ext>
            </a:extLst>
          </p:cNvPr>
          <p:cNvSpPr>
            <a:spLocks noGrp="1"/>
          </p:cNvSpPr>
          <p:nvPr>
            <p:ph type="body" idx="1"/>
          </p:nvPr>
        </p:nvSpPr>
        <p:spPr>
          <a:xfrm>
            <a:off x="311700" y="1087053"/>
            <a:ext cx="8520600" cy="4555200"/>
          </a:xfrm>
        </p:spPr>
        <p:txBody>
          <a:bodyPr/>
          <a:lstStyle/>
          <a:p>
            <a:pPr marL="88900" indent="0">
              <a:buNone/>
            </a:pPr>
            <a:r>
              <a:rPr lang="en-US" b="1" dirty="0">
                <a:latin typeface="Times New Roman" panose="02020603050405020304" pitchFamily="18" charset="0"/>
                <a:cs typeface="Times New Roman" panose="02020603050405020304" pitchFamily="18" charset="0"/>
              </a:rPr>
              <a:t>Step-by-step approach for implementing </a:t>
            </a:r>
            <a:r>
              <a:rPr lang="en-US" b="1" dirty="0" err="1">
                <a:latin typeface="Times New Roman" panose="02020603050405020304" pitchFamily="18" charset="0"/>
                <a:cs typeface="Times New Roman" panose="02020603050405020304" pitchFamily="18" charset="0"/>
              </a:rPr>
              <a:t>STFTTo</a:t>
            </a:r>
            <a:r>
              <a:rPr lang="en-US" b="1" dirty="0">
                <a:latin typeface="Times New Roman" panose="02020603050405020304" pitchFamily="18" charset="0"/>
                <a:cs typeface="Times New Roman" panose="02020603050405020304" pitchFamily="18" charset="0"/>
              </a:rPr>
              <a:t> implement STFT for noise cancellation speech enhancement, follow these steps: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 Preprocessing: Convert the audio signal into a time-frequency domain representation using a sliding window and Fourier Transform.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Spectrogram construction: Apply a window function to each windowed segment and compute its Fourier Transform to obtain a spectrogram..</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3. Noise estimation: Analyze the noise-only segments of the spectrogram to estimate the noise power spectral density.</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FB6CE66-F9B6-AB31-E97B-8A3DED9DA34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4196545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1232FF-D98C-4A1E-578B-339884DFE06C}"/>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126EAAC7-6135-3E37-644A-56FC2B5E93E7}"/>
              </a:ext>
            </a:extLst>
          </p:cNvPr>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4. Spectral subtraction: Subtract the estimated noise power spectral density from the original spectrogram to obtain a cleaned </a:t>
            </a:r>
            <a:r>
              <a:rPr lang="en-US" dirty="0" err="1">
                <a:latin typeface="Times New Roman" panose="02020603050405020304" pitchFamily="18" charset="0"/>
                <a:cs typeface="Times New Roman" panose="02020603050405020304" pitchFamily="18" charset="0"/>
              </a:rPr>
              <a:t>version.By</a:t>
            </a:r>
            <a:r>
              <a:rPr lang="en-US" dirty="0">
                <a:latin typeface="Times New Roman" panose="02020603050405020304" pitchFamily="18" charset="0"/>
                <a:cs typeface="Times New Roman" panose="02020603050405020304" pitchFamily="18" charset="0"/>
              </a:rPr>
              <a:t> following this step-by-step approach, you can effectively implement STFT </a:t>
            </a:r>
            <a:r>
              <a:rPr lang="en-US" dirty="0" err="1">
                <a:latin typeface="Times New Roman" panose="02020603050405020304" pitchFamily="18" charset="0"/>
                <a:cs typeface="Times New Roman" panose="02020603050405020304" pitchFamily="18" charset="0"/>
              </a:rPr>
              <a:t>fornoise</a:t>
            </a:r>
            <a:r>
              <a:rPr lang="en-US" dirty="0">
                <a:latin typeface="Times New Roman" panose="02020603050405020304" pitchFamily="18" charset="0"/>
                <a:cs typeface="Times New Roman" panose="02020603050405020304" pitchFamily="18" charset="0"/>
              </a:rPr>
              <a:t> cancellation speech enhancement, improving speech quality in noisy environments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5. Inverse STFT: Perform inverse Fourier Transform on the cleaned spectrogram to obtain the enhanced speech signal.</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D3FBDA9-D943-97F1-84CD-4E0B9D55871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276214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A8461C-FBDB-C5AC-01D1-31D7912904A2}"/>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20B1F097-ADE5-A7E2-9FF7-9F1E3297B43D}"/>
              </a:ext>
            </a:extLst>
          </p:cNvPr>
          <p:cNvSpPr>
            <a:spLocks noGrp="1"/>
          </p:cNvSpPr>
          <p:nvPr>
            <p:ph type="body" idx="1"/>
          </p:nvPr>
        </p:nvSpPr>
        <p:spPr>
          <a:xfrm>
            <a:off x="311700" y="1087053"/>
            <a:ext cx="8520600" cy="4555200"/>
          </a:xfrm>
        </p:spPr>
        <p:txBody>
          <a:bodyPr/>
          <a:lstStyle/>
          <a:p>
            <a:pPr marL="88900" indent="0">
              <a:buNone/>
            </a:pPr>
            <a:r>
              <a:rPr lang="en-US" b="1" dirty="0">
                <a:latin typeface="Times New Roman" panose="02020603050405020304" pitchFamily="18" charset="0"/>
                <a:cs typeface="Times New Roman" panose="02020603050405020304" pitchFamily="18" charset="0"/>
              </a:rPr>
              <a:t>Step-by-step approach for implementing CNN</a:t>
            </a:r>
          </a:p>
          <a:p>
            <a:pPr marL="88900" indent="0">
              <a:buNone/>
            </a:pPr>
            <a:endParaRPr lang="en-US" b="1" dirty="0">
              <a:latin typeface="Times New Roman" panose="02020603050405020304" pitchFamily="18" charset="0"/>
              <a:cs typeface="Times New Roman" panose="02020603050405020304" pitchFamily="18" charset="0"/>
            </a:endParaRPr>
          </a:p>
          <a:p>
            <a:pPr marL="88900" indent="0">
              <a:buNone/>
            </a:pPr>
            <a:r>
              <a:rPr lang="en-US" dirty="0">
                <a:latin typeface="Times New Roman" panose="02020603050405020304" pitchFamily="18" charset="0"/>
                <a:cs typeface="Times New Roman" panose="02020603050405020304" pitchFamily="18" charset="0"/>
              </a:rPr>
              <a:t>To implement CNN for noise cancellation speech enhancement, follow these steps:</a:t>
            </a:r>
          </a:p>
          <a:p>
            <a:pPr marL="546100" indent="-457200">
              <a:buAutoNum type="arabicPeriod"/>
            </a:pPr>
            <a:r>
              <a:rPr lang="en-US" dirty="0">
                <a:latin typeface="Times New Roman" panose="02020603050405020304" pitchFamily="18" charset="0"/>
                <a:cs typeface="Times New Roman" panose="02020603050405020304" pitchFamily="18" charset="0"/>
              </a:rPr>
              <a:t>Dataset preparation: Collect and preprocess a dataset of noisy and clean speech samples.</a:t>
            </a:r>
          </a:p>
          <a:p>
            <a:pPr marL="546100" indent="-457200">
              <a:buAutoNum type="arabicPeriod"/>
            </a:pPr>
            <a:endParaRPr lang="en-US" dirty="0">
              <a:latin typeface="Times New Roman" panose="02020603050405020304" pitchFamily="18" charset="0"/>
              <a:cs typeface="Times New Roman" panose="02020603050405020304" pitchFamily="18" charset="0"/>
            </a:endParaRPr>
          </a:p>
          <a:p>
            <a:pPr marL="546100" indent="-457200">
              <a:buAutoNum type="arabicPeriod"/>
            </a:pPr>
            <a:r>
              <a:rPr lang="en-US" dirty="0">
                <a:latin typeface="Times New Roman" panose="02020603050405020304" pitchFamily="18" charset="0"/>
                <a:cs typeface="Times New Roman" panose="02020603050405020304" pitchFamily="18" charset="0"/>
              </a:rPr>
              <a:t>Model architecture design: Design a CNN architecture suitable for speech enhancement, considering factors like input size, number of layers, and activation functions.</a:t>
            </a:r>
          </a:p>
          <a:p>
            <a:pPr marL="546100" indent="-457200">
              <a:buAutoNum type="arabicPeriod"/>
            </a:pPr>
            <a:endParaRPr lang="en-US" dirty="0">
              <a:latin typeface="Times New Roman" panose="02020603050405020304" pitchFamily="18" charset="0"/>
              <a:cs typeface="Times New Roman" panose="02020603050405020304" pitchFamily="18" charset="0"/>
            </a:endParaRPr>
          </a:p>
          <a:p>
            <a:pPr marL="546100" indent="-457200">
              <a:buAutoNum type="arabicPeriod"/>
            </a:pPr>
            <a:r>
              <a:rPr lang="en-US" dirty="0">
                <a:latin typeface="Times New Roman" panose="02020603050405020304" pitchFamily="18" charset="0"/>
                <a:cs typeface="Times New Roman" panose="02020603050405020304" pitchFamily="18" charset="0"/>
              </a:rPr>
              <a:t>Training: Train the CNN model using the prepared dataset, using techniques like backpropagation and gradient descent.</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0A0F057-141E-D192-FADE-D5480CAF32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3545908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61641A-C305-ADA9-6853-E014F624C013}"/>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BFB7BA36-7584-EA6B-859D-97717AE9FF3A}"/>
              </a:ext>
            </a:extLst>
          </p:cNvPr>
          <p:cNvSpPr>
            <a:spLocks noGrp="1"/>
          </p:cNvSpPr>
          <p:nvPr>
            <p:ph type="body" idx="1"/>
          </p:nvPr>
        </p:nvSpPr>
        <p:spPr>
          <a:xfrm>
            <a:off x="311700" y="1597593"/>
            <a:ext cx="8520600" cy="4555200"/>
          </a:xfrm>
        </p:spPr>
        <p:txBody>
          <a:bodyPr/>
          <a:lstStyle/>
          <a:p>
            <a:pPr marL="88900" indent="0">
              <a:buNone/>
            </a:pPr>
            <a:r>
              <a:rPr lang="en-US" dirty="0">
                <a:latin typeface="Times New Roman" panose="02020603050405020304" pitchFamily="18" charset="0"/>
                <a:cs typeface="Times New Roman" panose="02020603050405020304" pitchFamily="18" charset="0"/>
              </a:rPr>
              <a:t>4. Validation: Validate the trained model's performance on separate validation data to ensure its effectiveness.</a:t>
            </a:r>
          </a:p>
          <a:p>
            <a:pPr marL="88900" indent="0">
              <a:buNone/>
            </a:pPr>
            <a:endParaRPr lang="en-US" dirty="0">
              <a:latin typeface="Times New Roman" panose="02020603050405020304" pitchFamily="18" charset="0"/>
              <a:cs typeface="Times New Roman" panose="02020603050405020304" pitchFamily="18" charset="0"/>
            </a:endParaRPr>
          </a:p>
          <a:p>
            <a:pPr marL="88900" indent="0">
              <a:buNone/>
            </a:pPr>
            <a:r>
              <a:rPr lang="en-US" dirty="0">
                <a:latin typeface="Times New Roman" panose="02020603050405020304" pitchFamily="18" charset="0"/>
                <a:cs typeface="Times New Roman" panose="02020603050405020304" pitchFamily="18" charset="0"/>
              </a:rPr>
              <a:t>5. Testing and deployment: Test the model on new noisy speech data and deploy it for real-time noise </a:t>
            </a:r>
            <a:r>
              <a:rPr lang="en-US" dirty="0" err="1">
                <a:latin typeface="Times New Roman" panose="02020603050405020304" pitchFamily="18" charset="0"/>
                <a:cs typeface="Times New Roman" panose="02020603050405020304" pitchFamily="18" charset="0"/>
              </a:rPr>
              <a:t>cancellation.By</a:t>
            </a:r>
            <a:r>
              <a:rPr lang="en-US" dirty="0">
                <a:latin typeface="Times New Roman" panose="02020603050405020304" pitchFamily="18" charset="0"/>
                <a:cs typeface="Times New Roman" panose="02020603050405020304" pitchFamily="18" charset="0"/>
              </a:rPr>
              <a:t> following this step-by-step approach, you can effectively implement CNN for noise cancellation speech enhancement, optimizing speech quality in various environments.</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6176A7B-8FD2-3329-5987-F721DE8AD90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4165677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93C0E52-1AF6-C233-7073-2B054A056436}"/>
              </a:ext>
            </a:extLst>
          </p:cNvPr>
          <p:cNvSpPr>
            <a:spLocks noGrp="1"/>
          </p:cNvSpPr>
          <p:nvPr>
            <p:ph type="body" idx="1"/>
          </p:nvPr>
        </p:nvSpPr>
        <p:spPr>
          <a:xfrm>
            <a:off x="311700" y="937193"/>
            <a:ext cx="8520600" cy="4555200"/>
          </a:xfrm>
        </p:spPr>
        <p:txBody>
          <a:bodyPr/>
          <a:lstStyle/>
          <a:p>
            <a:r>
              <a:rPr lang="en-US" b="1" dirty="0">
                <a:solidFill>
                  <a:schemeClr val="tx1"/>
                </a:solidFill>
                <a:latin typeface="Times New Roman" panose="02020603050405020304" pitchFamily="18" charset="0"/>
                <a:cs typeface="Times New Roman" panose="02020603050405020304" pitchFamily="18" charset="0"/>
              </a:rPr>
              <a:t>Conclusion:</a:t>
            </a:r>
          </a:p>
          <a:p>
            <a:r>
              <a:rPr lang="en-US" dirty="0">
                <a:solidFill>
                  <a:schemeClr val="tx1"/>
                </a:solidFill>
                <a:latin typeface="Times New Roman" panose="02020603050405020304" pitchFamily="18" charset="0"/>
                <a:cs typeface="Times New Roman" panose="02020603050405020304" pitchFamily="18" charset="0"/>
              </a:rPr>
              <a:t>GANs for audio exhibits superior performance across metrics: SNR, MSE, PESQ, and </a:t>
            </a:r>
            <a:r>
              <a:rPr lang="en-US" dirty="0" err="1">
                <a:solidFill>
                  <a:schemeClr val="tx1"/>
                </a:solidFill>
                <a:latin typeface="Times New Roman" panose="02020603050405020304" pitchFamily="18" charset="0"/>
                <a:cs typeface="Times New Roman" panose="02020603050405020304" pitchFamily="18" charset="0"/>
              </a:rPr>
              <a:t>SegSNR</a:t>
            </a:r>
            <a:r>
              <a:rPr lang="en-US" dirty="0">
                <a:solidFill>
                  <a:schemeClr val="tx1"/>
                </a:solidFill>
                <a:latin typeface="Times New Roman" panose="02020603050405020304" pitchFamily="18" charset="0"/>
                <a:cs typeface="Times New Roman" panose="02020603050405020304" pitchFamily="18" charset="0"/>
              </a:rPr>
              <a:t>.</a:t>
            </a:r>
          </a:p>
          <a:p>
            <a:r>
              <a:rPr lang="en-US" dirty="0">
                <a:solidFill>
                  <a:schemeClr val="tx1"/>
                </a:solidFill>
                <a:latin typeface="Times New Roman" panose="02020603050405020304" pitchFamily="18" charset="0"/>
                <a:cs typeface="Times New Roman" panose="02020603050405020304" pitchFamily="18" charset="0"/>
              </a:rPr>
              <a:t>GANs offer promising denoising capabilities in comparison to other methods.</a:t>
            </a:r>
          </a:p>
          <a:p>
            <a:endParaRPr lang="en-US"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Why not GANs?</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Training Instability</a:t>
            </a:r>
          </a:p>
          <a:p>
            <a:r>
              <a:rPr lang="en-US" dirty="0">
                <a:solidFill>
                  <a:schemeClr val="tx1"/>
                </a:solidFill>
                <a:latin typeface="Times New Roman" panose="02020603050405020304" pitchFamily="18" charset="0"/>
                <a:cs typeface="Times New Roman" panose="02020603050405020304" pitchFamily="18" charset="0"/>
              </a:rPr>
              <a:t>Mode Collapse</a:t>
            </a:r>
          </a:p>
          <a:p>
            <a:r>
              <a:rPr lang="en-US" dirty="0">
                <a:solidFill>
                  <a:schemeClr val="tx1"/>
                </a:solidFill>
                <a:latin typeface="Times New Roman" panose="02020603050405020304" pitchFamily="18" charset="0"/>
                <a:cs typeface="Times New Roman" panose="02020603050405020304" pitchFamily="18" charset="0"/>
              </a:rPr>
              <a:t>Hyperparameter Sensitivity</a:t>
            </a:r>
          </a:p>
          <a:p>
            <a:r>
              <a:rPr lang="en-US" dirty="0">
                <a:solidFill>
                  <a:schemeClr val="tx1"/>
                </a:solidFill>
                <a:latin typeface="Times New Roman" panose="02020603050405020304" pitchFamily="18" charset="0"/>
                <a:cs typeface="Times New Roman" panose="02020603050405020304" pitchFamily="18" charset="0"/>
              </a:rPr>
              <a:t>Gradient Vanishing or Explosion</a:t>
            </a:r>
          </a:p>
          <a:p>
            <a:r>
              <a:rPr lang="en-US" dirty="0">
                <a:solidFill>
                  <a:schemeClr val="tx1"/>
                </a:solidFill>
                <a:latin typeface="Times New Roman" panose="02020603050405020304" pitchFamily="18" charset="0"/>
                <a:cs typeface="Times New Roman" panose="02020603050405020304" pitchFamily="18" charset="0"/>
              </a:rPr>
              <a:t>Evaluation Metrics</a:t>
            </a:r>
          </a:p>
          <a:p>
            <a:r>
              <a:rPr lang="en-US" dirty="0">
                <a:solidFill>
                  <a:schemeClr val="tx1"/>
                </a:solidFill>
                <a:latin typeface="Times New Roman" panose="02020603050405020304" pitchFamily="18" charset="0"/>
                <a:cs typeface="Times New Roman" panose="02020603050405020304" pitchFamily="18" charset="0"/>
              </a:rPr>
              <a:t>Data Preprocessing and Normalization</a:t>
            </a:r>
          </a:p>
          <a:p>
            <a:r>
              <a:rPr lang="en-US" dirty="0">
                <a:solidFill>
                  <a:schemeClr val="tx1"/>
                </a:solidFill>
                <a:latin typeface="Times New Roman" panose="02020603050405020304" pitchFamily="18" charset="0"/>
                <a:cs typeface="Times New Roman" panose="02020603050405020304" pitchFamily="18" charset="0"/>
              </a:rPr>
              <a:t>Resource Intensive Training</a:t>
            </a:r>
          </a:p>
          <a:p>
            <a:r>
              <a:rPr lang="en-US" dirty="0">
                <a:solidFill>
                  <a:schemeClr val="tx1"/>
                </a:solidFill>
                <a:latin typeface="Times New Roman" panose="02020603050405020304" pitchFamily="18" charset="0"/>
                <a:cs typeface="Times New Roman" panose="02020603050405020304" pitchFamily="18" charset="0"/>
              </a:rPr>
              <a:t>Understanding GAN Theory</a:t>
            </a:r>
          </a:p>
          <a:p>
            <a:endParaRPr lang="en-US" dirty="0">
              <a:solidFill>
                <a:schemeClr val="tx1"/>
              </a:solidFill>
            </a:endParaRPr>
          </a:p>
          <a:p>
            <a:endParaRPr lang="en-US" dirty="0">
              <a:solidFill>
                <a:schemeClr val="tx1"/>
              </a:solidFill>
            </a:endParaRPr>
          </a:p>
          <a:p>
            <a:endParaRPr lang="en-US" dirty="0">
              <a:solidFill>
                <a:schemeClr val="tx1"/>
              </a:solidFill>
            </a:endParaRPr>
          </a:p>
        </p:txBody>
      </p:sp>
      <p:sp>
        <p:nvSpPr>
          <p:cNvPr id="4" name="Slide Number Placeholder 3">
            <a:extLst>
              <a:ext uri="{FF2B5EF4-FFF2-40B4-BE49-F238E27FC236}">
                <a16:creationId xmlns:a16="http://schemas.microsoft.com/office/drawing/2014/main" id="{F55B0071-2867-7486-F1D7-C44A41FB557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Tree>
    <p:extLst>
      <p:ext uri="{BB962C8B-B14F-4D97-AF65-F5344CB8AC3E}">
        <p14:creationId xmlns:p14="http://schemas.microsoft.com/office/powerpoint/2010/main" val="892106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EA2A4-0BEA-CFF9-782A-2C9D1BF5378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Evaluation Metrics</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2732C012-B536-56EF-5F68-F5249382FE9A}"/>
              </a:ext>
            </a:extLst>
          </p:cNvPr>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Evaluation metrics for speech </a:t>
            </a:r>
            <a:r>
              <a:rPr lang="en-US" dirty="0" err="1">
                <a:latin typeface="Times New Roman" panose="02020603050405020304" pitchFamily="18" charset="0"/>
                <a:cs typeface="Times New Roman" panose="02020603050405020304" pitchFamily="18" charset="0"/>
              </a:rPr>
              <a:t>qualityTo</a:t>
            </a:r>
            <a:r>
              <a:rPr lang="en-US" dirty="0">
                <a:latin typeface="Times New Roman" panose="02020603050405020304" pitchFamily="18" charset="0"/>
                <a:cs typeface="Times New Roman" panose="02020603050405020304" pitchFamily="18" charset="0"/>
              </a:rPr>
              <a:t> evaluate the speech quality, several metrics can be used, including Signal-to-Noise Ratio (SNR), Perceptual Evaluation of Speech Quality (PESQ), and Mean Opinion Score (MOS).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These metrics assess factors such as speech intelligibility, naturalness, and overall quality. By analyzing and comparing these metrics for both STFT and CNN methods, we can determine which approach provides the highest level of noise cancellation and speech enhancement while maintaining optimal speech quality.</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562DC5F-D765-0FA4-2D37-B641218D586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Tree>
    <p:extLst>
      <p:ext uri="{BB962C8B-B14F-4D97-AF65-F5344CB8AC3E}">
        <p14:creationId xmlns:p14="http://schemas.microsoft.com/office/powerpoint/2010/main" val="61854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253E8-0358-D2A2-5FF6-A8E06EA27ED7}"/>
              </a:ext>
            </a:extLst>
          </p:cNvPr>
          <p:cNvSpPr>
            <a:spLocks noGrp="1"/>
          </p:cNvSpPr>
          <p:nvPr>
            <p:ph type="title"/>
          </p:nvPr>
        </p:nvSpPr>
        <p:spPr>
          <a:xfrm>
            <a:off x="260900" y="343940"/>
            <a:ext cx="8520600" cy="763500"/>
          </a:xfrm>
        </p:spPr>
        <p:txBody>
          <a:bodyPr/>
          <a:lstStyle/>
          <a:p>
            <a:r>
              <a:rPr lang="en-US" dirty="0"/>
              <a:t>Analysis - Comparison Metrics</a:t>
            </a:r>
          </a:p>
        </p:txBody>
      </p:sp>
      <p:sp>
        <p:nvSpPr>
          <p:cNvPr id="4" name="Slide Number Placeholder 3">
            <a:extLst>
              <a:ext uri="{FF2B5EF4-FFF2-40B4-BE49-F238E27FC236}">
                <a16:creationId xmlns:a16="http://schemas.microsoft.com/office/drawing/2014/main" id="{A9D7D59A-F520-2AD2-EBD7-E63E8008603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graphicFrame>
        <p:nvGraphicFramePr>
          <p:cNvPr id="5" name="Table 4">
            <a:extLst>
              <a:ext uri="{FF2B5EF4-FFF2-40B4-BE49-F238E27FC236}">
                <a16:creationId xmlns:a16="http://schemas.microsoft.com/office/drawing/2014/main" id="{73C9DCA2-5F66-714B-EFF5-E6D3EA4B2D49}"/>
              </a:ext>
            </a:extLst>
          </p:cNvPr>
          <p:cNvGraphicFramePr>
            <a:graphicFrameLocks noGrp="1"/>
          </p:cNvGraphicFramePr>
          <p:nvPr/>
        </p:nvGraphicFramePr>
        <p:xfrm>
          <a:off x="406400" y="1107440"/>
          <a:ext cx="8229600" cy="4974019"/>
        </p:xfrm>
        <a:graphic>
          <a:graphicData uri="http://schemas.openxmlformats.org/drawingml/2006/table">
            <a:tbl>
              <a:tblPr>
                <a:tableStyleId>{284E427A-3D55-4303-BF80-6455036E1DE7}</a:tableStyleId>
              </a:tblPr>
              <a:tblGrid>
                <a:gridCol w="1564640">
                  <a:extLst>
                    <a:ext uri="{9D8B030D-6E8A-4147-A177-3AD203B41FA5}">
                      <a16:colId xmlns:a16="http://schemas.microsoft.com/office/drawing/2014/main" val="186905297"/>
                    </a:ext>
                  </a:extLst>
                </a:gridCol>
                <a:gridCol w="1178560">
                  <a:extLst>
                    <a:ext uri="{9D8B030D-6E8A-4147-A177-3AD203B41FA5}">
                      <a16:colId xmlns:a16="http://schemas.microsoft.com/office/drawing/2014/main" val="2851498859"/>
                    </a:ext>
                  </a:extLst>
                </a:gridCol>
                <a:gridCol w="1371600">
                  <a:extLst>
                    <a:ext uri="{9D8B030D-6E8A-4147-A177-3AD203B41FA5}">
                      <a16:colId xmlns:a16="http://schemas.microsoft.com/office/drawing/2014/main" val="1388971442"/>
                    </a:ext>
                  </a:extLst>
                </a:gridCol>
                <a:gridCol w="1371600">
                  <a:extLst>
                    <a:ext uri="{9D8B030D-6E8A-4147-A177-3AD203B41FA5}">
                      <a16:colId xmlns:a16="http://schemas.microsoft.com/office/drawing/2014/main" val="2229857562"/>
                    </a:ext>
                  </a:extLst>
                </a:gridCol>
                <a:gridCol w="1371600">
                  <a:extLst>
                    <a:ext uri="{9D8B030D-6E8A-4147-A177-3AD203B41FA5}">
                      <a16:colId xmlns:a16="http://schemas.microsoft.com/office/drawing/2014/main" val="3812608419"/>
                    </a:ext>
                  </a:extLst>
                </a:gridCol>
                <a:gridCol w="1371600">
                  <a:extLst>
                    <a:ext uri="{9D8B030D-6E8A-4147-A177-3AD203B41FA5}">
                      <a16:colId xmlns:a16="http://schemas.microsoft.com/office/drawing/2014/main" val="1641428524"/>
                    </a:ext>
                  </a:extLst>
                </a:gridCol>
              </a:tblGrid>
              <a:tr h="597921">
                <a:tc>
                  <a:txBody>
                    <a:bodyPr/>
                    <a:lstStyle/>
                    <a:p>
                      <a:pPr fontAlgn="b"/>
                      <a:r>
                        <a:rPr lang="en-US" sz="1400" b="1">
                          <a:effectLst/>
                        </a:rPr>
                        <a:t>Method</a:t>
                      </a:r>
                    </a:p>
                  </a:txBody>
                  <a:tcPr marL="44507" marR="44507" marT="22253" marB="22253" anchor="b">
                    <a:solidFill>
                      <a:schemeClr val="bg1">
                        <a:lumMod val="95000"/>
                      </a:schemeClr>
                    </a:solidFill>
                  </a:tcPr>
                </a:tc>
                <a:tc>
                  <a:txBody>
                    <a:bodyPr/>
                    <a:lstStyle/>
                    <a:p>
                      <a:pPr fontAlgn="b"/>
                      <a:r>
                        <a:rPr lang="en-US" sz="1400" b="1">
                          <a:effectLst/>
                        </a:rPr>
                        <a:t>SNR (dB)</a:t>
                      </a:r>
                    </a:p>
                  </a:txBody>
                  <a:tcPr marL="44507" marR="44507" marT="22253" marB="22253" anchor="b">
                    <a:solidFill>
                      <a:schemeClr val="bg1">
                        <a:lumMod val="95000"/>
                      </a:schemeClr>
                    </a:solidFill>
                  </a:tcPr>
                </a:tc>
                <a:tc>
                  <a:txBody>
                    <a:bodyPr/>
                    <a:lstStyle/>
                    <a:p>
                      <a:pPr fontAlgn="b"/>
                      <a:r>
                        <a:rPr lang="en-US" sz="1400" b="1">
                          <a:effectLst/>
                        </a:rPr>
                        <a:t>MSE</a:t>
                      </a:r>
                    </a:p>
                  </a:txBody>
                  <a:tcPr marL="44507" marR="44507" marT="22253" marB="22253" anchor="b">
                    <a:solidFill>
                      <a:schemeClr val="bg1">
                        <a:lumMod val="95000"/>
                      </a:schemeClr>
                    </a:solidFill>
                  </a:tcPr>
                </a:tc>
                <a:tc>
                  <a:txBody>
                    <a:bodyPr/>
                    <a:lstStyle/>
                    <a:p>
                      <a:pPr fontAlgn="b"/>
                      <a:r>
                        <a:rPr lang="en-US" sz="1400" b="1">
                          <a:effectLst/>
                        </a:rPr>
                        <a:t>PESQ</a:t>
                      </a:r>
                    </a:p>
                  </a:txBody>
                  <a:tcPr marL="44507" marR="44507" marT="22253" marB="22253" anchor="b">
                    <a:solidFill>
                      <a:schemeClr val="bg1">
                        <a:lumMod val="95000"/>
                      </a:schemeClr>
                    </a:solidFill>
                  </a:tcPr>
                </a:tc>
                <a:tc>
                  <a:txBody>
                    <a:bodyPr/>
                    <a:lstStyle/>
                    <a:p>
                      <a:pPr fontAlgn="b"/>
                      <a:r>
                        <a:rPr lang="en-US" sz="1400" b="1">
                          <a:effectLst/>
                        </a:rPr>
                        <a:t>SegSNR (dB)</a:t>
                      </a:r>
                    </a:p>
                  </a:txBody>
                  <a:tcPr marL="44507" marR="44507" marT="22253" marB="22253" anchor="b">
                    <a:solidFill>
                      <a:schemeClr val="bg1">
                        <a:lumMod val="95000"/>
                      </a:schemeClr>
                    </a:solidFill>
                  </a:tcPr>
                </a:tc>
                <a:tc>
                  <a:txBody>
                    <a:bodyPr/>
                    <a:lstStyle/>
                    <a:p>
                      <a:pPr fontAlgn="b"/>
                      <a:r>
                        <a:rPr lang="en-US" sz="1400" b="1" dirty="0">
                          <a:effectLst/>
                        </a:rPr>
                        <a:t>Time-Domain Similarity</a:t>
                      </a:r>
                    </a:p>
                  </a:txBody>
                  <a:tcPr marL="44507" marR="44507" marT="22253" marB="22253" anchor="b">
                    <a:solidFill>
                      <a:schemeClr val="bg1">
                        <a:lumMod val="95000"/>
                      </a:schemeClr>
                    </a:solidFill>
                  </a:tcPr>
                </a:tc>
                <a:extLst>
                  <a:ext uri="{0D108BD9-81ED-4DB2-BD59-A6C34878D82A}">
                    <a16:rowId xmlns:a16="http://schemas.microsoft.com/office/drawing/2014/main" val="2803040471"/>
                  </a:ext>
                </a:extLst>
              </a:tr>
              <a:tr h="271480">
                <a:tc>
                  <a:txBody>
                    <a:bodyPr/>
                    <a:lstStyle/>
                    <a:p>
                      <a:pPr fontAlgn="base"/>
                      <a:r>
                        <a:rPr lang="en-US" sz="1400">
                          <a:effectLst/>
                        </a:rPr>
                        <a:t>STFT + CNN</a:t>
                      </a:r>
                    </a:p>
                  </a:txBody>
                  <a:tcPr marL="44507" marR="44507" marT="22253" marB="22253" anchor="ctr">
                    <a:solidFill>
                      <a:schemeClr val="bg1">
                        <a:lumMod val="95000"/>
                      </a:schemeClr>
                    </a:solidFill>
                  </a:tcPr>
                </a:tc>
                <a:tc>
                  <a:txBody>
                    <a:bodyPr/>
                    <a:lstStyle/>
                    <a:p>
                      <a:pPr fontAlgn="base"/>
                      <a:r>
                        <a:rPr lang="en-US" sz="1400">
                          <a:effectLst/>
                        </a:rPr>
                        <a:t>20.1</a:t>
                      </a:r>
                    </a:p>
                  </a:txBody>
                  <a:tcPr marL="44507" marR="44507" marT="22253" marB="22253" anchor="ctr">
                    <a:solidFill>
                      <a:schemeClr val="bg1">
                        <a:lumMod val="95000"/>
                      </a:schemeClr>
                    </a:solidFill>
                  </a:tcPr>
                </a:tc>
                <a:tc>
                  <a:txBody>
                    <a:bodyPr/>
                    <a:lstStyle/>
                    <a:p>
                      <a:pPr fontAlgn="base"/>
                      <a:r>
                        <a:rPr lang="en-US" sz="1400">
                          <a:effectLst/>
                        </a:rPr>
                        <a:t>0.002</a:t>
                      </a:r>
                    </a:p>
                  </a:txBody>
                  <a:tcPr marL="44507" marR="44507" marT="22253" marB="22253" anchor="ctr">
                    <a:solidFill>
                      <a:schemeClr val="bg1">
                        <a:lumMod val="95000"/>
                      </a:schemeClr>
                    </a:solidFill>
                  </a:tcPr>
                </a:tc>
                <a:tc>
                  <a:txBody>
                    <a:bodyPr/>
                    <a:lstStyle/>
                    <a:p>
                      <a:pPr fontAlgn="base"/>
                      <a:r>
                        <a:rPr lang="en-US" sz="1400">
                          <a:effectLst/>
                        </a:rPr>
                        <a:t>3.8</a:t>
                      </a:r>
                    </a:p>
                  </a:txBody>
                  <a:tcPr marL="44507" marR="44507" marT="22253" marB="22253" anchor="ctr">
                    <a:solidFill>
                      <a:schemeClr val="bg1">
                        <a:lumMod val="95000"/>
                      </a:schemeClr>
                    </a:solidFill>
                  </a:tcPr>
                </a:tc>
                <a:tc>
                  <a:txBody>
                    <a:bodyPr/>
                    <a:lstStyle/>
                    <a:p>
                      <a:pPr fontAlgn="base"/>
                      <a:r>
                        <a:rPr lang="en-US" sz="1400">
                          <a:effectLst/>
                        </a:rPr>
                        <a:t>18.5</a:t>
                      </a:r>
                    </a:p>
                  </a:txBody>
                  <a:tcPr marL="44507" marR="44507" marT="22253" marB="22253" anchor="ctr">
                    <a:solidFill>
                      <a:schemeClr val="bg1">
                        <a:lumMod val="95000"/>
                      </a:schemeClr>
                    </a:solidFill>
                  </a:tcPr>
                </a:tc>
                <a:tc>
                  <a:txBody>
                    <a:bodyPr/>
                    <a:lstStyle/>
                    <a:p>
                      <a:pPr fontAlgn="base"/>
                      <a:r>
                        <a:rPr lang="en-US" sz="1400" dirty="0">
                          <a:effectLst/>
                        </a:rPr>
                        <a:t>0.92</a:t>
                      </a:r>
                    </a:p>
                  </a:txBody>
                  <a:tcPr marL="44507" marR="44507" marT="22253" marB="22253" anchor="ctr">
                    <a:solidFill>
                      <a:schemeClr val="bg1">
                        <a:lumMod val="95000"/>
                      </a:schemeClr>
                    </a:solidFill>
                  </a:tcPr>
                </a:tc>
                <a:extLst>
                  <a:ext uri="{0D108BD9-81ED-4DB2-BD59-A6C34878D82A}">
                    <a16:rowId xmlns:a16="http://schemas.microsoft.com/office/drawing/2014/main" val="857493045"/>
                  </a:ext>
                </a:extLst>
              </a:tr>
              <a:tr h="597921">
                <a:tc>
                  <a:txBody>
                    <a:bodyPr/>
                    <a:lstStyle/>
                    <a:p>
                      <a:pPr fontAlgn="base"/>
                      <a:r>
                        <a:rPr lang="en-US" sz="1400" dirty="0">
                          <a:effectLst/>
                        </a:rPr>
                        <a:t>Deep Denoising Autoencoder</a:t>
                      </a:r>
                    </a:p>
                  </a:txBody>
                  <a:tcPr marL="44507" marR="44507" marT="22253" marB="22253" anchor="ctr">
                    <a:solidFill>
                      <a:schemeClr val="bg1">
                        <a:lumMod val="95000"/>
                      </a:schemeClr>
                    </a:solidFill>
                  </a:tcPr>
                </a:tc>
                <a:tc>
                  <a:txBody>
                    <a:bodyPr/>
                    <a:lstStyle/>
                    <a:p>
                      <a:pPr fontAlgn="base"/>
                      <a:r>
                        <a:rPr lang="en-US" sz="1400" dirty="0">
                          <a:effectLst/>
                        </a:rPr>
                        <a:t>18.9</a:t>
                      </a:r>
                    </a:p>
                  </a:txBody>
                  <a:tcPr marL="44507" marR="44507" marT="22253" marB="22253" anchor="ctr">
                    <a:solidFill>
                      <a:schemeClr val="bg1">
                        <a:lumMod val="95000"/>
                      </a:schemeClr>
                    </a:solidFill>
                  </a:tcPr>
                </a:tc>
                <a:tc>
                  <a:txBody>
                    <a:bodyPr/>
                    <a:lstStyle/>
                    <a:p>
                      <a:pPr fontAlgn="base"/>
                      <a:r>
                        <a:rPr lang="en-US" sz="1400">
                          <a:effectLst/>
                        </a:rPr>
                        <a:t>0.003</a:t>
                      </a:r>
                    </a:p>
                  </a:txBody>
                  <a:tcPr marL="44507" marR="44507" marT="22253" marB="22253" anchor="ctr">
                    <a:solidFill>
                      <a:schemeClr val="bg1">
                        <a:lumMod val="95000"/>
                      </a:schemeClr>
                    </a:solidFill>
                  </a:tcPr>
                </a:tc>
                <a:tc>
                  <a:txBody>
                    <a:bodyPr/>
                    <a:lstStyle/>
                    <a:p>
                      <a:pPr fontAlgn="base"/>
                      <a:r>
                        <a:rPr lang="en-US" sz="1400">
                          <a:effectLst/>
                        </a:rPr>
                        <a:t>3.6</a:t>
                      </a:r>
                    </a:p>
                  </a:txBody>
                  <a:tcPr marL="44507" marR="44507" marT="22253" marB="22253" anchor="ctr">
                    <a:solidFill>
                      <a:schemeClr val="bg1">
                        <a:lumMod val="95000"/>
                      </a:schemeClr>
                    </a:solidFill>
                  </a:tcPr>
                </a:tc>
                <a:tc>
                  <a:txBody>
                    <a:bodyPr/>
                    <a:lstStyle/>
                    <a:p>
                      <a:pPr fontAlgn="base"/>
                      <a:r>
                        <a:rPr lang="en-US" sz="1400">
                          <a:effectLst/>
                        </a:rPr>
                        <a:t>17.2</a:t>
                      </a:r>
                    </a:p>
                  </a:txBody>
                  <a:tcPr marL="44507" marR="44507" marT="22253" marB="22253" anchor="ctr">
                    <a:solidFill>
                      <a:schemeClr val="bg1">
                        <a:lumMod val="95000"/>
                      </a:schemeClr>
                    </a:solidFill>
                  </a:tcPr>
                </a:tc>
                <a:tc>
                  <a:txBody>
                    <a:bodyPr/>
                    <a:lstStyle/>
                    <a:p>
                      <a:pPr fontAlgn="base"/>
                      <a:r>
                        <a:rPr lang="en-US" sz="1400">
                          <a:effectLst/>
                        </a:rPr>
                        <a:t>0.89</a:t>
                      </a:r>
                    </a:p>
                  </a:txBody>
                  <a:tcPr marL="44507" marR="44507" marT="22253" marB="22253" anchor="ctr">
                    <a:solidFill>
                      <a:schemeClr val="bg1">
                        <a:lumMod val="95000"/>
                      </a:schemeClr>
                    </a:solidFill>
                  </a:tcPr>
                </a:tc>
                <a:extLst>
                  <a:ext uri="{0D108BD9-81ED-4DB2-BD59-A6C34878D82A}">
                    <a16:rowId xmlns:a16="http://schemas.microsoft.com/office/drawing/2014/main" val="1586321351"/>
                  </a:ext>
                </a:extLst>
              </a:tr>
              <a:tr h="377635">
                <a:tc>
                  <a:txBody>
                    <a:bodyPr/>
                    <a:lstStyle/>
                    <a:p>
                      <a:pPr fontAlgn="base"/>
                      <a:r>
                        <a:rPr lang="en-US" sz="1400">
                          <a:effectLst/>
                        </a:rPr>
                        <a:t>Deep Clustering</a:t>
                      </a:r>
                    </a:p>
                  </a:txBody>
                  <a:tcPr marL="44507" marR="44507" marT="22253" marB="22253" anchor="ctr">
                    <a:solidFill>
                      <a:schemeClr val="bg1">
                        <a:lumMod val="95000"/>
                      </a:schemeClr>
                    </a:solidFill>
                  </a:tcPr>
                </a:tc>
                <a:tc>
                  <a:txBody>
                    <a:bodyPr/>
                    <a:lstStyle/>
                    <a:p>
                      <a:pPr fontAlgn="base"/>
                      <a:r>
                        <a:rPr lang="en-US" sz="1400">
                          <a:effectLst/>
                        </a:rPr>
                        <a:t>19.5</a:t>
                      </a:r>
                    </a:p>
                  </a:txBody>
                  <a:tcPr marL="44507" marR="44507" marT="22253" marB="22253" anchor="ctr">
                    <a:solidFill>
                      <a:schemeClr val="bg1">
                        <a:lumMod val="95000"/>
                      </a:schemeClr>
                    </a:solidFill>
                  </a:tcPr>
                </a:tc>
                <a:tc>
                  <a:txBody>
                    <a:bodyPr/>
                    <a:lstStyle/>
                    <a:p>
                      <a:pPr fontAlgn="base"/>
                      <a:r>
                        <a:rPr lang="en-US" sz="1400">
                          <a:effectLst/>
                        </a:rPr>
                        <a:t>0.002</a:t>
                      </a:r>
                    </a:p>
                  </a:txBody>
                  <a:tcPr marL="44507" marR="44507" marT="22253" marB="22253" anchor="ctr">
                    <a:solidFill>
                      <a:schemeClr val="bg1">
                        <a:lumMod val="95000"/>
                      </a:schemeClr>
                    </a:solidFill>
                  </a:tcPr>
                </a:tc>
                <a:tc>
                  <a:txBody>
                    <a:bodyPr/>
                    <a:lstStyle/>
                    <a:p>
                      <a:pPr fontAlgn="base"/>
                      <a:r>
                        <a:rPr lang="en-US" sz="1400" dirty="0">
                          <a:effectLst/>
                        </a:rPr>
                        <a:t>3.7</a:t>
                      </a:r>
                    </a:p>
                  </a:txBody>
                  <a:tcPr marL="44507" marR="44507" marT="22253" marB="22253" anchor="ctr">
                    <a:solidFill>
                      <a:schemeClr val="bg1">
                        <a:lumMod val="95000"/>
                      </a:schemeClr>
                    </a:solidFill>
                  </a:tcPr>
                </a:tc>
                <a:tc>
                  <a:txBody>
                    <a:bodyPr/>
                    <a:lstStyle/>
                    <a:p>
                      <a:pPr fontAlgn="base"/>
                      <a:r>
                        <a:rPr lang="en-US" sz="1400">
                          <a:effectLst/>
                        </a:rPr>
                        <a:t>17.8</a:t>
                      </a:r>
                    </a:p>
                  </a:txBody>
                  <a:tcPr marL="44507" marR="44507" marT="22253" marB="22253" anchor="ctr">
                    <a:solidFill>
                      <a:schemeClr val="bg1">
                        <a:lumMod val="95000"/>
                      </a:schemeClr>
                    </a:solidFill>
                  </a:tcPr>
                </a:tc>
                <a:tc>
                  <a:txBody>
                    <a:bodyPr/>
                    <a:lstStyle/>
                    <a:p>
                      <a:pPr fontAlgn="base"/>
                      <a:r>
                        <a:rPr lang="en-US" sz="1400">
                          <a:effectLst/>
                        </a:rPr>
                        <a:t>0.91</a:t>
                      </a:r>
                    </a:p>
                  </a:txBody>
                  <a:tcPr marL="44507" marR="44507" marT="22253" marB="22253" anchor="ctr">
                    <a:solidFill>
                      <a:schemeClr val="bg1">
                        <a:lumMod val="95000"/>
                      </a:schemeClr>
                    </a:solidFill>
                  </a:tcPr>
                </a:tc>
                <a:extLst>
                  <a:ext uri="{0D108BD9-81ED-4DB2-BD59-A6C34878D82A}">
                    <a16:rowId xmlns:a16="http://schemas.microsoft.com/office/drawing/2014/main" val="445279434"/>
                  </a:ext>
                </a:extLst>
              </a:tr>
              <a:tr h="377635">
                <a:tc>
                  <a:txBody>
                    <a:bodyPr/>
                    <a:lstStyle/>
                    <a:p>
                      <a:pPr fontAlgn="base"/>
                      <a:r>
                        <a:rPr lang="en-US" sz="1400">
                          <a:effectLst/>
                        </a:rPr>
                        <a:t>GANs for Audio</a:t>
                      </a:r>
                    </a:p>
                  </a:txBody>
                  <a:tcPr marL="44507" marR="44507" marT="22253" marB="22253" anchor="ctr">
                    <a:solidFill>
                      <a:schemeClr val="bg1">
                        <a:lumMod val="95000"/>
                      </a:schemeClr>
                    </a:solidFill>
                  </a:tcPr>
                </a:tc>
                <a:tc>
                  <a:txBody>
                    <a:bodyPr/>
                    <a:lstStyle/>
                    <a:p>
                      <a:pPr fontAlgn="base"/>
                      <a:r>
                        <a:rPr lang="en-US" sz="1400">
                          <a:effectLst/>
                        </a:rPr>
                        <a:t>21.2</a:t>
                      </a:r>
                    </a:p>
                  </a:txBody>
                  <a:tcPr marL="44507" marR="44507" marT="22253" marB="22253" anchor="ctr">
                    <a:solidFill>
                      <a:schemeClr val="bg1">
                        <a:lumMod val="95000"/>
                      </a:schemeClr>
                    </a:solidFill>
                  </a:tcPr>
                </a:tc>
                <a:tc>
                  <a:txBody>
                    <a:bodyPr/>
                    <a:lstStyle/>
                    <a:p>
                      <a:pPr fontAlgn="base"/>
                      <a:r>
                        <a:rPr lang="en-US" sz="1400">
                          <a:effectLst/>
                        </a:rPr>
                        <a:t>0.001</a:t>
                      </a:r>
                    </a:p>
                  </a:txBody>
                  <a:tcPr marL="44507" marR="44507" marT="22253" marB="22253" anchor="ctr">
                    <a:solidFill>
                      <a:schemeClr val="bg1">
                        <a:lumMod val="95000"/>
                      </a:schemeClr>
                    </a:solidFill>
                  </a:tcPr>
                </a:tc>
                <a:tc>
                  <a:txBody>
                    <a:bodyPr/>
                    <a:lstStyle/>
                    <a:p>
                      <a:pPr fontAlgn="base"/>
                      <a:r>
                        <a:rPr lang="en-US" sz="1400">
                          <a:effectLst/>
                        </a:rPr>
                        <a:t>4.0</a:t>
                      </a:r>
                    </a:p>
                  </a:txBody>
                  <a:tcPr marL="44507" marR="44507" marT="22253" marB="22253" anchor="ctr">
                    <a:solidFill>
                      <a:schemeClr val="bg1">
                        <a:lumMod val="95000"/>
                      </a:schemeClr>
                    </a:solidFill>
                  </a:tcPr>
                </a:tc>
                <a:tc>
                  <a:txBody>
                    <a:bodyPr/>
                    <a:lstStyle/>
                    <a:p>
                      <a:pPr fontAlgn="base"/>
                      <a:r>
                        <a:rPr lang="en-US" sz="1400" dirty="0">
                          <a:effectLst/>
                        </a:rPr>
                        <a:t>19.6</a:t>
                      </a:r>
                    </a:p>
                  </a:txBody>
                  <a:tcPr marL="44507" marR="44507" marT="22253" marB="22253" anchor="ctr">
                    <a:solidFill>
                      <a:schemeClr val="bg1">
                        <a:lumMod val="95000"/>
                      </a:schemeClr>
                    </a:solidFill>
                  </a:tcPr>
                </a:tc>
                <a:tc>
                  <a:txBody>
                    <a:bodyPr/>
                    <a:lstStyle/>
                    <a:p>
                      <a:pPr fontAlgn="base"/>
                      <a:r>
                        <a:rPr lang="en-US" sz="1400" dirty="0">
                          <a:effectLst/>
                        </a:rPr>
                        <a:t>0.94</a:t>
                      </a:r>
                    </a:p>
                  </a:txBody>
                  <a:tcPr marL="44507" marR="44507" marT="22253" marB="22253" anchor="ctr">
                    <a:solidFill>
                      <a:schemeClr val="bg1">
                        <a:lumMod val="95000"/>
                      </a:schemeClr>
                    </a:solidFill>
                  </a:tcPr>
                </a:tc>
                <a:extLst>
                  <a:ext uri="{0D108BD9-81ED-4DB2-BD59-A6C34878D82A}">
                    <a16:rowId xmlns:a16="http://schemas.microsoft.com/office/drawing/2014/main" val="171181015"/>
                  </a:ext>
                </a:extLst>
              </a:tr>
              <a:tr h="496103">
                <a:tc>
                  <a:txBody>
                    <a:bodyPr/>
                    <a:lstStyle/>
                    <a:p>
                      <a:pPr fontAlgn="base"/>
                      <a:r>
                        <a:rPr lang="en-US" sz="1400">
                          <a:effectLst/>
                        </a:rPr>
                        <a:t>Attention-based Models</a:t>
                      </a:r>
                    </a:p>
                  </a:txBody>
                  <a:tcPr marL="44507" marR="44507" marT="22253" marB="22253" anchor="ctr">
                    <a:solidFill>
                      <a:schemeClr val="bg1">
                        <a:lumMod val="95000"/>
                      </a:schemeClr>
                    </a:solidFill>
                  </a:tcPr>
                </a:tc>
                <a:tc>
                  <a:txBody>
                    <a:bodyPr/>
                    <a:lstStyle/>
                    <a:p>
                      <a:pPr fontAlgn="base"/>
                      <a:r>
                        <a:rPr lang="en-US" sz="1400" dirty="0">
                          <a:effectLst/>
                        </a:rPr>
                        <a:t>20.0</a:t>
                      </a:r>
                    </a:p>
                  </a:txBody>
                  <a:tcPr marL="44507" marR="44507" marT="22253" marB="22253" anchor="ctr">
                    <a:solidFill>
                      <a:schemeClr val="bg1">
                        <a:lumMod val="95000"/>
                      </a:schemeClr>
                    </a:solidFill>
                  </a:tcPr>
                </a:tc>
                <a:tc>
                  <a:txBody>
                    <a:bodyPr/>
                    <a:lstStyle/>
                    <a:p>
                      <a:pPr fontAlgn="base"/>
                      <a:r>
                        <a:rPr lang="en-US" sz="1400">
                          <a:effectLst/>
                        </a:rPr>
                        <a:t>0.002</a:t>
                      </a:r>
                    </a:p>
                  </a:txBody>
                  <a:tcPr marL="44507" marR="44507" marT="22253" marB="22253" anchor="ctr">
                    <a:solidFill>
                      <a:schemeClr val="bg1">
                        <a:lumMod val="95000"/>
                      </a:schemeClr>
                    </a:solidFill>
                  </a:tcPr>
                </a:tc>
                <a:tc>
                  <a:txBody>
                    <a:bodyPr/>
                    <a:lstStyle/>
                    <a:p>
                      <a:pPr fontAlgn="base"/>
                      <a:r>
                        <a:rPr lang="en-US" sz="1400">
                          <a:effectLst/>
                        </a:rPr>
                        <a:t>3.9</a:t>
                      </a:r>
                    </a:p>
                  </a:txBody>
                  <a:tcPr marL="44507" marR="44507" marT="22253" marB="22253" anchor="ctr">
                    <a:solidFill>
                      <a:schemeClr val="bg1">
                        <a:lumMod val="95000"/>
                      </a:schemeClr>
                    </a:solidFill>
                  </a:tcPr>
                </a:tc>
                <a:tc>
                  <a:txBody>
                    <a:bodyPr/>
                    <a:lstStyle/>
                    <a:p>
                      <a:pPr fontAlgn="base"/>
                      <a:r>
                        <a:rPr lang="en-US" sz="1400" dirty="0">
                          <a:effectLst/>
                        </a:rPr>
                        <a:t>18.3</a:t>
                      </a:r>
                    </a:p>
                  </a:txBody>
                  <a:tcPr marL="44507" marR="44507" marT="22253" marB="22253" anchor="ctr">
                    <a:solidFill>
                      <a:schemeClr val="bg1">
                        <a:lumMod val="95000"/>
                      </a:schemeClr>
                    </a:solidFill>
                  </a:tcPr>
                </a:tc>
                <a:tc>
                  <a:txBody>
                    <a:bodyPr/>
                    <a:lstStyle/>
                    <a:p>
                      <a:pPr fontAlgn="base"/>
                      <a:r>
                        <a:rPr lang="en-US" sz="1400">
                          <a:effectLst/>
                        </a:rPr>
                        <a:t>0.92</a:t>
                      </a:r>
                    </a:p>
                  </a:txBody>
                  <a:tcPr marL="44507" marR="44507" marT="22253" marB="22253" anchor="ctr">
                    <a:solidFill>
                      <a:schemeClr val="bg1">
                        <a:lumMod val="95000"/>
                      </a:schemeClr>
                    </a:solidFill>
                  </a:tcPr>
                </a:tc>
                <a:extLst>
                  <a:ext uri="{0D108BD9-81ED-4DB2-BD59-A6C34878D82A}">
                    <a16:rowId xmlns:a16="http://schemas.microsoft.com/office/drawing/2014/main" val="3630306491"/>
                  </a:ext>
                </a:extLst>
              </a:tr>
              <a:tr h="720727">
                <a:tc>
                  <a:txBody>
                    <a:bodyPr/>
                    <a:lstStyle/>
                    <a:p>
                      <a:pPr fontAlgn="base"/>
                      <a:r>
                        <a:rPr lang="en-US" sz="1400">
                          <a:effectLst/>
                        </a:rPr>
                        <a:t>Non-negative Matrix Factorization</a:t>
                      </a:r>
                    </a:p>
                  </a:txBody>
                  <a:tcPr marL="44507" marR="44507" marT="22253" marB="22253" anchor="ctr">
                    <a:solidFill>
                      <a:schemeClr val="bg1">
                        <a:lumMod val="95000"/>
                      </a:schemeClr>
                    </a:solidFill>
                  </a:tcPr>
                </a:tc>
                <a:tc>
                  <a:txBody>
                    <a:bodyPr/>
                    <a:lstStyle/>
                    <a:p>
                      <a:pPr fontAlgn="base"/>
                      <a:r>
                        <a:rPr lang="en-US" sz="1400">
                          <a:effectLst/>
                        </a:rPr>
                        <a:t>17.8</a:t>
                      </a:r>
                    </a:p>
                  </a:txBody>
                  <a:tcPr marL="44507" marR="44507" marT="22253" marB="22253" anchor="ctr">
                    <a:solidFill>
                      <a:schemeClr val="bg1">
                        <a:lumMod val="95000"/>
                      </a:schemeClr>
                    </a:solidFill>
                  </a:tcPr>
                </a:tc>
                <a:tc>
                  <a:txBody>
                    <a:bodyPr/>
                    <a:lstStyle/>
                    <a:p>
                      <a:pPr fontAlgn="base"/>
                      <a:r>
                        <a:rPr lang="en-US" sz="1400" dirty="0">
                          <a:effectLst/>
                        </a:rPr>
                        <a:t>0.004</a:t>
                      </a:r>
                    </a:p>
                  </a:txBody>
                  <a:tcPr marL="44507" marR="44507" marT="22253" marB="22253" anchor="ctr">
                    <a:solidFill>
                      <a:schemeClr val="bg1">
                        <a:lumMod val="95000"/>
                      </a:schemeClr>
                    </a:solidFill>
                  </a:tcPr>
                </a:tc>
                <a:tc>
                  <a:txBody>
                    <a:bodyPr/>
                    <a:lstStyle/>
                    <a:p>
                      <a:pPr fontAlgn="base"/>
                      <a:r>
                        <a:rPr lang="en-US" sz="1400">
                          <a:effectLst/>
                        </a:rPr>
                        <a:t>3.4</a:t>
                      </a:r>
                    </a:p>
                  </a:txBody>
                  <a:tcPr marL="44507" marR="44507" marT="22253" marB="22253" anchor="ctr">
                    <a:solidFill>
                      <a:schemeClr val="bg1">
                        <a:lumMod val="95000"/>
                      </a:schemeClr>
                    </a:solidFill>
                  </a:tcPr>
                </a:tc>
                <a:tc>
                  <a:txBody>
                    <a:bodyPr/>
                    <a:lstStyle/>
                    <a:p>
                      <a:pPr fontAlgn="base"/>
                      <a:r>
                        <a:rPr lang="en-US" sz="1400" dirty="0">
                          <a:effectLst/>
                        </a:rPr>
                        <a:t>16.5</a:t>
                      </a:r>
                    </a:p>
                  </a:txBody>
                  <a:tcPr marL="44507" marR="44507" marT="22253" marB="22253" anchor="ctr">
                    <a:solidFill>
                      <a:schemeClr val="bg1">
                        <a:lumMod val="95000"/>
                      </a:schemeClr>
                    </a:solidFill>
                  </a:tcPr>
                </a:tc>
                <a:tc>
                  <a:txBody>
                    <a:bodyPr/>
                    <a:lstStyle/>
                    <a:p>
                      <a:pPr fontAlgn="base"/>
                      <a:r>
                        <a:rPr lang="en-US" sz="1400" dirty="0">
                          <a:effectLst/>
                        </a:rPr>
                        <a:t>0.86</a:t>
                      </a:r>
                    </a:p>
                  </a:txBody>
                  <a:tcPr marL="44507" marR="44507" marT="22253" marB="22253" anchor="ctr">
                    <a:solidFill>
                      <a:schemeClr val="bg1">
                        <a:lumMod val="95000"/>
                      </a:schemeClr>
                    </a:solidFill>
                  </a:tcPr>
                </a:tc>
                <a:extLst>
                  <a:ext uri="{0D108BD9-81ED-4DB2-BD59-A6C34878D82A}">
                    <a16:rowId xmlns:a16="http://schemas.microsoft.com/office/drawing/2014/main" val="1471573652"/>
                  </a:ext>
                </a:extLst>
              </a:tr>
              <a:tr h="1038494">
                <a:tc>
                  <a:txBody>
                    <a:bodyPr/>
                    <a:lstStyle/>
                    <a:p>
                      <a:pPr fontAlgn="base"/>
                      <a:r>
                        <a:rPr lang="en-US" sz="1400">
                          <a:effectLst/>
                        </a:rPr>
                        <a:t>Convolutional Recurrent Neural Network (CRNN)</a:t>
                      </a:r>
                    </a:p>
                  </a:txBody>
                  <a:tcPr marL="44507" marR="44507" marT="22253" marB="22253" anchor="ctr">
                    <a:solidFill>
                      <a:schemeClr val="bg1">
                        <a:lumMod val="95000"/>
                      </a:schemeClr>
                    </a:solidFill>
                  </a:tcPr>
                </a:tc>
                <a:tc>
                  <a:txBody>
                    <a:bodyPr/>
                    <a:lstStyle/>
                    <a:p>
                      <a:pPr fontAlgn="base"/>
                      <a:r>
                        <a:rPr lang="en-US" sz="1400" dirty="0">
                          <a:effectLst/>
                        </a:rPr>
                        <a:t>20.0</a:t>
                      </a:r>
                    </a:p>
                  </a:txBody>
                  <a:tcPr marL="44507" marR="44507" marT="22253" marB="22253" anchor="ctr">
                    <a:solidFill>
                      <a:schemeClr val="bg1">
                        <a:lumMod val="95000"/>
                      </a:schemeClr>
                    </a:solidFill>
                  </a:tcPr>
                </a:tc>
                <a:tc>
                  <a:txBody>
                    <a:bodyPr/>
                    <a:lstStyle/>
                    <a:p>
                      <a:pPr fontAlgn="base"/>
                      <a:r>
                        <a:rPr lang="en-US" sz="1400">
                          <a:effectLst/>
                        </a:rPr>
                        <a:t>0.002</a:t>
                      </a:r>
                    </a:p>
                  </a:txBody>
                  <a:tcPr marL="44507" marR="44507" marT="22253" marB="22253" anchor="ctr">
                    <a:solidFill>
                      <a:schemeClr val="bg1">
                        <a:lumMod val="95000"/>
                      </a:schemeClr>
                    </a:solidFill>
                  </a:tcPr>
                </a:tc>
                <a:tc>
                  <a:txBody>
                    <a:bodyPr/>
                    <a:lstStyle/>
                    <a:p>
                      <a:pPr fontAlgn="base"/>
                      <a:r>
                        <a:rPr lang="en-US" sz="1400">
                          <a:effectLst/>
                        </a:rPr>
                        <a:t>3.8</a:t>
                      </a:r>
                    </a:p>
                  </a:txBody>
                  <a:tcPr marL="44507" marR="44507" marT="22253" marB="22253" anchor="ctr">
                    <a:solidFill>
                      <a:schemeClr val="bg1">
                        <a:lumMod val="95000"/>
                      </a:schemeClr>
                    </a:solidFill>
                  </a:tcPr>
                </a:tc>
                <a:tc>
                  <a:txBody>
                    <a:bodyPr/>
                    <a:lstStyle/>
                    <a:p>
                      <a:pPr fontAlgn="base"/>
                      <a:r>
                        <a:rPr lang="en-US" sz="1400" dirty="0">
                          <a:effectLst/>
                        </a:rPr>
                        <a:t>18.7</a:t>
                      </a:r>
                    </a:p>
                  </a:txBody>
                  <a:tcPr marL="44507" marR="44507" marT="22253" marB="22253" anchor="ctr">
                    <a:solidFill>
                      <a:schemeClr val="bg1">
                        <a:lumMod val="95000"/>
                      </a:schemeClr>
                    </a:solidFill>
                  </a:tcPr>
                </a:tc>
                <a:tc>
                  <a:txBody>
                    <a:bodyPr/>
                    <a:lstStyle/>
                    <a:p>
                      <a:pPr fontAlgn="base"/>
                      <a:r>
                        <a:rPr lang="en-US" sz="1400" dirty="0">
                          <a:effectLst/>
                        </a:rPr>
                        <a:t>0.91</a:t>
                      </a:r>
                    </a:p>
                  </a:txBody>
                  <a:tcPr marL="44507" marR="44507" marT="22253" marB="22253" anchor="ctr">
                    <a:solidFill>
                      <a:schemeClr val="bg1">
                        <a:lumMod val="95000"/>
                      </a:schemeClr>
                    </a:solidFill>
                  </a:tcPr>
                </a:tc>
                <a:extLst>
                  <a:ext uri="{0D108BD9-81ED-4DB2-BD59-A6C34878D82A}">
                    <a16:rowId xmlns:a16="http://schemas.microsoft.com/office/drawing/2014/main" val="1944568721"/>
                  </a:ext>
                </a:extLst>
              </a:tr>
              <a:tr h="496103">
                <a:tc>
                  <a:txBody>
                    <a:bodyPr/>
                    <a:lstStyle/>
                    <a:p>
                      <a:pPr fontAlgn="base"/>
                      <a:r>
                        <a:rPr lang="en-US" sz="1400">
                          <a:effectLst/>
                        </a:rPr>
                        <a:t>LSTM-based Models</a:t>
                      </a:r>
                    </a:p>
                  </a:txBody>
                  <a:tcPr marL="44507" marR="44507" marT="22253" marB="22253" anchor="ctr">
                    <a:solidFill>
                      <a:schemeClr val="bg1">
                        <a:lumMod val="95000"/>
                      </a:schemeClr>
                    </a:solidFill>
                  </a:tcPr>
                </a:tc>
                <a:tc>
                  <a:txBody>
                    <a:bodyPr/>
                    <a:lstStyle/>
                    <a:p>
                      <a:pPr fontAlgn="base"/>
                      <a:r>
                        <a:rPr lang="en-US" sz="1400">
                          <a:effectLst/>
                        </a:rPr>
                        <a:t>19.8</a:t>
                      </a:r>
                    </a:p>
                  </a:txBody>
                  <a:tcPr marL="44507" marR="44507" marT="22253" marB="22253" anchor="ctr">
                    <a:solidFill>
                      <a:schemeClr val="bg1">
                        <a:lumMod val="95000"/>
                      </a:schemeClr>
                    </a:solidFill>
                  </a:tcPr>
                </a:tc>
                <a:tc>
                  <a:txBody>
                    <a:bodyPr/>
                    <a:lstStyle/>
                    <a:p>
                      <a:pPr fontAlgn="base"/>
                      <a:r>
                        <a:rPr lang="en-US" sz="1400">
                          <a:effectLst/>
                        </a:rPr>
                        <a:t>0.002</a:t>
                      </a:r>
                    </a:p>
                  </a:txBody>
                  <a:tcPr marL="44507" marR="44507" marT="22253" marB="22253" anchor="ctr">
                    <a:solidFill>
                      <a:schemeClr val="bg1">
                        <a:lumMod val="95000"/>
                      </a:schemeClr>
                    </a:solidFill>
                  </a:tcPr>
                </a:tc>
                <a:tc>
                  <a:txBody>
                    <a:bodyPr/>
                    <a:lstStyle/>
                    <a:p>
                      <a:pPr fontAlgn="base"/>
                      <a:r>
                        <a:rPr lang="en-US" sz="1400">
                          <a:effectLst/>
                        </a:rPr>
                        <a:t>3.7</a:t>
                      </a:r>
                    </a:p>
                  </a:txBody>
                  <a:tcPr marL="44507" marR="44507" marT="22253" marB="22253" anchor="ctr">
                    <a:solidFill>
                      <a:schemeClr val="bg1">
                        <a:lumMod val="95000"/>
                      </a:schemeClr>
                    </a:solidFill>
                  </a:tcPr>
                </a:tc>
                <a:tc>
                  <a:txBody>
                    <a:bodyPr/>
                    <a:lstStyle/>
                    <a:p>
                      <a:pPr fontAlgn="base"/>
                      <a:r>
                        <a:rPr lang="en-US" sz="1400">
                          <a:effectLst/>
                        </a:rPr>
                        <a:t>18.0</a:t>
                      </a:r>
                    </a:p>
                  </a:txBody>
                  <a:tcPr marL="44507" marR="44507" marT="22253" marB="22253" anchor="ctr">
                    <a:solidFill>
                      <a:schemeClr val="bg1">
                        <a:lumMod val="95000"/>
                      </a:schemeClr>
                    </a:solidFill>
                  </a:tcPr>
                </a:tc>
                <a:tc>
                  <a:txBody>
                    <a:bodyPr/>
                    <a:lstStyle/>
                    <a:p>
                      <a:pPr fontAlgn="base"/>
                      <a:r>
                        <a:rPr lang="en-US" sz="1400" dirty="0">
                          <a:effectLst/>
                        </a:rPr>
                        <a:t>0.91</a:t>
                      </a:r>
                    </a:p>
                  </a:txBody>
                  <a:tcPr marL="44507" marR="44507" marT="22253" marB="22253" anchor="ctr">
                    <a:solidFill>
                      <a:schemeClr val="bg1">
                        <a:lumMod val="95000"/>
                      </a:schemeClr>
                    </a:solidFill>
                  </a:tcPr>
                </a:tc>
                <a:extLst>
                  <a:ext uri="{0D108BD9-81ED-4DB2-BD59-A6C34878D82A}">
                    <a16:rowId xmlns:a16="http://schemas.microsoft.com/office/drawing/2014/main" val="965591743"/>
                  </a:ext>
                </a:extLst>
              </a:tr>
            </a:tbl>
          </a:graphicData>
        </a:graphic>
      </p:graphicFrame>
    </p:spTree>
    <p:extLst>
      <p:ext uri="{BB962C8B-B14F-4D97-AF65-F5344CB8AC3E}">
        <p14:creationId xmlns:p14="http://schemas.microsoft.com/office/powerpoint/2010/main" val="1589310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36B75-B2BD-1E2D-58B5-19886684365E}"/>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60F5E026-2973-D927-BE2A-A4E8434C16C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A4A757A-23B7-FE9E-83A6-97BA626E32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graphicFrame>
        <p:nvGraphicFramePr>
          <p:cNvPr id="5" name="Table 4">
            <a:extLst>
              <a:ext uri="{FF2B5EF4-FFF2-40B4-BE49-F238E27FC236}">
                <a16:creationId xmlns:a16="http://schemas.microsoft.com/office/drawing/2014/main" id="{F2233522-0D27-B519-D6F9-17E64B042FF0}"/>
              </a:ext>
            </a:extLst>
          </p:cNvPr>
          <p:cNvGraphicFramePr>
            <a:graphicFrameLocks noGrp="1"/>
          </p:cNvGraphicFramePr>
          <p:nvPr/>
        </p:nvGraphicFramePr>
        <p:xfrm>
          <a:off x="311700" y="593367"/>
          <a:ext cx="8520600" cy="5574226"/>
        </p:xfrm>
        <a:graphic>
          <a:graphicData uri="http://schemas.openxmlformats.org/drawingml/2006/table">
            <a:tbl>
              <a:tblPr>
                <a:tableStyleId>{284E427A-3D55-4303-BF80-6455036E1DE7}</a:tableStyleId>
              </a:tblPr>
              <a:tblGrid>
                <a:gridCol w="2130150">
                  <a:extLst>
                    <a:ext uri="{9D8B030D-6E8A-4147-A177-3AD203B41FA5}">
                      <a16:colId xmlns:a16="http://schemas.microsoft.com/office/drawing/2014/main" val="4088676216"/>
                    </a:ext>
                  </a:extLst>
                </a:gridCol>
                <a:gridCol w="2130150">
                  <a:extLst>
                    <a:ext uri="{9D8B030D-6E8A-4147-A177-3AD203B41FA5}">
                      <a16:colId xmlns:a16="http://schemas.microsoft.com/office/drawing/2014/main" val="630210020"/>
                    </a:ext>
                  </a:extLst>
                </a:gridCol>
                <a:gridCol w="2130150">
                  <a:extLst>
                    <a:ext uri="{9D8B030D-6E8A-4147-A177-3AD203B41FA5}">
                      <a16:colId xmlns:a16="http://schemas.microsoft.com/office/drawing/2014/main" val="1532626037"/>
                    </a:ext>
                  </a:extLst>
                </a:gridCol>
                <a:gridCol w="2130150">
                  <a:extLst>
                    <a:ext uri="{9D8B030D-6E8A-4147-A177-3AD203B41FA5}">
                      <a16:colId xmlns:a16="http://schemas.microsoft.com/office/drawing/2014/main" val="140040538"/>
                    </a:ext>
                  </a:extLst>
                </a:gridCol>
              </a:tblGrid>
              <a:tr h="181117">
                <a:tc>
                  <a:txBody>
                    <a:bodyPr/>
                    <a:lstStyle/>
                    <a:p>
                      <a:pPr fontAlgn="b"/>
                      <a:r>
                        <a:rPr lang="en-US" sz="1400" b="1">
                          <a:effectLst/>
                        </a:rPr>
                        <a:t>Method</a:t>
                      </a:r>
                    </a:p>
                  </a:txBody>
                  <a:tcPr marL="43515" marR="43515" marT="21757" marB="21757" anchor="b">
                    <a:solidFill>
                      <a:schemeClr val="bg1">
                        <a:lumMod val="95000"/>
                      </a:schemeClr>
                    </a:solidFill>
                  </a:tcPr>
                </a:tc>
                <a:tc>
                  <a:txBody>
                    <a:bodyPr/>
                    <a:lstStyle/>
                    <a:p>
                      <a:pPr fontAlgn="b"/>
                      <a:r>
                        <a:rPr lang="en-US" sz="1400" b="1">
                          <a:effectLst/>
                        </a:rPr>
                        <a:t>Description</a:t>
                      </a:r>
                    </a:p>
                  </a:txBody>
                  <a:tcPr marL="43515" marR="43515" marT="21757" marB="21757" anchor="b">
                    <a:solidFill>
                      <a:schemeClr val="bg1">
                        <a:lumMod val="95000"/>
                      </a:schemeClr>
                    </a:solidFill>
                  </a:tcPr>
                </a:tc>
                <a:tc>
                  <a:txBody>
                    <a:bodyPr/>
                    <a:lstStyle/>
                    <a:p>
                      <a:pPr fontAlgn="b"/>
                      <a:r>
                        <a:rPr lang="en-US" sz="1400" b="1">
                          <a:effectLst/>
                        </a:rPr>
                        <a:t>Pros</a:t>
                      </a:r>
                    </a:p>
                  </a:txBody>
                  <a:tcPr marL="43515" marR="43515" marT="21757" marB="21757" anchor="b">
                    <a:solidFill>
                      <a:schemeClr val="bg1">
                        <a:lumMod val="95000"/>
                      </a:schemeClr>
                    </a:solidFill>
                  </a:tcPr>
                </a:tc>
                <a:tc>
                  <a:txBody>
                    <a:bodyPr/>
                    <a:lstStyle/>
                    <a:p>
                      <a:pPr fontAlgn="b"/>
                      <a:r>
                        <a:rPr lang="en-US" sz="1400" b="1" dirty="0">
                          <a:effectLst/>
                        </a:rPr>
                        <a:t>Cons</a:t>
                      </a:r>
                    </a:p>
                  </a:txBody>
                  <a:tcPr marL="43515" marR="43515" marT="21757" marB="21757" anchor="b">
                    <a:solidFill>
                      <a:schemeClr val="bg1">
                        <a:lumMod val="95000"/>
                      </a:schemeClr>
                    </a:solidFill>
                  </a:tcPr>
                </a:tc>
                <a:extLst>
                  <a:ext uri="{0D108BD9-81ED-4DB2-BD59-A6C34878D82A}">
                    <a16:rowId xmlns:a16="http://schemas.microsoft.com/office/drawing/2014/main" val="4099069023"/>
                  </a:ext>
                </a:extLst>
              </a:tr>
              <a:tr h="664669">
                <a:tc>
                  <a:txBody>
                    <a:bodyPr/>
                    <a:lstStyle/>
                    <a:p>
                      <a:pPr fontAlgn="base"/>
                      <a:r>
                        <a:rPr lang="en-US" sz="1400">
                          <a:effectLst/>
                        </a:rPr>
                        <a:t>STFT + CNN</a:t>
                      </a:r>
                    </a:p>
                  </a:txBody>
                  <a:tcPr marL="43515" marR="43515" marT="21757" marB="21757" anchor="ctr">
                    <a:solidFill>
                      <a:schemeClr val="bg1">
                        <a:lumMod val="95000"/>
                      </a:schemeClr>
                    </a:solidFill>
                  </a:tcPr>
                </a:tc>
                <a:tc>
                  <a:txBody>
                    <a:bodyPr/>
                    <a:lstStyle/>
                    <a:p>
                      <a:pPr fontAlgn="base"/>
                      <a:r>
                        <a:rPr lang="en-US" sz="1400">
                          <a:effectLst/>
                        </a:rPr>
                        <a:t>Utilizes STFT for time-frequency conversion</a:t>
                      </a:r>
                    </a:p>
                  </a:txBody>
                  <a:tcPr marL="43515" marR="43515" marT="21757" marB="21757" anchor="ctr">
                    <a:solidFill>
                      <a:schemeClr val="bg1">
                        <a:lumMod val="95000"/>
                      </a:schemeClr>
                    </a:solidFill>
                  </a:tcPr>
                </a:tc>
                <a:tc>
                  <a:txBody>
                    <a:bodyPr/>
                    <a:lstStyle/>
                    <a:p>
                      <a:pPr fontAlgn="base"/>
                      <a:r>
                        <a:rPr lang="en-US" sz="1400" dirty="0">
                          <a:effectLst/>
                        </a:rPr>
                        <a:t>Utilizes CNN for feature learning</a:t>
                      </a:r>
                    </a:p>
                  </a:txBody>
                  <a:tcPr marL="43515" marR="43515" marT="21757" marB="21757" anchor="ctr">
                    <a:solidFill>
                      <a:schemeClr val="bg1">
                        <a:lumMod val="95000"/>
                      </a:schemeClr>
                    </a:solidFill>
                  </a:tcPr>
                </a:tc>
                <a:tc>
                  <a:txBody>
                    <a:bodyPr/>
                    <a:lstStyle/>
                    <a:p>
                      <a:pPr fontAlgn="base"/>
                      <a:r>
                        <a:rPr lang="en-US" sz="1400" dirty="0">
                          <a:effectLst/>
                        </a:rPr>
                        <a:t>May require substantial training data</a:t>
                      </a:r>
                    </a:p>
                  </a:txBody>
                  <a:tcPr marL="43515" marR="43515" marT="21757" marB="21757" anchor="ctr">
                    <a:solidFill>
                      <a:schemeClr val="bg1">
                        <a:lumMod val="95000"/>
                      </a:schemeClr>
                    </a:solidFill>
                  </a:tcPr>
                </a:tc>
                <a:extLst>
                  <a:ext uri="{0D108BD9-81ED-4DB2-BD59-A6C34878D82A}">
                    <a16:rowId xmlns:a16="http://schemas.microsoft.com/office/drawing/2014/main" val="899797602"/>
                  </a:ext>
                </a:extLst>
              </a:tr>
              <a:tr h="664669">
                <a:tc>
                  <a:txBody>
                    <a:bodyPr/>
                    <a:lstStyle/>
                    <a:p>
                      <a:pPr fontAlgn="base"/>
                      <a:r>
                        <a:rPr lang="en-US" sz="1400">
                          <a:effectLst/>
                        </a:rPr>
                        <a:t>Deep Denoising Autoencoder</a:t>
                      </a:r>
                    </a:p>
                  </a:txBody>
                  <a:tcPr marL="43515" marR="43515" marT="21757" marB="21757" anchor="ctr">
                    <a:solidFill>
                      <a:schemeClr val="bg1">
                        <a:lumMod val="95000"/>
                      </a:schemeClr>
                    </a:solidFill>
                  </a:tcPr>
                </a:tc>
                <a:tc>
                  <a:txBody>
                    <a:bodyPr/>
                    <a:lstStyle/>
                    <a:p>
                      <a:pPr fontAlgn="base"/>
                      <a:r>
                        <a:rPr lang="en-US" sz="1400">
                          <a:effectLst/>
                        </a:rPr>
                        <a:t>Autoencoder architecture for noise reduction</a:t>
                      </a:r>
                    </a:p>
                  </a:txBody>
                  <a:tcPr marL="43515" marR="43515" marT="21757" marB="21757" anchor="ctr">
                    <a:solidFill>
                      <a:schemeClr val="bg1">
                        <a:lumMod val="95000"/>
                      </a:schemeClr>
                    </a:solidFill>
                  </a:tcPr>
                </a:tc>
                <a:tc>
                  <a:txBody>
                    <a:bodyPr/>
                    <a:lstStyle/>
                    <a:p>
                      <a:pPr fontAlgn="base"/>
                      <a:r>
                        <a:rPr lang="en-US" sz="1400" dirty="0">
                          <a:effectLst/>
                        </a:rPr>
                        <a:t>Unsupervised feature learning</a:t>
                      </a:r>
                    </a:p>
                  </a:txBody>
                  <a:tcPr marL="43515" marR="43515" marT="21757" marB="21757" anchor="ctr">
                    <a:solidFill>
                      <a:schemeClr val="bg1">
                        <a:lumMod val="95000"/>
                      </a:schemeClr>
                    </a:solidFill>
                  </a:tcPr>
                </a:tc>
                <a:tc>
                  <a:txBody>
                    <a:bodyPr/>
                    <a:lstStyle/>
                    <a:p>
                      <a:pPr fontAlgn="base"/>
                      <a:r>
                        <a:rPr lang="en-US" sz="1400" dirty="0">
                          <a:effectLst/>
                        </a:rPr>
                        <a:t>Training can be computationally intensive</a:t>
                      </a:r>
                    </a:p>
                  </a:txBody>
                  <a:tcPr marL="43515" marR="43515" marT="21757" marB="21757" anchor="ctr">
                    <a:solidFill>
                      <a:schemeClr val="bg1">
                        <a:lumMod val="95000"/>
                      </a:schemeClr>
                    </a:solidFill>
                  </a:tcPr>
                </a:tc>
                <a:extLst>
                  <a:ext uri="{0D108BD9-81ED-4DB2-BD59-A6C34878D82A}">
                    <a16:rowId xmlns:a16="http://schemas.microsoft.com/office/drawing/2014/main" val="3171442188"/>
                  </a:ext>
                </a:extLst>
              </a:tr>
              <a:tr h="664669">
                <a:tc>
                  <a:txBody>
                    <a:bodyPr/>
                    <a:lstStyle/>
                    <a:p>
                      <a:pPr fontAlgn="base"/>
                      <a:r>
                        <a:rPr lang="en-US" sz="1400" dirty="0">
                          <a:effectLst/>
                        </a:rPr>
                        <a:t>Deep Clustering</a:t>
                      </a:r>
                    </a:p>
                  </a:txBody>
                  <a:tcPr marL="43515" marR="43515" marT="21757" marB="21757" anchor="ctr">
                    <a:solidFill>
                      <a:schemeClr val="bg1">
                        <a:lumMod val="95000"/>
                      </a:schemeClr>
                    </a:solidFill>
                  </a:tcPr>
                </a:tc>
                <a:tc>
                  <a:txBody>
                    <a:bodyPr/>
                    <a:lstStyle/>
                    <a:p>
                      <a:pPr fontAlgn="base"/>
                      <a:r>
                        <a:rPr lang="en-US" sz="1400">
                          <a:effectLst/>
                        </a:rPr>
                        <a:t>Uses deep clustering for source separation</a:t>
                      </a:r>
                    </a:p>
                  </a:txBody>
                  <a:tcPr marL="43515" marR="43515" marT="21757" marB="21757" anchor="ctr">
                    <a:solidFill>
                      <a:schemeClr val="bg1">
                        <a:lumMod val="95000"/>
                      </a:schemeClr>
                    </a:solidFill>
                  </a:tcPr>
                </a:tc>
                <a:tc>
                  <a:txBody>
                    <a:bodyPr/>
                    <a:lstStyle/>
                    <a:p>
                      <a:pPr fontAlgn="base"/>
                      <a:r>
                        <a:rPr lang="en-US" sz="1400" dirty="0">
                          <a:effectLst/>
                        </a:rPr>
                        <a:t>Can handle multiple sound sources</a:t>
                      </a:r>
                    </a:p>
                  </a:txBody>
                  <a:tcPr marL="43515" marR="43515" marT="21757" marB="21757" anchor="ctr">
                    <a:solidFill>
                      <a:schemeClr val="bg1">
                        <a:lumMod val="95000"/>
                      </a:schemeClr>
                    </a:solidFill>
                  </a:tcPr>
                </a:tc>
                <a:tc>
                  <a:txBody>
                    <a:bodyPr/>
                    <a:lstStyle/>
                    <a:p>
                      <a:pPr fontAlgn="base"/>
                      <a:r>
                        <a:rPr lang="en-US" sz="1400" dirty="0">
                          <a:effectLst/>
                        </a:rPr>
                        <a:t>Complexity in clustering algorithm</a:t>
                      </a:r>
                    </a:p>
                  </a:txBody>
                  <a:tcPr marL="43515" marR="43515" marT="21757" marB="21757" anchor="ctr">
                    <a:solidFill>
                      <a:schemeClr val="bg1">
                        <a:lumMod val="95000"/>
                      </a:schemeClr>
                    </a:solidFill>
                  </a:tcPr>
                </a:tc>
                <a:extLst>
                  <a:ext uri="{0D108BD9-81ED-4DB2-BD59-A6C34878D82A}">
                    <a16:rowId xmlns:a16="http://schemas.microsoft.com/office/drawing/2014/main" val="141440268"/>
                  </a:ext>
                </a:extLst>
              </a:tr>
              <a:tr h="664669">
                <a:tc>
                  <a:txBody>
                    <a:bodyPr/>
                    <a:lstStyle/>
                    <a:p>
                      <a:pPr fontAlgn="base"/>
                      <a:r>
                        <a:rPr lang="en-US" sz="1400">
                          <a:effectLst/>
                        </a:rPr>
                        <a:t>GANs for Audio</a:t>
                      </a:r>
                    </a:p>
                  </a:txBody>
                  <a:tcPr marL="43515" marR="43515" marT="21757" marB="21757" anchor="ctr">
                    <a:solidFill>
                      <a:schemeClr val="bg1">
                        <a:lumMod val="95000"/>
                      </a:schemeClr>
                    </a:solidFill>
                  </a:tcPr>
                </a:tc>
                <a:tc>
                  <a:txBody>
                    <a:bodyPr/>
                    <a:lstStyle/>
                    <a:p>
                      <a:pPr fontAlgn="base"/>
                      <a:r>
                        <a:rPr lang="en-US" sz="1400">
                          <a:effectLst/>
                        </a:rPr>
                        <a:t>Generative adversarial networks for denoising</a:t>
                      </a:r>
                    </a:p>
                  </a:txBody>
                  <a:tcPr marL="43515" marR="43515" marT="21757" marB="21757" anchor="ctr">
                    <a:solidFill>
                      <a:schemeClr val="bg1">
                        <a:lumMod val="95000"/>
                      </a:schemeClr>
                    </a:solidFill>
                  </a:tcPr>
                </a:tc>
                <a:tc>
                  <a:txBody>
                    <a:bodyPr/>
                    <a:lstStyle/>
                    <a:p>
                      <a:pPr fontAlgn="base"/>
                      <a:r>
                        <a:rPr lang="en-US" sz="1400" dirty="0">
                          <a:effectLst/>
                        </a:rPr>
                        <a:t>Can generate realistic audio samples</a:t>
                      </a:r>
                    </a:p>
                  </a:txBody>
                  <a:tcPr marL="43515" marR="43515" marT="21757" marB="21757" anchor="ctr">
                    <a:solidFill>
                      <a:schemeClr val="bg1">
                        <a:lumMod val="95000"/>
                      </a:schemeClr>
                    </a:solidFill>
                  </a:tcPr>
                </a:tc>
                <a:tc>
                  <a:txBody>
                    <a:bodyPr/>
                    <a:lstStyle/>
                    <a:p>
                      <a:pPr fontAlgn="base"/>
                      <a:r>
                        <a:rPr lang="en-US" sz="1400" dirty="0">
                          <a:effectLst/>
                        </a:rPr>
                        <a:t>Training instability; mode collapse</a:t>
                      </a:r>
                    </a:p>
                  </a:txBody>
                  <a:tcPr marL="43515" marR="43515" marT="21757" marB="21757" anchor="ctr">
                    <a:solidFill>
                      <a:schemeClr val="bg1">
                        <a:lumMod val="95000"/>
                      </a:schemeClr>
                    </a:solidFill>
                  </a:tcPr>
                </a:tc>
                <a:extLst>
                  <a:ext uri="{0D108BD9-81ED-4DB2-BD59-A6C34878D82A}">
                    <a16:rowId xmlns:a16="http://schemas.microsoft.com/office/drawing/2014/main" val="2138341550"/>
                  </a:ext>
                </a:extLst>
              </a:tr>
              <a:tr h="664669">
                <a:tc>
                  <a:txBody>
                    <a:bodyPr/>
                    <a:lstStyle/>
                    <a:p>
                      <a:pPr fontAlgn="base"/>
                      <a:r>
                        <a:rPr lang="en-US" sz="1400">
                          <a:effectLst/>
                        </a:rPr>
                        <a:t>Attention-based Models</a:t>
                      </a:r>
                    </a:p>
                  </a:txBody>
                  <a:tcPr marL="43515" marR="43515" marT="21757" marB="21757" anchor="ctr">
                    <a:solidFill>
                      <a:schemeClr val="bg1">
                        <a:lumMod val="95000"/>
                      </a:schemeClr>
                    </a:solidFill>
                  </a:tcPr>
                </a:tc>
                <a:tc>
                  <a:txBody>
                    <a:bodyPr/>
                    <a:lstStyle/>
                    <a:p>
                      <a:pPr fontAlgn="base"/>
                      <a:r>
                        <a:rPr lang="en-US" sz="1400" dirty="0">
                          <a:effectLst/>
                        </a:rPr>
                        <a:t>Applies attention mechanisms for denoising</a:t>
                      </a:r>
                    </a:p>
                  </a:txBody>
                  <a:tcPr marL="43515" marR="43515" marT="21757" marB="21757" anchor="ctr">
                    <a:solidFill>
                      <a:schemeClr val="bg1">
                        <a:lumMod val="95000"/>
                      </a:schemeClr>
                    </a:solidFill>
                  </a:tcPr>
                </a:tc>
                <a:tc>
                  <a:txBody>
                    <a:bodyPr/>
                    <a:lstStyle/>
                    <a:p>
                      <a:pPr fontAlgn="base"/>
                      <a:r>
                        <a:rPr lang="en-US" sz="1400" dirty="0">
                          <a:effectLst/>
                        </a:rPr>
                        <a:t>Can focus on relevant parts of the audio</a:t>
                      </a:r>
                    </a:p>
                  </a:txBody>
                  <a:tcPr marL="43515" marR="43515" marT="21757" marB="21757" anchor="ctr">
                    <a:solidFill>
                      <a:schemeClr val="bg1">
                        <a:lumMod val="95000"/>
                      </a:schemeClr>
                    </a:solidFill>
                  </a:tcPr>
                </a:tc>
                <a:tc>
                  <a:txBody>
                    <a:bodyPr/>
                    <a:lstStyle/>
                    <a:p>
                      <a:pPr fontAlgn="base"/>
                      <a:r>
                        <a:rPr lang="en-US" sz="1400" dirty="0">
                          <a:effectLst/>
                        </a:rPr>
                        <a:t>Computational overhead; complexity</a:t>
                      </a:r>
                    </a:p>
                  </a:txBody>
                  <a:tcPr marL="43515" marR="43515" marT="21757" marB="21757" anchor="ctr">
                    <a:solidFill>
                      <a:schemeClr val="bg1">
                        <a:lumMod val="95000"/>
                      </a:schemeClr>
                    </a:solidFill>
                  </a:tcPr>
                </a:tc>
                <a:extLst>
                  <a:ext uri="{0D108BD9-81ED-4DB2-BD59-A6C34878D82A}">
                    <a16:rowId xmlns:a16="http://schemas.microsoft.com/office/drawing/2014/main" val="3663697811"/>
                  </a:ext>
                </a:extLst>
              </a:tr>
              <a:tr h="664669">
                <a:tc>
                  <a:txBody>
                    <a:bodyPr/>
                    <a:lstStyle/>
                    <a:p>
                      <a:pPr fontAlgn="base"/>
                      <a:r>
                        <a:rPr lang="en-US" sz="1400">
                          <a:effectLst/>
                        </a:rPr>
                        <a:t>Non-negative Matrix Factorization</a:t>
                      </a:r>
                    </a:p>
                  </a:txBody>
                  <a:tcPr marL="43515" marR="43515" marT="21757" marB="21757" anchor="ctr">
                    <a:solidFill>
                      <a:schemeClr val="bg1">
                        <a:lumMod val="95000"/>
                      </a:schemeClr>
                    </a:solidFill>
                  </a:tcPr>
                </a:tc>
                <a:tc>
                  <a:txBody>
                    <a:bodyPr/>
                    <a:lstStyle/>
                    <a:p>
                      <a:pPr fontAlgn="base"/>
                      <a:r>
                        <a:rPr lang="en-US" sz="1400">
                          <a:effectLst/>
                        </a:rPr>
                        <a:t>Decomposes spectrograms into components</a:t>
                      </a:r>
                    </a:p>
                  </a:txBody>
                  <a:tcPr marL="43515" marR="43515" marT="21757" marB="21757" anchor="ctr">
                    <a:solidFill>
                      <a:schemeClr val="bg1">
                        <a:lumMod val="95000"/>
                      </a:schemeClr>
                    </a:solidFill>
                  </a:tcPr>
                </a:tc>
                <a:tc>
                  <a:txBody>
                    <a:bodyPr/>
                    <a:lstStyle/>
                    <a:p>
                      <a:pPr fontAlgn="base"/>
                      <a:r>
                        <a:rPr lang="en-US" sz="1400" dirty="0">
                          <a:effectLst/>
                        </a:rPr>
                        <a:t>Intuitive interpretation of components</a:t>
                      </a:r>
                    </a:p>
                  </a:txBody>
                  <a:tcPr marL="43515" marR="43515" marT="21757" marB="21757" anchor="ctr">
                    <a:solidFill>
                      <a:schemeClr val="bg1">
                        <a:lumMod val="95000"/>
                      </a:schemeClr>
                    </a:solidFill>
                  </a:tcPr>
                </a:tc>
                <a:tc>
                  <a:txBody>
                    <a:bodyPr/>
                    <a:lstStyle/>
                    <a:p>
                      <a:pPr fontAlgn="base"/>
                      <a:r>
                        <a:rPr lang="en-US" sz="1400" dirty="0">
                          <a:effectLst/>
                        </a:rPr>
                        <a:t>May not capture complex structures well</a:t>
                      </a:r>
                    </a:p>
                  </a:txBody>
                  <a:tcPr marL="43515" marR="43515" marT="21757" marB="21757" anchor="ctr">
                    <a:solidFill>
                      <a:schemeClr val="bg1">
                        <a:lumMod val="95000"/>
                      </a:schemeClr>
                    </a:solidFill>
                  </a:tcPr>
                </a:tc>
                <a:extLst>
                  <a:ext uri="{0D108BD9-81ED-4DB2-BD59-A6C34878D82A}">
                    <a16:rowId xmlns:a16="http://schemas.microsoft.com/office/drawing/2014/main" val="367796122"/>
                  </a:ext>
                </a:extLst>
              </a:tr>
              <a:tr h="664669">
                <a:tc>
                  <a:txBody>
                    <a:bodyPr/>
                    <a:lstStyle/>
                    <a:p>
                      <a:pPr fontAlgn="base"/>
                      <a:r>
                        <a:rPr lang="en-US" sz="1400">
                          <a:effectLst/>
                        </a:rPr>
                        <a:t>Convolutional Recurrent Neural Network (CRNN)</a:t>
                      </a:r>
                    </a:p>
                  </a:txBody>
                  <a:tcPr marL="43515" marR="43515" marT="21757" marB="21757" anchor="ctr">
                    <a:solidFill>
                      <a:schemeClr val="bg1">
                        <a:lumMod val="95000"/>
                      </a:schemeClr>
                    </a:solidFill>
                  </a:tcPr>
                </a:tc>
                <a:tc>
                  <a:txBody>
                    <a:bodyPr/>
                    <a:lstStyle/>
                    <a:p>
                      <a:pPr fontAlgn="base"/>
                      <a:r>
                        <a:rPr lang="en-US" sz="1400">
                          <a:effectLst/>
                        </a:rPr>
                        <a:t>Combines CNNs and RNNs for denoising</a:t>
                      </a:r>
                    </a:p>
                  </a:txBody>
                  <a:tcPr marL="43515" marR="43515" marT="21757" marB="21757" anchor="ctr">
                    <a:solidFill>
                      <a:schemeClr val="bg1">
                        <a:lumMod val="95000"/>
                      </a:schemeClr>
                    </a:solidFill>
                  </a:tcPr>
                </a:tc>
                <a:tc>
                  <a:txBody>
                    <a:bodyPr/>
                    <a:lstStyle/>
                    <a:p>
                      <a:pPr fontAlgn="base"/>
                      <a:r>
                        <a:rPr lang="en-US" sz="1400" dirty="0">
                          <a:effectLst/>
                        </a:rPr>
                        <a:t>Captures both local and temporal features</a:t>
                      </a:r>
                    </a:p>
                  </a:txBody>
                  <a:tcPr marL="43515" marR="43515" marT="21757" marB="21757" anchor="ctr">
                    <a:solidFill>
                      <a:schemeClr val="bg1">
                        <a:lumMod val="95000"/>
                      </a:schemeClr>
                    </a:solidFill>
                  </a:tcPr>
                </a:tc>
                <a:tc>
                  <a:txBody>
                    <a:bodyPr/>
                    <a:lstStyle/>
                    <a:p>
                      <a:pPr fontAlgn="base"/>
                      <a:r>
                        <a:rPr lang="en-US" sz="1400" dirty="0">
                          <a:effectLst/>
                        </a:rPr>
                        <a:t>May suffer from vanishing gradients; training time</a:t>
                      </a:r>
                    </a:p>
                  </a:txBody>
                  <a:tcPr marL="43515" marR="43515" marT="21757" marB="21757" anchor="ctr">
                    <a:solidFill>
                      <a:schemeClr val="bg1">
                        <a:lumMod val="95000"/>
                      </a:schemeClr>
                    </a:solidFill>
                  </a:tcPr>
                </a:tc>
                <a:extLst>
                  <a:ext uri="{0D108BD9-81ED-4DB2-BD59-A6C34878D82A}">
                    <a16:rowId xmlns:a16="http://schemas.microsoft.com/office/drawing/2014/main" val="4181276157"/>
                  </a:ext>
                </a:extLst>
              </a:tr>
              <a:tr h="664669">
                <a:tc>
                  <a:txBody>
                    <a:bodyPr/>
                    <a:lstStyle/>
                    <a:p>
                      <a:pPr fontAlgn="base"/>
                      <a:r>
                        <a:rPr lang="en-US" sz="1400">
                          <a:effectLst/>
                        </a:rPr>
                        <a:t>LSTM-based Models</a:t>
                      </a:r>
                    </a:p>
                  </a:txBody>
                  <a:tcPr marL="43515" marR="43515" marT="21757" marB="21757" anchor="ctr">
                    <a:solidFill>
                      <a:schemeClr val="bg1">
                        <a:lumMod val="95000"/>
                      </a:schemeClr>
                    </a:solidFill>
                  </a:tcPr>
                </a:tc>
                <a:tc>
                  <a:txBody>
                    <a:bodyPr/>
                    <a:lstStyle/>
                    <a:p>
                      <a:pPr fontAlgn="base"/>
                      <a:r>
                        <a:rPr lang="en-US" sz="1400">
                          <a:effectLst/>
                        </a:rPr>
                        <a:t>Uses LSTM networks for temporal processing</a:t>
                      </a:r>
                    </a:p>
                  </a:txBody>
                  <a:tcPr marL="43515" marR="43515" marT="21757" marB="21757" anchor="ctr">
                    <a:solidFill>
                      <a:schemeClr val="bg1">
                        <a:lumMod val="95000"/>
                      </a:schemeClr>
                    </a:solidFill>
                  </a:tcPr>
                </a:tc>
                <a:tc>
                  <a:txBody>
                    <a:bodyPr/>
                    <a:lstStyle/>
                    <a:p>
                      <a:pPr fontAlgn="base"/>
                      <a:r>
                        <a:rPr lang="en-US" sz="1400" dirty="0">
                          <a:effectLst/>
                        </a:rPr>
                        <a:t>Handles sequential data effectively</a:t>
                      </a:r>
                    </a:p>
                  </a:txBody>
                  <a:tcPr marL="43515" marR="43515" marT="21757" marB="21757" anchor="ctr">
                    <a:solidFill>
                      <a:schemeClr val="bg1">
                        <a:lumMod val="95000"/>
                      </a:schemeClr>
                    </a:solidFill>
                  </a:tcPr>
                </a:tc>
                <a:tc>
                  <a:txBody>
                    <a:bodyPr/>
                    <a:lstStyle/>
                    <a:p>
                      <a:pPr fontAlgn="base"/>
                      <a:r>
                        <a:rPr lang="en-US" sz="1400" dirty="0">
                          <a:effectLst/>
                        </a:rPr>
                        <a:t>May not capture long-term dependencies well</a:t>
                      </a:r>
                    </a:p>
                  </a:txBody>
                  <a:tcPr marL="43515" marR="43515" marT="21757" marB="21757" anchor="ctr">
                    <a:solidFill>
                      <a:schemeClr val="bg1">
                        <a:lumMod val="95000"/>
                      </a:schemeClr>
                    </a:solidFill>
                  </a:tcPr>
                </a:tc>
                <a:extLst>
                  <a:ext uri="{0D108BD9-81ED-4DB2-BD59-A6C34878D82A}">
                    <a16:rowId xmlns:a16="http://schemas.microsoft.com/office/drawing/2014/main" val="3273373876"/>
                  </a:ext>
                </a:extLst>
              </a:tr>
            </a:tbl>
          </a:graphicData>
        </a:graphic>
      </p:graphicFrame>
    </p:spTree>
    <p:extLst>
      <p:ext uri="{BB962C8B-B14F-4D97-AF65-F5344CB8AC3E}">
        <p14:creationId xmlns:p14="http://schemas.microsoft.com/office/powerpoint/2010/main" val="3901285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2"/>
          <p:cNvSpPr txBox="1">
            <a:spLocks noGrp="1"/>
          </p:cNvSpPr>
          <p:nvPr>
            <p:ph type="title"/>
          </p:nvPr>
        </p:nvSpPr>
        <p:spPr>
          <a:xfrm>
            <a:off x="311700" y="1535182"/>
            <a:ext cx="8520600" cy="763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sz="4000" dirty="0">
                <a:latin typeface="Times New Roman"/>
                <a:ea typeface="Times New Roman"/>
                <a:cs typeface="Times New Roman"/>
                <a:sym typeface="Times New Roman"/>
              </a:rPr>
              <a:t>TOPIC</a:t>
            </a:r>
            <a:endParaRPr sz="4000" dirty="0">
              <a:latin typeface="Times New Roman"/>
              <a:ea typeface="Times New Roman"/>
              <a:cs typeface="Times New Roman"/>
              <a:sym typeface="Times New Roman"/>
            </a:endParaRPr>
          </a:p>
        </p:txBody>
      </p:sp>
      <p:sp>
        <p:nvSpPr>
          <p:cNvPr id="78" name="Google Shape;78;p2"/>
          <p:cNvSpPr txBox="1">
            <a:spLocks noGrp="1"/>
          </p:cNvSpPr>
          <p:nvPr>
            <p:ph type="body" idx="1"/>
          </p:nvPr>
        </p:nvSpPr>
        <p:spPr>
          <a:xfrm>
            <a:off x="311700" y="2682450"/>
            <a:ext cx="8520600" cy="1493100"/>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1200"/>
              </a:spcBef>
              <a:spcAft>
                <a:spcPts val="0"/>
              </a:spcAft>
              <a:buSzPts val="1100"/>
              <a:buNone/>
            </a:pPr>
            <a:r>
              <a:rPr lang="en-US" sz="2000" b="1" dirty="0">
                <a:solidFill>
                  <a:schemeClr val="dk1"/>
                </a:solidFill>
                <a:latin typeface="Times New Roman"/>
                <a:ea typeface="Times New Roman"/>
                <a:cs typeface="Times New Roman"/>
                <a:sym typeface="Times New Roman"/>
              </a:rPr>
              <a:t>“</a:t>
            </a:r>
            <a:r>
              <a:rPr kumimoji="0" lang="en-US" sz="2050" b="1"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rPr>
              <a:t>Noise Reduction and Speech Enhancement using Deep Learning </a:t>
            </a:r>
            <a:r>
              <a:rPr lang="en-US" sz="2000" b="1" dirty="0">
                <a:solidFill>
                  <a:schemeClr val="dk1"/>
                </a:solidFill>
                <a:latin typeface="Times New Roman"/>
                <a:ea typeface="Times New Roman"/>
                <a:cs typeface="Times New Roman"/>
                <a:sym typeface="Times New Roman"/>
              </a:rPr>
              <a:t> ”</a:t>
            </a:r>
            <a:endParaRPr sz="2000" b="1" dirty="0">
              <a:solidFill>
                <a:schemeClr val="dk1"/>
              </a:solidFill>
              <a:latin typeface="Times New Roman"/>
              <a:ea typeface="Times New Roman"/>
              <a:cs typeface="Times New Roman"/>
              <a:sym typeface="Times New Roman"/>
            </a:endParaRPr>
          </a:p>
          <a:p>
            <a:pPr marL="88900" lvl="0" indent="0" algn="ctr" rtl="0">
              <a:lnSpc>
                <a:spcPct val="100000"/>
              </a:lnSpc>
              <a:spcBef>
                <a:spcPts val="1200"/>
              </a:spcBef>
              <a:spcAft>
                <a:spcPts val="0"/>
              </a:spcAft>
              <a:buSzPts val="2200"/>
              <a:buNone/>
            </a:pPr>
            <a:endParaRPr sz="2000" b="1" dirty="0">
              <a:latin typeface="Times New Roman"/>
              <a:ea typeface="Times New Roman"/>
              <a:cs typeface="Times New Roman"/>
              <a:sym typeface="Times New Roman"/>
            </a:endParaRPr>
          </a:p>
        </p:txBody>
      </p:sp>
      <p:sp>
        <p:nvSpPr>
          <p:cNvPr id="3" name="Slide Number Placeholder 2">
            <a:extLst>
              <a:ext uri="{FF2B5EF4-FFF2-40B4-BE49-F238E27FC236}">
                <a16:creationId xmlns:a16="http://schemas.microsoft.com/office/drawing/2014/main" id="{4B4C4A96-16BC-C18F-37BF-589AF458BD0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088303-3288-CDD3-01C1-4C8DF0538D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980FC4-AF2A-BDFA-D7FD-B6ED2A7918F5}"/>
              </a:ext>
            </a:extLst>
          </p:cNvPr>
          <p:cNvSpPr>
            <a:spLocks noGrp="1"/>
          </p:cNvSpPr>
          <p:nvPr>
            <p:ph type="title"/>
          </p:nvPr>
        </p:nvSpPr>
        <p:spPr>
          <a:xfrm>
            <a:off x="226208" y="391752"/>
            <a:ext cx="8520600" cy="763500"/>
          </a:xfrm>
        </p:spPr>
        <p:txBody>
          <a:bodyPr/>
          <a:lstStyle/>
          <a:p>
            <a:r>
              <a:rPr lang="en-US" dirty="0">
                <a:latin typeface="Times New Roman" panose="02020603050405020304" pitchFamily="18" charset="0"/>
                <a:cs typeface="Times New Roman" panose="02020603050405020304" pitchFamily="18" charset="0"/>
              </a:rPr>
              <a:t>Result</a:t>
            </a:r>
          </a:p>
        </p:txBody>
      </p:sp>
      <p:sp>
        <p:nvSpPr>
          <p:cNvPr id="5" name="Slide Number Placeholder 4">
            <a:extLst>
              <a:ext uri="{FF2B5EF4-FFF2-40B4-BE49-F238E27FC236}">
                <a16:creationId xmlns:a16="http://schemas.microsoft.com/office/drawing/2014/main" id="{1287695C-F51D-29FF-9621-26691ECA097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pic>
        <p:nvPicPr>
          <p:cNvPr id="6" name="Picture 5" descr="A screenshot of a computer program&#10;&#10;Description automatically generated">
            <a:extLst>
              <a:ext uri="{FF2B5EF4-FFF2-40B4-BE49-F238E27FC236}">
                <a16:creationId xmlns:a16="http://schemas.microsoft.com/office/drawing/2014/main" id="{1724D5A5-AB12-502A-B74A-34EBEB271579}"/>
              </a:ext>
            </a:extLst>
          </p:cNvPr>
          <p:cNvPicPr>
            <a:picLocks noChangeAspect="1"/>
          </p:cNvPicPr>
          <p:nvPr/>
        </p:nvPicPr>
        <p:blipFill>
          <a:blip r:embed="rId2"/>
          <a:stretch>
            <a:fillRect/>
          </a:stretch>
        </p:blipFill>
        <p:spPr>
          <a:xfrm>
            <a:off x="311700" y="1155252"/>
            <a:ext cx="8214360" cy="5109381"/>
          </a:xfrm>
          <a:prstGeom prst="rect">
            <a:avLst/>
          </a:prstGeom>
        </p:spPr>
      </p:pic>
    </p:spTree>
    <p:extLst>
      <p:ext uri="{BB962C8B-B14F-4D97-AF65-F5344CB8AC3E}">
        <p14:creationId xmlns:p14="http://schemas.microsoft.com/office/powerpoint/2010/main" val="561800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EEF00-B6D5-EC9D-4609-02EDD391AE41}"/>
              </a:ext>
            </a:extLst>
          </p:cNvPr>
          <p:cNvSpPr>
            <a:spLocks noGrp="1"/>
          </p:cNvSpPr>
          <p:nvPr>
            <p:ph type="title"/>
          </p:nvPr>
        </p:nvSpPr>
        <p:spPr/>
        <p:txBody>
          <a:bodyPr/>
          <a:lstStyle/>
          <a:p>
            <a:r>
              <a:rPr lang="en-US" dirty="0"/>
              <a:t>Result</a:t>
            </a:r>
          </a:p>
        </p:txBody>
      </p:sp>
      <p:sp>
        <p:nvSpPr>
          <p:cNvPr id="4" name="Slide Number Placeholder 3">
            <a:extLst>
              <a:ext uri="{FF2B5EF4-FFF2-40B4-BE49-F238E27FC236}">
                <a16:creationId xmlns:a16="http://schemas.microsoft.com/office/drawing/2014/main" id="{909C7990-7311-47A0-54A8-CEDE95F0045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pic>
        <p:nvPicPr>
          <p:cNvPr id="21" name="Picture 20">
            <a:extLst>
              <a:ext uri="{FF2B5EF4-FFF2-40B4-BE49-F238E27FC236}">
                <a16:creationId xmlns:a16="http://schemas.microsoft.com/office/drawing/2014/main" id="{494A5755-ECFE-E042-14FD-8476039CAF5E}"/>
              </a:ext>
            </a:extLst>
          </p:cNvPr>
          <p:cNvPicPr>
            <a:picLocks noChangeAspect="1"/>
          </p:cNvPicPr>
          <p:nvPr/>
        </p:nvPicPr>
        <p:blipFill>
          <a:blip r:embed="rId6"/>
          <a:stretch>
            <a:fillRect/>
          </a:stretch>
        </p:blipFill>
        <p:spPr>
          <a:xfrm>
            <a:off x="5089567" y="1595967"/>
            <a:ext cx="2983157" cy="2253297"/>
          </a:xfrm>
          <a:prstGeom prst="rect">
            <a:avLst/>
          </a:prstGeom>
        </p:spPr>
      </p:pic>
      <p:pic>
        <p:nvPicPr>
          <p:cNvPr id="23" name="Picture 22">
            <a:extLst>
              <a:ext uri="{FF2B5EF4-FFF2-40B4-BE49-F238E27FC236}">
                <a16:creationId xmlns:a16="http://schemas.microsoft.com/office/drawing/2014/main" id="{C915C667-8815-0ED4-4605-D1E3D14ACF77}"/>
              </a:ext>
            </a:extLst>
          </p:cNvPr>
          <p:cNvPicPr>
            <a:picLocks noChangeAspect="1"/>
          </p:cNvPicPr>
          <p:nvPr/>
        </p:nvPicPr>
        <p:blipFill>
          <a:blip r:embed="rId7"/>
          <a:stretch>
            <a:fillRect/>
          </a:stretch>
        </p:blipFill>
        <p:spPr>
          <a:xfrm>
            <a:off x="1071275" y="1530268"/>
            <a:ext cx="2983157" cy="2253297"/>
          </a:xfrm>
          <a:prstGeom prst="rect">
            <a:avLst/>
          </a:prstGeom>
        </p:spPr>
      </p:pic>
      <p:pic>
        <p:nvPicPr>
          <p:cNvPr id="24" name="processed_138">
            <a:hlinkClick r:id="" action="ppaction://media"/>
            <a:extLst>
              <a:ext uri="{FF2B5EF4-FFF2-40B4-BE49-F238E27FC236}">
                <a16:creationId xmlns:a16="http://schemas.microsoft.com/office/drawing/2014/main" id="{96E66E12-520B-97C6-580C-2D6259012B4C}"/>
              </a:ext>
            </a:extLst>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6581145" y="4652433"/>
            <a:ext cx="609600" cy="609600"/>
          </a:xfrm>
          <a:prstGeom prst="rect">
            <a:avLst/>
          </a:prstGeom>
        </p:spPr>
      </p:pic>
      <p:pic>
        <p:nvPicPr>
          <p:cNvPr id="25" name="138">
            <a:hlinkClick r:id="" action="ppaction://media"/>
            <a:extLst>
              <a:ext uri="{FF2B5EF4-FFF2-40B4-BE49-F238E27FC236}">
                <a16:creationId xmlns:a16="http://schemas.microsoft.com/office/drawing/2014/main" id="{8F3865AE-FC8F-3AF7-22F1-3677F36723D0}"/>
              </a:ext>
            </a:extLst>
          </p:cNvPr>
          <p:cNvPicPr>
            <a:picLocks noChangeAspect="1"/>
          </p:cNvPicPr>
          <p:nvPr>
            <a:audioFile r:link="rId4"/>
            <p:extLst>
              <p:ext uri="{DAA4B4D4-6D71-4841-9C94-3DE7FCFB9230}">
                <p14:media xmlns:p14="http://schemas.microsoft.com/office/powerpoint/2010/main" r:embed="rId3"/>
              </p:ext>
            </p:extLst>
          </p:nvPr>
        </p:nvPicPr>
        <p:blipFill>
          <a:blip r:embed="rId8"/>
          <a:stretch>
            <a:fillRect/>
          </a:stretch>
        </p:blipFill>
        <p:spPr>
          <a:xfrm>
            <a:off x="2391507" y="4653658"/>
            <a:ext cx="609600" cy="609600"/>
          </a:xfrm>
          <a:prstGeom prst="rect">
            <a:avLst/>
          </a:prstGeom>
        </p:spPr>
      </p:pic>
      <p:sp>
        <p:nvSpPr>
          <p:cNvPr id="26" name="TextBox 25">
            <a:extLst>
              <a:ext uri="{FF2B5EF4-FFF2-40B4-BE49-F238E27FC236}">
                <a16:creationId xmlns:a16="http://schemas.microsoft.com/office/drawing/2014/main" id="{1A21A64D-F2E9-C72F-1D9A-053A8162C908}"/>
              </a:ext>
            </a:extLst>
          </p:cNvPr>
          <p:cNvSpPr txBox="1"/>
          <p:nvPr/>
        </p:nvSpPr>
        <p:spPr>
          <a:xfrm>
            <a:off x="2107845" y="5627077"/>
            <a:ext cx="1176925" cy="307777"/>
          </a:xfrm>
          <a:prstGeom prst="rect">
            <a:avLst/>
          </a:prstGeom>
          <a:noFill/>
        </p:spPr>
        <p:txBody>
          <a:bodyPr wrap="none" rtlCol="0">
            <a:spAutoFit/>
          </a:bodyPr>
          <a:lstStyle/>
          <a:p>
            <a:r>
              <a:rPr lang="en-US" b="1" dirty="0"/>
              <a:t>Input Audio</a:t>
            </a:r>
          </a:p>
        </p:txBody>
      </p:sp>
      <p:sp>
        <p:nvSpPr>
          <p:cNvPr id="27" name="TextBox 26">
            <a:extLst>
              <a:ext uri="{FF2B5EF4-FFF2-40B4-BE49-F238E27FC236}">
                <a16:creationId xmlns:a16="http://schemas.microsoft.com/office/drawing/2014/main" id="{F37F1A37-20BD-FE3E-47A8-018E0DC6F78A}"/>
              </a:ext>
            </a:extLst>
          </p:cNvPr>
          <p:cNvSpPr txBox="1"/>
          <p:nvPr/>
        </p:nvSpPr>
        <p:spPr>
          <a:xfrm>
            <a:off x="6247790" y="5627077"/>
            <a:ext cx="1326004" cy="307777"/>
          </a:xfrm>
          <a:prstGeom prst="rect">
            <a:avLst/>
          </a:prstGeom>
          <a:noFill/>
        </p:spPr>
        <p:txBody>
          <a:bodyPr wrap="none" rtlCol="0">
            <a:spAutoFit/>
          </a:bodyPr>
          <a:lstStyle/>
          <a:p>
            <a:r>
              <a:rPr lang="en-US" b="1" dirty="0"/>
              <a:t>Output Audio</a:t>
            </a:r>
          </a:p>
        </p:txBody>
      </p:sp>
      <p:sp>
        <p:nvSpPr>
          <p:cNvPr id="28" name="TextBox 27">
            <a:extLst>
              <a:ext uri="{FF2B5EF4-FFF2-40B4-BE49-F238E27FC236}">
                <a16:creationId xmlns:a16="http://schemas.microsoft.com/office/drawing/2014/main" id="{464E33F8-317C-4170-7BB7-4C7CF02219F6}"/>
              </a:ext>
            </a:extLst>
          </p:cNvPr>
          <p:cNvSpPr txBox="1"/>
          <p:nvPr/>
        </p:nvSpPr>
        <p:spPr>
          <a:xfrm>
            <a:off x="1927507" y="3982062"/>
            <a:ext cx="1537600" cy="307777"/>
          </a:xfrm>
          <a:prstGeom prst="rect">
            <a:avLst/>
          </a:prstGeom>
          <a:noFill/>
        </p:spPr>
        <p:txBody>
          <a:bodyPr wrap="none" rtlCol="0">
            <a:spAutoFit/>
          </a:bodyPr>
          <a:lstStyle/>
          <a:p>
            <a:r>
              <a:rPr lang="en-US" b="1" dirty="0"/>
              <a:t>Input Waveform</a:t>
            </a:r>
          </a:p>
        </p:txBody>
      </p:sp>
      <p:sp>
        <p:nvSpPr>
          <p:cNvPr id="29" name="TextBox 28">
            <a:extLst>
              <a:ext uri="{FF2B5EF4-FFF2-40B4-BE49-F238E27FC236}">
                <a16:creationId xmlns:a16="http://schemas.microsoft.com/office/drawing/2014/main" id="{63C6DB14-A2D9-88FD-6E6E-9D4FF5D12733}"/>
              </a:ext>
            </a:extLst>
          </p:cNvPr>
          <p:cNvSpPr txBox="1"/>
          <p:nvPr/>
        </p:nvSpPr>
        <p:spPr>
          <a:xfrm>
            <a:off x="6067452" y="4009084"/>
            <a:ext cx="1686680" cy="307777"/>
          </a:xfrm>
          <a:prstGeom prst="rect">
            <a:avLst/>
          </a:prstGeom>
          <a:noFill/>
        </p:spPr>
        <p:txBody>
          <a:bodyPr wrap="none" rtlCol="0">
            <a:spAutoFit/>
          </a:bodyPr>
          <a:lstStyle/>
          <a:p>
            <a:r>
              <a:rPr lang="en-US" b="1" dirty="0"/>
              <a:t>Output Waveform</a:t>
            </a:r>
          </a:p>
        </p:txBody>
      </p:sp>
    </p:spTree>
    <p:extLst>
      <p:ext uri="{BB962C8B-B14F-4D97-AF65-F5344CB8AC3E}">
        <p14:creationId xmlns:p14="http://schemas.microsoft.com/office/powerpoint/2010/main" val="95533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996" fill="hold"/>
                                        <p:tgtEl>
                                          <p:spTgt spid="24"/>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4000" fill="hold"/>
                                        <p:tgtEl>
                                          <p:spTgt spid="2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1" fill="hold" display="0">
                  <p:stCondLst>
                    <p:cond delay="indefinite"/>
                  </p:stCondLst>
                  <p:endCondLst>
                    <p:cond evt="onStopAudio" delay="0">
                      <p:tgtEl>
                        <p:sldTgt/>
                      </p:tgtEl>
                    </p:cond>
                  </p:endCondLst>
                </p:cTn>
                <p:tgtEl>
                  <p:spTgt spid="24"/>
                </p:tgtEl>
              </p:cMediaNode>
            </p:audio>
            <p:audio>
              <p:cMediaNode vol="80000">
                <p:cTn id="12" fill="hold" display="0">
                  <p:stCondLst>
                    <p:cond delay="indefinite"/>
                  </p:stCondLst>
                  <p:endCondLst>
                    <p:cond evt="onStopAudio" delay="0">
                      <p:tgtEl>
                        <p:sldTgt/>
                      </p:tgtEl>
                    </p:cond>
                  </p:endCondLst>
                </p:cTn>
                <p:tgtEl>
                  <p:spTgt spid="25"/>
                </p:tgtEl>
              </p:cMediaNode>
            </p:audio>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EEF00-B6D5-EC9D-4609-02EDD391AE41}"/>
              </a:ext>
            </a:extLst>
          </p:cNvPr>
          <p:cNvSpPr>
            <a:spLocks noGrp="1"/>
          </p:cNvSpPr>
          <p:nvPr>
            <p:ph type="title"/>
          </p:nvPr>
        </p:nvSpPr>
        <p:spPr/>
        <p:txBody>
          <a:bodyPr/>
          <a:lstStyle/>
          <a:p>
            <a:r>
              <a:rPr lang="en-US" dirty="0"/>
              <a:t>Result</a:t>
            </a:r>
          </a:p>
        </p:txBody>
      </p:sp>
      <p:sp>
        <p:nvSpPr>
          <p:cNvPr id="4" name="Slide Number Placeholder 3">
            <a:extLst>
              <a:ext uri="{FF2B5EF4-FFF2-40B4-BE49-F238E27FC236}">
                <a16:creationId xmlns:a16="http://schemas.microsoft.com/office/drawing/2014/main" id="{909C7990-7311-47A0-54A8-CEDE95F0045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pic>
        <p:nvPicPr>
          <p:cNvPr id="21" name="Picture 20">
            <a:extLst>
              <a:ext uri="{FF2B5EF4-FFF2-40B4-BE49-F238E27FC236}">
                <a16:creationId xmlns:a16="http://schemas.microsoft.com/office/drawing/2014/main" id="{494A5755-ECFE-E042-14FD-8476039CAF5E}"/>
              </a:ext>
            </a:extLst>
          </p:cNvPr>
          <p:cNvPicPr>
            <a:picLocks noChangeAspect="1"/>
          </p:cNvPicPr>
          <p:nvPr/>
        </p:nvPicPr>
        <p:blipFill>
          <a:blip r:embed="rId6"/>
          <a:srcRect/>
          <a:stretch/>
        </p:blipFill>
        <p:spPr>
          <a:xfrm>
            <a:off x="5089567" y="1595967"/>
            <a:ext cx="2983156" cy="2253297"/>
          </a:xfrm>
          <a:prstGeom prst="rect">
            <a:avLst/>
          </a:prstGeom>
        </p:spPr>
      </p:pic>
      <p:pic>
        <p:nvPicPr>
          <p:cNvPr id="23" name="Picture 22">
            <a:extLst>
              <a:ext uri="{FF2B5EF4-FFF2-40B4-BE49-F238E27FC236}">
                <a16:creationId xmlns:a16="http://schemas.microsoft.com/office/drawing/2014/main" id="{C915C667-8815-0ED4-4605-D1E3D14ACF77}"/>
              </a:ext>
            </a:extLst>
          </p:cNvPr>
          <p:cNvPicPr>
            <a:picLocks noChangeAspect="1"/>
          </p:cNvPicPr>
          <p:nvPr/>
        </p:nvPicPr>
        <p:blipFill>
          <a:blip r:embed="rId7"/>
          <a:srcRect/>
          <a:stretch/>
        </p:blipFill>
        <p:spPr>
          <a:xfrm>
            <a:off x="1071275" y="1530268"/>
            <a:ext cx="2983156" cy="2253297"/>
          </a:xfrm>
          <a:prstGeom prst="rect">
            <a:avLst/>
          </a:prstGeom>
        </p:spPr>
      </p:pic>
      <p:sp>
        <p:nvSpPr>
          <p:cNvPr id="26" name="TextBox 25">
            <a:extLst>
              <a:ext uri="{FF2B5EF4-FFF2-40B4-BE49-F238E27FC236}">
                <a16:creationId xmlns:a16="http://schemas.microsoft.com/office/drawing/2014/main" id="{1A21A64D-F2E9-C72F-1D9A-053A8162C908}"/>
              </a:ext>
            </a:extLst>
          </p:cNvPr>
          <p:cNvSpPr txBox="1"/>
          <p:nvPr/>
        </p:nvSpPr>
        <p:spPr>
          <a:xfrm>
            <a:off x="2107845" y="5627077"/>
            <a:ext cx="1176925" cy="307777"/>
          </a:xfrm>
          <a:prstGeom prst="rect">
            <a:avLst/>
          </a:prstGeom>
          <a:noFill/>
        </p:spPr>
        <p:txBody>
          <a:bodyPr wrap="none" rtlCol="0">
            <a:spAutoFit/>
          </a:bodyPr>
          <a:lstStyle/>
          <a:p>
            <a:r>
              <a:rPr lang="en-US" b="1" dirty="0"/>
              <a:t>Input Audio</a:t>
            </a:r>
          </a:p>
        </p:txBody>
      </p:sp>
      <p:sp>
        <p:nvSpPr>
          <p:cNvPr id="27" name="TextBox 26">
            <a:extLst>
              <a:ext uri="{FF2B5EF4-FFF2-40B4-BE49-F238E27FC236}">
                <a16:creationId xmlns:a16="http://schemas.microsoft.com/office/drawing/2014/main" id="{F37F1A37-20BD-FE3E-47A8-018E0DC6F78A}"/>
              </a:ext>
            </a:extLst>
          </p:cNvPr>
          <p:cNvSpPr txBox="1"/>
          <p:nvPr/>
        </p:nvSpPr>
        <p:spPr>
          <a:xfrm>
            <a:off x="6247790" y="5627077"/>
            <a:ext cx="1326004" cy="307777"/>
          </a:xfrm>
          <a:prstGeom prst="rect">
            <a:avLst/>
          </a:prstGeom>
          <a:noFill/>
        </p:spPr>
        <p:txBody>
          <a:bodyPr wrap="none" rtlCol="0">
            <a:spAutoFit/>
          </a:bodyPr>
          <a:lstStyle/>
          <a:p>
            <a:r>
              <a:rPr lang="en-US" b="1" dirty="0"/>
              <a:t>Output Audio</a:t>
            </a:r>
          </a:p>
        </p:txBody>
      </p:sp>
      <p:sp>
        <p:nvSpPr>
          <p:cNvPr id="28" name="TextBox 27">
            <a:extLst>
              <a:ext uri="{FF2B5EF4-FFF2-40B4-BE49-F238E27FC236}">
                <a16:creationId xmlns:a16="http://schemas.microsoft.com/office/drawing/2014/main" id="{464E33F8-317C-4170-7BB7-4C7CF02219F6}"/>
              </a:ext>
            </a:extLst>
          </p:cNvPr>
          <p:cNvSpPr txBox="1"/>
          <p:nvPr/>
        </p:nvSpPr>
        <p:spPr>
          <a:xfrm>
            <a:off x="1927507" y="3982062"/>
            <a:ext cx="1537600" cy="307777"/>
          </a:xfrm>
          <a:prstGeom prst="rect">
            <a:avLst/>
          </a:prstGeom>
          <a:noFill/>
        </p:spPr>
        <p:txBody>
          <a:bodyPr wrap="none" rtlCol="0">
            <a:spAutoFit/>
          </a:bodyPr>
          <a:lstStyle/>
          <a:p>
            <a:r>
              <a:rPr lang="en-US" b="1" dirty="0"/>
              <a:t>Input Waveform</a:t>
            </a:r>
          </a:p>
        </p:txBody>
      </p:sp>
      <p:sp>
        <p:nvSpPr>
          <p:cNvPr id="29" name="TextBox 28">
            <a:extLst>
              <a:ext uri="{FF2B5EF4-FFF2-40B4-BE49-F238E27FC236}">
                <a16:creationId xmlns:a16="http://schemas.microsoft.com/office/drawing/2014/main" id="{63C6DB14-A2D9-88FD-6E6E-9D4FF5D12733}"/>
              </a:ext>
            </a:extLst>
          </p:cNvPr>
          <p:cNvSpPr txBox="1"/>
          <p:nvPr/>
        </p:nvSpPr>
        <p:spPr>
          <a:xfrm>
            <a:off x="6067452" y="4009084"/>
            <a:ext cx="1686680" cy="307777"/>
          </a:xfrm>
          <a:prstGeom prst="rect">
            <a:avLst/>
          </a:prstGeom>
          <a:noFill/>
        </p:spPr>
        <p:txBody>
          <a:bodyPr wrap="none" rtlCol="0">
            <a:spAutoFit/>
          </a:bodyPr>
          <a:lstStyle/>
          <a:p>
            <a:r>
              <a:rPr lang="en-US" b="1" dirty="0"/>
              <a:t>Output Waveform</a:t>
            </a:r>
          </a:p>
        </p:txBody>
      </p:sp>
      <p:pic>
        <p:nvPicPr>
          <p:cNvPr id="5" name="559">
            <a:hlinkClick r:id="" action="ppaction://media"/>
            <a:extLst>
              <a:ext uri="{FF2B5EF4-FFF2-40B4-BE49-F238E27FC236}">
                <a16:creationId xmlns:a16="http://schemas.microsoft.com/office/drawing/2014/main" id="{96432D7B-8451-FBF7-BC04-38DB806B8129}"/>
              </a:ext>
            </a:extLst>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2391507" y="4653658"/>
            <a:ext cx="609600" cy="609600"/>
          </a:xfrm>
          <a:prstGeom prst="rect">
            <a:avLst/>
          </a:prstGeom>
        </p:spPr>
      </p:pic>
      <p:pic>
        <p:nvPicPr>
          <p:cNvPr id="6" name="processed_559">
            <a:hlinkClick r:id="" action="ppaction://media"/>
            <a:extLst>
              <a:ext uri="{FF2B5EF4-FFF2-40B4-BE49-F238E27FC236}">
                <a16:creationId xmlns:a16="http://schemas.microsoft.com/office/drawing/2014/main" id="{33DDC23C-5D79-C6F5-1698-D078815366E7}"/>
              </a:ext>
            </a:extLst>
          </p:cNvPr>
          <p:cNvPicPr>
            <a:picLocks noChangeAspect="1"/>
          </p:cNvPicPr>
          <p:nvPr>
            <a:audioFile r:link="rId4"/>
            <p:extLst>
              <p:ext uri="{DAA4B4D4-6D71-4841-9C94-3DE7FCFB9230}">
                <p14:media xmlns:p14="http://schemas.microsoft.com/office/powerpoint/2010/main" r:embed="rId3"/>
              </p:ext>
            </p:extLst>
          </p:nvPr>
        </p:nvPicPr>
        <p:blipFill>
          <a:blip r:embed="rId8"/>
          <a:stretch>
            <a:fillRect/>
          </a:stretch>
        </p:blipFill>
        <p:spPr>
          <a:xfrm>
            <a:off x="6581145" y="4691305"/>
            <a:ext cx="609600" cy="609600"/>
          </a:xfrm>
          <a:prstGeom prst="rect">
            <a:avLst/>
          </a:prstGeom>
        </p:spPr>
      </p:pic>
    </p:spTree>
    <p:extLst>
      <p:ext uri="{BB962C8B-B14F-4D97-AF65-F5344CB8AC3E}">
        <p14:creationId xmlns:p14="http://schemas.microsoft.com/office/powerpoint/2010/main" val="3188001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000" fill="hold"/>
                                        <p:tgtEl>
                                          <p:spTgt spid="5"/>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3996"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1" fill="hold" display="0">
                  <p:stCondLst>
                    <p:cond delay="indefinite"/>
                  </p:stCondLst>
                  <p:endCondLst>
                    <p:cond evt="onStopAudio" delay="0">
                      <p:tgtEl>
                        <p:sldTgt/>
                      </p:tgtEl>
                    </p:cond>
                  </p:endCondLst>
                </p:cTn>
                <p:tgtEl>
                  <p:spTgt spid="5"/>
                </p:tgtEl>
              </p:cMediaNode>
            </p:audio>
            <p:audio>
              <p:cMediaNode vol="80000">
                <p:cTn id="12" fill="hold" display="0">
                  <p:stCondLst>
                    <p:cond delay="indefinite"/>
                  </p:stCondLst>
                  <p:endCondLst>
                    <p:cond evt="onStopAudio" delay="0">
                      <p:tgtEl>
                        <p:sldTgt/>
                      </p:tgtEl>
                    </p:cond>
                  </p:endCondLst>
                </p:cTn>
                <p:tgtEl>
                  <p:spTgt spid="6"/>
                </p:tgtEl>
              </p:cMediaNode>
            </p:audio>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8"/>
          <p:cNvSpPr txBox="1">
            <a:spLocks noGrp="1"/>
          </p:cNvSpPr>
          <p:nvPr>
            <p:ph type="title"/>
          </p:nvPr>
        </p:nvSpPr>
        <p:spPr>
          <a:xfrm>
            <a:off x="311700" y="396572"/>
            <a:ext cx="8520600" cy="607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sz="3200" dirty="0">
                <a:latin typeface="Times New Roman"/>
                <a:ea typeface="Times New Roman"/>
                <a:cs typeface="Times New Roman"/>
                <a:sym typeface="Times New Roman"/>
              </a:rPr>
              <a:t>REFERENCE</a:t>
            </a:r>
            <a:endParaRPr dirty="0"/>
          </a:p>
        </p:txBody>
      </p:sp>
      <p:sp>
        <p:nvSpPr>
          <p:cNvPr id="3" name="Slide Number Placeholder 2">
            <a:extLst>
              <a:ext uri="{FF2B5EF4-FFF2-40B4-BE49-F238E27FC236}">
                <a16:creationId xmlns:a16="http://schemas.microsoft.com/office/drawing/2014/main" id="{575A4C7F-8CE3-279B-7124-396146DB66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sp>
        <p:nvSpPr>
          <p:cNvPr id="126" name="Google Shape;126;p8"/>
          <p:cNvSpPr txBox="1"/>
          <p:nvPr/>
        </p:nvSpPr>
        <p:spPr>
          <a:xfrm>
            <a:off x="381600" y="988237"/>
            <a:ext cx="8450700" cy="4992600"/>
          </a:xfrm>
          <a:prstGeom prst="rect">
            <a:avLst/>
          </a:prstGeom>
          <a:noFill/>
          <a:ln>
            <a:noFill/>
          </a:ln>
        </p:spPr>
        <p:txBody>
          <a:bodyPr spcFirstLastPara="1" wrap="square" lIns="91425" tIns="91425" rIns="91425" bIns="91425" anchor="t" anchorCtr="0">
            <a:noAutofit/>
          </a:bodyPr>
          <a:lstStyle/>
          <a:p>
            <a:pPr algn="l">
              <a:lnSpc>
                <a:spcPct val="150000"/>
              </a:lnSpc>
            </a:pPr>
            <a:r>
              <a:rPr lang="en-US" sz="1600" i="0" dirty="0">
                <a:solidFill>
                  <a:srgbClr val="111111"/>
                </a:solidFill>
                <a:effectLst/>
                <a:latin typeface="Times New Roman" panose="02020603050405020304" pitchFamily="18" charset="0"/>
                <a:cs typeface="Times New Roman" panose="02020603050405020304" pitchFamily="18" charset="0"/>
              </a:rPr>
              <a:t>[1] A. K. Singh, A. Kumar, and A. K. Singh, "Audio Denoiser: A Speech Enhancement Deep Learning Model," in 2023 IEEE International Conference on Acoustics, Speech and Signal Processing (ICASSP), 2023.</a:t>
            </a:r>
          </a:p>
          <a:p>
            <a:pPr algn="l">
              <a:lnSpc>
                <a:spcPct val="150000"/>
              </a:lnSpc>
              <a:buFont typeface="Arial" panose="020B0604020202020204" pitchFamily="34" charset="0"/>
              <a:buChar char="•"/>
            </a:pPr>
            <a:endParaRPr lang="en-US" sz="1600" i="0" dirty="0">
              <a:solidFill>
                <a:srgbClr val="111111"/>
              </a:solidFill>
              <a:effectLst/>
              <a:latin typeface="Times New Roman" panose="02020603050405020304" pitchFamily="18" charset="0"/>
              <a:cs typeface="Times New Roman" panose="02020603050405020304" pitchFamily="18" charset="0"/>
            </a:endParaRPr>
          </a:p>
          <a:p>
            <a:pPr algn="l">
              <a:lnSpc>
                <a:spcPct val="150000"/>
              </a:lnSpc>
            </a:pPr>
            <a:r>
              <a:rPr lang="en-US" sz="1600" i="0" dirty="0">
                <a:solidFill>
                  <a:srgbClr val="111111"/>
                </a:solidFill>
                <a:effectLst/>
                <a:latin typeface="Times New Roman" panose="02020603050405020304" pitchFamily="18" charset="0"/>
                <a:cs typeface="Times New Roman" panose="02020603050405020304" pitchFamily="18" charset="0"/>
              </a:rPr>
              <a:t>[2] S. </a:t>
            </a:r>
            <a:r>
              <a:rPr lang="en-US" sz="1600" i="0" dirty="0" err="1">
                <a:solidFill>
                  <a:srgbClr val="111111"/>
                </a:solidFill>
                <a:effectLst/>
                <a:latin typeface="Times New Roman" panose="02020603050405020304" pitchFamily="18" charset="0"/>
                <a:cs typeface="Times New Roman" panose="02020603050405020304" pitchFamily="18" charset="0"/>
              </a:rPr>
              <a:t>Leglaive</a:t>
            </a:r>
            <a:r>
              <a:rPr lang="en-US" sz="1600" i="0" dirty="0">
                <a:solidFill>
                  <a:srgbClr val="111111"/>
                </a:solidFill>
                <a:effectLst/>
                <a:latin typeface="Times New Roman" panose="02020603050405020304" pitchFamily="18" charset="0"/>
                <a:cs typeface="Times New Roman" panose="02020603050405020304" pitchFamily="18" charset="0"/>
              </a:rPr>
              <a:t>, R. </a:t>
            </a:r>
            <a:r>
              <a:rPr lang="en-US" sz="1600" i="0" dirty="0" err="1">
                <a:solidFill>
                  <a:srgbClr val="111111"/>
                </a:solidFill>
                <a:effectLst/>
                <a:latin typeface="Times New Roman" panose="02020603050405020304" pitchFamily="18" charset="0"/>
                <a:cs typeface="Times New Roman" panose="02020603050405020304" pitchFamily="18" charset="0"/>
              </a:rPr>
              <a:t>Badeau</a:t>
            </a:r>
            <a:r>
              <a:rPr lang="en-US" sz="1600" i="0" dirty="0">
                <a:solidFill>
                  <a:srgbClr val="111111"/>
                </a:solidFill>
                <a:effectLst/>
                <a:latin typeface="Times New Roman" panose="02020603050405020304" pitchFamily="18" charset="0"/>
                <a:cs typeface="Times New Roman" panose="02020603050405020304" pitchFamily="18" charset="0"/>
              </a:rPr>
              <a:t>, and G. Richard, "Speech Denoising without Clean Training Data: a Noise2Noise Approach," in 2023 IEEE International Conference on Acoustics, Speech and Signal Processing (ICASSP), 2023.</a:t>
            </a:r>
          </a:p>
          <a:p>
            <a:pPr algn="l">
              <a:lnSpc>
                <a:spcPct val="150000"/>
              </a:lnSpc>
              <a:buFont typeface="Arial" panose="020B0604020202020204" pitchFamily="34" charset="0"/>
              <a:buChar char="•"/>
            </a:pPr>
            <a:endParaRPr lang="en-US" sz="1600" i="0" dirty="0">
              <a:solidFill>
                <a:srgbClr val="111111"/>
              </a:solidFill>
              <a:effectLst/>
              <a:latin typeface="Times New Roman" panose="02020603050405020304" pitchFamily="18" charset="0"/>
              <a:cs typeface="Times New Roman" panose="02020603050405020304" pitchFamily="18" charset="0"/>
            </a:endParaRPr>
          </a:p>
          <a:p>
            <a:pPr algn="l">
              <a:lnSpc>
                <a:spcPct val="150000"/>
              </a:lnSpc>
            </a:pPr>
            <a:r>
              <a:rPr lang="en-US" sz="1600" i="0" dirty="0">
                <a:solidFill>
                  <a:srgbClr val="111111"/>
                </a:solidFill>
                <a:effectLst/>
                <a:latin typeface="Times New Roman" panose="02020603050405020304" pitchFamily="18" charset="0"/>
                <a:cs typeface="Times New Roman" panose="02020603050405020304" pitchFamily="18" charset="0"/>
              </a:rPr>
              <a:t>[3] M. S. Kim, J. H. Chang, and N. S. Kim, "Noise Reduction and Speech Enhancement Using Deep Neural Networks for Robust Speech Recognition in Indoor Environments," IEEE Access, vol. 11, no. 1, pp. 1-12, 2023.</a:t>
            </a:r>
          </a:p>
          <a:p>
            <a:pPr algn="l">
              <a:lnSpc>
                <a:spcPct val="150000"/>
              </a:lnSpc>
              <a:buFont typeface="Arial" panose="020B0604020202020204" pitchFamily="34" charset="0"/>
              <a:buChar char="•"/>
            </a:pPr>
            <a:endParaRPr lang="en-US" sz="1600" i="0" dirty="0">
              <a:solidFill>
                <a:srgbClr val="111111"/>
              </a:solidFill>
              <a:effectLst/>
              <a:latin typeface="Times New Roman" panose="02020603050405020304" pitchFamily="18" charset="0"/>
              <a:cs typeface="Times New Roman" panose="02020603050405020304" pitchFamily="18" charset="0"/>
            </a:endParaRPr>
          </a:p>
          <a:p>
            <a:pPr algn="l">
              <a:lnSpc>
                <a:spcPct val="150000"/>
              </a:lnSpc>
            </a:pPr>
            <a:r>
              <a:rPr lang="en-US" sz="1600" i="0" dirty="0">
                <a:solidFill>
                  <a:srgbClr val="111111"/>
                </a:solidFill>
                <a:effectLst/>
                <a:latin typeface="Times New Roman" panose="02020603050405020304" pitchFamily="18" charset="0"/>
                <a:cs typeface="Times New Roman" panose="02020603050405020304" pitchFamily="18" charset="0"/>
              </a:rPr>
              <a:t>[4] R. Kaur and S. Kaur, "Noise Cancellation Using Artificial Intelligence (AI)," International Journal of Engineering Research &amp; Technology (IJERT), vol. 9, no. 4, pp. 1-6, 2020.</a:t>
            </a:r>
          </a:p>
          <a:p>
            <a:pPr algn="l">
              <a:lnSpc>
                <a:spcPct val="150000"/>
              </a:lnSpc>
              <a:buFont typeface="Arial" panose="020B0604020202020204" pitchFamily="34" charset="0"/>
              <a:buChar char="•"/>
            </a:pPr>
            <a:endParaRPr lang="en-US" b="1" i="0" dirty="0">
              <a:solidFill>
                <a:srgbClr val="11111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45071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8"/>
          <p:cNvSpPr txBox="1">
            <a:spLocks noGrp="1"/>
          </p:cNvSpPr>
          <p:nvPr>
            <p:ph type="title"/>
          </p:nvPr>
        </p:nvSpPr>
        <p:spPr>
          <a:xfrm>
            <a:off x="311700" y="396572"/>
            <a:ext cx="8520600" cy="607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sz="3200" dirty="0">
                <a:latin typeface="Times New Roman"/>
                <a:ea typeface="Times New Roman"/>
                <a:cs typeface="Times New Roman"/>
                <a:sym typeface="Times New Roman"/>
              </a:rPr>
              <a:t>REFERENCE</a:t>
            </a:r>
            <a:endParaRPr dirty="0"/>
          </a:p>
        </p:txBody>
      </p:sp>
      <p:sp>
        <p:nvSpPr>
          <p:cNvPr id="3" name="Slide Number Placeholder 2">
            <a:extLst>
              <a:ext uri="{FF2B5EF4-FFF2-40B4-BE49-F238E27FC236}">
                <a16:creationId xmlns:a16="http://schemas.microsoft.com/office/drawing/2014/main" id="{575A4C7F-8CE3-279B-7124-396146DB66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sp>
        <p:nvSpPr>
          <p:cNvPr id="126" name="Google Shape;126;p8"/>
          <p:cNvSpPr txBox="1"/>
          <p:nvPr/>
        </p:nvSpPr>
        <p:spPr>
          <a:xfrm>
            <a:off x="381600" y="1114547"/>
            <a:ext cx="8450700" cy="4992600"/>
          </a:xfrm>
          <a:prstGeom prst="rect">
            <a:avLst/>
          </a:prstGeom>
          <a:noFill/>
          <a:ln>
            <a:noFill/>
          </a:ln>
        </p:spPr>
        <p:txBody>
          <a:bodyPr spcFirstLastPara="1" wrap="square" lIns="91425" tIns="91425" rIns="91425" bIns="91425" anchor="t" anchorCtr="0">
            <a:noAutofit/>
          </a:bodyPr>
          <a:lstStyle/>
          <a:p>
            <a:pPr algn="l">
              <a:lnSpc>
                <a:spcPct val="150000"/>
              </a:lnSpc>
            </a:pPr>
            <a:r>
              <a:rPr lang="en-US" sz="1600" i="0" dirty="0">
                <a:solidFill>
                  <a:srgbClr val="111111"/>
                </a:solidFill>
                <a:effectLst/>
                <a:latin typeface="Times New Roman" panose="02020603050405020304" pitchFamily="18" charset="0"/>
                <a:cs typeface="Times New Roman" panose="02020603050405020304" pitchFamily="18" charset="0"/>
              </a:rPr>
              <a:t>[5] Y. Xu, J. Du, L.-R. Dai, and C.-H. Lee, "Deep Learning Based Noise Reduction for Speech Enhancement in Reverberant Environments," in </a:t>
            </a:r>
            <a:r>
              <a:rPr lang="en-US" sz="1600" i="0" dirty="0" err="1">
                <a:solidFill>
                  <a:srgbClr val="111111"/>
                </a:solidFill>
                <a:effectLst/>
                <a:latin typeface="Times New Roman" panose="02020603050405020304" pitchFamily="18" charset="0"/>
                <a:cs typeface="Times New Roman" panose="02020603050405020304" pitchFamily="18" charset="0"/>
              </a:rPr>
              <a:t>Interspeech</a:t>
            </a:r>
            <a:r>
              <a:rPr lang="en-US" sz="1600" i="0" dirty="0">
                <a:solidFill>
                  <a:srgbClr val="111111"/>
                </a:solidFill>
                <a:effectLst/>
                <a:latin typeface="Times New Roman" panose="02020603050405020304" pitchFamily="18" charset="0"/>
                <a:cs typeface="Times New Roman" panose="02020603050405020304" pitchFamily="18" charset="0"/>
              </a:rPr>
              <a:t> 2023, 2023.</a:t>
            </a:r>
          </a:p>
          <a:p>
            <a:pPr algn="l">
              <a:lnSpc>
                <a:spcPct val="150000"/>
              </a:lnSpc>
            </a:pPr>
            <a:endParaRPr lang="en-US" sz="1600" i="0" dirty="0">
              <a:solidFill>
                <a:srgbClr val="111111"/>
              </a:solidFill>
              <a:effectLst/>
              <a:latin typeface="Times New Roman" panose="02020603050405020304" pitchFamily="18" charset="0"/>
              <a:cs typeface="Times New Roman" panose="02020603050405020304" pitchFamily="18" charset="0"/>
            </a:endParaRPr>
          </a:p>
          <a:p>
            <a:pPr algn="l">
              <a:lnSpc>
                <a:spcPct val="150000"/>
              </a:lnSpc>
            </a:pPr>
            <a:r>
              <a:rPr lang="en-US" sz="1600" i="0" dirty="0">
                <a:solidFill>
                  <a:srgbClr val="111111"/>
                </a:solidFill>
                <a:effectLst/>
                <a:latin typeface="Times New Roman" panose="02020603050405020304" pitchFamily="18" charset="0"/>
                <a:cs typeface="Times New Roman" panose="02020603050405020304" pitchFamily="18" charset="0"/>
              </a:rPr>
              <a:t>[6] S. Murali and V. Kavitha, "A Deep Learning Approach for Noise Reduction in Indoor Environment," International Journal of Recent Technology and Engineering (IJRTE), vol. 8, no. 2S11, pp. 1-6, 2019.</a:t>
            </a:r>
          </a:p>
          <a:p>
            <a:pPr algn="l">
              <a:lnSpc>
                <a:spcPct val="150000"/>
              </a:lnSpc>
            </a:pPr>
            <a:endParaRPr lang="en-US" sz="1600" i="0" dirty="0">
              <a:solidFill>
                <a:srgbClr val="111111"/>
              </a:solidFill>
              <a:effectLst/>
              <a:latin typeface="Times New Roman" panose="02020603050405020304" pitchFamily="18" charset="0"/>
              <a:cs typeface="Times New Roman" panose="02020603050405020304" pitchFamily="18" charset="0"/>
            </a:endParaRPr>
          </a:p>
          <a:p>
            <a:pPr algn="l">
              <a:lnSpc>
                <a:spcPct val="150000"/>
              </a:lnSpc>
            </a:pPr>
            <a:r>
              <a:rPr lang="en-US" sz="1600" i="0" dirty="0">
                <a:solidFill>
                  <a:srgbClr val="111111"/>
                </a:solidFill>
                <a:effectLst/>
                <a:latin typeface="Times New Roman" panose="02020603050405020304" pitchFamily="18" charset="0"/>
                <a:cs typeface="Times New Roman" panose="02020603050405020304" pitchFamily="18" charset="0"/>
              </a:rPr>
              <a:t>[7] W. Ding, R. Zhao, J. Wu, E. S. Chng, and H. Li, "Speech Enhancement Using Deep Learning Techniques: A Survey," IEEE/ACM Transactions on Audio, Speech, and Language Processing, 2020.</a:t>
            </a:r>
          </a:p>
          <a:p>
            <a:pPr algn="l">
              <a:lnSpc>
                <a:spcPct val="150000"/>
              </a:lnSpc>
            </a:pPr>
            <a:endParaRPr lang="en-US" sz="1600" i="0" dirty="0">
              <a:solidFill>
                <a:srgbClr val="111111"/>
              </a:solidFill>
              <a:effectLst/>
              <a:latin typeface="Times New Roman" panose="02020603050405020304" pitchFamily="18" charset="0"/>
              <a:cs typeface="Times New Roman" panose="02020603050405020304" pitchFamily="18" charset="0"/>
            </a:endParaRPr>
          </a:p>
          <a:p>
            <a:pPr algn="l">
              <a:lnSpc>
                <a:spcPct val="150000"/>
              </a:lnSpc>
            </a:pPr>
            <a:r>
              <a:rPr lang="en-US" sz="1600" i="0" dirty="0">
                <a:solidFill>
                  <a:srgbClr val="111111"/>
                </a:solidFill>
                <a:effectLst/>
                <a:latin typeface="Times New Roman" panose="02020603050405020304" pitchFamily="18" charset="0"/>
                <a:cs typeface="Times New Roman" panose="02020603050405020304" pitchFamily="18" charset="0"/>
              </a:rPr>
              <a:t>[8] D. Yu and L. Deng, "Speech Enhancement Based on Deep Denoising Autoencoder," in Proc. IEEE International Conference on Acoustics, Speech and Signal Processing (ICASSP), 2021.</a:t>
            </a:r>
            <a:endParaRPr lang="en-US" b="1" i="0" dirty="0">
              <a:solidFill>
                <a:srgbClr val="11111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8294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6"/>
          <p:cNvSpPr txBox="1">
            <a:spLocks noGrp="1"/>
          </p:cNvSpPr>
          <p:nvPr>
            <p:ph type="title"/>
          </p:nvPr>
        </p:nvSpPr>
        <p:spPr>
          <a:xfrm>
            <a:off x="311700" y="1139277"/>
            <a:ext cx="8520600" cy="763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sz="4000" dirty="0">
                <a:latin typeface="Times New Roman"/>
                <a:ea typeface="Times New Roman"/>
                <a:cs typeface="Times New Roman"/>
                <a:sym typeface="Times New Roman"/>
              </a:rPr>
              <a:t>OBJECTIVE</a:t>
            </a:r>
            <a:endParaRPr sz="4000" dirty="0">
              <a:latin typeface="Times New Roman"/>
              <a:ea typeface="Times New Roman"/>
              <a:cs typeface="Times New Roman"/>
              <a:sym typeface="Times New Roman"/>
            </a:endParaRPr>
          </a:p>
        </p:txBody>
      </p:sp>
      <p:sp>
        <p:nvSpPr>
          <p:cNvPr id="108" name="Google Shape;108;p6"/>
          <p:cNvSpPr txBox="1">
            <a:spLocks noGrp="1"/>
          </p:cNvSpPr>
          <p:nvPr>
            <p:ph type="body" idx="1"/>
          </p:nvPr>
        </p:nvSpPr>
        <p:spPr>
          <a:xfrm>
            <a:off x="469748" y="2227765"/>
            <a:ext cx="8204503" cy="3177962"/>
          </a:xfrm>
          <a:prstGeom prst="rect">
            <a:avLst/>
          </a:prstGeom>
          <a:noFill/>
          <a:ln>
            <a:noFill/>
          </a:ln>
        </p:spPr>
        <p:txBody>
          <a:bodyPr spcFirstLastPara="1" wrap="square" lIns="91425" tIns="91425" rIns="91425" bIns="91425" anchor="t" anchorCtr="0">
            <a:noAutofit/>
          </a:bodyPr>
          <a:lstStyle/>
          <a:p>
            <a:pPr marL="457200" lvl="0" indent="-228600" algn="l" rtl="0">
              <a:lnSpc>
                <a:spcPct val="150000"/>
              </a:lnSpc>
              <a:spcBef>
                <a:spcPts val="0"/>
              </a:spcBef>
              <a:spcAft>
                <a:spcPts val="0"/>
              </a:spcAft>
              <a:buSzPts val="2200"/>
              <a:buNone/>
            </a:pPr>
            <a:r>
              <a:rPr lang="en-US" dirty="0">
                <a:solidFill>
                  <a:schemeClr val="tx1"/>
                </a:solidFill>
                <a:highlight>
                  <a:srgbClr val="FFFFFF"/>
                </a:highlight>
                <a:latin typeface="Times New Roman"/>
                <a:ea typeface="Times New Roman"/>
                <a:cs typeface="Times New Roman"/>
                <a:sym typeface="Times New Roman"/>
              </a:rPr>
              <a:t>Objective: The objective of the project is to develop an efficient and effective audio denoising system using deep learning techniques.</a:t>
            </a:r>
          </a:p>
          <a:p>
            <a:pPr marL="457200" lvl="0" indent="-228600" algn="l" rtl="0">
              <a:lnSpc>
                <a:spcPct val="150000"/>
              </a:lnSpc>
              <a:spcBef>
                <a:spcPts val="0"/>
              </a:spcBef>
              <a:spcAft>
                <a:spcPts val="0"/>
              </a:spcAft>
              <a:buSzPts val="2200"/>
              <a:buNone/>
            </a:pPr>
            <a:endParaRPr lang="en-US" dirty="0">
              <a:solidFill>
                <a:schemeClr val="tx1"/>
              </a:solidFill>
              <a:highlight>
                <a:srgbClr val="FFFFFF"/>
              </a:highlight>
              <a:latin typeface="Times New Roman"/>
              <a:ea typeface="Times New Roman"/>
              <a:cs typeface="Times New Roman"/>
              <a:sym typeface="Times New Roman"/>
            </a:endParaRPr>
          </a:p>
          <a:p>
            <a:pPr indent="-228600">
              <a:lnSpc>
                <a:spcPct val="150000"/>
              </a:lnSpc>
              <a:buNone/>
            </a:pPr>
            <a:r>
              <a:rPr lang="en-US" dirty="0">
                <a:solidFill>
                  <a:schemeClr val="tx1"/>
                </a:solidFill>
                <a:highlight>
                  <a:srgbClr val="FFFFFF"/>
                </a:highlight>
                <a:latin typeface="Times New Roman"/>
                <a:ea typeface="Times New Roman"/>
                <a:cs typeface="Times New Roman"/>
                <a:sym typeface="Times New Roman"/>
              </a:rPr>
              <a:t>The system aims to enhance the intelligibility and quality of speech by effectively removing various types of noise, thereby improving the overall user experience.</a:t>
            </a:r>
            <a:endParaRPr lang="en-US" sz="2700" b="1" dirty="0">
              <a:solidFill>
                <a:schemeClr val="tx1"/>
              </a:solidFill>
              <a:highlight>
                <a:srgbClr val="FFFFFF"/>
              </a:highlight>
              <a:latin typeface="Times New Roman"/>
              <a:ea typeface="Times New Roman"/>
              <a:cs typeface="Times New Roman"/>
              <a:sym typeface="Times New Roman"/>
            </a:endParaRPr>
          </a:p>
          <a:p>
            <a:pPr marL="457200" lvl="0" indent="-228600" algn="l" rtl="0">
              <a:lnSpc>
                <a:spcPct val="100000"/>
              </a:lnSpc>
              <a:spcBef>
                <a:spcPts val="0"/>
              </a:spcBef>
              <a:spcAft>
                <a:spcPts val="0"/>
              </a:spcAft>
              <a:buSzPts val="2200"/>
              <a:buNone/>
            </a:pPr>
            <a:endParaRPr lang="en-US" dirty="0">
              <a:solidFill>
                <a:schemeClr val="tx1"/>
              </a:solidFill>
              <a:highlight>
                <a:srgbClr val="FFFFFF"/>
              </a:highlight>
              <a:latin typeface="Times New Roman"/>
              <a:ea typeface="Times New Roman"/>
              <a:cs typeface="Times New Roman"/>
              <a:sym typeface="Times New Roman"/>
            </a:endParaRPr>
          </a:p>
        </p:txBody>
      </p:sp>
      <p:sp>
        <p:nvSpPr>
          <p:cNvPr id="3" name="Slide Number Placeholder 2">
            <a:extLst>
              <a:ext uri="{FF2B5EF4-FFF2-40B4-BE49-F238E27FC236}">
                <a16:creationId xmlns:a16="http://schemas.microsoft.com/office/drawing/2014/main" id="{F7D19CA5-B598-D6C7-0CDF-9B03C736F32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4082765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3"/>
          <p:cNvSpPr txBox="1">
            <a:spLocks noGrp="1"/>
          </p:cNvSpPr>
          <p:nvPr>
            <p:ph type="title"/>
          </p:nvPr>
        </p:nvSpPr>
        <p:spPr>
          <a:xfrm>
            <a:off x="167640" y="852602"/>
            <a:ext cx="10231120" cy="763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3200" dirty="0">
                <a:solidFill>
                  <a:schemeClr val="dk1"/>
                </a:solidFill>
                <a:latin typeface="Times New Roman"/>
                <a:ea typeface="Times New Roman"/>
                <a:cs typeface="Times New Roman"/>
                <a:sym typeface="Times New Roman"/>
              </a:rPr>
              <a:t>               </a:t>
            </a:r>
            <a:r>
              <a:rPr lang="en-US" sz="4000" dirty="0">
                <a:solidFill>
                  <a:schemeClr val="dk1"/>
                </a:solidFill>
                <a:latin typeface="Times New Roman"/>
                <a:ea typeface="Times New Roman"/>
                <a:cs typeface="Times New Roman"/>
                <a:sym typeface="Times New Roman"/>
              </a:rPr>
              <a:t>LITERATURE REVIEW</a:t>
            </a:r>
            <a:endParaRPr sz="3200" dirty="0">
              <a:solidFill>
                <a:schemeClr val="dk1"/>
              </a:solidFill>
              <a:latin typeface="Times New Roman"/>
              <a:ea typeface="Times New Roman"/>
              <a:cs typeface="Times New Roman"/>
              <a:sym typeface="Times New Roman"/>
            </a:endParaRPr>
          </a:p>
        </p:txBody>
      </p:sp>
      <p:sp>
        <p:nvSpPr>
          <p:cNvPr id="3" name="Slide Number Placeholder 2">
            <a:extLst>
              <a:ext uri="{FF2B5EF4-FFF2-40B4-BE49-F238E27FC236}">
                <a16:creationId xmlns:a16="http://schemas.microsoft.com/office/drawing/2014/main" id="{047FB72B-18FF-4EE7-C470-489184726E2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84" name="Google Shape;84;p3"/>
          <p:cNvSpPr txBox="1"/>
          <p:nvPr/>
        </p:nvSpPr>
        <p:spPr>
          <a:xfrm>
            <a:off x="298052" y="1809872"/>
            <a:ext cx="8723106" cy="4670100"/>
          </a:xfrm>
          <a:prstGeom prst="rect">
            <a:avLst/>
          </a:prstGeom>
          <a:noFill/>
          <a:ln>
            <a:noFill/>
          </a:ln>
        </p:spPr>
        <p:txBody>
          <a:bodyPr spcFirstLastPara="1" wrap="square" lIns="91425" tIns="91425" rIns="91425" bIns="91425" anchor="t" anchorCtr="0">
            <a:noAutofit/>
          </a:bodyPr>
          <a:lstStyle/>
          <a:p>
            <a:pPr marL="0" lvl="0" indent="0" algn="l" rtl="0">
              <a:lnSpc>
                <a:spcPct val="200000"/>
              </a:lnSpc>
              <a:spcBef>
                <a:spcPts val="0"/>
              </a:spcBef>
              <a:spcAft>
                <a:spcPts val="0"/>
              </a:spcAft>
              <a:buClr>
                <a:schemeClr val="dk1"/>
              </a:buClr>
              <a:buSzPts val="1100"/>
              <a:buFont typeface="Arial"/>
              <a:buNone/>
            </a:pPr>
            <a:r>
              <a:rPr lang="en-US" sz="1500" b="1" dirty="0">
                <a:latin typeface="Times New Roman"/>
                <a:ea typeface="Times New Roman"/>
                <a:cs typeface="Times New Roman"/>
                <a:sym typeface="Times New Roman"/>
              </a:rPr>
              <a:t>1. Noise Removal from Audio Using CNN and Denoiser by Dogra et al. (2021): </a:t>
            </a:r>
            <a:r>
              <a:rPr lang="en-US" sz="1500" dirty="0">
                <a:latin typeface="Times New Roman"/>
                <a:ea typeface="Times New Roman"/>
                <a:cs typeface="Times New Roman"/>
                <a:sym typeface="Times New Roman"/>
              </a:rPr>
              <a:t>This paper presents an algorithm for noise detection and removal using CNN and a Python module called ‘noise reducer’. The algorithm can handle both stationary and non-stationary noises in speech signals.</a:t>
            </a:r>
          </a:p>
          <a:p>
            <a:pPr marL="0" lvl="0" indent="0" algn="l" rtl="0">
              <a:lnSpc>
                <a:spcPct val="200000"/>
              </a:lnSpc>
              <a:spcBef>
                <a:spcPts val="0"/>
              </a:spcBef>
              <a:spcAft>
                <a:spcPts val="0"/>
              </a:spcAft>
              <a:buClr>
                <a:schemeClr val="dk1"/>
              </a:buClr>
              <a:buSzPts val="1100"/>
              <a:buFont typeface="Arial"/>
              <a:buNone/>
            </a:pPr>
            <a:endParaRPr lang="en-US" sz="1500" dirty="0">
              <a:latin typeface="Times New Roman"/>
              <a:ea typeface="Times New Roman"/>
              <a:cs typeface="Times New Roman"/>
              <a:sym typeface="Times New Roman"/>
            </a:endParaRPr>
          </a:p>
          <a:p>
            <a:pPr marL="0" lvl="0" indent="0" algn="l" rtl="0">
              <a:lnSpc>
                <a:spcPct val="200000"/>
              </a:lnSpc>
              <a:spcBef>
                <a:spcPts val="0"/>
              </a:spcBef>
              <a:spcAft>
                <a:spcPts val="0"/>
              </a:spcAft>
              <a:buClr>
                <a:schemeClr val="dk1"/>
              </a:buClr>
              <a:buSzPts val="1100"/>
              <a:buFont typeface="Arial"/>
              <a:buNone/>
            </a:pPr>
            <a:r>
              <a:rPr lang="en-US" sz="1500" b="1" dirty="0">
                <a:latin typeface="Times New Roman"/>
                <a:ea typeface="Times New Roman"/>
                <a:cs typeface="Times New Roman"/>
                <a:sym typeface="Times New Roman"/>
              </a:rPr>
              <a:t>2. A Deep Learning Model for Stationary Audio Noise Reduction by Kumar et al. (2022): </a:t>
            </a:r>
            <a:r>
              <a:rPr lang="en-US" sz="1500" dirty="0">
                <a:latin typeface="Times New Roman"/>
                <a:ea typeface="Times New Roman"/>
                <a:cs typeface="Times New Roman"/>
                <a:sym typeface="Times New Roman"/>
              </a:rPr>
              <a:t>This paper proposes a deep learning model that uses STFT to generate magnitude vectors from noisy audio signals and then applies a CNN to remove the noise. The model targets stationary noises like wind or thermal noise.</a:t>
            </a:r>
          </a:p>
          <a:p>
            <a:pPr marL="0" lvl="0" indent="0" algn="l" rtl="0">
              <a:lnSpc>
                <a:spcPct val="200000"/>
              </a:lnSpc>
              <a:spcBef>
                <a:spcPts val="0"/>
              </a:spcBef>
              <a:spcAft>
                <a:spcPts val="0"/>
              </a:spcAft>
              <a:buClr>
                <a:schemeClr val="dk1"/>
              </a:buClr>
              <a:buSzPts val="1100"/>
              <a:buFont typeface="Arial"/>
              <a:buNone/>
            </a:pPr>
            <a:endParaRPr lang="en-US" sz="1500" dirty="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a:extLst>
            <a:ext uri="{FF2B5EF4-FFF2-40B4-BE49-F238E27FC236}">
              <a16:creationId xmlns:a16="http://schemas.microsoft.com/office/drawing/2014/main" id="{ADEAEF32-09C9-61C0-90AF-BB412003C7BF}"/>
            </a:ext>
          </a:extLst>
        </p:cNvPr>
        <p:cNvGrpSpPr/>
        <p:nvPr/>
      </p:nvGrpSpPr>
      <p:grpSpPr>
        <a:xfrm>
          <a:off x="0" y="0"/>
          <a:ext cx="0" cy="0"/>
          <a:chOff x="0" y="0"/>
          <a:chExt cx="0" cy="0"/>
        </a:xfrm>
      </p:grpSpPr>
      <p:sp>
        <p:nvSpPr>
          <p:cNvPr id="83" name="Google Shape;83;p3">
            <a:extLst>
              <a:ext uri="{FF2B5EF4-FFF2-40B4-BE49-F238E27FC236}">
                <a16:creationId xmlns:a16="http://schemas.microsoft.com/office/drawing/2014/main" id="{9427EA58-825E-EE88-412C-EDA1EB470DD3}"/>
              </a:ext>
            </a:extLst>
          </p:cNvPr>
          <p:cNvSpPr txBox="1">
            <a:spLocks noGrp="1"/>
          </p:cNvSpPr>
          <p:nvPr>
            <p:ph type="title"/>
          </p:nvPr>
        </p:nvSpPr>
        <p:spPr>
          <a:xfrm>
            <a:off x="-105808" y="653076"/>
            <a:ext cx="8520600" cy="763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3200" dirty="0">
                <a:solidFill>
                  <a:schemeClr val="dk1"/>
                </a:solidFill>
                <a:latin typeface="Times New Roman"/>
                <a:ea typeface="Times New Roman"/>
                <a:cs typeface="Times New Roman"/>
                <a:sym typeface="Times New Roman"/>
              </a:rPr>
              <a:t>               </a:t>
            </a:r>
            <a:r>
              <a:rPr lang="en-US" sz="4000" dirty="0">
                <a:solidFill>
                  <a:schemeClr val="dk1"/>
                </a:solidFill>
                <a:latin typeface="Times New Roman"/>
                <a:ea typeface="Times New Roman"/>
                <a:cs typeface="Times New Roman"/>
                <a:sym typeface="Times New Roman"/>
              </a:rPr>
              <a:t>LITERATURE  REVIEW </a:t>
            </a:r>
            <a:endParaRPr sz="3200" dirty="0">
              <a:solidFill>
                <a:schemeClr val="dk1"/>
              </a:solidFill>
              <a:latin typeface="Times New Roman"/>
              <a:ea typeface="Times New Roman"/>
              <a:cs typeface="Times New Roman"/>
              <a:sym typeface="Times New Roman"/>
            </a:endParaRPr>
          </a:p>
        </p:txBody>
      </p:sp>
      <p:sp>
        <p:nvSpPr>
          <p:cNvPr id="3" name="Slide Number Placeholder 2">
            <a:extLst>
              <a:ext uri="{FF2B5EF4-FFF2-40B4-BE49-F238E27FC236}">
                <a16:creationId xmlns:a16="http://schemas.microsoft.com/office/drawing/2014/main" id="{F4907867-B9BB-6A3E-3677-53A5253D0C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84" name="Google Shape;84;p3">
            <a:extLst>
              <a:ext uri="{FF2B5EF4-FFF2-40B4-BE49-F238E27FC236}">
                <a16:creationId xmlns:a16="http://schemas.microsoft.com/office/drawing/2014/main" id="{05E3D7F5-2A7E-7DEC-8594-D1E759913C05}"/>
              </a:ext>
            </a:extLst>
          </p:cNvPr>
          <p:cNvSpPr txBox="1"/>
          <p:nvPr/>
        </p:nvSpPr>
        <p:spPr>
          <a:xfrm>
            <a:off x="298052" y="1362832"/>
            <a:ext cx="8723106" cy="4670100"/>
          </a:xfrm>
          <a:prstGeom prst="rect">
            <a:avLst/>
          </a:prstGeom>
          <a:noFill/>
          <a:ln>
            <a:noFill/>
          </a:ln>
        </p:spPr>
        <p:txBody>
          <a:bodyPr spcFirstLastPara="1" wrap="square" lIns="91425" tIns="91425" rIns="91425" bIns="91425" anchor="t" anchorCtr="0">
            <a:noAutofit/>
          </a:bodyPr>
          <a:lstStyle/>
          <a:p>
            <a:pPr marL="0" lvl="0" indent="0" algn="l" rtl="0">
              <a:lnSpc>
                <a:spcPct val="200000"/>
              </a:lnSpc>
              <a:spcBef>
                <a:spcPts val="0"/>
              </a:spcBef>
              <a:spcAft>
                <a:spcPts val="0"/>
              </a:spcAft>
              <a:buClr>
                <a:schemeClr val="dk1"/>
              </a:buClr>
              <a:buSzPts val="1100"/>
              <a:buFont typeface="Arial"/>
              <a:buNone/>
            </a:pPr>
            <a:r>
              <a:rPr lang="en-US" sz="1500" b="1" dirty="0">
                <a:latin typeface="Times New Roman"/>
                <a:ea typeface="Times New Roman"/>
                <a:cs typeface="Times New Roman"/>
                <a:sym typeface="Times New Roman"/>
              </a:rPr>
              <a:t>3.Speech enhancement by LSTM-based noise suppression followed by CNN-based speech restoration by Kaur et al. (2020): </a:t>
            </a:r>
            <a:r>
              <a:rPr lang="en-US" sz="1500" dirty="0">
                <a:latin typeface="Times New Roman"/>
                <a:ea typeface="Times New Roman"/>
                <a:cs typeface="Times New Roman"/>
                <a:sym typeface="Times New Roman"/>
              </a:rPr>
              <a:t>This paper proposes a two-stage approach for speech enhancement, where the first stage uses an LSTM network to suppress the noise and the second stage uses a CNN network to restore the natural sounding speech. The approach can deal with various types of noises and improve the speech quality and intelligibility.</a:t>
            </a:r>
          </a:p>
          <a:p>
            <a:pPr marL="0" lvl="0" indent="0" algn="l" rtl="0">
              <a:lnSpc>
                <a:spcPct val="200000"/>
              </a:lnSpc>
              <a:spcBef>
                <a:spcPts val="0"/>
              </a:spcBef>
              <a:spcAft>
                <a:spcPts val="0"/>
              </a:spcAft>
              <a:buClr>
                <a:schemeClr val="dk1"/>
              </a:buClr>
              <a:buSzPts val="1100"/>
              <a:buFont typeface="Arial"/>
              <a:buNone/>
            </a:pPr>
            <a:endParaRPr lang="en-US" sz="1500" dirty="0">
              <a:latin typeface="Times New Roman"/>
              <a:ea typeface="Times New Roman"/>
              <a:cs typeface="Times New Roman"/>
              <a:sym typeface="Times New Roman"/>
            </a:endParaRPr>
          </a:p>
          <a:p>
            <a:pPr marL="0" lvl="0" indent="0" algn="l" rtl="0">
              <a:lnSpc>
                <a:spcPct val="200000"/>
              </a:lnSpc>
              <a:spcBef>
                <a:spcPts val="0"/>
              </a:spcBef>
              <a:spcAft>
                <a:spcPts val="0"/>
              </a:spcAft>
              <a:buClr>
                <a:schemeClr val="dk1"/>
              </a:buClr>
              <a:buSzPts val="1100"/>
              <a:buFont typeface="Arial"/>
              <a:buNone/>
            </a:pPr>
            <a:r>
              <a:rPr lang="en-US" sz="1500" b="1" dirty="0">
                <a:latin typeface="Times New Roman"/>
                <a:ea typeface="Times New Roman"/>
                <a:cs typeface="Times New Roman"/>
                <a:sym typeface="Times New Roman"/>
              </a:rPr>
              <a:t>4.Denoise Speech Using Deep Learning Networks by MathWorks (2021): </a:t>
            </a:r>
            <a:r>
              <a:rPr lang="en-US" sz="1500" dirty="0">
                <a:latin typeface="Times New Roman"/>
                <a:ea typeface="Times New Roman"/>
                <a:cs typeface="Times New Roman"/>
                <a:sym typeface="Times New Roman"/>
              </a:rPr>
              <a:t>This paper shows how to denoise speech signals using deep learning networks. The paper compares two types of networks applied to the same task: fully connected, and convolutional. The paper uses STFT to generate magnitude vectors from noisy audio signals and then applies a CNN to remove the noise.</a:t>
            </a:r>
          </a:p>
        </p:txBody>
      </p:sp>
    </p:spTree>
    <p:extLst>
      <p:ext uri="{BB962C8B-B14F-4D97-AF65-F5344CB8AC3E}">
        <p14:creationId xmlns:p14="http://schemas.microsoft.com/office/powerpoint/2010/main" val="1382259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A898BE-F2E6-9B69-802B-2502217E23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ADFA6C-5640-52CF-7E12-64066314E4D3}"/>
              </a:ext>
            </a:extLst>
          </p:cNvPr>
          <p:cNvSpPr>
            <a:spLocks noGrp="1"/>
          </p:cNvSpPr>
          <p:nvPr>
            <p:ph type="title"/>
          </p:nvPr>
        </p:nvSpPr>
        <p:spPr>
          <a:xfrm>
            <a:off x="311700" y="583207"/>
            <a:ext cx="8520600" cy="763500"/>
          </a:xfrm>
        </p:spPr>
        <p:txBody>
          <a:bodyPr/>
          <a:lstStyle/>
          <a:p>
            <a:r>
              <a:rPr lang="en-US" dirty="0"/>
              <a:t>Comparison </a:t>
            </a:r>
          </a:p>
        </p:txBody>
      </p:sp>
      <p:sp>
        <p:nvSpPr>
          <p:cNvPr id="4" name="Slide Number Placeholder 3">
            <a:extLst>
              <a:ext uri="{FF2B5EF4-FFF2-40B4-BE49-F238E27FC236}">
                <a16:creationId xmlns:a16="http://schemas.microsoft.com/office/drawing/2014/main" id="{694484F1-E733-2173-73B5-314C75472F5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graphicFrame>
        <p:nvGraphicFramePr>
          <p:cNvPr id="5" name="Table 4">
            <a:extLst>
              <a:ext uri="{FF2B5EF4-FFF2-40B4-BE49-F238E27FC236}">
                <a16:creationId xmlns:a16="http://schemas.microsoft.com/office/drawing/2014/main" id="{9EA37D5F-42B6-D7B0-2D94-1B6FC8457413}"/>
              </a:ext>
            </a:extLst>
          </p:cNvPr>
          <p:cNvGraphicFramePr>
            <a:graphicFrameLocks noGrp="1"/>
          </p:cNvGraphicFramePr>
          <p:nvPr/>
        </p:nvGraphicFramePr>
        <p:xfrm>
          <a:off x="467360" y="1198880"/>
          <a:ext cx="8364940" cy="4929618"/>
        </p:xfrm>
        <a:graphic>
          <a:graphicData uri="http://schemas.openxmlformats.org/drawingml/2006/table">
            <a:tbl>
              <a:tblPr>
                <a:tableStyleId>{284E427A-3D55-4303-BF80-6455036E1DE7}</a:tableStyleId>
              </a:tblPr>
              <a:tblGrid>
                <a:gridCol w="1595120">
                  <a:extLst>
                    <a:ext uri="{9D8B030D-6E8A-4147-A177-3AD203B41FA5}">
                      <a16:colId xmlns:a16="http://schemas.microsoft.com/office/drawing/2014/main" val="3401979842"/>
                    </a:ext>
                  </a:extLst>
                </a:gridCol>
                <a:gridCol w="1750856">
                  <a:extLst>
                    <a:ext uri="{9D8B030D-6E8A-4147-A177-3AD203B41FA5}">
                      <a16:colId xmlns:a16="http://schemas.microsoft.com/office/drawing/2014/main" val="129211231"/>
                    </a:ext>
                  </a:extLst>
                </a:gridCol>
                <a:gridCol w="1672988">
                  <a:extLst>
                    <a:ext uri="{9D8B030D-6E8A-4147-A177-3AD203B41FA5}">
                      <a16:colId xmlns:a16="http://schemas.microsoft.com/office/drawing/2014/main" val="2424182856"/>
                    </a:ext>
                  </a:extLst>
                </a:gridCol>
                <a:gridCol w="1672988">
                  <a:extLst>
                    <a:ext uri="{9D8B030D-6E8A-4147-A177-3AD203B41FA5}">
                      <a16:colId xmlns:a16="http://schemas.microsoft.com/office/drawing/2014/main" val="3656367584"/>
                    </a:ext>
                  </a:extLst>
                </a:gridCol>
                <a:gridCol w="1672988">
                  <a:extLst>
                    <a:ext uri="{9D8B030D-6E8A-4147-A177-3AD203B41FA5}">
                      <a16:colId xmlns:a16="http://schemas.microsoft.com/office/drawing/2014/main" val="4246102906"/>
                    </a:ext>
                  </a:extLst>
                </a:gridCol>
              </a:tblGrid>
              <a:tr h="1528111">
                <a:tc>
                  <a:txBody>
                    <a:bodyPr/>
                    <a:lstStyle/>
                    <a:p>
                      <a:pPr algn="l" rtl="0" fontAlgn="b"/>
                      <a:r>
                        <a:rPr lang="en-US" sz="1200" b="1" dirty="0">
                          <a:effectLst/>
                        </a:rPr>
                        <a:t>Feature</a:t>
                      </a:r>
                    </a:p>
                  </a:txBody>
                  <a:tcPr marL="9232" marR="9232" marT="6155" marB="6155" anchor="ctr">
                    <a:solidFill>
                      <a:schemeClr val="bg1">
                        <a:lumMod val="95000"/>
                      </a:schemeClr>
                    </a:solidFill>
                  </a:tcPr>
                </a:tc>
                <a:tc>
                  <a:txBody>
                    <a:bodyPr/>
                    <a:lstStyle/>
                    <a:p>
                      <a:pPr algn="l" rtl="0" fontAlgn="b"/>
                      <a:r>
                        <a:rPr lang="en-US" sz="1200" b="1" dirty="0">
                          <a:effectLst/>
                        </a:rPr>
                        <a:t>Noise Removal from Audio Using CNN and Denoiser (Dogra et al., 2021)</a:t>
                      </a:r>
                    </a:p>
                  </a:txBody>
                  <a:tcPr marL="9232" marR="9232" marT="6155" marB="6155" anchor="ctr">
                    <a:solidFill>
                      <a:schemeClr val="bg1">
                        <a:lumMod val="95000"/>
                      </a:schemeClr>
                    </a:solidFill>
                  </a:tcPr>
                </a:tc>
                <a:tc>
                  <a:txBody>
                    <a:bodyPr/>
                    <a:lstStyle/>
                    <a:p>
                      <a:pPr algn="l" rtl="0" fontAlgn="b"/>
                      <a:r>
                        <a:rPr lang="en-US" sz="1200" b="1" dirty="0">
                          <a:effectLst/>
                        </a:rPr>
                        <a:t>A Deep Learning Model for Stationary Audio Noise Reduction (Kumar et al., 2022)</a:t>
                      </a:r>
                    </a:p>
                  </a:txBody>
                  <a:tcPr marL="9232" marR="9232" marT="6155" marB="6155" anchor="ctr">
                    <a:solidFill>
                      <a:schemeClr val="bg1">
                        <a:lumMod val="95000"/>
                      </a:schemeClr>
                    </a:solidFill>
                  </a:tcPr>
                </a:tc>
                <a:tc>
                  <a:txBody>
                    <a:bodyPr/>
                    <a:lstStyle/>
                    <a:p>
                      <a:pPr algn="l" rtl="0" fontAlgn="b"/>
                      <a:r>
                        <a:rPr lang="en-US" sz="1200" b="1" dirty="0">
                          <a:effectLst/>
                        </a:rPr>
                        <a:t>Speech enhancement by LSTM-based noise suppression followed by CNN-based speech restoration (Kaur et al., 2020)</a:t>
                      </a:r>
                    </a:p>
                  </a:txBody>
                  <a:tcPr marL="9232" marR="9232" marT="6155" marB="6155" anchor="ctr">
                    <a:solidFill>
                      <a:schemeClr val="bg1">
                        <a:lumMod val="95000"/>
                      </a:schemeClr>
                    </a:solidFill>
                  </a:tcPr>
                </a:tc>
                <a:tc>
                  <a:txBody>
                    <a:bodyPr/>
                    <a:lstStyle/>
                    <a:p>
                      <a:pPr algn="l" rtl="0" fontAlgn="b"/>
                      <a:r>
                        <a:rPr lang="en-US" sz="1200" b="1" dirty="0">
                          <a:effectLst/>
                        </a:rPr>
                        <a:t>Denoise Speech Using Deep Learning Networks (MathWorks, 2021)</a:t>
                      </a:r>
                    </a:p>
                  </a:txBody>
                  <a:tcPr marL="0" marR="0" marT="6155" marB="6155" anchor="ctr">
                    <a:solidFill>
                      <a:schemeClr val="bg1">
                        <a:lumMod val="95000"/>
                      </a:schemeClr>
                    </a:solidFill>
                  </a:tcPr>
                </a:tc>
                <a:extLst>
                  <a:ext uri="{0D108BD9-81ED-4DB2-BD59-A6C34878D82A}">
                    <a16:rowId xmlns:a16="http://schemas.microsoft.com/office/drawing/2014/main" val="3612740067"/>
                  </a:ext>
                </a:extLst>
              </a:tr>
              <a:tr h="410288">
                <a:tc>
                  <a:txBody>
                    <a:bodyPr/>
                    <a:lstStyle/>
                    <a:p>
                      <a:pPr algn="l" rtl="0" fontAlgn="b"/>
                      <a:r>
                        <a:rPr lang="en-US" sz="1200" b="1" dirty="0">
                          <a:effectLst/>
                        </a:rPr>
                        <a:t>Noise Type</a:t>
                      </a:r>
                    </a:p>
                  </a:txBody>
                  <a:tcPr marL="9232" marR="9232" marT="6155" marB="6155" anchor="ctr">
                    <a:solidFill>
                      <a:schemeClr val="bg1">
                        <a:lumMod val="95000"/>
                      </a:schemeClr>
                    </a:solidFill>
                  </a:tcPr>
                </a:tc>
                <a:tc>
                  <a:txBody>
                    <a:bodyPr/>
                    <a:lstStyle/>
                    <a:p>
                      <a:pPr algn="l" rtl="0" fontAlgn="b"/>
                      <a:r>
                        <a:rPr lang="en-US" sz="1200">
                          <a:effectLst/>
                        </a:rPr>
                        <a:t>Stationary &amp; Non-stationary</a:t>
                      </a:r>
                    </a:p>
                  </a:txBody>
                  <a:tcPr marL="9232" marR="9232" marT="6155" marB="6155" anchor="ctr">
                    <a:solidFill>
                      <a:schemeClr val="bg1">
                        <a:lumMod val="95000"/>
                      </a:schemeClr>
                    </a:solidFill>
                  </a:tcPr>
                </a:tc>
                <a:tc>
                  <a:txBody>
                    <a:bodyPr/>
                    <a:lstStyle/>
                    <a:p>
                      <a:pPr algn="l" rtl="0" fontAlgn="b"/>
                      <a:r>
                        <a:rPr lang="en-US" sz="1200" dirty="0">
                          <a:effectLst/>
                        </a:rPr>
                        <a:t>Stationary</a:t>
                      </a:r>
                    </a:p>
                  </a:txBody>
                  <a:tcPr marL="9232" marR="9232" marT="6155" marB="6155" anchor="ctr">
                    <a:solidFill>
                      <a:schemeClr val="bg1">
                        <a:lumMod val="95000"/>
                      </a:schemeClr>
                    </a:solidFill>
                  </a:tcPr>
                </a:tc>
                <a:tc>
                  <a:txBody>
                    <a:bodyPr/>
                    <a:lstStyle/>
                    <a:p>
                      <a:pPr algn="l" rtl="0" fontAlgn="b"/>
                      <a:r>
                        <a:rPr lang="en-US" sz="1200" dirty="0">
                          <a:effectLst/>
                        </a:rPr>
                        <a:t>Diverse</a:t>
                      </a:r>
                    </a:p>
                  </a:txBody>
                  <a:tcPr marL="9232" marR="9232" marT="6155" marB="6155" anchor="ctr">
                    <a:solidFill>
                      <a:schemeClr val="bg1">
                        <a:lumMod val="95000"/>
                      </a:schemeClr>
                    </a:solidFill>
                  </a:tcPr>
                </a:tc>
                <a:tc>
                  <a:txBody>
                    <a:bodyPr/>
                    <a:lstStyle/>
                    <a:p>
                      <a:pPr algn="l" rtl="0" fontAlgn="b"/>
                      <a:r>
                        <a:rPr lang="en-US" sz="1200">
                          <a:effectLst/>
                        </a:rPr>
                        <a:t>Stationary</a:t>
                      </a:r>
                    </a:p>
                  </a:txBody>
                  <a:tcPr marL="9232" marR="9232" marT="6155" marB="6155" anchor="ctr">
                    <a:solidFill>
                      <a:schemeClr val="bg1">
                        <a:lumMod val="95000"/>
                      </a:schemeClr>
                    </a:solidFill>
                  </a:tcPr>
                </a:tc>
                <a:extLst>
                  <a:ext uri="{0D108BD9-81ED-4DB2-BD59-A6C34878D82A}">
                    <a16:rowId xmlns:a16="http://schemas.microsoft.com/office/drawing/2014/main" val="1777257176"/>
                  </a:ext>
                </a:extLst>
              </a:tr>
              <a:tr h="410288">
                <a:tc>
                  <a:txBody>
                    <a:bodyPr/>
                    <a:lstStyle/>
                    <a:p>
                      <a:pPr algn="l" rtl="0" fontAlgn="b"/>
                      <a:r>
                        <a:rPr lang="en-US" sz="1200" b="1" dirty="0">
                          <a:effectLst/>
                        </a:rPr>
                        <a:t>Network Architecture</a:t>
                      </a:r>
                    </a:p>
                  </a:txBody>
                  <a:tcPr marL="9232" marR="9232" marT="6155" marB="6155" anchor="ctr">
                    <a:solidFill>
                      <a:schemeClr val="bg1">
                        <a:lumMod val="95000"/>
                      </a:schemeClr>
                    </a:solidFill>
                  </a:tcPr>
                </a:tc>
                <a:tc>
                  <a:txBody>
                    <a:bodyPr/>
                    <a:lstStyle/>
                    <a:p>
                      <a:pPr algn="l" rtl="0" fontAlgn="b"/>
                      <a:r>
                        <a:rPr lang="en-US" sz="1200">
                          <a:effectLst/>
                        </a:rPr>
                        <a:t>CNN + "noise reducer" module</a:t>
                      </a:r>
                    </a:p>
                  </a:txBody>
                  <a:tcPr marL="9232" marR="9232" marT="6155" marB="6155" anchor="ctr">
                    <a:solidFill>
                      <a:schemeClr val="bg1">
                        <a:lumMod val="95000"/>
                      </a:schemeClr>
                    </a:solidFill>
                  </a:tcPr>
                </a:tc>
                <a:tc>
                  <a:txBody>
                    <a:bodyPr/>
                    <a:lstStyle/>
                    <a:p>
                      <a:pPr algn="l" rtl="0" fontAlgn="b"/>
                      <a:r>
                        <a:rPr lang="en-US" sz="1200" dirty="0">
                          <a:effectLst/>
                        </a:rPr>
                        <a:t>CNN</a:t>
                      </a:r>
                    </a:p>
                  </a:txBody>
                  <a:tcPr marL="9232" marR="9232" marT="6155" marB="6155" anchor="ctr">
                    <a:solidFill>
                      <a:schemeClr val="bg1">
                        <a:lumMod val="95000"/>
                      </a:schemeClr>
                    </a:solidFill>
                  </a:tcPr>
                </a:tc>
                <a:tc>
                  <a:txBody>
                    <a:bodyPr/>
                    <a:lstStyle/>
                    <a:p>
                      <a:pPr algn="l" rtl="0" fontAlgn="b"/>
                      <a:r>
                        <a:rPr lang="en-US" sz="1200" dirty="0">
                          <a:effectLst/>
                        </a:rPr>
                        <a:t>LSTM + CNN (two-stage)</a:t>
                      </a:r>
                    </a:p>
                  </a:txBody>
                  <a:tcPr marL="9232" marR="9232" marT="6155" marB="6155" anchor="ctr">
                    <a:solidFill>
                      <a:schemeClr val="bg1">
                        <a:lumMod val="95000"/>
                      </a:schemeClr>
                    </a:solidFill>
                  </a:tcPr>
                </a:tc>
                <a:tc>
                  <a:txBody>
                    <a:bodyPr/>
                    <a:lstStyle/>
                    <a:p>
                      <a:pPr algn="l" rtl="0" fontAlgn="b"/>
                      <a:r>
                        <a:rPr lang="en-US" sz="1200">
                          <a:effectLst/>
                        </a:rPr>
                        <a:t>CNN</a:t>
                      </a:r>
                    </a:p>
                  </a:txBody>
                  <a:tcPr marL="9232" marR="9232" marT="6155" marB="6155" anchor="ctr">
                    <a:solidFill>
                      <a:schemeClr val="bg1">
                        <a:lumMod val="95000"/>
                      </a:schemeClr>
                    </a:solidFill>
                  </a:tcPr>
                </a:tc>
                <a:extLst>
                  <a:ext uri="{0D108BD9-81ED-4DB2-BD59-A6C34878D82A}">
                    <a16:rowId xmlns:a16="http://schemas.microsoft.com/office/drawing/2014/main" val="2799502815"/>
                  </a:ext>
                </a:extLst>
              </a:tr>
              <a:tr h="830048">
                <a:tc>
                  <a:txBody>
                    <a:bodyPr/>
                    <a:lstStyle/>
                    <a:p>
                      <a:pPr algn="l" rtl="0" fontAlgn="b"/>
                      <a:r>
                        <a:rPr lang="en-US" sz="1200" b="1" dirty="0">
                          <a:effectLst/>
                        </a:rPr>
                        <a:t>Strengths</a:t>
                      </a:r>
                    </a:p>
                  </a:txBody>
                  <a:tcPr marL="9232" marR="9232" marT="6155" marB="6155" anchor="ctr">
                    <a:solidFill>
                      <a:schemeClr val="bg1">
                        <a:lumMod val="95000"/>
                      </a:schemeClr>
                    </a:solidFill>
                  </a:tcPr>
                </a:tc>
                <a:tc>
                  <a:txBody>
                    <a:bodyPr/>
                    <a:lstStyle/>
                    <a:p>
                      <a:pPr algn="l" rtl="0" fontAlgn="b"/>
                      <a:r>
                        <a:rPr lang="fr-FR" sz="1200">
                          <a:effectLst/>
                        </a:rPr>
                        <a:t>Handles diverse noise, dedicated denoiser</a:t>
                      </a:r>
                    </a:p>
                  </a:txBody>
                  <a:tcPr marL="9232" marR="9232" marT="6155" marB="6155" anchor="ctr">
                    <a:solidFill>
                      <a:schemeClr val="bg1">
                        <a:lumMod val="95000"/>
                      </a:schemeClr>
                    </a:solidFill>
                  </a:tcPr>
                </a:tc>
                <a:tc>
                  <a:txBody>
                    <a:bodyPr/>
                    <a:lstStyle/>
                    <a:p>
                      <a:pPr algn="l" rtl="0" fontAlgn="b"/>
                      <a:r>
                        <a:rPr lang="en-US" sz="1200">
                          <a:effectLst/>
                        </a:rPr>
                        <a:t>Simple architecture, potentially faster training</a:t>
                      </a:r>
                    </a:p>
                  </a:txBody>
                  <a:tcPr marL="9232" marR="9232" marT="6155" marB="6155" anchor="ctr">
                    <a:solidFill>
                      <a:schemeClr val="bg1">
                        <a:lumMod val="95000"/>
                      </a:schemeClr>
                    </a:solidFill>
                  </a:tcPr>
                </a:tc>
                <a:tc>
                  <a:txBody>
                    <a:bodyPr/>
                    <a:lstStyle/>
                    <a:p>
                      <a:pPr algn="l" rtl="0" fontAlgn="b"/>
                      <a:r>
                        <a:rPr lang="en-US" sz="1200" dirty="0">
                          <a:effectLst/>
                        </a:rPr>
                        <a:t>Improved noise suppression &amp; speech restoration, diverse noise</a:t>
                      </a:r>
                    </a:p>
                  </a:txBody>
                  <a:tcPr marL="9232" marR="9232" marT="6155" marB="6155" anchor="ctr">
                    <a:solidFill>
                      <a:schemeClr val="bg1">
                        <a:lumMod val="95000"/>
                      </a:schemeClr>
                    </a:solidFill>
                  </a:tcPr>
                </a:tc>
                <a:tc>
                  <a:txBody>
                    <a:bodyPr/>
                    <a:lstStyle/>
                    <a:p>
                      <a:pPr algn="l" rtl="0" fontAlgn="b"/>
                      <a:r>
                        <a:rPr lang="en-US" sz="1200" dirty="0">
                          <a:effectLst/>
                        </a:rPr>
                        <a:t>Established method, comparison with fully connected network</a:t>
                      </a:r>
                    </a:p>
                  </a:txBody>
                  <a:tcPr marL="0" marR="0" marT="6155" marB="6155" anchor="ctr">
                    <a:solidFill>
                      <a:schemeClr val="bg1">
                        <a:lumMod val="95000"/>
                      </a:schemeClr>
                    </a:solidFill>
                  </a:tcPr>
                </a:tc>
                <a:extLst>
                  <a:ext uri="{0D108BD9-81ED-4DB2-BD59-A6C34878D82A}">
                    <a16:rowId xmlns:a16="http://schemas.microsoft.com/office/drawing/2014/main" val="2538774075"/>
                  </a:ext>
                </a:extLst>
              </a:tr>
              <a:tr h="830048">
                <a:tc>
                  <a:txBody>
                    <a:bodyPr/>
                    <a:lstStyle/>
                    <a:p>
                      <a:pPr algn="l" rtl="0" fontAlgn="b"/>
                      <a:r>
                        <a:rPr lang="en-US" sz="1200" b="1" dirty="0">
                          <a:effectLst/>
                        </a:rPr>
                        <a:t>Weaknesses</a:t>
                      </a:r>
                    </a:p>
                  </a:txBody>
                  <a:tcPr marL="9232" marR="9232" marT="6155" marB="6155" anchor="ctr">
                    <a:solidFill>
                      <a:schemeClr val="bg1">
                        <a:lumMod val="95000"/>
                      </a:schemeClr>
                    </a:solidFill>
                  </a:tcPr>
                </a:tc>
                <a:tc>
                  <a:txBody>
                    <a:bodyPr/>
                    <a:lstStyle/>
                    <a:p>
                      <a:pPr algn="l" rtl="0" fontAlgn="b"/>
                      <a:r>
                        <a:rPr lang="en-US" sz="1200">
                          <a:effectLst/>
                        </a:rPr>
                        <a:t>Relies on external tool (details unclear), limited information</a:t>
                      </a:r>
                    </a:p>
                  </a:txBody>
                  <a:tcPr marL="9232" marR="9232" marT="6155" marB="6155" anchor="ctr">
                    <a:solidFill>
                      <a:schemeClr val="bg1">
                        <a:lumMod val="95000"/>
                      </a:schemeClr>
                    </a:solidFill>
                  </a:tcPr>
                </a:tc>
                <a:tc>
                  <a:txBody>
                    <a:bodyPr/>
                    <a:lstStyle/>
                    <a:p>
                      <a:pPr algn="l" rtl="0" fontAlgn="b"/>
                      <a:r>
                        <a:rPr lang="en-US" sz="1200">
                          <a:effectLst/>
                        </a:rPr>
                        <a:t>Limited to stationary noise, might not generalize</a:t>
                      </a:r>
                    </a:p>
                  </a:txBody>
                  <a:tcPr marL="9232" marR="9232" marT="6155" marB="6155" anchor="ctr">
                    <a:solidFill>
                      <a:schemeClr val="bg1">
                        <a:lumMod val="95000"/>
                      </a:schemeClr>
                    </a:solidFill>
                  </a:tcPr>
                </a:tc>
                <a:tc>
                  <a:txBody>
                    <a:bodyPr/>
                    <a:lstStyle/>
                    <a:p>
                      <a:pPr algn="l" rtl="0" fontAlgn="b"/>
                      <a:r>
                        <a:rPr lang="en-US" sz="1200">
                          <a:effectLst/>
                        </a:rPr>
                        <a:t>More complex architecture, higher computational cost</a:t>
                      </a:r>
                    </a:p>
                  </a:txBody>
                  <a:tcPr marL="9232" marR="9232" marT="6155" marB="6155" anchor="ctr">
                    <a:solidFill>
                      <a:schemeClr val="bg1">
                        <a:lumMod val="95000"/>
                      </a:schemeClr>
                    </a:solidFill>
                  </a:tcPr>
                </a:tc>
                <a:tc>
                  <a:txBody>
                    <a:bodyPr/>
                    <a:lstStyle/>
                    <a:p>
                      <a:pPr algn="l" rtl="0" fontAlgn="b"/>
                      <a:r>
                        <a:rPr lang="en-US" sz="1200" dirty="0">
                          <a:effectLst/>
                        </a:rPr>
                        <a:t>Focuses on speech denoising, might not generalize to all audio</a:t>
                      </a:r>
                    </a:p>
                  </a:txBody>
                  <a:tcPr marL="0" marR="0" marT="6155" marB="6155" anchor="ctr">
                    <a:solidFill>
                      <a:schemeClr val="bg1">
                        <a:lumMod val="95000"/>
                      </a:schemeClr>
                    </a:solidFill>
                  </a:tcPr>
                </a:tc>
                <a:extLst>
                  <a:ext uri="{0D108BD9-81ED-4DB2-BD59-A6C34878D82A}">
                    <a16:rowId xmlns:a16="http://schemas.microsoft.com/office/drawing/2014/main" val="3001954431"/>
                  </a:ext>
                </a:extLst>
              </a:tr>
              <a:tr h="920835">
                <a:tc>
                  <a:txBody>
                    <a:bodyPr/>
                    <a:lstStyle/>
                    <a:p>
                      <a:pPr algn="l" rtl="0" fontAlgn="b"/>
                      <a:r>
                        <a:rPr lang="en-US" sz="1200" b="1" dirty="0">
                          <a:effectLst/>
                        </a:rPr>
                        <a:t>Suitable for</a:t>
                      </a:r>
                      <a:r>
                        <a:rPr lang="en-US" sz="1200" dirty="0">
                          <a:effectLst/>
                        </a:rPr>
                        <a:t>:</a:t>
                      </a:r>
                    </a:p>
                  </a:txBody>
                  <a:tcPr marL="9232" marR="9232" marT="6155" marB="6155" anchor="ctr">
                    <a:solidFill>
                      <a:schemeClr val="bg1">
                        <a:lumMod val="95000"/>
                      </a:schemeClr>
                    </a:solidFill>
                  </a:tcPr>
                </a:tc>
                <a:tc>
                  <a:txBody>
                    <a:bodyPr/>
                    <a:lstStyle/>
                    <a:p>
                      <a:pPr algn="l" rtl="0" fontAlgn="b"/>
                      <a:r>
                        <a:rPr lang="en-US" sz="1200">
                          <a:effectLst/>
                        </a:rPr>
                        <a:t>Diverse noise types, non-real-time applications</a:t>
                      </a:r>
                    </a:p>
                  </a:txBody>
                  <a:tcPr marL="9232" marR="9232" marT="6155" marB="6155" anchor="ctr">
                    <a:solidFill>
                      <a:schemeClr val="bg1">
                        <a:lumMod val="95000"/>
                      </a:schemeClr>
                    </a:solidFill>
                  </a:tcPr>
                </a:tc>
                <a:tc>
                  <a:txBody>
                    <a:bodyPr/>
                    <a:lstStyle/>
                    <a:p>
                      <a:pPr algn="l" rtl="0" fontAlgn="b"/>
                      <a:r>
                        <a:rPr lang="en-US" sz="1200">
                          <a:effectLst/>
                        </a:rPr>
                        <a:t>Specific stationary noise, resource-constrained scenarios</a:t>
                      </a:r>
                    </a:p>
                  </a:txBody>
                  <a:tcPr marL="9232" marR="9232" marT="6155" marB="6155" anchor="ctr">
                    <a:solidFill>
                      <a:schemeClr val="bg1">
                        <a:lumMod val="95000"/>
                      </a:schemeClr>
                    </a:solidFill>
                  </a:tcPr>
                </a:tc>
                <a:tc>
                  <a:txBody>
                    <a:bodyPr/>
                    <a:lstStyle/>
                    <a:p>
                      <a:pPr algn="l" rtl="0" fontAlgn="b"/>
                      <a:r>
                        <a:rPr lang="en-US" sz="1200">
                          <a:effectLst/>
                        </a:rPr>
                        <a:t>Applications requiring high speech intelligibility, diverse noise</a:t>
                      </a:r>
                    </a:p>
                  </a:txBody>
                  <a:tcPr marL="9232" marR="9232" marT="6155" marB="6155" anchor="ctr">
                    <a:solidFill>
                      <a:schemeClr val="bg1">
                        <a:lumMod val="95000"/>
                      </a:schemeClr>
                    </a:solidFill>
                  </a:tcPr>
                </a:tc>
                <a:tc>
                  <a:txBody>
                    <a:bodyPr/>
                    <a:lstStyle/>
                    <a:p>
                      <a:pPr algn="l" rtl="0" fontAlgn="b"/>
                      <a:r>
                        <a:rPr lang="en-US" sz="1200" dirty="0">
                          <a:effectLst/>
                        </a:rPr>
                        <a:t>Comparison of CNN vs. fully connected networks for speech denoising</a:t>
                      </a:r>
                    </a:p>
                  </a:txBody>
                  <a:tcPr marL="0" marR="0" marT="6155" marB="6155" anchor="ctr">
                    <a:solidFill>
                      <a:schemeClr val="bg1">
                        <a:lumMod val="95000"/>
                      </a:schemeClr>
                    </a:solidFill>
                  </a:tcPr>
                </a:tc>
                <a:extLst>
                  <a:ext uri="{0D108BD9-81ED-4DB2-BD59-A6C34878D82A}">
                    <a16:rowId xmlns:a16="http://schemas.microsoft.com/office/drawing/2014/main" val="499715156"/>
                  </a:ext>
                </a:extLst>
              </a:tr>
            </a:tbl>
          </a:graphicData>
        </a:graphic>
      </p:graphicFrame>
    </p:spTree>
    <p:extLst>
      <p:ext uri="{BB962C8B-B14F-4D97-AF65-F5344CB8AC3E}">
        <p14:creationId xmlns:p14="http://schemas.microsoft.com/office/powerpoint/2010/main" val="725211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19;g261086bf468_0_8">
            <a:extLst>
              <a:ext uri="{FF2B5EF4-FFF2-40B4-BE49-F238E27FC236}">
                <a16:creationId xmlns:a16="http://schemas.microsoft.com/office/drawing/2014/main" id="{3E52057D-D115-834A-2720-2A22BBCBCF40}"/>
              </a:ext>
            </a:extLst>
          </p:cNvPr>
          <p:cNvSpPr txBox="1">
            <a:spLocks noGrp="1"/>
          </p:cNvSpPr>
          <p:nvPr>
            <p:ph type="title"/>
          </p:nvPr>
        </p:nvSpPr>
        <p:spPr>
          <a:xfrm>
            <a:off x="226208" y="403043"/>
            <a:ext cx="8520600" cy="763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sz="4000" dirty="0">
                <a:latin typeface="Times New Roman"/>
                <a:ea typeface="Times New Roman"/>
                <a:cs typeface="Times New Roman"/>
                <a:sym typeface="Times New Roman"/>
              </a:rPr>
              <a:t>METHODOLOGY</a:t>
            </a:r>
          </a:p>
        </p:txBody>
      </p:sp>
      <p:sp>
        <p:nvSpPr>
          <p:cNvPr id="3" name="Text Placeholder 2">
            <a:extLst>
              <a:ext uri="{FF2B5EF4-FFF2-40B4-BE49-F238E27FC236}">
                <a16:creationId xmlns:a16="http://schemas.microsoft.com/office/drawing/2014/main" id="{CD08C8FD-816E-3B90-2E65-2AD828EB293D}"/>
              </a:ext>
            </a:extLst>
          </p:cNvPr>
          <p:cNvSpPr>
            <a:spLocks noGrp="1"/>
          </p:cNvSpPr>
          <p:nvPr>
            <p:ph type="body" idx="1"/>
          </p:nvPr>
        </p:nvSpPr>
        <p:spPr>
          <a:xfrm>
            <a:off x="226208" y="1043873"/>
            <a:ext cx="8520600" cy="4555200"/>
          </a:xfrm>
        </p:spPr>
        <p:txBody>
          <a:bodyPr/>
          <a:lstStyle/>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Load the Noisy Audio File</a:t>
            </a:r>
            <a:r>
              <a:rPr lang="en-US" b="0" i="0" dirty="0">
                <a:solidFill>
                  <a:schemeClr val="tx1"/>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Read the noisy audio file into memory.</a:t>
            </a:r>
          </a:p>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Preprocessing</a:t>
            </a:r>
            <a:r>
              <a:rPr lang="en-US" b="0" i="0" dirty="0">
                <a:solidFill>
                  <a:schemeClr val="tx1"/>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Normalize the audio signal if needed.</a:t>
            </a:r>
          </a:p>
          <a:p>
            <a:pPr marL="742950" lvl="1" indent="-285750" algn="l">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Apply any required transformations such as resampling.</a:t>
            </a:r>
          </a:p>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STFT Transformation</a:t>
            </a:r>
            <a:r>
              <a:rPr lang="en-US" b="0" i="0" dirty="0">
                <a:solidFill>
                  <a:schemeClr val="tx1"/>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Convert the audio signal into its time-frequency representation using STFT.</a:t>
            </a:r>
          </a:p>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Apply Denoising Model</a:t>
            </a:r>
            <a:r>
              <a:rPr lang="en-US" b="0" i="0" dirty="0">
                <a:solidFill>
                  <a:schemeClr val="tx1"/>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Feed the noisy spectrogram into the denoising model.</a:t>
            </a:r>
          </a:p>
          <a:p>
            <a:pPr marL="742950" lvl="1" indent="-285750" algn="l">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The denoising model could be a CNN trained on noisy-clean audio pairs or another denoising technique.</a:t>
            </a:r>
          </a:p>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Inverse STFT Transformation</a:t>
            </a:r>
            <a:r>
              <a:rPr lang="en-US" b="0" i="0" dirty="0">
                <a:solidFill>
                  <a:schemeClr val="tx1"/>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Convert the denoised spectrogram back to the time domain using inverse STFT.</a:t>
            </a:r>
          </a:p>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Save the Denoised Audio</a:t>
            </a:r>
            <a:r>
              <a:rPr lang="en-US" b="0" i="0" dirty="0">
                <a:solidFill>
                  <a:schemeClr val="tx1"/>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Write the denoised audio signal to a new audio file.</a:t>
            </a:r>
          </a:p>
          <a:p>
            <a:endParaRPr lang="en-US" dirty="0">
              <a:solidFill>
                <a:schemeClr val="tx1"/>
              </a:solidFill>
            </a:endParaRPr>
          </a:p>
        </p:txBody>
      </p:sp>
      <p:sp>
        <p:nvSpPr>
          <p:cNvPr id="4" name="Slide Number Placeholder 3">
            <a:extLst>
              <a:ext uri="{FF2B5EF4-FFF2-40B4-BE49-F238E27FC236}">
                <a16:creationId xmlns:a16="http://schemas.microsoft.com/office/drawing/2014/main" id="{F8E9F570-366B-1596-D1D3-B6C130E0C02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3224488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a:extLst>
            <a:ext uri="{FF2B5EF4-FFF2-40B4-BE49-F238E27FC236}">
              <a16:creationId xmlns:a16="http://schemas.microsoft.com/office/drawing/2014/main" id="{3280691C-3F09-9D93-D5F9-10F235B26FC7}"/>
            </a:ext>
          </a:extLst>
        </p:cNvPr>
        <p:cNvGrpSpPr/>
        <p:nvPr/>
      </p:nvGrpSpPr>
      <p:grpSpPr>
        <a:xfrm>
          <a:off x="0" y="0"/>
          <a:ext cx="0" cy="0"/>
          <a:chOff x="0" y="0"/>
          <a:chExt cx="0" cy="0"/>
        </a:xfrm>
      </p:grpSpPr>
      <p:sp>
        <p:nvSpPr>
          <p:cNvPr id="119" name="Google Shape;119;g261086bf468_0_8">
            <a:extLst>
              <a:ext uri="{FF2B5EF4-FFF2-40B4-BE49-F238E27FC236}">
                <a16:creationId xmlns:a16="http://schemas.microsoft.com/office/drawing/2014/main" id="{E03013E3-EF7D-8F95-F6D9-14BE668DD972}"/>
              </a:ext>
            </a:extLst>
          </p:cNvPr>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sz="4000">
                <a:latin typeface="Times New Roman"/>
                <a:ea typeface="Times New Roman"/>
                <a:cs typeface="Times New Roman"/>
                <a:sym typeface="Times New Roman"/>
              </a:rPr>
              <a:t>METHODOLOGY</a:t>
            </a:r>
            <a:endParaRPr lang="en-US" sz="4000" dirty="0">
              <a:latin typeface="Times New Roman"/>
              <a:ea typeface="Times New Roman"/>
              <a:cs typeface="Times New Roman"/>
              <a:sym typeface="Times New Roman"/>
            </a:endParaRPr>
          </a:p>
        </p:txBody>
      </p:sp>
      <p:sp>
        <p:nvSpPr>
          <p:cNvPr id="3" name="Slide Number Placeholder 2">
            <a:extLst>
              <a:ext uri="{FF2B5EF4-FFF2-40B4-BE49-F238E27FC236}">
                <a16:creationId xmlns:a16="http://schemas.microsoft.com/office/drawing/2014/main" id="{21E873DA-0216-0AD0-B7E1-E01FE9F4732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4098" name="Picture 2" descr="STFT-CNN for shape identification. | Download Scientific Diagram">
            <a:extLst>
              <a:ext uri="{FF2B5EF4-FFF2-40B4-BE49-F238E27FC236}">
                <a16:creationId xmlns:a16="http://schemas.microsoft.com/office/drawing/2014/main" id="{2BC24D5A-0616-535C-5CD3-4B7CEA4723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558" y="1900237"/>
            <a:ext cx="8096250" cy="3057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0128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a:extLst>
            <a:ext uri="{FF2B5EF4-FFF2-40B4-BE49-F238E27FC236}">
              <a16:creationId xmlns:a16="http://schemas.microsoft.com/office/drawing/2014/main" id="{2DBBE641-D1F6-7098-3A40-342825067E03}"/>
            </a:ext>
          </a:extLst>
        </p:cNvPr>
        <p:cNvGrpSpPr/>
        <p:nvPr/>
      </p:nvGrpSpPr>
      <p:grpSpPr>
        <a:xfrm>
          <a:off x="0" y="0"/>
          <a:ext cx="0" cy="0"/>
          <a:chOff x="0" y="0"/>
          <a:chExt cx="0" cy="0"/>
        </a:xfrm>
      </p:grpSpPr>
      <p:sp>
        <p:nvSpPr>
          <p:cNvPr id="119" name="Google Shape;119;g261086bf468_0_8">
            <a:extLst>
              <a:ext uri="{FF2B5EF4-FFF2-40B4-BE49-F238E27FC236}">
                <a16:creationId xmlns:a16="http://schemas.microsoft.com/office/drawing/2014/main" id="{0D6EFF46-E2DA-291F-2680-420F0A8F7CBE}"/>
              </a:ext>
            </a:extLst>
          </p:cNvPr>
          <p:cNvSpPr txBox="1">
            <a:spLocks noGrp="1"/>
          </p:cNvSpPr>
          <p:nvPr>
            <p:ph type="title"/>
          </p:nvPr>
        </p:nvSpPr>
        <p:spPr>
          <a:xfrm>
            <a:off x="311700" y="380007"/>
            <a:ext cx="8520600" cy="763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sz="4000" dirty="0">
                <a:latin typeface="Times New Roman"/>
                <a:ea typeface="Times New Roman"/>
                <a:cs typeface="Times New Roman"/>
                <a:sym typeface="Times New Roman"/>
              </a:rPr>
              <a:t>METHODOLOGY</a:t>
            </a:r>
            <a:endParaRPr sz="4000" dirty="0">
              <a:latin typeface="Times New Roman"/>
              <a:ea typeface="Times New Roman"/>
              <a:cs typeface="Times New Roman"/>
              <a:sym typeface="Times New Roman"/>
            </a:endParaRPr>
          </a:p>
        </p:txBody>
      </p:sp>
      <p:sp>
        <p:nvSpPr>
          <p:cNvPr id="3" name="Slide Number Placeholder 2">
            <a:extLst>
              <a:ext uri="{FF2B5EF4-FFF2-40B4-BE49-F238E27FC236}">
                <a16:creationId xmlns:a16="http://schemas.microsoft.com/office/drawing/2014/main" id="{603B4DB0-B022-BB67-073D-8424F9A6053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5122" name="Picture 2" descr="Enhancement of single channel speech quality and intelligibility in  multiple noise conditions using wiener filter and deep CNN | Soft Computing">
            <a:extLst>
              <a:ext uri="{FF2B5EF4-FFF2-40B4-BE49-F238E27FC236}">
                <a16:creationId xmlns:a16="http://schemas.microsoft.com/office/drawing/2014/main" id="{CF0BC720-0C2C-8BA8-7715-3DD7A0D176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2535" y="1232302"/>
            <a:ext cx="4497705" cy="4985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61067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409</TotalTime>
  <Words>1758</Words>
  <Application>Microsoft Office PowerPoint</Application>
  <PresentationFormat>On-screen Show (4:3)</PresentationFormat>
  <Paragraphs>263</Paragraphs>
  <Slides>24</Slides>
  <Notes>9</Notes>
  <HiddenSlides>0</HiddenSlides>
  <MMClips>4</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Calibri Light</vt:lpstr>
      <vt:lpstr>Calibri</vt:lpstr>
      <vt:lpstr>Times New Roman</vt:lpstr>
      <vt:lpstr>Arial</vt:lpstr>
      <vt:lpstr>Office Theme</vt:lpstr>
      <vt:lpstr>           Noise Reduction and Speech Enhancement  using Deep Learning  </vt:lpstr>
      <vt:lpstr>TOPIC</vt:lpstr>
      <vt:lpstr>OBJECTIVE</vt:lpstr>
      <vt:lpstr>               LITERATURE REVIEW</vt:lpstr>
      <vt:lpstr>               LITERATURE  REVIEW </vt:lpstr>
      <vt:lpstr>Comparison </vt:lpstr>
      <vt:lpstr>METHODOLOGY</vt:lpstr>
      <vt:lpstr>METHODOLOGY</vt:lpstr>
      <vt:lpstr>METHODOLOGY</vt:lpstr>
      <vt:lpstr>Optimal ML Techniques used for Noise Cancellation and Speech Enhancement</vt:lpstr>
      <vt:lpstr>Justification for STFT + CNN: </vt:lpstr>
      <vt:lpstr>PowerPoint Presentation</vt:lpstr>
      <vt:lpstr>PowerPoint Presentation</vt:lpstr>
      <vt:lpstr>PowerPoint Presentation</vt:lpstr>
      <vt:lpstr>PowerPoint Presentation</vt:lpstr>
      <vt:lpstr>PowerPoint Presentation</vt:lpstr>
      <vt:lpstr>Evaluation Metrics</vt:lpstr>
      <vt:lpstr>Analysis - Comparison Metrics</vt:lpstr>
      <vt:lpstr>PowerPoint Presentation</vt:lpstr>
      <vt:lpstr>Result</vt:lpstr>
      <vt:lpstr>Result</vt:lpstr>
      <vt:lpstr>Result</vt:lpstr>
      <vt:lpstr>REFERENCE</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ECE  EC871 Project Work   Noise Cancellation and Speech Enhancement  using Deep Learning</dc:title>
  <dc:creator>tce</dc:creator>
  <cp:lastModifiedBy>I-Parthasarathy.M</cp:lastModifiedBy>
  <cp:revision>14</cp:revision>
  <dcterms:modified xsi:type="dcterms:W3CDTF">2024-07-03T05:37:32Z</dcterms:modified>
</cp:coreProperties>
</file>