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29"/>
  </p:notesMasterIdLst>
  <p:sldIdLst>
    <p:sldId id="270" r:id="rId2"/>
    <p:sldId id="264" r:id="rId3"/>
    <p:sldId id="272" r:id="rId4"/>
    <p:sldId id="273" r:id="rId5"/>
    <p:sldId id="271" r:id="rId6"/>
    <p:sldId id="266" r:id="rId7"/>
    <p:sldId id="275" r:id="rId8"/>
    <p:sldId id="278" r:id="rId9"/>
    <p:sldId id="274" r:id="rId10"/>
    <p:sldId id="279" r:id="rId11"/>
    <p:sldId id="280" r:id="rId12"/>
    <p:sldId id="281" r:id="rId13"/>
    <p:sldId id="282" r:id="rId14"/>
    <p:sldId id="283" r:id="rId15"/>
    <p:sldId id="285" r:id="rId16"/>
    <p:sldId id="286" r:id="rId17"/>
    <p:sldId id="284" r:id="rId18"/>
    <p:sldId id="287" r:id="rId19"/>
    <p:sldId id="288" r:id="rId20"/>
    <p:sldId id="276" r:id="rId21"/>
    <p:sldId id="289" r:id="rId22"/>
    <p:sldId id="292" r:id="rId23"/>
    <p:sldId id="294" r:id="rId24"/>
    <p:sldId id="293" r:id="rId25"/>
    <p:sldId id="295" r:id="rId26"/>
    <p:sldId id="297"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0"/>
    <p:restoredTop sz="93103"/>
  </p:normalViewPr>
  <p:slideViewPr>
    <p:cSldViewPr snapToGrid="0" snapToObjects="1">
      <p:cViewPr varScale="1">
        <p:scale>
          <a:sx n="142" d="100"/>
          <a:sy n="142"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3BCC7-E8A9-DF40-8AF4-5BD4A3AE762E}" type="datetimeFigureOut">
              <a:rPr lang="en-US" smtClean="0"/>
              <a:t>5/13/22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B52AD-7B85-9147-AD6A-53C9F4FF31EB}" type="slidenum">
              <a:rPr lang="en-US" smtClean="0"/>
              <a:t>‹#›</a:t>
            </a:fld>
            <a:endParaRPr lang="en-US"/>
          </a:p>
        </p:txBody>
      </p:sp>
    </p:spTree>
    <p:extLst>
      <p:ext uri="{BB962C8B-B14F-4D97-AF65-F5344CB8AC3E}">
        <p14:creationId xmlns:p14="http://schemas.microsoft.com/office/powerpoint/2010/main" val="34625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0262-8F5F-CC42-B331-37AD7F428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4B2CA-56B6-E747-BB36-6ACDEBF74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A5BAF1-9CA6-1A4E-B86A-EDDD240FC802}"/>
              </a:ext>
            </a:extLst>
          </p:cNvPr>
          <p:cNvSpPr>
            <a:spLocks noGrp="1"/>
          </p:cNvSpPr>
          <p:nvPr>
            <p:ph type="dt" sz="half" idx="10"/>
          </p:nvPr>
        </p:nvSpPr>
        <p:spPr/>
        <p:txBody>
          <a:bodyPr/>
          <a:lstStyle/>
          <a:p>
            <a:fld id="{92538219-6E45-4D12-B767-46F92D5844D4}" type="datetime1">
              <a:rPr lang="en-US" smtClean="0"/>
              <a:t>5/13/22</a:t>
            </a:fld>
            <a:endParaRPr lang="en-US"/>
          </a:p>
        </p:txBody>
      </p:sp>
      <p:sp>
        <p:nvSpPr>
          <p:cNvPr id="5" name="Footer Placeholder 4">
            <a:extLst>
              <a:ext uri="{FF2B5EF4-FFF2-40B4-BE49-F238E27FC236}">
                <a16:creationId xmlns:a16="http://schemas.microsoft.com/office/drawing/2014/main" id="{1798DAB6-1F96-A64E-AB88-F36D778EF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57281-C5AE-664A-9600-F27BA779292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446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7B13-C366-D744-A778-F171597FA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49D15-35BA-5241-BC03-CF5584C12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C4134-570C-A241-91E7-36460B391C6E}"/>
              </a:ext>
            </a:extLst>
          </p:cNvPr>
          <p:cNvSpPr>
            <a:spLocks noGrp="1"/>
          </p:cNvSpPr>
          <p:nvPr>
            <p:ph type="dt" sz="half" idx="10"/>
          </p:nvPr>
        </p:nvSpPr>
        <p:spPr/>
        <p:txBody>
          <a:bodyPr/>
          <a:lstStyle/>
          <a:p>
            <a:fld id="{836430B8-6059-41E5-A5DC-C07A76F5859A}" type="datetime1">
              <a:rPr lang="en-US" smtClean="0"/>
              <a:t>5/13/22</a:t>
            </a:fld>
            <a:endParaRPr lang="en-US"/>
          </a:p>
        </p:txBody>
      </p:sp>
      <p:sp>
        <p:nvSpPr>
          <p:cNvPr id="5" name="Footer Placeholder 4">
            <a:extLst>
              <a:ext uri="{FF2B5EF4-FFF2-40B4-BE49-F238E27FC236}">
                <a16:creationId xmlns:a16="http://schemas.microsoft.com/office/drawing/2014/main" id="{4E0C0F86-F99F-5D40-9FE6-C23D0DAD7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22E99-832A-CD4D-8077-3BA42EFD9BE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6921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6B111-228C-4C41-A790-263DEFDAE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94E6CA-5936-F343-9C62-905252F60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C6805-DCA1-244D-82D7-34D0923E4C40}"/>
              </a:ext>
            </a:extLst>
          </p:cNvPr>
          <p:cNvSpPr>
            <a:spLocks noGrp="1"/>
          </p:cNvSpPr>
          <p:nvPr>
            <p:ph type="dt" sz="half" idx="10"/>
          </p:nvPr>
        </p:nvSpPr>
        <p:spPr/>
        <p:txBody>
          <a:bodyPr/>
          <a:lstStyle/>
          <a:p>
            <a:fld id="{A09D0CB7-D16E-4358-B7F4-EA4A24554592}" type="datetime1">
              <a:rPr lang="en-US" smtClean="0"/>
              <a:t>5/13/22</a:t>
            </a:fld>
            <a:endParaRPr lang="en-US"/>
          </a:p>
        </p:txBody>
      </p:sp>
      <p:sp>
        <p:nvSpPr>
          <p:cNvPr id="5" name="Footer Placeholder 4">
            <a:extLst>
              <a:ext uri="{FF2B5EF4-FFF2-40B4-BE49-F238E27FC236}">
                <a16:creationId xmlns:a16="http://schemas.microsoft.com/office/drawing/2014/main" id="{AFD885B2-A615-AD4E-98B3-7AA48B43B5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2F10FA-1631-9348-9458-31F2D1D41147}"/>
              </a:ext>
            </a:extLst>
          </p:cNvPr>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4579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481F-E5B3-1949-A37F-6378A17F5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A91A8-AE0C-004F-9063-709AC86B4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6F874-306A-1A47-8462-936F1DD74CAD}"/>
              </a:ext>
            </a:extLst>
          </p:cNvPr>
          <p:cNvSpPr>
            <a:spLocks noGrp="1"/>
          </p:cNvSpPr>
          <p:nvPr>
            <p:ph type="dt" sz="half" idx="10"/>
          </p:nvPr>
        </p:nvSpPr>
        <p:spPr/>
        <p:txBody>
          <a:bodyPr/>
          <a:lstStyle/>
          <a:p>
            <a:fld id="{8BB296A2-D8F0-4E17-BFD0-A6C902250D59}" type="datetime1">
              <a:rPr lang="en-US" smtClean="0"/>
              <a:t>5/13/22</a:t>
            </a:fld>
            <a:endParaRPr lang="en-US"/>
          </a:p>
        </p:txBody>
      </p:sp>
      <p:sp>
        <p:nvSpPr>
          <p:cNvPr id="5" name="Footer Placeholder 4">
            <a:extLst>
              <a:ext uri="{FF2B5EF4-FFF2-40B4-BE49-F238E27FC236}">
                <a16:creationId xmlns:a16="http://schemas.microsoft.com/office/drawing/2014/main" id="{FD60F395-66BA-974E-9DF8-78610AC03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8EC49-ED20-2049-9AD2-CAF58A1BD2D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855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2FA3-1F85-4B49-A368-F81D4C33F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4EA566-FBC1-D040-B75B-9481B4F0E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4A0280-4932-7747-8BFD-E5D6A64843FF}"/>
              </a:ext>
            </a:extLst>
          </p:cNvPr>
          <p:cNvSpPr>
            <a:spLocks noGrp="1"/>
          </p:cNvSpPr>
          <p:nvPr>
            <p:ph type="dt" sz="half" idx="10"/>
          </p:nvPr>
        </p:nvSpPr>
        <p:spPr/>
        <p:txBody>
          <a:bodyPr/>
          <a:lstStyle/>
          <a:p>
            <a:fld id="{D9108C9C-1ACB-4C84-A002-C7E0E45B937A}" type="datetime1">
              <a:rPr lang="en-US" smtClean="0"/>
              <a:t>5/13/22</a:t>
            </a:fld>
            <a:endParaRPr lang="en-US"/>
          </a:p>
        </p:txBody>
      </p:sp>
      <p:sp>
        <p:nvSpPr>
          <p:cNvPr id="5" name="Footer Placeholder 4">
            <a:extLst>
              <a:ext uri="{FF2B5EF4-FFF2-40B4-BE49-F238E27FC236}">
                <a16:creationId xmlns:a16="http://schemas.microsoft.com/office/drawing/2014/main" id="{DBB389AF-CCB8-424E-A5E8-F7A7674B7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AFA64-A2FB-3C4F-B9EB-296F0EC361A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328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821-48E9-294F-B8A9-3C7E518EB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BC1AF-164F-1F42-A983-7A99E9AE0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F7D3B-1F3A-6B4E-A540-CF4277AE8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3237A2-ABD8-4D49-87C5-04C7F538028E}"/>
              </a:ext>
            </a:extLst>
          </p:cNvPr>
          <p:cNvSpPr>
            <a:spLocks noGrp="1"/>
          </p:cNvSpPr>
          <p:nvPr>
            <p:ph type="dt" sz="half" idx="10"/>
          </p:nvPr>
        </p:nvSpPr>
        <p:spPr/>
        <p:txBody>
          <a:bodyPr/>
          <a:lstStyle/>
          <a:p>
            <a:fld id="{F49AF2A5-B297-4977-9E5B-4D3050E23689}" type="datetime1">
              <a:rPr lang="en-US" smtClean="0"/>
              <a:t>5/13/22</a:t>
            </a:fld>
            <a:endParaRPr lang="en-US"/>
          </a:p>
        </p:txBody>
      </p:sp>
      <p:sp>
        <p:nvSpPr>
          <p:cNvPr id="6" name="Footer Placeholder 5">
            <a:extLst>
              <a:ext uri="{FF2B5EF4-FFF2-40B4-BE49-F238E27FC236}">
                <a16:creationId xmlns:a16="http://schemas.microsoft.com/office/drawing/2014/main" id="{46C95306-3F35-F84E-9D2C-E95258736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A989F-AA6A-9448-BE5E-AC4EE81AC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7823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84FD-5EA8-F346-B9B1-BF83E7BDFF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AA94C3-1603-614E-B823-BD4F2DD77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9F8E3-43B2-C042-B4D7-AF9ACA413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4D044-54DB-DF40-B532-E54770829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C3DEF-6E99-284F-B1B0-E797C5448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C47E-C86D-1B4E-8027-E6D684A2D12B}"/>
              </a:ext>
            </a:extLst>
          </p:cNvPr>
          <p:cNvSpPr>
            <a:spLocks noGrp="1"/>
          </p:cNvSpPr>
          <p:nvPr>
            <p:ph type="dt" sz="half" idx="10"/>
          </p:nvPr>
        </p:nvSpPr>
        <p:spPr/>
        <p:txBody>
          <a:bodyPr/>
          <a:lstStyle/>
          <a:p>
            <a:fld id="{70127434-4794-409A-9547-04789BA47588}" type="datetime1">
              <a:rPr lang="en-US" smtClean="0"/>
              <a:t>5/13/22</a:t>
            </a:fld>
            <a:endParaRPr lang="en-US"/>
          </a:p>
        </p:txBody>
      </p:sp>
      <p:sp>
        <p:nvSpPr>
          <p:cNvPr id="8" name="Footer Placeholder 7">
            <a:extLst>
              <a:ext uri="{FF2B5EF4-FFF2-40B4-BE49-F238E27FC236}">
                <a16:creationId xmlns:a16="http://schemas.microsoft.com/office/drawing/2014/main" id="{2D29901B-9F4C-E24D-B848-EA4BB935C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C633E0-DC58-B64E-942A-D4361AF12F8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3848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780E-AFF5-904A-804E-138310C5C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64B0A-D635-5F43-AD6E-6070686D127F}"/>
              </a:ext>
            </a:extLst>
          </p:cNvPr>
          <p:cNvSpPr>
            <a:spLocks noGrp="1"/>
          </p:cNvSpPr>
          <p:nvPr>
            <p:ph type="dt" sz="half" idx="10"/>
          </p:nvPr>
        </p:nvSpPr>
        <p:spPr/>
        <p:txBody>
          <a:bodyPr/>
          <a:lstStyle/>
          <a:p>
            <a:fld id="{85658635-357A-4E3D-B824-A5CEFDB8449C}" type="datetime1">
              <a:rPr lang="en-US" smtClean="0"/>
              <a:t>5/13/22</a:t>
            </a:fld>
            <a:endParaRPr lang="en-US"/>
          </a:p>
        </p:txBody>
      </p:sp>
      <p:sp>
        <p:nvSpPr>
          <p:cNvPr id="4" name="Footer Placeholder 3">
            <a:extLst>
              <a:ext uri="{FF2B5EF4-FFF2-40B4-BE49-F238E27FC236}">
                <a16:creationId xmlns:a16="http://schemas.microsoft.com/office/drawing/2014/main" id="{173B7B65-3BB4-364D-9277-864AA9BAA0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1AC75-87D7-794E-9569-C3037D621A1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850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01D72-F989-0747-9FCF-0002B6164B20}"/>
              </a:ext>
            </a:extLst>
          </p:cNvPr>
          <p:cNvSpPr>
            <a:spLocks noGrp="1"/>
          </p:cNvSpPr>
          <p:nvPr>
            <p:ph type="dt" sz="half" idx="10"/>
          </p:nvPr>
        </p:nvSpPr>
        <p:spPr/>
        <p:txBody>
          <a:bodyPr/>
          <a:lstStyle/>
          <a:p>
            <a:fld id="{7E86FF77-2719-4AD0-8740-0B90FF5D1EFB}" type="datetime1">
              <a:rPr lang="en-US" smtClean="0"/>
              <a:t>5/13/22</a:t>
            </a:fld>
            <a:endParaRPr lang="en-US"/>
          </a:p>
        </p:txBody>
      </p:sp>
      <p:sp>
        <p:nvSpPr>
          <p:cNvPr id="3" name="Footer Placeholder 2">
            <a:extLst>
              <a:ext uri="{FF2B5EF4-FFF2-40B4-BE49-F238E27FC236}">
                <a16:creationId xmlns:a16="http://schemas.microsoft.com/office/drawing/2014/main" id="{1B9CD508-1A91-954C-9124-7BDBB8E7B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A7677-0109-5249-9924-BC5731D873A6}"/>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1927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E4BD-339E-7643-AEC6-65909D1EC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21492-2D05-2748-8000-79067D5FD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DE806A-339E-D643-8C4C-2E61CD376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689B-672B-4241-B180-97FCA424A026}"/>
              </a:ext>
            </a:extLst>
          </p:cNvPr>
          <p:cNvSpPr>
            <a:spLocks noGrp="1"/>
          </p:cNvSpPr>
          <p:nvPr>
            <p:ph type="dt" sz="half" idx="10"/>
          </p:nvPr>
        </p:nvSpPr>
        <p:spPr/>
        <p:txBody>
          <a:bodyPr/>
          <a:lstStyle/>
          <a:p>
            <a:fld id="{6E441C83-1089-48B9-8B65-293D4C236D35}" type="datetime1">
              <a:rPr lang="en-US" smtClean="0"/>
              <a:t>5/13/22</a:t>
            </a:fld>
            <a:endParaRPr lang="en-US"/>
          </a:p>
        </p:txBody>
      </p:sp>
      <p:sp>
        <p:nvSpPr>
          <p:cNvPr id="6" name="Footer Placeholder 5">
            <a:extLst>
              <a:ext uri="{FF2B5EF4-FFF2-40B4-BE49-F238E27FC236}">
                <a16:creationId xmlns:a16="http://schemas.microsoft.com/office/drawing/2014/main" id="{2E066BB8-490B-3243-BD2C-538CCE977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FA99F-689E-E546-8CD5-280356C1586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2642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6765-8026-C342-B551-8362BDBB2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E313D-DACC-E844-87D9-08F22D91A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EF11A2-7FFD-CF4B-9F6F-20065BD39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F1ED5-8AB8-9347-B243-0CFF6E62614D}"/>
              </a:ext>
            </a:extLst>
          </p:cNvPr>
          <p:cNvSpPr>
            <a:spLocks noGrp="1"/>
          </p:cNvSpPr>
          <p:nvPr>
            <p:ph type="dt" sz="half" idx="10"/>
          </p:nvPr>
        </p:nvSpPr>
        <p:spPr/>
        <p:txBody>
          <a:bodyPr/>
          <a:lstStyle/>
          <a:p>
            <a:fld id="{D162FE45-CC1E-47DB-8B82-6CF0636FBDB8}" type="datetime1">
              <a:rPr lang="en-US" smtClean="0"/>
              <a:t>5/13/22</a:t>
            </a:fld>
            <a:endParaRPr lang="en-US"/>
          </a:p>
        </p:txBody>
      </p:sp>
      <p:sp>
        <p:nvSpPr>
          <p:cNvPr id="6" name="Footer Placeholder 5">
            <a:extLst>
              <a:ext uri="{FF2B5EF4-FFF2-40B4-BE49-F238E27FC236}">
                <a16:creationId xmlns:a16="http://schemas.microsoft.com/office/drawing/2014/main" id="{B4B9BA69-14BB-E94E-8D70-3941D1763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6321C-92A6-154E-8CA1-261C2CAACAB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0067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65378-3CE2-6C47-9DA2-F737FB6DF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293D89-60D4-144D-A3EA-7E728FACC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3D9C1-B64D-A848-AEE7-92C89AD17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C8E16-3C03-4238-9C6F-B34F3D10F77E}" type="datetime1">
              <a:rPr lang="en-US" smtClean="0"/>
              <a:t>5/13/22</a:t>
            </a:fld>
            <a:endParaRPr lang="en-US" dirty="0"/>
          </a:p>
        </p:txBody>
      </p:sp>
      <p:sp>
        <p:nvSpPr>
          <p:cNvPr id="5" name="Footer Placeholder 4">
            <a:extLst>
              <a:ext uri="{FF2B5EF4-FFF2-40B4-BE49-F238E27FC236}">
                <a16:creationId xmlns:a16="http://schemas.microsoft.com/office/drawing/2014/main" id="{1407EF95-77EB-F549-B9A8-B337E6069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D748CD-EA8F-EB41-88AD-744689E85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6039166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nic-challenge.grand-challenge.or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acebookresearch/detectron2" TargetMode="External"/><Relationship Id="rId2" Type="http://schemas.openxmlformats.org/officeDocument/2006/relationships/hyperlink" Target="https://research.fb.com/wp-content/uploads/2019/12/4.-detectron2.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vqdang/hover_net" TargetMode="External"/><Relationship Id="rId13" Type="http://schemas.openxmlformats.org/officeDocument/2006/relationships/hyperlink" Target="https://github.com/TissueImageAnalytics/CoNIC" TargetMode="External"/><Relationship Id="rId3" Type="http://schemas.openxmlformats.org/officeDocument/2006/relationships/hyperlink" Target="https://github.com/booknlp/booknlp" TargetMode="External"/><Relationship Id="rId7" Type="http://schemas.openxmlformats.org/officeDocument/2006/relationships/hyperlink" Target="https://arxiv.org/abs/1812.06499" TargetMode="External"/><Relationship Id="rId12" Type="http://schemas.openxmlformats.org/officeDocument/2006/relationships/hyperlink" Target="https://github.com/uit-hdl/hovernet-pipeline" TargetMode="External"/><Relationship Id="rId2" Type="http://schemas.openxmlformats.org/officeDocument/2006/relationships/hyperlink" Target="https://arxiv.org/pdf/1506.06724.pdf" TargetMode="External"/><Relationship Id="rId1" Type="http://schemas.openxmlformats.org/officeDocument/2006/relationships/slideLayout" Target="../slideLayouts/slideLayout4.xml"/><Relationship Id="rId6" Type="http://schemas.openxmlformats.org/officeDocument/2006/relationships/hyperlink" Target="https://openreview.net/pdf?id=HK-_DteWlGq" TargetMode="External"/><Relationship Id="rId11" Type="http://schemas.openxmlformats.org/officeDocument/2006/relationships/hyperlink" Target="https://github.com/rshwndsz/hover-net" TargetMode="External"/><Relationship Id="rId5" Type="http://schemas.openxmlformats.org/officeDocument/2006/relationships/hyperlink" Target="https://arxiv.org/pdf/2105.08209.pdf" TargetMode="External"/><Relationship Id="rId10" Type="http://schemas.openxmlformats.org/officeDocument/2006/relationships/hyperlink" Target="https://github.com/simongraham/hovernet_inference" TargetMode="External"/><Relationship Id="rId4" Type="http://schemas.openxmlformats.org/officeDocument/2006/relationships/hyperlink" Target="https://sbert.net/" TargetMode="External"/><Relationship Id="rId9" Type="http://schemas.openxmlformats.org/officeDocument/2006/relationships/hyperlink" Target="https://www.catalyzex.com/paper/arxiv:2203.0026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pdf/1505.0459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1906.09756.pdf)and" TargetMode="External"/><Relationship Id="rId2" Type="http://schemas.openxmlformats.org/officeDocument/2006/relationships/hyperlink" Target="https://arxiv.org/pdf/1812.06499.pdf" TargetMode="External"/><Relationship Id="rId1" Type="http://schemas.openxmlformats.org/officeDocument/2006/relationships/slideLayout" Target="../slideLayouts/slideLayout2.xml"/><Relationship Id="rId4" Type="http://schemas.openxmlformats.org/officeDocument/2006/relationships/hyperlink" Target="https://towardsdatascience.com/non-maximum-suppression-nms-93ce178e177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1AD3-1804-8A47-8AA7-32C2626502D4}"/>
              </a:ext>
            </a:extLst>
          </p:cNvPr>
          <p:cNvSpPr>
            <a:spLocks noGrp="1"/>
          </p:cNvSpPr>
          <p:nvPr>
            <p:ph type="ctrTitle"/>
          </p:nvPr>
        </p:nvSpPr>
        <p:spPr>
          <a:xfrm>
            <a:off x="1524000" y="286022"/>
            <a:ext cx="9144000" cy="2387600"/>
          </a:xfrm>
        </p:spPr>
        <p:txBody>
          <a:bodyPr>
            <a:normAutofit fontScale="90000"/>
          </a:bodyPr>
          <a:lstStyle/>
          <a:p>
            <a:r>
              <a:rPr lang="en-US" dirty="0"/>
              <a:t>MS PROJECT : SUMMARY OF THE WORK DONE THROUGHOUT THE SEMESTER</a:t>
            </a:r>
          </a:p>
        </p:txBody>
      </p:sp>
      <p:sp>
        <p:nvSpPr>
          <p:cNvPr id="3" name="Subtitle 2">
            <a:extLst>
              <a:ext uri="{FF2B5EF4-FFF2-40B4-BE49-F238E27FC236}">
                <a16:creationId xmlns:a16="http://schemas.microsoft.com/office/drawing/2014/main" id="{816A958B-2528-584E-92DC-ED5E615F407B}"/>
              </a:ext>
            </a:extLst>
          </p:cNvPr>
          <p:cNvSpPr>
            <a:spLocks noGrp="1"/>
          </p:cNvSpPr>
          <p:nvPr>
            <p:ph type="subTitle" idx="1"/>
          </p:nvPr>
        </p:nvSpPr>
        <p:spPr>
          <a:xfrm>
            <a:off x="1524000" y="3088888"/>
            <a:ext cx="9144000" cy="3334214"/>
          </a:xfrm>
        </p:spPr>
        <p:txBody>
          <a:bodyPr>
            <a:normAutofit/>
          </a:bodyPr>
          <a:lstStyle/>
          <a:p>
            <a:endParaRPr lang="en-US" sz="2800" b="1" u="sng" dirty="0"/>
          </a:p>
          <a:p>
            <a:r>
              <a:rPr lang="en-US" sz="2800" b="1" u="sng" dirty="0"/>
              <a:t>COURSE :</a:t>
            </a:r>
            <a:r>
              <a:rPr lang="en-US" sz="2800" dirty="0"/>
              <a:t> </a:t>
            </a:r>
          </a:p>
          <a:p>
            <a:r>
              <a:rPr lang="en-US" sz="2800" dirty="0"/>
              <a:t>CS 700B 624 – MASTER’S PROJECT</a:t>
            </a:r>
          </a:p>
          <a:p>
            <a:r>
              <a:rPr lang="en-US" sz="2800" b="1" u="sng" dirty="0"/>
              <a:t>GUIDED BY : </a:t>
            </a:r>
          </a:p>
          <a:p>
            <a:r>
              <a:rPr lang="en-US" sz="2800" dirty="0"/>
              <a:t>PROF. GRACE WANG</a:t>
            </a:r>
          </a:p>
        </p:txBody>
      </p:sp>
    </p:spTree>
    <p:extLst>
      <p:ext uri="{BB962C8B-B14F-4D97-AF65-F5344CB8AC3E}">
        <p14:creationId xmlns:p14="http://schemas.microsoft.com/office/powerpoint/2010/main" val="235257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549441" y="134937"/>
            <a:ext cx="11409947" cy="1690688"/>
          </a:xfrm>
        </p:spPr>
        <p:txBody>
          <a:bodyPr>
            <a:normAutofit fontScale="90000"/>
          </a:bodyPr>
          <a:lstStyle/>
          <a:p>
            <a:r>
              <a:rPr lang="en-US" dirty="0"/>
              <a:t>Solutions Implemented By Me in my work and (1</a:t>
            </a:r>
            <a:r>
              <a:rPr lang="en-US" baseline="30000" dirty="0"/>
              <a:t>st</a:t>
            </a:r>
            <a:r>
              <a:rPr lang="en-US" dirty="0"/>
              <a:t> Solution) (Continued) - About Instance Segmentation Now:</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p:txBody>
          <a:bodyPr>
            <a:normAutofit/>
          </a:bodyPr>
          <a:lstStyle/>
          <a:p>
            <a:r>
              <a:rPr lang="en-IN" dirty="0"/>
              <a:t>If the image is too small, then the segmentation is coarse.</a:t>
            </a:r>
          </a:p>
          <a:p>
            <a:r>
              <a:rPr lang="en-IN" dirty="0"/>
              <a:t>To meet this specification, I set the input as 512 × 512, which is currently the smallest image size for instance segmentation models.</a:t>
            </a:r>
          </a:p>
          <a:p>
            <a:r>
              <a:rPr lang="en-IN" dirty="0"/>
              <a:t>Moreover, I decreased the original anchor size setting from (32, 64, 128, 256, 512) to (8, 16, 32, 64, 128) due to the smaller size of the images and their targets (nucleus).</a:t>
            </a:r>
          </a:p>
          <a:p>
            <a:r>
              <a:rPr lang="en-IN" dirty="0"/>
              <a:t>With these changes, the model is more robust when detecting smaller objects like the nucleus. A sample output of the instance model is shown on the next slide. Most notable, the output is marked using the blue bounding boxes.</a:t>
            </a:r>
            <a:endParaRPr lang="en-US" dirty="0"/>
          </a:p>
        </p:txBody>
      </p:sp>
    </p:spTree>
    <p:extLst>
      <p:ext uri="{BB962C8B-B14F-4D97-AF65-F5344CB8AC3E}">
        <p14:creationId xmlns:p14="http://schemas.microsoft.com/office/powerpoint/2010/main" val="253985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85DAFA-F060-1EDD-31D4-0C169DDE3724}"/>
              </a:ext>
            </a:extLst>
          </p:cNvPr>
          <p:cNvSpPr txBox="1"/>
          <p:nvPr/>
        </p:nvSpPr>
        <p:spPr>
          <a:xfrm>
            <a:off x="597569" y="4964033"/>
            <a:ext cx="10996862" cy="1200329"/>
          </a:xfrm>
          <a:prstGeom prst="rect">
            <a:avLst/>
          </a:prstGeom>
          <a:noFill/>
        </p:spPr>
        <p:txBody>
          <a:bodyPr wrap="square">
            <a:spAutoFit/>
          </a:bodyPr>
          <a:lstStyle/>
          <a:p>
            <a:r>
              <a:rPr lang="en-IN" b="1" dirty="0"/>
              <a:t>Illustration of the ensemble process from the NMS. The left side figure displays the predicted bounding boxes from the semantic model (black bounding boxes) and the instance model (blue bounding boxes), respectively. Then, the ensemble results are shown using customised NMS algorithm. The final output is displayed, on the right side, showing the ensemble results visualised on the yellow bounding boxes.</a:t>
            </a:r>
            <a:endParaRPr lang="en-US" b="1" dirty="0"/>
          </a:p>
        </p:txBody>
      </p:sp>
      <p:pic>
        <p:nvPicPr>
          <p:cNvPr id="7" name="Picture 6">
            <a:extLst>
              <a:ext uri="{FF2B5EF4-FFF2-40B4-BE49-F238E27FC236}">
                <a16:creationId xmlns:a16="http://schemas.microsoft.com/office/drawing/2014/main" id="{2386DE8F-95F8-72C0-8FD9-BFA2E7829C6F}"/>
              </a:ext>
            </a:extLst>
          </p:cNvPr>
          <p:cNvPicPr>
            <a:picLocks noChangeAspect="1"/>
          </p:cNvPicPr>
          <p:nvPr/>
        </p:nvPicPr>
        <p:blipFill>
          <a:blip r:embed="rId2"/>
          <a:stretch>
            <a:fillRect/>
          </a:stretch>
        </p:blipFill>
        <p:spPr>
          <a:xfrm>
            <a:off x="818147" y="693638"/>
            <a:ext cx="10178715" cy="4094930"/>
          </a:xfrm>
          <a:prstGeom prst="rect">
            <a:avLst/>
          </a:prstGeom>
        </p:spPr>
      </p:pic>
    </p:spTree>
    <p:extLst>
      <p:ext uri="{BB962C8B-B14F-4D97-AF65-F5344CB8AC3E}">
        <p14:creationId xmlns:p14="http://schemas.microsoft.com/office/powerpoint/2010/main" val="249169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Solution Implemented (1</a:t>
            </a:r>
            <a:r>
              <a:rPr lang="en-US" baseline="30000" dirty="0"/>
              <a:t>st</a:t>
            </a:r>
            <a:r>
              <a:rPr lang="en-US" dirty="0"/>
              <a:t> Solution) – About Semantic Segmentation Now:</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168442" y="1825625"/>
            <a:ext cx="11790947" cy="4596064"/>
          </a:xfrm>
        </p:spPr>
        <p:txBody>
          <a:bodyPr>
            <a:noAutofit/>
          </a:bodyPr>
          <a:lstStyle/>
          <a:p>
            <a:r>
              <a:rPr lang="en-IN" sz="2000" dirty="0"/>
              <a:t>Semantic segmentation is to provide a denser prediction than instance segmentation models, as the goal is to predict pixel-wise the label of objects related to a set of defined classes. To apply a semantic segmentation model on instance segmentation tasks, an additional post-processing step is needed.</a:t>
            </a:r>
          </a:p>
          <a:p>
            <a:r>
              <a:rPr lang="en-IN" sz="2000" dirty="0"/>
              <a:t>This post-processing process can split the semantic segmentation result into multiple single objects from the same class (i.e. into instance segmentation).</a:t>
            </a:r>
          </a:p>
          <a:p>
            <a:r>
              <a:rPr lang="en-IN" sz="2000" dirty="0"/>
              <a:t>To avoid re-implementing this function, </a:t>
            </a:r>
            <a:r>
              <a:rPr lang="en-IN" sz="2000" dirty="0" err="1"/>
              <a:t>HoverNet</a:t>
            </a:r>
            <a:r>
              <a:rPr lang="en-IN" sz="2000" dirty="0"/>
              <a:t> is directly selected as a semantic training model, that is, to optimise another loss (the cross-entropy loss as mentioned in case of Instance Segmentation Model). For clarity purposes, let’s denote the loss as </a:t>
            </a:r>
            <a:r>
              <a:rPr lang="en-IN" sz="2000" dirty="0" err="1"/>
              <a:t>Lsemantic</a:t>
            </a:r>
            <a:r>
              <a:rPr lang="en-IN" sz="2000" dirty="0"/>
              <a:t>.</a:t>
            </a:r>
          </a:p>
          <a:p>
            <a:r>
              <a:rPr lang="en-IN" sz="2000" dirty="0"/>
              <a:t>The focus is on the model design rather than the post-processing. To keep the same setting as the instance segmentation model, ResNeXt152 is selected as the backbone for our semantic segmentation model, and use the same input size as 512*512 for consistency.</a:t>
            </a:r>
          </a:p>
          <a:p>
            <a:r>
              <a:rPr lang="en-IN" sz="2000" dirty="0"/>
              <a:t>The sample output for semantic model is shown on the previous slide, where output is highlighted using black bounding boxes.</a:t>
            </a:r>
          </a:p>
        </p:txBody>
      </p:sp>
    </p:spTree>
    <p:extLst>
      <p:ext uri="{BB962C8B-B14F-4D97-AF65-F5344CB8AC3E}">
        <p14:creationId xmlns:p14="http://schemas.microsoft.com/office/powerpoint/2010/main" val="384336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Solution Implemented (1</a:t>
            </a:r>
            <a:r>
              <a:rPr lang="en-US" baseline="30000" dirty="0"/>
              <a:t>st</a:t>
            </a:r>
            <a:r>
              <a:rPr lang="en-US" dirty="0"/>
              <a:t> Solution) – About NMS Embedding Algorithm as a Model Ensemble Now:</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168442" y="1825625"/>
            <a:ext cx="11790947" cy="4596064"/>
          </a:xfrm>
        </p:spPr>
        <p:txBody>
          <a:bodyPr>
            <a:noAutofit/>
          </a:bodyPr>
          <a:lstStyle/>
          <a:p>
            <a:r>
              <a:rPr lang="en-IN" sz="2000" dirty="0"/>
              <a:t>After obtaining the results from the semantic and instance segmentation models, a custom NMS model has been adopted to ensemble the detected instances from the two models.</a:t>
            </a:r>
          </a:p>
          <a:p>
            <a:r>
              <a:rPr lang="en-IN" sz="2000" dirty="0"/>
              <a:t>Note that this step is not a learning process. NMS seeks to find overlapped instance results based on the position of the detected cells bounding boxes. By setting an Intersection over Union (</a:t>
            </a:r>
            <a:r>
              <a:rPr lang="en-IN" sz="2000" dirty="0" err="1"/>
              <a:t>IoU</a:t>
            </a:r>
            <a:r>
              <a:rPr lang="en-IN" sz="2000" dirty="0"/>
              <a:t>) threshold, it can be determined if two or more cells from the two models identify the same cell.</a:t>
            </a:r>
          </a:p>
          <a:p>
            <a:r>
              <a:rPr lang="en-IN" sz="2000" dirty="0"/>
              <a:t>The standard NMS only eliminates multiple excessive cells and keep only one cell. In this work, a customised NMS has been used, which not only detects multiple cells but also merges the segmentation mask and the classification labels.</a:t>
            </a:r>
          </a:p>
          <a:p>
            <a:r>
              <a:rPr lang="en-IN" sz="2000" dirty="0"/>
              <a:t>Firstly, the model detected the overlapped segmentation results for one cell / one position. Then take as a final segmentation output the merge of such overlapped regions of a cell.</a:t>
            </a:r>
          </a:p>
          <a:p>
            <a:r>
              <a:rPr lang="en-IN" sz="2000" dirty="0"/>
              <a:t>Then, we assign a classification label to the merged segmentation results by a weighted voting mechanism, which details are as follows. The semantic segmentation model is capable of a great understanding of the global information content.</a:t>
            </a:r>
          </a:p>
        </p:txBody>
      </p:sp>
    </p:spTree>
    <p:extLst>
      <p:ext uri="{BB962C8B-B14F-4D97-AF65-F5344CB8AC3E}">
        <p14:creationId xmlns:p14="http://schemas.microsoft.com/office/powerpoint/2010/main" val="128442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fontScale="90000"/>
          </a:bodyPr>
          <a:lstStyle/>
          <a:p>
            <a:r>
              <a:rPr lang="en-US" dirty="0"/>
              <a:t>Solution Implemented (1</a:t>
            </a:r>
            <a:r>
              <a:rPr lang="en-US" baseline="30000" dirty="0"/>
              <a:t>st</a:t>
            </a:r>
            <a:r>
              <a:rPr lang="en-US" dirty="0"/>
              <a:t> Solution) – About NMS Embedding Algorithm as a Model Ensemble Now (Continued):</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168442" y="1825625"/>
            <a:ext cx="11790947" cy="4596064"/>
          </a:xfrm>
        </p:spPr>
        <p:txBody>
          <a:bodyPr>
            <a:noAutofit/>
          </a:bodyPr>
          <a:lstStyle/>
          <a:p>
            <a:r>
              <a:rPr lang="en-IN" sz="2000" dirty="0"/>
              <a:t>Hence, it can achieve a great classification performance in cells with a small number such as neutrophils, plasma, and eosinophils.</a:t>
            </a:r>
          </a:p>
          <a:p>
            <a:r>
              <a:rPr lang="en-IN" sz="2000" dirty="0"/>
              <a:t>For the label merging process, the weight of the neutrophil, epithelial, lymphocyte, plasma, eosinophil, and connective tissue cells is taken from the semantic segmentation model, and set to (2, 1, 1, 2, 2, 1).</a:t>
            </a:r>
          </a:p>
          <a:p>
            <a:r>
              <a:rPr lang="en-IN" sz="2000" dirty="0"/>
              <a:t>While the weight of neutrophil, epithelial, lymphocyte, plasma, eosinophil, and connective tissue cells is taken from the instance segmentation model and set to (1.5, 1.5, 1.5, 1.5, 1.5, 1.5).</a:t>
            </a:r>
          </a:p>
          <a:p>
            <a:r>
              <a:rPr lang="en-IN" sz="2000" dirty="0"/>
              <a:t>Then a weight of 1.5 is assigned to the weight of the instance model’s prediction to avoid the same voting number.</a:t>
            </a:r>
          </a:p>
          <a:p>
            <a:r>
              <a:rPr lang="en-IN" sz="2000" dirty="0"/>
              <a:t>For example, two cells overlapped in the NMS stage, where the semantic model predict it as neutrophil and the instance model as epithelial.</a:t>
            </a:r>
          </a:p>
          <a:p>
            <a:r>
              <a:rPr lang="en-IN" sz="2000" dirty="0"/>
              <a:t>Then the final label for this cell is assigned as a neutrophil. </a:t>
            </a:r>
          </a:p>
        </p:txBody>
      </p:sp>
    </p:spTree>
    <p:extLst>
      <p:ext uri="{BB962C8B-B14F-4D97-AF65-F5344CB8AC3E}">
        <p14:creationId xmlns:p14="http://schemas.microsoft.com/office/powerpoint/2010/main" val="375121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Pre-processing and Data Augmentation</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168442" y="1825625"/>
            <a:ext cx="11790947" cy="4596064"/>
          </a:xfrm>
        </p:spPr>
        <p:txBody>
          <a:bodyPr>
            <a:noAutofit/>
          </a:bodyPr>
          <a:lstStyle/>
          <a:p>
            <a:pPr marL="0" indent="0">
              <a:buNone/>
            </a:pPr>
            <a:r>
              <a:rPr lang="en-IN" sz="2000" b="1" u="sng" dirty="0"/>
              <a:t>Pre-processing and Data Augmentation: </a:t>
            </a:r>
          </a:p>
          <a:p>
            <a:pPr marL="0" indent="0">
              <a:buNone/>
            </a:pPr>
            <a:endParaRPr lang="en-IN" sz="2000" b="1" u="sng" dirty="0"/>
          </a:p>
          <a:p>
            <a:pPr marL="0" indent="0">
              <a:buNone/>
            </a:pPr>
            <a:r>
              <a:rPr lang="en-IN" sz="2000" dirty="0"/>
              <a:t>For a robust training process, a 4 step data augmentation process is used to enrich the training data.</a:t>
            </a:r>
          </a:p>
          <a:p>
            <a:r>
              <a:rPr lang="en-IN" sz="2000" dirty="0"/>
              <a:t>Firstly, the image is enlarged to twice its original size 512 × 512. This step is necessary for our instance model training as described before. </a:t>
            </a:r>
          </a:p>
          <a:p>
            <a:r>
              <a:rPr lang="en-IN" sz="2000" dirty="0"/>
              <a:t>Secondly, a random scale has been performed to resize the images to 0.8 - 1.2 of the size drawn from previous step.</a:t>
            </a:r>
          </a:p>
          <a:p>
            <a:r>
              <a:rPr lang="en-IN" sz="2000" dirty="0"/>
              <a:t>Then randomly cropped, using a fixed size of 512×512, regions with zero padding.</a:t>
            </a:r>
          </a:p>
          <a:p>
            <a:r>
              <a:rPr lang="en-IN" sz="2000" dirty="0"/>
              <a:t>Thirdly, random flip has been used to augment the data from different views.</a:t>
            </a:r>
          </a:p>
          <a:p>
            <a:r>
              <a:rPr lang="en-IN" sz="2000" dirty="0"/>
              <a:t>As a fourth step, Gaussian blur, median blur, and additive Gaussian noise have been selected randomly.</a:t>
            </a:r>
          </a:p>
          <a:p>
            <a:r>
              <a:rPr lang="en-IN" sz="2000" b="1" dirty="0" err="1"/>
              <a:t>imgaug</a:t>
            </a:r>
            <a:r>
              <a:rPr lang="en-IN" sz="2000" dirty="0"/>
              <a:t> package has been used to enhance the pixels sensitivity of the input.</a:t>
            </a:r>
          </a:p>
        </p:txBody>
      </p:sp>
    </p:spTree>
    <p:extLst>
      <p:ext uri="{BB962C8B-B14F-4D97-AF65-F5344CB8AC3E}">
        <p14:creationId xmlns:p14="http://schemas.microsoft.com/office/powerpoint/2010/main" val="62253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Implementation Details</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168442" y="1825625"/>
            <a:ext cx="11790947" cy="4596064"/>
          </a:xfrm>
        </p:spPr>
        <p:txBody>
          <a:bodyPr>
            <a:noAutofit/>
          </a:bodyPr>
          <a:lstStyle/>
          <a:p>
            <a:pPr marL="0" indent="0">
              <a:buNone/>
            </a:pPr>
            <a:r>
              <a:rPr lang="en-IN" sz="2000" b="1" u="sng" dirty="0"/>
              <a:t>Implementation Details: </a:t>
            </a:r>
          </a:p>
          <a:p>
            <a:pPr marL="0" indent="0">
              <a:buNone/>
            </a:pPr>
            <a:endParaRPr lang="en-IN" sz="2000" b="1" u="sng" dirty="0"/>
          </a:p>
          <a:p>
            <a:r>
              <a:rPr lang="en-IN" sz="2000" dirty="0"/>
              <a:t>The code is built based on Hover-Net and detectron2 repositories.</a:t>
            </a:r>
          </a:p>
          <a:p>
            <a:r>
              <a:rPr lang="en-IN" sz="2000" dirty="0"/>
              <a:t>For the loss function, binary cross-entropy loss for mask prediction has been used, and cross-entropy loss for label prediction in both repositories.</a:t>
            </a:r>
          </a:p>
          <a:p>
            <a:r>
              <a:rPr lang="en-IN" sz="2000" dirty="0"/>
              <a:t>For the instance model, SGD optimiser is used during training with the initial learning rate setting as 0.0001.</a:t>
            </a:r>
          </a:p>
          <a:p>
            <a:r>
              <a:rPr lang="en-IN" sz="2000" dirty="0"/>
              <a:t>While, for the semantic model, Adam optimiser is used with the same learning rate 0.0001.</a:t>
            </a:r>
          </a:p>
          <a:p>
            <a:r>
              <a:rPr lang="en-IN" sz="2000" dirty="0"/>
              <a:t>All models are run on an NVIDIA A100 GPU with 80G RAM, which takes around 12 hours to train the instance model for 60 epochs, and 96 hours to train the semantic models for 100 epochs.</a:t>
            </a:r>
          </a:p>
          <a:p>
            <a:r>
              <a:rPr lang="en-IN" sz="2000" dirty="0"/>
              <a:t>The data splitting process consisted of 3900 images as training and 1081 images as test set.</a:t>
            </a:r>
          </a:p>
          <a:p>
            <a:r>
              <a:rPr lang="en-IN" sz="2000" dirty="0"/>
              <a:t>To evaluate the model, firstly, multi-class panoptic quality (PQ) and multi-class PQ+ metrics have been </a:t>
            </a:r>
            <a:r>
              <a:rPr lang="en-IN" sz="2000" dirty="0" err="1"/>
              <a:t>usedto</a:t>
            </a:r>
            <a:r>
              <a:rPr lang="en-IN" sz="2000" dirty="0"/>
              <a:t> evaluate the segmentation and classification tasks. While, for the counting (cellular composition) the multi-class coefficient of determination R2.</a:t>
            </a:r>
          </a:p>
        </p:txBody>
      </p:sp>
    </p:spTree>
    <p:extLst>
      <p:ext uri="{BB962C8B-B14F-4D97-AF65-F5344CB8AC3E}">
        <p14:creationId xmlns:p14="http://schemas.microsoft.com/office/powerpoint/2010/main" val="118982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Performance Metrics for 1</a:t>
            </a:r>
            <a:r>
              <a:rPr lang="en-US" baseline="30000" dirty="0"/>
              <a:t>st</a:t>
            </a:r>
            <a:r>
              <a:rPr lang="en-US" dirty="0"/>
              <a:t> Solution Implemented</a:t>
            </a:r>
          </a:p>
        </p:txBody>
      </p:sp>
      <p:graphicFrame>
        <p:nvGraphicFramePr>
          <p:cNvPr id="6" name="Table 6">
            <a:extLst>
              <a:ext uri="{FF2B5EF4-FFF2-40B4-BE49-F238E27FC236}">
                <a16:creationId xmlns:a16="http://schemas.microsoft.com/office/drawing/2014/main" id="{FE2AA46D-2647-27E5-1FA8-48E7C5053FB8}"/>
              </a:ext>
            </a:extLst>
          </p:cNvPr>
          <p:cNvGraphicFramePr>
            <a:graphicFrameLocks noGrp="1"/>
          </p:cNvGraphicFramePr>
          <p:nvPr>
            <p:extLst>
              <p:ext uri="{D42A27DB-BD31-4B8C-83A1-F6EECF244321}">
                <p14:modId xmlns:p14="http://schemas.microsoft.com/office/powerpoint/2010/main" val="1207233735"/>
              </p:ext>
            </p:extLst>
          </p:nvPr>
        </p:nvGraphicFramePr>
        <p:xfrm>
          <a:off x="168443" y="1370888"/>
          <a:ext cx="11598443" cy="5352175"/>
        </p:xfrm>
        <a:graphic>
          <a:graphicData uri="http://schemas.openxmlformats.org/drawingml/2006/table">
            <a:tbl>
              <a:tblPr firstRow="1" bandRow="1">
                <a:tableStyleId>{5C22544A-7EE6-4342-B048-85BDC9FD1C3A}</a:tableStyleId>
              </a:tblPr>
              <a:tblGrid>
                <a:gridCol w="1054404">
                  <a:extLst>
                    <a:ext uri="{9D8B030D-6E8A-4147-A177-3AD203B41FA5}">
                      <a16:colId xmlns:a16="http://schemas.microsoft.com/office/drawing/2014/main" val="1127447630"/>
                    </a:ext>
                  </a:extLst>
                </a:gridCol>
                <a:gridCol w="1040885">
                  <a:extLst>
                    <a:ext uri="{9D8B030D-6E8A-4147-A177-3AD203B41FA5}">
                      <a16:colId xmlns:a16="http://schemas.microsoft.com/office/drawing/2014/main" val="2911524032"/>
                    </a:ext>
                  </a:extLst>
                </a:gridCol>
                <a:gridCol w="788550">
                  <a:extLst>
                    <a:ext uri="{9D8B030D-6E8A-4147-A177-3AD203B41FA5}">
                      <a16:colId xmlns:a16="http://schemas.microsoft.com/office/drawing/2014/main" val="617642632"/>
                    </a:ext>
                  </a:extLst>
                </a:gridCol>
                <a:gridCol w="856140">
                  <a:extLst>
                    <a:ext uri="{9D8B030D-6E8A-4147-A177-3AD203B41FA5}">
                      <a16:colId xmlns:a16="http://schemas.microsoft.com/office/drawing/2014/main" val="801040950"/>
                    </a:ext>
                  </a:extLst>
                </a:gridCol>
                <a:gridCol w="1126499">
                  <a:extLst>
                    <a:ext uri="{9D8B030D-6E8A-4147-A177-3AD203B41FA5}">
                      <a16:colId xmlns:a16="http://schemas.microsoft.com/office/drawing/2014/main" val="2189007277"/>
                    </a:ext>
                  </a:extLst>
                </a:gridCol>
                <a:gridCol w="1459945">
                  <a:extLst>
                    <a:ext uri="{9D8B030D-6E8A-4147-A177-3AD203B41FA5}">
                      <a16:colId xmlns:a16="http://schemas.microsoft.com/office/drawing/2014/main" val="2103602173"/>
                    </a:ext>
                  </a:extLst>
                </a:gridCol>
                <a:gridCol w="1054404">
                  <a:extLst>
                    <a:ext uri="{9D8B030D-6E8A-4147-A177-3AD203B41FA5}">
                      <a16:colId xmlns:a16="http://schemas.microsoft.com/office/drawing/2014/main" val="3311901499"/>
                    </a:ext>
                  </a:extLst>
                </a:gridCol>
                <a:gridCol w="1054404">
                  <a:extLst>
                    <a:ext uri="{9D8B030D-6E8A-4147-A177-3AD203B41FA5}">
                      <a16:colId xmlns:a16="http://schemas.microsoft.com/office/drawing/2014/main" val="1044080284"/>
                    </a:ext>
                  </a:extLst>
                </a:gridCol>
                <a:gridCol w="1054404">
                  <a:extLst>
                    <a:ext uri="{9D8B030D-6E8A-4147-A177-3AD203B41FA5}">
                      <a16:colId xmlns:a16="http://schemas.microsoft.com/office/drawing/2014/main" val="1284544538"/>
                    </a:ext>
                  </a:extLst>
                </a:gridCol>
                <a:gridCol w="1054404">
                  <a:extLst>
                    <a:ext uri="{9D8B030D-6E8A-4147-A177-3AD203B41FA5}">
                      <a16:colId xmlns:a16="http://schemas.microsoft.com/office/drawing/2014/main" val="1876621518"/>
                    </a:ext>
                  </a:extLst>
                </a:gridCol>
                <a:gridCol w="1054404">
                  <a:extLst>
                    <a:ext uri="{9D8B030D-6E8A-4147-A177-3AD203B41FA5}">
                      <a16:colId xmlns:a16="http://schemas.microsoft.com/office/drawing/2014/main" val="613947346"/>
                    </a:ext>
                  </a:extLst>
                </a:gridCol>
              </a:tblGrid>
              <a:tr h="882780">
                <a:tc>
                  <a:txBody>
                    <a:bodyPr/>
                    <a:lstStyle/>
                    <a:p>
                      <a:r>
                        <a:rPr lang="en-US" dirty="0"/>
                        <a:t>Model</a:t>
                      </a:r>
                    </a:p>
                  </a:txBody>
                  <a:tcPr/>
                </a:tc>
                <a:tc>
                  <a:txBody>
                    <a:bodyPr/>
                    <a:lstStyle/>
                    <a:p>
                      <a:r>
                        <a:rPr lang="en-US" dirty="0" err="1"/>
                        <a:t>DataAug</a:t>
                      </a:r>
                      <a:endParaRPr lang="en-US" dirty="0"/>
                    </a:p>
                  </a:txBody>
                  <a:tcPr/>
                </a:tc>
                <a:tc>
                  <a:txBody>
                    <a:bodyPr/>
                    <a:lstStyle/>
                    <a:p>
                      <a:r>
                        <a:rPr lang="en-US" dirty="0"/>
                        <a:t>R^2</a:t>
                      </a:r>
                    </a:p>
                  </a:txBody>
                  <a:tcPr/>
                </a:tc>
                <a:tc>
                  <a:txBody>
                    <a:bodyPr/>
                    <a:lstStyle/>
                    <a:p>
                      <a:r>
                        <a:rPr lang="en-US" dirty="0"/>
                        <a:t>PQ</a:t>
                      </a:r>
                    </a:p>
                  </a:txBody>
                  <a:tcPr/>
                </a:tc>
                <a:tc>
                  <a:txBody>
                    <a:bodyPr/>
                    <a:lstStyle/>
                    <a:p>
                      <a:r>
                        <a:rPr lang="en-US" dirty="0" err="1"/>
                        <a:t>mPQ</a:t>
                      </a:r>
                      <a:r>
                        <a:rPr lang="en-US" dirty="0"/>
                        <a:t>+</a:t>
                      </a:r>
                    </a:p>
                  </a:txBody>
                  <a:tcPr/>
                </a:tc>
                <a:tc>
                  <a:txBody>
                    <a:bodyPr/>
                    <a:lstStyle/>
                    <a:p>
                      <a:r>
                        <a:rPr lang="en-US" dirty="0"/>
                        <a:t>PQ+ - neutrophil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PQ+ - epithelial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PQ+ - lymphocyte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PQ+ - plasma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PQ+ - eosinophil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PQ+ - connective tissue</a:t>
                      </a:r>
                    </a:p>
                  </a:txBody>
                  <a:tcPr/>
                </a:tc>
                <a:extLst>
                  <a:ext uri="{0D108BD9-81ED-4DB2-BD59-A6C34878D82A}">
                    <a16:rowId xmlns:a16="http://schemas.microsoft.com/office/drawing/2014/main" val="386358519"/>
                  </a:ext>
                </a:extLst>
              </a:tr>
              <a:tr h="704675">
                <a:tc>
                  <a:txBody>
                    <a:bodyPr/>
                    <a:lstStyle/>
                    <a:p>
                      <a:r>
                        <a:rPr lang="en-US" dirty="0"/>
                        <a:t>Baseline model</a:t>
                      </a:r>
                    </a:p>
                  </a:txBody>
                  <a:tcPr/>
                </a:tc>
                <a:tc>
                  <a:txBody>
                    <a:bodyPr/>
                    <a:lstStyle/>
                    <a:p>
                      <a:r>
                        <a:rPr lang="en-US" dirty="0"/>
                        <a:t>No</a:t>
                      </a:r>
                    </a:p>
                  </a:txBody>
                  <a:tcPr/>
                </a:tc>
                <a:tc>
                  <a:txBody>
                    <a:bodyPr/>
                    <a:lstStyle/>
                    <a:p>
                      <a:r>
                        <a:rPr lang="en-US" dirty="0"/>
                        <a:t>0.8585</a:t>
                      </a:r>
                    </a:p>
                  </a:txBody>
                  <a:tcPr/>
                </a:tc>
                <a:tc>
                  <a:txBody>
                    <a:bodyPr/>
                    <a:lstStyle/>
                    <a:p>
                      <a:r>
                        <a:rPr lang="en-US" dirty="0"/>
                        <a:t>0.6149</a:t>
                      </a:r>
                    </a:p>
                  </a:txBody>
                  <a:tcPr/>
                </a:tc>
                <a:tc>
                  <a:txBody>
                    <a:bodyPr/>
                    <a:lstStyle/>
                    <a:p>
                      <a:r>
                        <a:rPr lang="en-US" dirty="0"/>
                        <a:t>0.4998</a:t>
                      </a:r>
                    </a:p>
                  </a:txBody>
                  <a:tcPr/>
                </a:tc>
                <a:tc>
                  <a:txBody>
                    <a:bodyPr/>
                    <a:lstStyle/>
                    <a:p>
                      <a:r>
                        <a:rPr lang="en-US" dirty="0"/>
                        <a:t>0.2435</a:t>
                      </a:r>
                    </a:p>
                  </a:txBody>
                  <a:tcPr/>
                </a:tc>
                <a:tc>
                  <a:txBody>
                    <a:bodyPr/>
                    <a:lstStyle/>
                    <a:p>
                      <a:r>
                        <a:rPr lang="en-US" dirty="0"/>
                        <a:t>0.6384</a:t>
                      </a:r>
                    </a:p>
                  </a:txBody>
                  <a:tcPr/>
                </a:tc>
                <a:tc>
                  <a:txBody>
                    <a:bodyPr/>
                    <a:lstStyle/>
                    <a:p>
                      <a:r>
                        <a:rPr lang="en-US" dirty="0"/>
                        <a:t>0.6832</a:t>
                      </a:r>
                    </a:p>
                  </a:txBody>
                  <a:tcPr/>
                </a:tc>
                <a:tc>
                  <a:txBody>
                    <a:bodyPr/>
                    <a:lstStyle/>
                    <a:p>
                      <a:r>
                        <a:rPr lang="en-US" dirty="0"/>
                        <a:t>0.5066</a:t>
                      </a:r>
                    </a:p>
                  </a:txBody>
                  <a:tcPr/>
                </a:tc>
                <a:tc>
                  <a:txBody>
                    <a:bodyPr/>
                    <a:lstStyle/>
                    <a:p>
                      <a:r>
                        <a:rPr lang="en-US" dirty="0"/>
                        <a:t>0.3946</a:t>
                      </a:r>
                    </a:p>
                  </a:txBody>
                  <a:tcPr/>
                </a:tc>
                <a:tc>
                  <a:txBody>
                    <a:bodyPr/>
                    <a:lstStyle/>
                    <a:p>
                      <a:r>
                        <a:rPr lang="en-US" dirty="0"/>
                        <a:t>0.5707</a:t>
                      </a:r>
                    </a:p>
                  </a:txBody>
                  <a:tcPr/>
                </a:tc>
                <a:extLst>
                  <a:ext uri="{0D108BD9-81ED-4DB2-BD59-A6C34878D82A}">
                    <a16:rowId xmlns:a16="http://schemas.microsoft.com/office/drawing/2014/main" val="3075408462"/>
                  </a:ext>
                </a:extLst>
              </a:tr>
              <a:tr h="704675">
                <a:tc>
                  <a:txBody>
                    <a:bodyPr/>
                    <a:lstStyle/>
                    <a:p>
                      <a:r>
                        <a:rPr lang="en-US" dirty="0"/>
                        <a:t>Semantic model</a:t>
                      </a:r>
                    </a:p>
                  </a:txBody>
                  <a:tcPr/>
                </a:tc>
                <a:tc>
                  <a:txBody>
                    <a:bodyPr/>
                    <a:lstStyle/>
                    <a:p>
                      <a:r>
                        <a:rPr lang="en-US" dirty="0"/>
                        <a:t>No</a:t>
                      </a:r>
                    </a:p>
                  </a:txBody>
                  <a:tcPr/>
                </a:tc>
                <a:tc>
                  <a:txBody>
                    <a:bodyPr/>
                    <a:lstStyle/>
                    <a:p>
                      <a:r>
                        <a:rPr lang="en-US" dirty="0"/>
                        <a:t>0.8697</a:t>
                      </a:r>
                    </a:p>
                  </a:txBody>
                  <a:tcPr/>
                </a:tc>
                <a:tc>
                  <a:txBody>
                    <a:bodyPr/>
                    <a:lstStyle/>
                    <a:p>
                      <a:r>
                        <a:rPr lang="en-US" dirty="0"/>
                        <a:t>0.6235</a:t>
                      </a:r>
                    </a:p>
                  </a:txBody>
                  <a:tcPr/>
                </a:tc>
                <a:tc>
                  <a:txBody>
                    <a:bodyPr/>
                    <a:lstStyle/>
                    <a:p>
                      <a:r>
                        <a:rPr lang="en-US" dirty="0"/>
                        <a:t>0.5195</a:t>
                      </a:r>
                    </a:p>
                  </a:txBody>
                  <a:tcPr/>
                </a:tc>
                <a:tc>
                  <a:txBody>
                    <a:bodyPr/>
                    <a:lstStyle/>
                    <a:p>
                      <a:r>
                        <a:rPr lang="en-US" dirty="0"/>
                        <a:t>0.3024</a:t>
                      </a:r>
                    </a:p>
                  </a:txBody>
                  <a:tcPr/>
                </a:tc>
                <a:tc>
                  <a:txBody>
                    <a:bodyPr/>
                    <a:lstStyle/>
                    <a:p>
                      <a:r>
                        <a:rPr lang="en-US" dirty="0"/>
                        <a:t>0.6133</a:t>
                      </a:r>
                    </a:p>
                  </a:txBody>
                  <a:tcPr/>
                </a:tc>
                <a:tc>
                  <a:txBody>
                    <a:bodyPr/>
                    <a:lstStyle/>
                    <a:p>
                      <a:r>
                        <a:rPr lang="en-US" dirty="0"/>
                        <a:t>0.7079</a:t>
                      </a:r>
                    </a:p>
                  </a:txBody>
                  <a:tcPr/>
                </a:tc>
                <a:tc>
                  <a:txBody>
                    <a:bodyPr/>
                    <a:lstStyle/>
                    <a:p>
                      <a:r>
                        <a:rPr lang="en-US" dirty="0"/>
                        <a:t>0.5136</a:t>
                      </a:r>
                    </a:p>
                  </a:txBody>
                  <a:tcPr/>
                </a:tc>
                <a:tc>
                  <a:txBody>
                    <a:bodyPr/>
                    <a:lstStyle/>
                    <a:p>
                      <a:r>
                        <a:rPr lang="en-US" dirty="0"/>
                        <a:t>0.3954</a:t>
                      </a:r>
                    </a:p>
                  </a:txBody>
                  <a:tcPr/>
                </a:tc>
                <a:tc>
                  <a:txBody>
                    <a:bodyPr/>
                    <a:lstStyle/>
                    <a:p>
                      <a:r>
                        <a:rPr lang="en-US" dirty="0"/>
                        <a:t>0.5843</a:t>
                      </a:r>
                    </a:p>
                  </a:txBody>
                  <a:tcPr/>
                </a:tc>
                <a:extLst>
                  <a:ext uri="{0D108BD9-81ED-4DB2-BD59-A6C34878D82A}">
                    <a16:rowId xmlns:a16="http://schemas.microsoft.com/office/drawing/2014/main" val="366919789"/>
                  </a:ext>
                </a:extLst>
              </a:tr>
              <a:tr h="704675">
                <a:tc>
                  <a:txBody>
                    <a:bodyPr/>
                    <a:lstStyle/>
                    <a:p>
                      <a:r>
                        <a:rPr lang="en-US" dirty="0"/>
                        <a:t>Semantic model</a:t>
                      </a:r>
                    </a:p>
                  </a:txBody>
                  <a:tcPr/>
                </a:tc>
                <a:tc>
                  <a:txBody>
                    <a:bodyPr/>
                    <a:lstStyle/>
                    <a:p>
                      <a:r>
                        <a:rPr lang="en-US" dirty="0"/>
                        <a:t>Yes</a:t>
                      </a:r>
                    </a:p>
                  </a:txBody>
                  <a:tcPr/>
                </a:tc>
                <a:tc>
                  <a:txBody>
                    <a:bodyPr/>
                    <a:lstStyle/>
                    <a:p>
                      <a:r>
                        <a:rPr lang="en-US" b="1" dirty="0">
                          <a:solidFill>
                            <a:srgbClr val="FF0000"/>
                          </a:solidFill>
                        </a:rPr>
                        <a:t>0.8801</a:t>
                      </a:r>
                    </a:p>
                  </a:txBody>
                  <a:tcPr/>
                </a:tc>
                <a:tc>
                  <a:txBody>
                    <a:bodyPr/>
                    <a:lstStyle/>
                    <a:p>
                      <a:r>
                        <a:rPr lang="en-US" dirty="0"/>
                        <a:t>0.6310</a:t>
                      </a:r>
                    </a:p>
                  </a:txBody>
                  <a:tcPr/>
                </a:tc>
                <a:tc>
                  <a:txBody>
                    <a:bodyPr/>
                    <a:lstStyle/>
                    <a:p>
                      <a:r>
                        <a:rPr lang="en-US" b="1" dirty="0">
                          <a:solidFill>
                            <a:srgbClr val="FF0000"/>
                          </a:solidFill>
                        </a:rPr>
                        <a:t>0.5338</a:t>
                      </a:r>
                    </a:p>
                  </a:txBody>
                  <a:tcPr/>
                </a:tc>
                <a:tc>
                  <a:txBody>
                    <a:bodyPr/>
                    <a:lstStyle/>
                    <a:p>
                      <a:r>
                        <a:rPr lang="en-US" b="1" dirty="0">
                          <a:solidFill>
                            <a:srgbClr val="FF0000"/>
                          </a:solidFill>
                        </a:rPr>
                        <a:t>0.3498</a:t>
                      </a:r>
                    </a:p>
                  </a:txBody>
                  <a:tcPr/>
                </a:tc>
                <a:tc>
                  <a:txBody>
                    <a:bodyPr/>
                    <a:lstStyle/>
                    <a:p>
                      <a:r>
                        <a:rPr lang="en-US" dirty="0"/>
                        <a:t>0.6011</a:t>
                      </a:r>
                    </a:p>
                  </a:txBody>
                  <a:tcPr/>
                </a:tc>
                <a:tc>
                  <a:txBody>
                    <a:bodyPr/>
                    <a:lstStyle/>
                    <a:p>
                      <a:r>
                        <a:rPr lang="en-US" b="1" dirty="0">
                          <a:solidFill>
                            <a:srgbClr val="FF0000"/>
                          </a:solidFill>
                        </a:rPr>
                        <a:t>0.7233</a:t>
                      </a:r>
                    </a:p>
                  </a:txBody>
                  <a:tcPr/>
                </a:tc>
                <a:tc>
                  <a:txBody>
                    <a:bodyPr/>
                    <a:lstStyle/>
                    <a:p>
                      <a:r>
                        <a:rPr lang="en-US" b="1" dirty="0">
                          <a:solidFill>
                            <a:srgbClr val="FF0000"/>
                          </a:solidFill>
                        </a:rPr>
                        <a:t>0.5326</a:t>
                      </a:r>
                    </a:p>
                  </a:txBody>
                  <a:tcPr/>
                </a:tc>
                <a:tc>
                  <a:txBody>
                    <a:bodyPr/>
                    <a:lstStyle/>
                    <a:p>
                      <a:r>
                        <a:rPr lang="en-US" b="1" dirty="0">
                          <a:solidFill>
                            <a:srgbClr val="FF0000"/>
                          </a:solidFill>
                        </a:rPr>
                        <a:t>0.4007</a:t>
                      </a:r>
                    </a:p>
                  </a:txBody>
                  <a:tcPr/>
                </a:tc>
                <a:tc>
                  <a:txBody>
                    <a:bodyPr/>
                    <a:lstStyle/>
                    <a:p>
                      <a:r>
                        <a:rPr lang="en-US" dirty="0"/>
                        <a:t>0.5955</a:t>
                      </a:r>
                    </a:p>
                  </a:txBody>
                  <a:tcPr/>
                </a:tc>
                <a:extLst>
                  <a:ext uri="{0D108BD9-81ED-4DB2-BD59-A6C34878D82A}">
                    <a16:rowId xmlns:a16="http://schemas.microsoft.com/office/drawing/2014/main" val="923435730"/>
                  </a:ext>
                </a:extLst>
              </a:tr>
              <a:tr h="704675">
                <a:tc>
                  <a:txBody>
                    <a:bodyPr/>
                    <a:lstStyle/>
                    <a:p>
                      <a:r>
                        <a:rPr lang="en-US" dirty="0"/>
                        <a:t>Instance model</a:t>
                      </a:r>
                    </a:p>
                  </a:txBody>
                  <a:tcPr/>
                </a:tc>
                <a:tc>
                  <a:txBody>
                    <a:bodyPr/>
                    <a:lstStyle/>
                    <a:p>
                      <a:r>
                        <a:rPr lang="en-US" dirty="0"/>
                        <a:t>No</a:t>
                      </a:r>
                    </a:p>
                  </a:txBody>
                  <a:tcPr/>
                </a:tc>
                <a:tc>
                  <a:txBody>
                    <a:bodyPr/>
                    <a:lstStyle/>
                    <a:p>
                      <a:r>
                        <a:rPr lang="en-US" dirty="0"/>
                        <a:t>0.7933</a:t>
                      </a:r>
                    </a:p>
                  </a:txBody>
                  <a:tcPr/>
                </a:tc>
                <a:tc>
                  <a:txBody>
                    <a:bodyPr/>
                    <a:lstStyle/>
                    <a:p>
                      <a:r>
                        <a:rPr lang="en-US" dirty="0"/>
                        <a:t>0.6369</a:t>
                      </a:r>
                    </a:p>
                  </a:txBody>
                  <a:tcPr/>
                </a:tc>
                <a:tc>
                  <a:txBody>
                    <a:bodyPr/>
                    <a:lstStyle/>
                    <a:p>
                      <a:r>
                        <a:rPr lang="en-US" dirty="0"/>
                        <a:t>0.5158</a:t>
                      </a:r>
                    </a:p>
                  </a:txBody>
                  <a:tcPr/>
                </a:tc>
                <a:tc>
                  <a:txBody>
                    <a:bodyPr/>
                    <a:lstStyle/>
                    <a:p>
                      <a:r>
                        <a:rPr lang="en-US" dirty="0"/>
                        <a:t>0.2858</a:t>
                      </a:r>
                    </a:p>
                  </a:txBody>
                  <a:tcPr/>
                </a:tc>
                <a:tc>
                  <a:txBody>
                    <a:bodyPr/>
                    <a:lstStyle/>
                    <a:p>
                      <a:r>
                        <a:rPr lang="en-US" dirty="0"/>
                        <a:t>0.6421</a:t>
                      </a:r>
                    </a:p>
                  </a:txBody>
                  <a:tcPr/>
                </a:tc>
                <a:tc>
                  <a:txBody>
                    <a:bodyPr/>
                    <a:lstStyle/>
                    <a:p>
                      <a:r>
                        <a:rPr lang="en-US" dirty="0"/>
                        <a:t>0.6955</a:t>
                      </a:r>
                    </a:p>
                  </a:txBody>
                  <a:tcPr/>
                </a:tc>
                <a:tc>
                  <a:txBody>
                    <a:bodyPr/>
                    <a:lstStyle/>
                    <a:p>
                      <a:r>
                        <a:rPr lang="en-US" dirty="0"/>
                        <a:t>0.5076</a:t>
                      </a:r>
                    </a:p>
                  </a:txBody>
                  <a:tcPr/>
                </a:tc>
                <a:tc>
                  <a:txBody>
                    <a:bodyPr/>
                    <a:lstStyle/>
                    <a:p>
                      <a:r>
                        <a:rPr lang="en-US" dirty="0"/>
                        <a:t>0.3546</a:t>
                      </a:r>
                    </a:p>
                  </a:txBody>
                  <a:tcPr/>
                </a:tc>
                <a:tc>
                  <a:txBody>
                    <a:bodyPr/>
                    <a:lstStyle/>
                    <a:p>
                      <a:r>
                        <a:rPr lang="en-US" dirty="0"/>
                        <a:t>0.609</a:t>
                      </a:r>
                    </a:p>
                  </a:txBody>
                  <a:tcPr/>
                </a:tc>
                <a:extLst>
                  <a:ext uri="{0D108BD9-81ED-4DB2-BD59-A6C34878D82A}">
                    <a16:rowId xmlns:a16="http://schemas.microsoft.com/office/drawing/2014/main" val="1001203037"/>
                  </a:ext>
                </a:extLst>
              </a:tr>
              <a:tr h="704675">
                <a:tc>
                  <a:txBody>
                    <a:bodyPr/>
                    <a:lstStyle/>
                    <a:p>
                      <a:r>
                        <a:rPr lang="en-US" dirty="0"/>
                        <a:t>Instance model</a:t>
                      </a:r>
                    </a:p>
                  </a:txBody>
                  <a:tcPr/>
                </a:tc>
                <a:tc>
                  <a:txBody>
                    <a:bodyPr/>
                    <a:lstStyle/>
                    <a:p>
                      <a:r>
                        <a:rPr lang="en-US" dirty="0"/>
                        <a:t>Yes</a:t>
                      </a:r>
                    </a:p>
                  </a:txBody>
                  <a:tcPr/>
                </a:tc>
                <a:tc>
                  <a:txBody>
                    <a:bodyPr/>
                    <a:lstStyle/>
                    <a:p>
                      <a:r>
                        <a:rPr lang="en-US" dirty="0"/>
                        <a:t>0.802</a:t>
                      </a:r>
                    </a:p>
                  </a:txBody>
                  <a:tcPr/>
                </a:tc>
                <a:tc>
                  <a:txBody>
                    <a:bodyPr/>
                    <a:lstStyle/>
                    <a:p>
                      <a:r>
                        <a:rPr lang="en-US" b="1" dirty="0">
                          <a:solidFill>
                            <a:srgbClr val="FF0000"/>
                          </a:solidFill>
                        </a:rPr>
                        <a:t>0.6457</a:t>
                      </a:r>
                    </a:p>
                  </a:txBody>
                  <a:tcPr/>
                </a:tc>
                <a:tc>
                  <a:txBody>
                    <a:bodyPr/>
                    <a:lstStyle/>
                    <a:p>
                      <a:r>
                        <a:rPr lang="en-US" dirty="0"/>
                        <a:t>0.5294</a:t>
                      </a:r>
                    </a:p>
                  </a:txBody>
                  <a:tcPr/>
                </a:tc>
                <a:tc>
                  <a:txBody>
                    <a:bodyPr/>
                    <a:lstStyle/>
                    <a:p>
                      <a:r>
                        <a:rPr lang="en-US" dirty="0"/>
                        <a:t>0.3208</a:t>
                      </a:r>
                    </a:p>
                  </a:txBody>
                  <a:tcPr/>
                </a:tc>
                <a:tc>
                  <a:txBody>
                    <a:bodyPr/>
                    <a:lstStyle/>
                    <a:p>
                      <a:r>
                        <a:rPr lang="en-US" b="1" dirty="0">
                          <a:solidFill>
                            <a:srgbClr val="FF0000"/>
                          </a:solidFill>
                        </a:rPr>
                        <a:t>0.6491</a:t>
                      </a:r>
                    </a:p>
                  </a:txBody>
                  <a:tcPr/>
                </a:tc>
                <a:tc>
                  <a:txBody>
                    <a:bodyPr/>
                    <a:lstStyle/>
                    <a:p>
                      <a:r>
                        <a:rPr lang="en-US" dirty="0"/>
                        <a:t>0.707</a:t>
                      </a:r>
                    </a:p>
                  </a:txBody>
                  <a:tcPr/>
                </a:tc>
                <a:tc>
                  <a:txBody>
                    <a:bodyPr/>
                    <a:lstStyle/>
                    <a:p>
                      <a:r>
                        <a:rPr lang="en-US" dirty="0"/>
                        <a:t>0.5073</a:t>
                      </a:r>
                    </a:p>
                  </a:txBody>
                  <a:tcPr/>
                </a:tc>
                <a:tc>
                  <a:txBody>
                    <a:bodyPr/>
                    <a:lstStyle/>
                    <a:p>
                      <a:r>
                        <a:rPr lang="en-US" dirty="0"/>
                        <a:t>0.375</a:t>
                      </a:r>
                    </a:p>
                  </a:txBody>
                  <a:tcPr/>
                </a:tc>
                <a:tc>
                  <a:txBody>
                    <a:bodyPr/>
                    <a:lstStyle/>
                    <a:p>
                      <a:r>
                        <a:rPr lang="en-US" b="1" dirty="0">
                          <a:solidFill>
                            <a:srgbClr val="FF0000"/>
                          </a:solidFill>
                        </a:rPr>
                        <a:t>0.6167</a:t>
                      </a:r>
                    </a:p>
                  </a:txBody>
                  <a:tcPr/>
                </a:tc>
                <a:extLst>
                  <a:ext uri="{0D108BD9-81ED-4DB2-BD59-A6C34878D82A}">
                    <a16:rowId xmlns:a16="http://schemas.microsoft.com/office/drawing/2014/main" val="1044831244"/>
                  </a:ext>
                </a:extLst>
              </a:tr>
              <a:tr h="704675">
                <a:tc>
                  <a:txBody>
                    <a:bodyPr/>
                    <a:lstStyle/>
                    <a:p>
                      <a:r>
                        <a:rPr lang="en-US" dirty="0"/>
                        <a:t>Model I implemented</a:t>
                      </a:r>
                    </a:p>
                  </a:txBody>
                  <a:tcPr/>
                </a:tc>
                <a:tc>
                  <a:txBody>
                    <a:bodyPr/>
                    <a:lstStyle/>
                    <a:p>
                      <a:r>
                        <a:rPr lang="en-US" dirty="0"/>
                        <a:t>Yes</a:t>
                      </a:r>
                    </a:p>
                  </a:txBody>
                  <a:tcPr/>
                </a:tc>
                <a:tc>
                  <a:txBody>
                    <a:bodyPr/>
                    <a:lstStyle/>
                    <a:p>
                      <a:r>
                        <a:rPr lang="en-US" sz="2300" b="1" dirty="0">
                          <a:solidFill>
                            <a:srgbClr val="002060"/>
                          </a:solidFill>
                        </a:rPr>
                        <a:t>0.9048</a:t>
                      </a:r>
                    </a:p>
                  </a:txBody>
                  <a:tcPr/>
                </a:tc>
                <a:tc>
                  <a:txBody>
                    <a:bodyPr/>
                    <a:lstStyle/>
                    <a:p>
                      <a:r>
                        <a:rPr lang="en-US" sz="2300" b="1" dirty="0">
                          <a:solidFill>
                            <a:srgbClr val="002060"/>
                          </a:solidFill>
                        </a:rPr>
                        <a:t>0.6658</a:t>
                      </a:r>
                    </a:p>
                  </a:txBody>
                  <a:tcPr/>
                </a:tc>
                <a:tc>
                  <a:txBody>
                    <a:bodyPr/>
                    <a:lstStyle/>
                    <a:p>
                      <a:r>
                        <a:rPr lang="en-US" sz="2300" b="1" dirty="0">
                          <a:solidFill>
                            <a:srgbClr val="002060"/>
                          </a:solidFill>
                        </a:rPr>
                        <a:t>0.5655</a:t>
                      </a:r>
                    </a:p>
                  </a:txBody>
                  <a:tcPr/>
                </a:tc>
                <a:tc>
                  <a:txBody>
                    <a:bodyPr/>
                    <a:lstStyle/>
                    <a:p>
                      <a:r>
                        <a:rPr lang="en-US" sz="2300" b="1" dirty="0">
                          <a:solidFill>
                            <a:srgbClr val="002060"/>
                          </a:solidFill>
                        </a:rPr>
                        <a:t>0.3781</a:t>
                      </a:r>
                    </a:p>
                  </a:txBody>
                  <a:tcPr/>
                </a:tc>
                <a:tc>
                  <a:txBody>
                    <a:bodyPr/>
                    <a:lstStyle/>
                    <a:p>
                      <a:r>
                        <a:rPr lang="en-US" sz="2300" b="1" dirty="0">
                          <a:solidFill>
                            <a:srgbClr val="002060"/>
                          </a:solidFill>
                        </a:rPr>
                        <a:t>0.6225</a:t>
                      </a:r>
                    </a:p>
                  </a:txBody>
                  <a:tcPr/>
                </a:tc>
                <a:tc>
                  <a:txBody>
                    <a:bodyPr/>
                    <a:lstStyle/>
                    <a:p>
                      <a:r>
                        <a:rPr lang="en-US" sz="2300" b="1" dirty="0">
                          <a:solidFill>
                            <a:srgbClr val="002060"/>
                          </a:solidFill>
                        </a:rPr>
                        <a:t>0.7373</a:t>
                      </a:r>
                    </a:p>
                  </a:txBody>
                  <a:tcPr/>
                </a:tc>
                <a:tc>
                  <a:txBody>
                    <a:bodyPr/>
                    <a:lstStyle/>
                    <a:p>
                      <a:r>
                        <a:rPr lang="en-US" sz="2300" b="1" dirty="0">
                          <a:solidFill>
                            <a:srgbClr val="002060"/>
                          </a:solidFill>
                        </a:rPr>
                        <a:t>0.5621</a:t>
                      </a:r>
                    </a:p>
                  </a:txBody>
                  <a:tcPr/>
                </a:tc>
                <a:tc>
                  <a:txBody>
                    <a:bodyPr/>
                    <a:lstStyle/>
                    <a:p>
                      <a:r>
                        <a:rPr lang="en-US" sz="2300" b="1" dirty="0">
                          <a:solidFill>
                            <a:srgbClr val="002060"/>
                          </a:solidFill>
                        </a:rPr>
                        <a:t>0.4293</a:t>
                      </a:r>
                    </a:p>
                  </a:txBody>
                  <a:tcPr/>
                </a:tc>
                <a:tc>
                  <a:txBody>
                    <a:bodyPr/>
                    <a:lstStyle/>
                    <a:p>
                      <a:r>
                        <a:rPr lang="en-US" sz="2300" b="1" dirty="0">
                          <a:solidFill>
                            <a:srgbClr val="002060"/>
                          </a:solidFill>
                        </a:rPr>
                        <a:t>0.6272</a:t>
                      </a:r>
                    </a:p>
                  </a:txBody>
                  <a:tcPr/>
                </a:tc>
                <a:extLst>
                  <a:ext uri="{0D108BD9-81ED-4DB2-BD59-A6C34878D82A}">
                    <a16:rowId xmlns:a16="http://schemas.microsoft.com/office/drawing/2014/main" val="3645373931"/>
                  </a:ext>
                </a:extLst>
              </a:tr>
            </a:tbl>
          </a:graphicData>
        </a:graphic>
      </p:graphicFrame>
    </p:spTree>
    <p:extLst>
      <p:ext uri="{BB962C8B-B14F-4D97-AF65-F5344CB8AC3E}">
        <p14:creationId xmlns:p14="http://schemas.microsoft.com/office/powerpoint/2010/main" val="77575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690688"/>
          </a:xfrm>
        </p:spPr>
        <p:txBody>
          <a:bodyPr>
            <a:normAutofit/>
          </a:bodyPr>
          <a:lstStyle/>
          <a:p>
            <a:r>
              <a:rPr lang="en-US" dirty="0"/>
              <a:t>Performance Metrics for 1</a:t>
            </a:r>
            <a:r>
              <a:rPr lang="en-US" baseline="30000" dirty="0"/>
              <a:t>st</a:t>
            </a:r>
            <a:r>
              <a:rPr lang="en-US" dirty="0"/>
              <a:t> Solution Observations</a:t>
            </a:r>
          </a:p>
        </p:txBody>
      </p:sp>
      <p:sp>
        <p:nvSpPr>
          <p:cNvPr id="5" name="Content Placeholder 2">
            <a:extLst>
              <a:ext uri="{FF2B5EF4-FFF2-40B4-BE49-F238E27FC236}">
                <a16:creationId xmlns:a16="http://schemas.microsoft.com/office/drawing/2014/main" id="{871573A9-8481-872A-86F3-B62F211AC8D1}"/>
              </a:ext>
            </a:extLst>
          </p:cNvPr>
          <p:cNvSpPr>
            <a:spLocks noGrp="1"/>
          </p:cNvSpPr>
          <p:nvPr>
            <p:ph idx="1"/>
          </p:nvPr>
        </p:nvSpPr>
        <p:spPr>
          <a:xfrm>
            <a:off x="168442" y="1419726"/>
            <a:ext cx="11790947" cy="5001963"/>
          </a:xfrm>
        </p:spPr>
        <p:txBody>
          <a:bodyPr>
            <a:noAutofit/>
          </a:bodyPr>
          <a:lstStyle/>
          <a:p>
            <a:pPr marL="0" indent="0">
              <a:buNone/>
            </a:pPr>
            <a:r>
              <a:rPr lang="en-IN" sz="2000" b="1" u="sng" dirty="0"/>
              <a:t>Observations:</a:t>
            </a:r>
          </a:p>
          <a:p>
            <a:r>
              <a:rPr lang="en-IN" sz="2000" dirty="0"/>
              <a:t>The results are reported in the previous slide, where my framework outperformed all compared models.</a:t>
            </a:r>
          </a:p>
          <a:p>
            <a:r>
              <a:rPr lang="en-IN" sz="2000" dirty="0"/>
              <a:t>In a closer inspection, I observed that my modified Semantic Model performs better than the baseline model. The performance improvement comes from the data augmentation and better backbone model. Moreover, one interesting finding is that the Instance Model performs better than the Semantic Model in terms of PQ evaluation metrics, while the Semantic Model outperforms the instances model in terms of </a:t>
            </a:r>
            <a:r>
              <a:rPr lang="en-IN" sz="2000" dirty="0" err="1"/>
              <a:t>mPQ</a:t>
            </a:r>
            <a:r>
              <a:rPr lang="en-IN" sz="2000" dirty="0"/>
              <a:t>+ and R2 evaluation metrics.</a:t>
            </a:r>
          </a:p>
          <a:p>
            <a:r>
              <a:rPr lang="en-IN" sz="2000" dirty="0"/>
              <a:t>This is because, when performing segmentation, the Instance Model focuses only on the nucleus region. Hence, it has a better segmentation accuracy (PQ).</a:t>
            </a:r>
          </a:p>
          <a:p>
            <a:r>
              <a:rPr lang="en-IN" sz="2000" dirty="0"/>
              <a:t>While the Semantic Model has a great semantic understanding of the content of the image, i.e. how many cells are in the images. Hence, the classification accuracy (R2 ) is better. Also, even with a low PQ, the Semantic Model can also outperform the Instance Model regarding the final </a:t>
            </a:r>
            <a:r>
              <a:rPr lang="en-IN" sz="2000" dirty="0" err="1"/>
              <a:t>mPQ</a:t>
            </a:r>
            <a:r>
              <a:rPr lang="en-IN" sz="2000" dirty="0"/>
              <a:t>+.</a:t>
            </a:r>
          </a:p>
          <a:p>
            <a:r>
              <a:rPr lang="en-IN" sz="2000" dirty="0"/>
              <a:t>I plan on writing a paper soon and make the code available soon on </a:t>
            </a:r>
            <a:r>
              <a:rPr lang="en-IN" sz="2000" dirty="0" err="1"/>
              <a:t>Github</a:t>
            </a:r>
            <a:r>
              <a:rPr lang="en-IN" sz="2000" dirty="0"/>
              <a:t> once I format the code properly.</a:t>
            </a:r>
          </a:p>
        </p:txBody>
      </p:sp>
    </p:spTree>
    <p:extLst>
      <p:ext uri="{BB962C8B-B14F-4D97-AF65-F5344CB8AC3E}">
        <p14:creationId xmlns:p14="http://schemas.microsoft.com/office/powerpoint/2010/main" val="63242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212600"/>
          </a:xfrm>
        </p:spPr>
        <p:txBody>
          <a:bodyPr>
            <a:normAutofit/>
          </a:bodyPr>
          <a:lstStyle/>
          <a:p>
            <a:r>
              <a:rPr lang="en-US" dirty="0"/>
              <a:t>Output Images for 1</a:t>
            </a:r>
            <a:r>
              <a:rPr lang="en-US" baseline="30000" dirty="0"/>
              <a:t>st</a:t>
            </a:r>
            <a:r>
              <a:rPr lang="en-US" dirty="0"/>
              <a:t> Solution Implemented</a:t>
            </a:r>
          </a:p>
        </p:txBody>
      </p:sp>
      <p:pic>
        <p:nvPicPr>
          <p:cNvPr id="11" name="Picture 10">
            <a:extLst>
              <a:ext uri="{FF2B5EF4-FFF2-40B4-BE49-F238E27FC236}">
                <a16:creationId xmlns:a16="http://schemas.microsoft.com/office/drawing/2014/main" id="{55B4B444-C458-BBBB-770B-FC97C517CF18}"/>
              </a:ext>
            </a:extLst>
          </p:cNvPr>
          <p:cNvPicPr>
            <a:picLocks noChangeAspect="1"/>
          </p:cNvPicPr>
          <p:nvPr/>
        </p:nvPicPr>
        <p:blipFill>
          <a:blip r:embed="rId2"/>
          <a:stretch>
            <a:fillRect/>
          </a:stretch>
        </p:blipFill>
        <p:spPr>
          <a:xfrm>
            <a:off x="505326" y="1631950"/>
            <a:ext cx="11261558" cy="4816976"/>
          </a:xfrm>
          <a:prstGeom prst="rect">
            <a:avLst/>
          </a:prstGeom>
        </p:spPr>
      </p:pic>
    </p:spTree>
    <p:extLst>
      <p:ext uri="{BB962C8B-B14F-4D97-AF65-F5344CB8AC3E}">
        <p14:creationId xmlns:p14="http://schemas.microsoft.com/office/powerpoint/2010/main" val="255751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dirty="0">
                <a:solidFill>
                  <a:schemeClr val="bg1"/>
                </a:solidFill>
              </a:rPr>
              <a:t>Projects which I worked on:</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7"/>
            <a:ext cx="10675016" cy="3900106"/>
          </a:xfrm>
        </p:spPr>
        <p:txBody>
          <a:bodyPr vert="horz" lIns="91440" tIns="45720" rIns="91440" bIns="45720" rtlCol="0" anchor="ctr">
            <a:normAutofit/>
          </a:bodyPr>
          <a:lstStyle/>
          <a:p>
            <a:r>
              <a:rPr lang="en-US" sz="2400" dirty="0"/>
              <a:t>A deep-learning / computer vision based project and the work was to segment nuclei in an image and classify. </a:t>
            </a:r>
            <a:r>
              <a:rPr lang="en-US" sz="2400" b="1" dirty="0"/>
              <a:t>(Instance Segmentation &amp; Semantic Segmentation)</a:t>
            </a:r>
            <a:r>
              <a:rPr lang="en-US" sz="2400" dirty="0"/>
              <a:t> The link for the challenge was this : </a:t>
            </a:r>
            <a:r>
              <a:rPr lang="en-US" sz="2400" dirty="0">
                <a:hlinkClick r:id="rId2"/>
              </a:rPr>
              <a:t>https://conic-challenge.grand-challenge.org/</a:t>
            </a:r>
            <a:r>
              <a:rPr lang="en-US" sz="2400" dirty="0"/>
              <a:t>  .  The name of the challenge was </a:t>
            </a:r>
            <a:r>
              <a:rPr lang="en-US" sz="2400" b="1" dirty="0"/>
              <a:t>Conic Challenge. </a:t>
            </a:r>
            <a:r>
              <a:rPr lang="en-US" sz="2400" dirty="0"/>
              <a:t>Had to close it at that time of the semester due to time constraint and moved on with the 2</a:t>
            </a:r>
            <a:r>
              <a:rPr lang="en-US" sz="2400" baseline="30000" dirty="0"/>
              <a:t>nd</a:t>
            </a:r>
            <a:r>
              <a:rPr lang="en-US" sz="2400" dirty="0"/>
              <a:t> project.</a:t>
            </a:r>
            <a:r>
              <a:rPr lang="en-US" sz="2200" b="1" dirty="0"/>
              <a:t> </a:t>
            </a:r>
            <a:r>
              <a:rPr lang="en-US" sz="2200" dirty="0"/>
              <a:t>But I have had a good progress and currently trying and writing a paper.</a:t>
            </a:r>
            <a:endParaRPr lang="en-US" sz="2200" b="1" dirty="0"/>
          </a:p>
          <a:p>
            <a:r>
              <a:rPr lang="en-US" sz="2200" dirty="0"/>
              <a:t>My other project was on </a:t>
            </a:r>
            <a:r>
              <a:rPr lang="en-US" sz="2200" b="1" dirty="0"/>
              <a:t>Deriving High-Quality Book Comprehension Benchmarks via Book-Movie Script Alignments </a:t>
            </a:r>
            <a:r>
              <a:rPr lang="en-US" sz="2200" dirty="0"/>
              <a:t>which was based on </a:t>
            </a:r>
            <a:r>
              <a:rPr lang="en-US" sz="2200" b="1" dirty="0"/>
              <a:t>NLP</a:t>
            </a:r>
            <a:r>
              <a:rPr lang="en-US" sz="2200" dirty="0"/>
              <a:t>. I worked under the guidance of </a:t>
            </a:r>
            <a:r>
              <a:rPr lang="en-US" sz="2200" b="1" dirty="0"/>
              <a:t>Prof. Grace Wang</a:t>
            </a:r>
            <a:r>
              <a:rPr lang="en-US" sz="2200" dirty="0"/>
              <a:t> and along with </a:t>
            </a:r>
            <a:r>
              <a:rPr lang="en-US" sz="2200" b="1" dirty="0"/>
              <a:t>2 team members who were </a:t>
            </a:r>
            <a:r>
              <a:rPr lang="en-US" sz="2200" b="1" dirty="0" err="1"/>
              <a:t>Muntasir</a:t>
            </a:r>
            <a:r>
              <a:rPr lang="en-US" sz="2200" b="1" dirty="0"/>
              <a:t> and </a:t>
            </a:r>
            <a:r>
              <a:rPr lang="en-US" sz="2200" b="1" dirty="0" err="1"/>
              <a:t>Jingyi</a:t>
            </a:r>
            <a:r>
              <a:rPr lang="en-US" sz="2200" dirty="0"/>
              <a:t>.</a:t>
            </a:r>
            <a:endParaRPr lang="en-US" sz="2400" dirty="0"/>
          </a:p>
        </p:txBody>
      </p:sp>
    </p:spTree>
    <p:extLst>
      <p:ext uri="{BB962C8B-B14F-4D97-AF65-F5344CB8AC3E}">
        <p14:creationId xmlns:p14="http://schemas.microsoft.com/office/powerpoint/2010/main" val="2006486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288757" y="365125"/>
            <a:ext cx="11065043" cy="1325563"/>
          </a:xfrm>
        </p:spPr>
        <p:txBody>
          <a:bodyPr>
            <a:normAutofit/>
          </a:bodyPr>
          <a:lstStyle/>
          <a:p>
            <a:r>
              <a:rPr lang="en-US" dirty="0"/>
              <a:t>Solutions Implemented By Me in my work (2</a:t>
            </a:r>
            <a:r>
              <a:rPr lang="en-US" baseline="30000" dirty="0"/>
              <a:t>nd</a:t>
            </a:r>
            <a:r>
              <a:rPr lang="en-US" dirty="0"/>
              <a:t> Solution) based on Pure Detectron2:</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288757" y="1825625"/>
            <a:ext cx="11694695" cy="4839870"/>
          </a:xfrm>
        </p:spPr>
        <p:txBody>
          <a:bodyPr>
            <a:normAutofit fontScale="92500" lnSpcReduction="20000"/>
          </a:bodyPr>
          <a:lstStyle/>
          <a:p>
            <a:r>
              <a:rPr lang="en-US" dirty="0"/>
              <a:t>My second model was just based on </a:t>
            </a:r>
            <a:r>
              <a:rPr lang="en-US" b="1" dirty="0"/>
              <a:t>Mask-RCNN framework using Facebook’s Pre-trained Detectron2 model</a:t>
            </a:r>
            <a:r>
              <a:rPr lang="en-US" dirty="0"/>
              <a:t>. Here I just performed Segmentation and Classification and no counting due to time constraints. Paper on Detectron2 (</a:t>
            </a:r>
            <a:r>
              <a:rPr lang="en-US" dirty="0">
                <a:hlinkClick r:id="rId2"/>
              </a:rPr>
              <a:t>Detectron2Paper</a:t>
            </a:r>
            <a:r>
              <a:rPr lang="en-US" dirty="0"/>
              <a:t>) and </a:t>
            </a:r>
            <a:r>
              <a:rPr lang="en-US" dirty="0" err="1"/>
              <a:t>Github</a:t>
            </a:r>
            <a:r>
              <a:rPr lang="en-US" dirty="0"/>
              <a:t> repo for Detectron2 (</a:t>
            </a:r>
            <a:r>
              <a:rPr lang="en-US" dirty="0">
                <a:hlinkClick r:id="rId3"/>
              </a:rPr>
              <a:t>Detectron2Github</a:t>
            </a:r>
            <a:r>
              <a:rPr lang="en-US" dirty="0"/>
              <a:t>)</a:t>
            </a:r>
          </a:p>
          <a:p>
            <a:r>
              <a:rPr lang="en-US" dirty="0"/>
              <a:t>The result was I got IOU score (Intersection Over Union – A Performance Metric to be checked while Segmenting Images) as 0.72. More metrics such as dice loss, panoptic quality can be used as well. I used IOU.</a:t>
            </a:r>
          </a:p>
          <a:p>
            <a:r>
              <a:rPr lang="en-US" b="1" dirty="0"/>
              <a:t>What is IOU? - </a:t>
            </a:r>
            <a:r>
              <a:rPr lang="en-IN" b="1" dirty="0"/>
              <a:t>Intersection over Union</a:t>
            </a:r>
            <a:r>
              <a:rPr lang="en-IN" dirty="0"/>
              <a:t> (</a:t>
            </a:r>
            <a:r>
              <a:rPr lang="en-IN" dirty="0" err="1"/>
              <a:t>IoU</a:t>
            </a:r>
            <a:r>
              <a:rPr lang="en-IN" dirty="0"/>
              <a:t>) is used when calculating </a:t>
            </a:r>
            <a:r>
              <a:rPr lang="en-IN" dirty="0" err="1"/>
              <a:t>mAP</a:t>
            </a:r>
            <a:r>
              <a:rPr lang="en-IN" dirty="0"/>
              <a:t>. It is a number from 0 to 1 that specifies the amount of overlap between the predicted and ground truth bounding box.</a:t>
            </a:r>
          </a:p>
          <a:p>
            <a:r>
              <a:rPr lang="en-IN" b="1" dirty="0"/>
              <a:t>What is </a:t>
            </a:r>
            <a:r>
              <a:rPr lang="en-IN" b="1" dirty="0" err="1"/>
              <a:t>mAP</a:t>
            </a:r>
            <a:r>
              <a:rPr lang="en-IN" b="1" dirty="0"/>
              <a:t>? - </a:t>
            </a:r>
            <a:r>
              <a:rPr lang="en-IN" dirty="0"/>
              <a:t>To evaluate object detection models like R-CNN and YOLO, the </a:t>
            </a:r>
            <a:r>
              <a:rPr lang="en-IN" b="1" dirty="0"/>
              <a:t>mean average precision</a:t>
            </a:r>
            <a:r>
              <a:rPr lang="en-IN" dirty="0"/>
              <a:t> (</a:t>
            </a:r>
            <a:r>
              <a:rPr lang="en-IN" dirty="0" err="1"/>
              <a:t>mAP</a:t>
            </a:r>
            <a:r>
              <a:rPr lang="en-IN" dirty="0"/>
              <a:t>) is used.</a:t>
            </a:r>
          </a:p>
          <a:p>
            <a:r>
              <a:rPr lang="en-IN" dirty="0"/>
              <a:t>The </a:t>
            </a:r>
            <a:r>
              <a:rPr lang="en-IN" dirty="0" err="1"/>
              <a:t>mAP</a:t>
            </a:r>
            <a:r>
              <a:rPr lang="en-IN" dirty="0"/>
              <a:t> compares the ground-truth bounding box to the detected box and returns a score. The higher the score, the more accurate the model is in its detections.</a:t>
            </a:r>
            <a:endParaRPr lang="en-IN" b="1" dirty="0"/>
          </a:p>
          <a:p>
            <a:endParaRPr lang="en-US" b="1" dirty="0"/>
          </a:p>
        </p:txBody>
      </p:sp>
    </p:spTree>
    <p:extLst>
      <p:ext uri="{BB962C8B-B14F-4D97-AF65-F5344CB8AC3E}">
        <p14:creationId xmlns:p14="http://schemas.microsoft.com/office/powerpoint/2010/main" val="339965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3" y="134937"/>
            <a:ext cx="11790946" cy="1212600"/>
          </a:xfrm>
        </p:spPr>
        <p:txBody>
          <a:bodyPr>
            <a:normAutofit/>
          </a:bodyPr>
          <a:lstStyle/>
          <a:p>
            <a:r>
              <a:rPr lang="en-US" dirty="0"/>
              <a:t>Output Images for 2</a:t>
            </a:r>
            <a:r>
              <a:rPr lang="en-US" baseline="30000" dirty="0"/>
              <a:t>nd</a:t>
            </a:r>
            <a:r>
              <a:rPr lang="en-US" dirty="0"/>
              <a:t> Solution Implemented</a:t>
            </a:r>
          </a:p>
        </p:txBody>
      </p:sp>
      <p:pic>
        <p:nvPicPr>
          <p:cNvPr id="4" name="Picture 3">
            <a:extLst>
              <a:ext uri="{FF2B5EF4-FFF2-40B4-BE49-F238E27FC236}">
                <a16:creationId xmlns:a16="http://schemas.microsoft.com/office/drawing/2014/main" id="{67659C6E-E43B-0D12-B32D-1E7DBF27E6DA}"/>
              </a:ext>
            </a:extLst>
          </p:cNvPr>
          <p:cNvPicPr>
            <a:picLocks noChangeAspect="1"/>
          </p:cNvPicPr>
          <p:nvPr/>
        </p:nvPicPr>
        <p:blipFill>
          <a:blip r:embed="rId2"/>
          <a:stretch>
            <a:fillRect/>
          </a:stretch>
        </p:blipFill>
        <p:spPr>
          <a:xfrm>
            <a:off x="649705" y="1347537"/>
            <a:ext cx="11309684" cy="5101390"/>
          </a:xfrm>
          <a:prstGeom prst="rect">
            <a:avLst/>
          </a:prstGeom>
        </p:spPr>
      </p:pic>
    </p:spTree>
    <p:extLst>
      <p:ext uri="{BB962C8B-B14F-4D97-AF65-F5344CB8AC3E}">
        <p14:creationId xmlns:p14="http://schemas.microsoft.com/office/powerpoint/2010/main" val="260940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fontScale="90000"/>
          </a:bodyPr>
          <a:lstStyle/>
          <a:p>
            <a:r>
              <a:rPr lang="en-US" dirty="0">
                <a:solidFill>
                  <a:schemeClr val="bg1"/>
                </a:solidFill>
              </a:rPr>
              <a:t>2. Deriving High-Quality Book Comprehension Benchmarks via Book-Movie Script Alignments</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6"/>
            <a:ext cx="10675016" cy="4215383"/>
          </a:xfrm>
        </p:spPr>
        <p:txBody>
          <a:bodyPr vert="horz" lIns="91440" tIns="45720" rIns="91440" bIns="45720" rtlCol="0" anchor="ctr">
            <a:normAutofit fontScale="77500" lnSpcReduction="20000"/>
          </a:bodyPr>
          <a:lstStyle/>
          <a:p>
            <a:pPr marL="0" indent="0">
              <a:buNone/>
            </a:pPr>
            <a:r>
              <a:rPr lang="en-US" sz="3100" b="1" dirty="0"/>
              <a:t>What is Scene Segmentation?</a:t>
            </a:r>
          </a:p>
          <a:p>
            <a:pPr fontAlgn="base"/>
            <a:r>
              <a:rPr lang="en-IN" dirty="0"/>
              <a:t>Acquiring high-quality annotated benchmarks for book story understanding is challenging.</a:t>
            </a:r>
          </a:p>
          <a:p>
            <a:pPr fontAlgn="base"/>
            <a:r>
              <a:rPr lang="en-IN" dirty="0"/>
              <a:t>These usually require the annotators to read the whole books before annotations.</a:t>
            </a:r>
          </a:p>
          <a:p>
            <a:pPr fontAlgn="base"/>
            <a:r>
              <a:rPr lang="en-IN" dirty="0"/>
              <a:t>On the other hand, movie scripts are semi-structured documents.</a:t>
            </a:r>
          </a:p>
          <a:p>
            <a:pPr fontAlgn="base"/>
            <a:r>
              <a:rPr lang="en-IN" dirty="0"/>
              <a:t>There are many kinds of important story structure information that can be automatically extracted from scripts.</a:t>
            </a:r>
          </a:p>
          <a:p>
            <a:pPr fontAlgn="base"/>
            <a:r>
              <a:rPr lang="en-IN" dirty="0"/>
              <a:t>By collecting movie scripts and books adapted from the movies (such as Star Wars trilogy and their book versions), we can use sentence embedding and paraphrasing techniques to align the movies with books adapted from movies.</a:t>
            </a:r>
          </a:p>
          <a:p>
            <a:pPr fontAlgn="base"/>
            <a:r>
              <a:rPr lang="en-IN" dirty="0"/>
              <a:t>Then we propose to project the structures from movie scripts to annotate books, so as to automatically create book understanding benchmarks with high quality.</a:t>
            </a:r>
          </a:p>
          <a:p>
            <a:pPr fontAlgn="base"/>
            <a:r>
              <a:rPr lang="en-IN" dirty="0"/>
              <a:t>Main task was to perform Scene Segmentation.</a:t>
            </a:r>
          </a:p>
        </p:txBody>
      </p:sp>
    </p:spTree>
    <p:extLst>
      <p:ext uri="{BB962C8B-B14F-4D97-AF65-F5344CB8AC3E}">
        <p14:creationId xmlns:p14="http://schemas.microsoft.com/office/powerpoint/2010/main" val="234361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dirty="0">
                <a:solidFill>
                  <a:schemeClr val="bg1"/>
                </a:solidFill>
              </a:rPr>
              <a:t>What is Scene Segmentation in NLP</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674773" y="2057082"/>
            <a:ext cx="10675016" cy="4435158"/>
          </a:xfrm>
        </p:spPr>
        <p:txBody>
          <a:bodyPr vert="horz" lIns="91440" tIns="45720" rIns="91440" bIns="45720" rtlCol="0" anchor="ctr">
            <a:normAutofit fontScale="92500" lnSpcReduction="20000"/>
          </a:bodyPr>
          <a:lstStyle/>
          <a:p>
            <a:pPr fontAlgn="base"/>
            <a:r>
              <a:rPr lang="en-IN" b="1" dirty="0"/>
              <a:t>Scene Segmentation - </a:t>
            </a:r>
            <a:r>
              <a:rPr lang="en-IN" dirty="0"/>
              <a:t>one fundamental question is, what is the basic content unit of a story.</a:t>
            </a:r>
          </a:p>
          <a:p>
            <a:pPr fontAlgn="base"/>
            <a:r>
              <a:rPr lang="en-IN" dirty="0"/>
              <a:t>Previous NLP works like </a:t>
            </a:r>
            <a:r>
              <a:rPr lang="en-IN" dirty="0" err="1"/>
              <a:t>NarrativeQA</a:t>
            </a:r>
            <a:r>
              <a:rPr lang="en-IN" dirty="0"/>
              <a:t> and </a:t>
            </a:r>
            <a:r>
              <a:rPr lang="en-IN" dirty="0" err="1"/>
              <a:t>BookSum</a:t>
            </a:r>
            <a:r>
              <a:rPr lang="en-IN" dirty="0"/>
              <a:t> use paragraphs or fixed-length chunks.</a:t>
            </a:r>
          </a:p>
          <a:p>
            <a:pPr fontAlgn="base"/>
            <a:r>
              <a:rPr lang="en-IN" dirty="0"/>
              <a:t>However, actually in movie scripts, a natural unit , i.e., scenes, has been defined by the authors.</a:t>
            </a:r>
          </a:p>
          <a:p>
            <a:pPr fontAlgn="base"/>
            <a:r>
              <a:rPr lang="en-IN" dirty="0"/>
              <a:t>Splitting the books into scenes is a unique idea and also an important problem for follow-up annotation tasks.</a:t>
            </a:r>
          </a:p>
          <a:p>
            <a:pPr fontAlgn="base"/>
            <a:r>
              <a:rPr lang="en-IN" b="1" dirty="0"/>
              <a:t>Settings – </a:t>
            </a:r>
            <a:r>
              <a:rPr lang="en-IN" dirty="0"/>
              <a:t>when are a specific subplot happens.</a:t>
            </a:r>
          </a:p>
          <a:p>
            <a:pPr fontAlgn="base"/>
            <a:r>
              <a:rPr lang="en-IN" b="1" dirty="0"/>
              <a:t>Characters – </a:t>
            </a:r>
            <a:r>
              <a:rPr lang="en-IN" dirty="0"/>
              <a:t>identifying the characters involved in a scene and speakers of dialogue utterances, if there are no explicit identifiers; this also extends to NER/coreference over characters.</a:t>
            </a:r>
          </a:p>
        </p:txBody>
      </p:sp>
    </p:spTree>
    <p:extLst>
      <p:ext uri="{BB962C8B-B14F-4D97-AF65-F5344CB8AC3E}">
        <p14:creationId xmlns:p14="http://schemas.microsoft.com/office/powerpoint/2010/main" val="143226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200526" y="109887"/>
            <a:ext cx="11790948" cy="1691323"/>
          </a:xfrm>
        </p:spPr>
        <p:txBody>
          <a:bodyPr vert="horz" lIns="91440" tIns="45720" rIns="91440" bIns="45720" rtlCol="0" anchor="ctr">
            <a:normAutofit/>
          </a:bodyPr>
          <a:lstStyle/>
          <a:p>
            <a:r>
              <a:rPr lang="en-US" dirty="0">
                <a:solidFill>
                  <a:schemeClr val="bg1"/>
                </a:solidFill>
              </a:rPr>
              <a:t>My Task in the NLP Project</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6"/>
            <a:ext cx="10675016" cy="4215383"/>
          </a:xfrm>
        </p:spPr>
        <p:txBody>
          <a:bodyPr vert="horz" lIns="91440" tIns="45720" rIns="91440" bIns="45720" rtlCol="0" anchor="ctr">
            <a:normAutofit/>
          </a:bodyPr>
          <a:lstStyle/>
          <a:p>
            <a:pPr marL="0" indent="0">
              <a:buNone/>
            </a:pPr>
            <a:endParaRPr lang="en-US" sz="2200" b="1" dirty="0"/>
          </a:p>
          <a:p>
            <a:pPr fontAlgn="base"/>
            <a:r>
              <a:rPr lang="en-IN" dirty="0"/>
              <a:t>My task was to split one particular Movie Book consisting of different chapters with each of it having some content from a word file.</a:t>
            </a:r>
          </a:p>
          <a:p>
            <a:pPr fontAlgn="base"/>
            <a:r>
              <a:rPr lang="en-IN" dirty="0"/>
              <a:t>I had to split these chapters into individual chapters into their individual word files consisting of all the content as given originally.</a:t>
            </a:r>
          </a:p>
          <a:p>
            <a:pPr fontAlgn="base"/>
            <a:r>
              <a:rPr lang="en-IN" dirty="0"/>
              <a:t>Finally, the </a:t>
            </a:r>
            <a:r>
              <a:rPr lang="en-IN" dirty="0" err="1"/>
              <a:t>json</a:t>
            </a:r>
            <a:r>
              <a:rPr lang="en-IN" dirty="0"/>
              <a:t> content consisting of type of script (dialogue or scene) was given to </a:t>
            </a:r>
            <a:r>
              <a:rPr lang="en-IN" dirty="0" err="1"/>
              <a:t>Muntasir</a:t>
            </a:r>
            <a:r>
              <a:rPr lang="en-IN" dirty="0"/>
              <a:t> and </a:t>
            </a:r>
            <a:r>
              <a:rPr lang="en-IN" dirty="0" err="1"/>
              <a:t>Jingyi</a:t>
            </a:r>
            <a:r>
              <a:rPr lang="en-IN" dirty="0"/>
              <a:t>.</a:t>
            </a:r>
          </a:p>
          <a:p>
            <a:pPr fontAlgn="base"/>
            <a:r>
              <a:rPr lang="en-IN" dirty="0"/>
              <a:t>They performed Scene Segmentation and aligning movie scenes, that is, to which chapters the scenes belong using </a:t>
            </a:r>
            <a:r>
              <a:rPr lang="en-IN" dirty="0" err="1"/>
              <a:t>SentenceBert</a:t>
            </a:r>
            <a:r>
              <a:rPr lang="en-IN" dirty="0"/>
              <a:t>.</a:t>
            </a:r>
          </a:p>
        </p:txBody>
      </p:sp>
    </p:spTree>
    <p:extLst>
      <p:ext uri="{BB962C8B-B14F-4D97-AF65-F5344CB8AC3E}">
        <p14:creationId xmlns:p14="http://schemas.microsoft.com/office/powerpoint/2010/main" val="393972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200526" y="109887"/>
            <a:ext cx="11790948" cy="1691323"/>
          </a:xfrm>
        </p:spPr>
        <p:txBody>
          <a:bodyPr vert="horz" lIns="91440" tIns="45720" rIns="91440" bIns="45720" rtlCol="0" anchor="ctr">
            <a:normAutofit/>
          </a:bodyPr>
          <a:lstStyle/>
          <a:p>
            <a:r>
              <a:rPr lang="en-US" dirty="0">
                <a:solidFill>
                  <a:schemeClr val="bg1"/>
                </a:solidFill>
              </a:rPr>
              <a:t>References:</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200526" y="2020984"/>
            <a:ext cx="11790948" cy="4471256"/>
          </a:xfrm>
        </p:spPr>
        <p:txBody>
          <a:bodyPr vert="horz" lIns="91440" tIns="45720" rIns="91440" bIns="45720" rtlCol="0" anchor="ctr">
            <a:normAutofit fontScale="40000" lnSpcReduction="20000"/>
          </a:bodyPr>
          <a:lstStyle/>
          <a:p>
            <a:pPr marL="0" indent="0">
              <a:buNone/>
            </a:pPr>
            <a:endParaRPr lang="en-IN" b="1" dirty="0"/>
          </a:p>
          <a:p>
            <a:pPr marL="0" indent="0">
              <a:buNone/>
            </a:pPr>
            <a:r>
              <a:rPr lang="en-IN" b="1" dirty="0"/>
              <a:t>Key References:</a:t>
            </a:r>
            <a:endParaRPr lang="en-IN" sz="2400" dirty="0"/>
          </a:p>
          <a:p>
            <a:pPr marL="0" indent="0" fontAlgn="base">
              <a:buNone/>
            </a:pPr>
            <a:r>
              <a:rPr lang="en-IN" u="sng" dirty="0">
                <a:hlinkClick r:id="rId2"/>
              </a:rPr>
              <a:t>https://arxiv.org/pdf/1506.06724.pd</a:t>
            </a:r>
            <a:r>
              <a:rPr lang="en-IN" u="sng" dirty="0"/>
              <a:t>f</a:t>
            </a:r>
            <a:r>
              <a:rPr lang="en-IN" dirty="0"/>
              <a:t> </a:t>
            </a:r>
            <a:r>
              <a:rPr lang="en-IN" u="sng" dirty="0"/>
              <a:t>,</a:t>
            </a:r>
            <a:r>
              <a:rPr lang="en-IN" dirty="0"/>
              <a:t>  </a:t>
            </a:r>
            <a:r>
              <a:rPr lang="en-IN" u="sng" dirty="0">
                <a:hlinkClick r:id="rId3"/>
              </a:rPr>
              <a:t>https://github.com/booknlp/booknlp</a:t>
            </a:r>
            <a:endParaRPr lang="en-IN" dirty="0"/>
          </a:p>
          <a:p>
            <a:pPr marL="0" indent="0">
              <a:buNone/>
            </a:pPr>
            <a:r>
              <a:rPr lang="en-IN" b="1" dirty="0"/>
              <a:t>References to tools:</a:t>
            </a:r>
            <a:endParaRPr lang="en-IN" sz="2400" dirty="0"/>
          </a:p>
          <a:p>
            <a:pPr fontAlgn="base"/>
            <a:r>
              <a:rPr lang="en-IN" b="1" dirty="0" err="1"/>
              <a:t>SentenceBERT</a:t>
            </a:r>
            <a:r>
              <a:rPr lang="en-IN" dirty="0"/>
              <a:t>: </a:t>
            </a:r>
            <a:r>
              <a:rPr lang="en-IN" u="sng" dirty="0">
                <a:hlinkClick r:id="rId4"/>
              </a:rPr>
              <a:t>https://sbert.net/</a:t>
            </a:r>
            <a:r>
              <a:rPr lang="en-IN" dirty="0"/>
              <a:t> . And how it works to construct paragraph-level alignment in </a:t>
            </a:r>
            <a:r>
              <a:rPr lang="en-IN" dirty="0" err="1"/>
              <a:t>BookSum</a:t>
            </a:r>
            <a:r>
              <a:rPr lang="en-IN" dirty="0"/>
              <a:t>: </a:t>
            </a:r>
            <a:r>
              <a:rPr lang="en-IN" u="sng" dirty="0">
                <a:hlinkClick r:id="rId5"/>
              </a:rPr>
              <a:t>https://arxiv.org/pdf/2105.08209.pdf</a:t>
            </a:r>
            <a:endParaRPr lang="en-IN" dirty="0"/>
          </a:p>
          <a:p>
            <a:r>
              <a:rPr lang="en-IN" b="1" dirty="0"/>
              <a:t>Script Parser</a:t>
            </a:r>
            <a:r>
              <a:rPr lang="en-IN" dirty="0"/>
              <a:t>: We have an accurate script parser (</a:t>
            </a:r>
            <a:r>
              <a:rPr lang="en-IN" u="sng" dirty="0">
                <a:hlinkClick r:id="rId6"/>
              </a:rPr>
              <a:t>https://openreview.net/pdf?id=HK-_DteWlGq</a:t>
            </a:r>
            <a:r>
              <a:rPr lang="en-IN" dirty="0"/>
              <a:t>). We have already processed the movie scripts with the parser. But we encourage you to check the details, because some of the ideas can be applied for bootstrapping the sentence alignment models, if out-of-box </a:t>
            </a:r>
            <a:r>
              <a:rPr lang="en-IN" dirty="0" err="1"/>
              <a:t>SentenceBERT</a:t>
            </a:r>
            <a:r>
              <a:rPr lang="en-IN" dirty="0"/>
              <a:t> does not provide very accurate results.</a:t>
            </a:r>
          </a:p>
          <a:p>
            <a:pPr marL="0" indent="0">
              <a:buNone/>
            </a:pPr>
            <a:r>
              <a:rPr lang="en-IN" b="1" dirty="0"/>
              <a:t>Paper Reference</a:t>
            </a:r>
            <a:endParaRPr lang="en-IN" dirty="0"/>
          </a:p>
          <a:p>
            <a:r>
              <a:rPr lang="en-IN" dirty="0" err="1"/>
              <a:t>Kočiský</a:t>
            </a:r>
            <a:r>
              <a:rPr lang="en-IN" dirty="0"/>
              <a:t>, T., Schwarz, J., </a:t>
            </a:r>
            <a:r>
              <a:rPr lang="en-IN" dirty="0" err="1"/>
              <a:t>Blunsom</a:t>
            </a:r>
            <a:r>
              <a:rPr lang="en-IN" dirty="0"/>
              <a:t>, P., Dyer, C., Hermann, K. M., </a:t>
            </a:r>
            <a:r>
              <a:rPr lang="en-IN" dirty="0" err="1"/>
              <a:t>Melis</a:t>
            </a:r>
            <a:r>
              <a:rPr lang="en-IN" dirty="0"/>
              <a:t>, G., &amp; </a:t>
            </a:r>
            <a:r>
              <a:rPr lang="en-IN" dirty="0" err="1"/>
              <a:t>Grefenstette</a:t>
            </a:r>
            <a:r>
              <a:rPr lang="en-IN" dirty="0"/>
              <a:t>, E. (2018). The </a:t>
            </a:r>
            <a:r>
              <a:rPr lang="en-IN" dirty="0" err="1"/>
              <a:t>narrativeqa</a:t>
            </a:r>
            <a:r>
              <a:rPr lang="en-IN" dirty="0"/>
              <a:t> reading comprehension challenge. </a:t>
            </a:r>
            <a:r>
              <a:rPr lang="en-IN" i="1" dirty="0"/>
              <a:t>Transactions of the Association for Computational Linguistics</a:t>
            </a:r>
            <a:r>
              <a:rPr lang="en-IN" dirty="0"/>
              <a:t>, </a:t>
            </a:r>
            <a:r>
              <a:rPr lang="en-IN" i="1" dirty="0"/>
              <a:t>6</a:t>
            </a:r>
            <a:r>
              <a:rPr lang="en-IN" dirty="0"/>
              <a:t>, 317-328.</a:t>
            </a:r>
          </a:p>
          <a:p>
            <a:r>
              <a:rPr lang="en-IN" dirty="0" err="1"/>
              <a:t>Kryściński</a:t>
            </a:r>
            <a:r>
              <a:rPr lang="en-IN" dirty="0"/>
              <a:t>, W., Rajani, N., Agarwal, D., </a:t>
            </a:r>
            <a:r>
              <a:rPr lang="en-IN" dirty="0" err="1"/>
              <a:t>Xiong</a:t>
            </a:r>
            <a:r>
              <a:rPr lang="en-IN" dirty="0"/>
              <a:t>, C., &amp; </a:t>
            </a:r>
            <a:r>
              <a:rPr lang="en-IN" dirty="0" err="1"/>
              <a:t>Radev</a:t>
            </a:r>
            <a:r>
              <a:rPr lang="en-IN" dirty="0"/>
              <a:t>, D. (2021). </a:t>
            </a:r>
            <a:r>
              <a:rPr lang="en-IN" dirty="0" err="1"/>
              <a:t>Booksum</a:t>
            </a:r>
            <a:r>
              <a:rPr lang="en-IN" dirty="0"/>
              <a:t>: A collection of datasets for long-form narrative summarization. </a:t>
            </a:r>
            <a:r>
              <a:rPr lang="en-IN" i="1" dirty="0" err="1"/>
              <a:t>arXiv</a:t>
            </a:r>
            <a:r>
              <a:rPr lang="en-IN" i="1" dirty="0"/>
              <a:t> preprint arXiv:2105.08209</a:t>
            </a:r>
            <a:r>
              <a:rPr lang="en-IN" dirty="0"/>
              <a:t>.</a:t>
            </a:r>
          </a:p>
          <a:p>
            <a:r>
              <a:rPr lang="en-IN" dirty="0">
                <a:hlinkClick r:id="rId7"/>
              </a:rPr>
              <a:t>https://arxiv.org/abs/1812.06499</a:t>
            </a:r>
            <a:r>
              <a:rPr lang="en-IN" dirty="0"/>
              <a:t>  -  </a:t>
            </a:r>
            <a:r>
              <a:rPr lang="en-IN" dirty="0" err="1"/>
              <a:t>HoverNet</a:t>
            </a:r>
            <a:r>
              <a:rPr lang="en-IN" dirty="0"/>
              <a:t> Paper</a:t>
            </a:r>
          </a:p>
          <a:p>
            <a:r>
              <a:rPr lang="en-IN" dirty="0">
                <a:hlinkClick r:id="rId8"/>
              </a:rPr>
              <a:t>https://github.com/vqdang/hover_net</a:t>
            </a:r>
            <a:r>
              <a:rPr lang="en-IN" dirty="0"/>
              <a:t> -  </a:t>
            </a:r>
            <a:r>
              <a:rPr lang="en-IN" dirty="0" err="1"/>
              <a:t>HoverNet</a:t>
            </a:r>
            <a:r>
              <a:rPr lang="en-IN" dirty="0"/>
              <a:t> </a:t>
            </a:r>
            <a:r>
              <a:rPr lang="en-IN" dirty="0" err="1"/>
              <a:t>Github</a:t>
            </a:r>
            <a:r>
              <a:rPr lang="en-IN" dirty="0"/>
              <a:t> Code</a:t>
            </a:r>
          </a:p>
          <a:p>
            <a:r>
              <a:rPr lang="en-IN" dirty="0">
                <a:hlinkClick r:id="rId9"/>
              </a:rPr>
              <a:t>https://www.catalyzex.com/paper/arxiv:2203.00262</a:t>
            </a:r>
            <a:r>
              <a:rPr lang="en-IN" dirty="0"/>
              <a:t>   -   Separable-</a:t>
            </a:r>
            <a:r>
              <a:rPr lang="en-IN" dirty="0" err="1"/>
              <a:t>HoverNet</a:t>
            </a:r>
            <a:r>
              <a:rPr lang="en-IN" dirty="0"/>
              <a:t> and Instance-YOLO for Colon Nuclei Identification and Counting</a:t>
            </a:r>
          </a:p>
          <a:p>
            <a:r>
              <a:rPr lang="en-IN" dirty="0">
                <a:hlinkClick r:id="rId10"/>
              </a:rPr>
              <a:t>https://github.com/simongraham/hovernet_inference</a:t>
            </a:r>
            <a:endParaRPr lang="en-IN" dirty="0"/>
          </a:p>
          <a:p>
            <a:r>
              <a:rPr lang="en-IN" dirty="0">
                <a:hlinkClick r:id="rId11"/>
              </a:rPr>
              <a:t>https://github.com/rshwndsz/hover-net</a:t>
            </a:r>
            <a:endParaRPr lang="en-IN" dirty="0"/>
          </a:p>
          <a:p>
            <a:r>
              <a:rPr lang="en-IN" dirty="0">
                <a:hlinkClick r:id="rId12"/>
              </a:rPr>
              <a:t>https://github.com/uit-hdl/hovernet-pipeline</a:t>
            </a:r>
            <a:endParaRPr lang="en-IN" dirty="0"/>
          </a:p>
          <a:p>
            <a:r>
              <a:rPr lang="en-IN" dirty="0">
                <a:hlinkClick r:id="rId13"/>
              </a:rPr>
              <a:t>https://</a:t>
            </a:r>
            <a:r>
              <a:rPr lang="en-IN" dirty="0" err="1">
                <a:hlinkClick r:id="rId13"/>
              </a:rPr>
              <a:t>github.com</a:t>
            </a:r>
            <a:r>
              <a:rPr lang="en-IN" dirty="0">
                <a:hlinkClick r:id="rId13"/>
              </a:rPr>
              <a:t>/</a:t>
            </a:r>
            <a:r>
              <a:rPr lang="en-IN" dirty="0" err="1">
                <a:hlinkClick r:id="rId13"/>
              </a:rPr>
              <a:t>TissueImageAnalytics</a:t>
            </a:r>
            <a:r>
              <a:rPr lang="en-IN" dirty="0">
                <a:hlinkClick r:id="rId13"/>
              </a:rPr>
              <a:t>/</a:t>
            </a:r>
            <a:r>
              <a:rPr lang="en-IN" dirty="0" err="1">
                <a:hlinkClick r:id="rId13"/>
              </a:rPr>
              <a:t>CoNIC</a:t>
            </a:r>
            <a:endParaRPr lang="en-IN" dirty="0"/>
          </a:p>
          <a:p>
            <a:endParaRPr lang="en-IN" dirty="0"/>
          </a:p>
        </p:txBody>
      </p:sp>
    </p:spTree>
    <p:extLst>
      <p:ext uri="{BB962C8B-B14F-4D97-AF65-F5344CB8AC3E}">
        <p14:creationId xmlns:p14="http://schemas.microsoft.com/office/powerpoint/2010/main" val="145725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6"/>
            <a:ext cx="10675016" cy="4215383"/>
          </a:xfrm>
        </p:spPr>
        <p:txBody>
          <a:bodyPr vert="horz" lIns="91440" tIns="45720" rIns="91440" bIns="45720" rtlCol="0" anchor="ctr">
            <a:normAutofit/>
          </a:bodyPr>
          <a:lstStyle/>
          <a:p>
            <a:pPr marL="3657600" lvl="8" indent="0">
              <a:buNone/>
            </a:pPr>
            <a:r>
              <a:rPr lang="en-US" sz="4500" b="1" dirty="0"/>
              <a:t>ANY QUESTIONS?</a:t>
            </a:r>
            <a:endParaRPr lang="en-IN" sz="4500" dirty="0"/>
          </a:p>
        </p:txBody>
      </p:sp>
    </p:spTree>
    <p:extLst>
      <p:ext uri="{BB962C8B-B14F-4D97-AF65-F5344CB8AC3E}">
        <p14:creationId xmlns:p14="http://schemas.microsoft.com/office/powerpoint/2010/main" val="1553453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6"/>
            <a:ext cx="10675016" cy="4215383"/>
          </a:xfrm>
        </p:spPr>
        <p:txBody>
          <a:bodyPr vert="horz" lIns="91440" tIns="45720" rIns="91440" bIns="45720" rtlCol="0" anchor="ctr">
            <a:normAutofit/>
          </a:bodyPr>
          <a:lstStyle/>
          <a:p>
            <a:pPr marL="3657600" lvl="8" indent="0">
              <a:buNone/>
            </a:pPr>
            <a:r>
              <a:rPr lang="en-US" sz="4500" b="1" dirty="0"/>
              <a:t>THANKS!!!</a:t>
            </a:r>
            <a:endParaRPr lang="en-IN" sz="4500" dirty="0"/>
          </a:p>
        </p:txBody>
      </p:sp>
    </p:spTree>
    <p:extLst>
      <p:ext uri="{BB962C8B-B14F-4D97-AF65-F5344CB8AC3E}">
        <p14:creationId xmlns:p14="http://schemas.microsoft.com/office/powerpoint/2010/main" val="255969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dirty="0">
                <a:solidFill>
                  <a:schemeClr val="bg1"/>
                </a:solidFill>
              </a:rPr>
              <a:t>Instance Segmentation &amp; Semantic Segmentation – What are these really?</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7"/>
            <a:ext cx="10675016" cy="3900106"/>
          </a:xfrm>
        </p:spPr>
        <p:txBody>
          <a:bodyPr vert="horz" lIns="91440" tIns="45720" rIns="91440" bIns="45720" rtlCol="0" anchor="ctr">
            <a:normAutofit/>
          </a:bodyPr>
          <a:lstStyle/>
          <a:p>
            <a:r>
              <a:rPr lang="en-IN" sz="2200" dirty="0"/>
              <a:t>Instance segmentation treats multiple objects of the same class as distinct individual instances.</a:t>
            </a:r>
            <a:endParaRPr lang="en-US" sz="2200" dirty="0"/>
          </a:p>
          <a:p>
            <a:r>
              <a:rPr lang="en-IN" sz="2200" dirty="0"/>
              <a:t>Semantic segmentation associates every pixel of an image with a class label such as a person, flower, car and so on. It treats multiple objects of the same class as a single entity.</a:t>
            </a:r>
          </a:p>
          <a:p>
            <a:pPr marL="0" indent="0">
              <a:buNone/>
            </a:pPr>
            <a:endParaRPr lang="en-US" sz="2200" dirty="0"/>
          </a:p>
        </p:txBody>
      </p:sp>
    </p:spTree>
    <p:extLst>
      <p:ext uri="{BB962C8B-B14F-4D97-AF65-F5344CB8AC3E}">
        <p14:creationId xmlns:p14="http://schemas.microsoft.com/office/powerpoint/2010/main" val="214681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dirty="0">
                <a:solidFill>
                  <a:schemeClr val="bg1"/>
                </a:solidFill>
              </a:rPr>
              <a:t>Instance Segmentation &amp; Semantic Segmentation – An example</a:t>
            </a:r>
          </a:p>
        </p:txBody>
      </p:sp>
      <p:sp>
        <p:nvSpPr>
          <p:cNvPr id="8" name="Content Placeholder 2">
            <a:extLst>
              <a:ext uri="{FF2B5EF4-FFF2-40B4-BE49-F238E27FC236}">
                <a16:creationId xmlns:a16="http://schemas.microsoft.com/office/drawing/2014/main" id="{188726A4-2532-855B-7A58-DF7C5F2997C0}"/>
              </a:ext>
            </a:extLst>
          </p:cNvPr>
          <p:cNvSpPr>
            <a:spLocks noGrp="1"/>
          </p:cNvSpPr>
          <p:nvPr>
            <p:ph sz="half" idx="1"/>
          </p:nvPr>
        </p:nvSpPr>
        <p:spPr>
          <a:xfrm>
            <a:off x="1634538" y="2786825"/>
            <a:ext cx="9059719" cy="3900106"/>
          </a:xfrm>
        </p:spPr>
        <p:txBody>
          <a:bodyPr vert="horz" lIns="91440" tIns="45720" rIns="91440" bIns="45720" rtlCol="0" anchor="ctr">
            <a:normAutofit/>
          </a:bodyPr>
          <a:lstStyle/>
          <a:p>
            <a:r>
              <a:rPr lang="en-IN" sz="2200" dirty="0"/>
              <a:t>Instance segmentation treats multiple objects of the same class as distinct individual instances.</a:t>
            </a:r>
            <a:endParaRPr lang="en-US" sz="2200" dirty="0"/>
          </a:p>
          <a:p>
            <a:r>
              <a:rPr lang="en-IN" sz="2200" dirty="0"/>
              <a:t>Semantic segmentation associates every pixel of an image with a class label such as a person, flower, car and so on. It treats multiple objects of the same class as a single entity.</a:t>
            </a:r>
          </a:p>
          <a:p>
            <a:pPr marL="0" indent="0">
              <a:buNone/>
            </a:pPr>
            <a:endParaRPr lang="en-US" sz="2200" dirty="0"/>
          </a:p>
        </p:txBody>
      </p:sp>
      <p:pic>
        <p:nvPicPr>
          <p:cNvPr id="9" name="Picture 2" descr="Single Stage Instance Segmentation — A Review | by Patrick Langechuan Liu |  Towards Data Science">
            <a:extLst>
              <a:ext uri="{FF2B5EF4-FFF2-40B4-BE49-F238E27FC236}">
                <a16:creationId xmlns:a16="http://schemas.microsoft.com/office/drawing/2014/main" id="{73438DBA-FC50-3987-190C-245509CB3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76856"/>
            <a:ext cx="10347159" cy="332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5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FE2D1-4D17-0C4E-B819-C3A2123BF6A8}"/>
              </a:ext>
            </a:extLst>
          </p:cNvPr>
          <p:cNvSpPr>
            <a:spLocks noGrp="1"/>
          </p:cNvSpPr>
          <p:nvPr>
            <p:ph type="title"/>
          </p:nvPr>
        </p:nvSpPr>
        <p:spPr>
          <a:xfrm>
            <a:off x="838200" y="365760"/>
            <a:ext cx="10515600" cy="1325563"/>
          </a:xfrm>
        </p:spPr>
        <p:txBody>
          <a:bodyPr vert="horz" lIns="91440" tIns="45720" rIns="91440" bIns="45720" rtlCol="0" anchor="ctr">
            <a:normAutofit fontScale="90000"/>
          </a:bodyPr>
          <a:lstStyle/>
          <a:p>
            <a:r>
              <a:rPr lang="en-US" dirty="0">
                <a:solidFill>
                  <a:schemeClr val="bg1"/>
                </a:solidFill>
              </a:rPr>
              <a:t>1. Conic Challenge based Nuclei Segmentation – What did the dataset look like?</a:t>
            </a:r>
          </a:p>
        </p:txBody>
      </p:sp>
      <p:sp>
        <p:nvSpPr>
          <p:cNvPr id="3" name="Content Placeholder 2">
            <a:extLst>
              <a:ext uri="{FF2B5EF4-FFF2-40B4-BE49-F238E27FC236}">
                <a16:creationId xmlns:a16="http://schemas.microsoft.com/office/drawing/2014/main" id="{86E90A4E-84E1-364E-A57F-E25FA1CF4AEB}"/>
              </a:ext>
            </a:extLst>
          </p:cNvPr>
          <p:cNvSpPr>
            <a:spLocks noGrp="1"/>
          </p:cNvSpPr>
          <p:nvPr>
            <p:ph sz="half" idx="1"/>
          </p:nvPr>
        </p:nvSpPr>
        <p:spPr>
          <a:xfrm>
            <a:off x="841248" y="2276856"/>
            <a:ext cx="10675016" cy="4215383"/>
          </a:xfrm>
        </p:spPr>
        <p:txBody>
          <a:bodyPr vert="horz" lIns="91440" tIns="45720" rIns="91440" bIns="45720" rtlCol="0" anchor="ctr">
            <a:normAutofit fontScale="92500" lnSpcReduction="10000"/>
          </a:bodyPr>
          <a:lstStyle/>
          <a:p>
            <a:pPr marL="0" indent="0">
              <a:buNone/>
            </a:pPr>
            <a:endParaRPr lang="en-US" sz="2200" b="1" dirty="0"/>
          </a:p>
          <a:p>
            <a:r>
              <a:rPr lang="en-US" sz="2200" dirty="0"/>
              <a:t>The dataset for this challenge consisted of </a:t>
            </a:r>
            <a:r>
              <a:rPr lang="en-US" sz="2200" dirty="0" err="1"/>
              <a:t>Haematoxylin</a:t>
            </a:r>
            <a:r>
              <a:rPr lang="en-US" sz="2200" dirty="0"/>
              <a:t> and Eosin stained histology images. For each image, an instance segmentation and a classification mask is provided. Each nucleus was assigned to one of the following categories: </a:t>
            </a:r>
            <a:r>
              <a:rPr lang="en-US" sz="2200" b="1" dirty="0"/>
              <a:t>Epithelial, Lymphocyte, Plasma, Eosinophil, Neutrophil and Connective tissue.</a:t>
            </a:r>
          </a:p>
          <a:p>
            <a:r>
              <a:rPr lang="en-US" sz="2200" dirty="0"/>
              <a:t>The provided patch level dataset consists of 4981 non-overlapping images of size 256*256 provided in the following formats: </a:t>
            </a:r>
            <a:r>
              <a:rPr lang="en-US" sz="2200" b="1" dirty="0"/>
              <a:t>RGB images, Segmentation &amp; classification maps, Nuclei counts.</a:t>
            </a:r>
          </a:p>
          <a:p>
            <a:r>
              <a:rPr lang="en-US" sz="2200" dirty="0"/>
              <a:t>The RGB images and segmentation/classification maps are each stored as a single </a:t>
            </a:r>
            <a:r>
              <a:rPr lang="en-US" sz="2200" dirty="0" err="1"/>
              <a:t>numpy</a:t>
            </a:r>
            <a:r>
              <a:rPr lang="en-US" sz="2200" dirty="0"/>
              <a:t> array. RGB image array has dimensions </a:t>
            </a:r>
            <a:r>
              <a:rPr lang="en-US" sz="2200" b="1" dirty="0"/>
              <a:t>4981*256*256*3 </a:t>
            </a:r>
            <a:r>
              <a:rPr lang="en-US" sz="2200" dirty="0"/>
              <a:t>whereas the segmentation &amp; classification map array has dimensions </a:t>
            </a:r>
            <a:r>
              <a:rPr lang="en-US" sz="2400" b="1" dirty="0"/>
              <a:t>4981*256*256*2</a:t>
            </a:r>
            <a:r>
              <a:rPr lang="en-US" sz="2400" dirty="0"/>
              <a:t>.</a:t>
            </a:r>
          </a:p>
          <a:p>
            <a:r>
              <a:rPr lang="en-US" sz="2400" dirty="0"/>
              <a:t>The </a:t>
            </a:r>
            <a:r>
              <a:rPr lang="en-US" sz="2400" b="1" dirty="0"/>
              <a:t>first</a:t>
            </a:r>
            <a:r>
              <a:rPr lang="en-US" sz="2400" dirty="0"/>
              <a:t> </a:t>
            </a:r>
            <a:r>
              <a:rPr lang="en-US" sz="2400" b="1" dirty="0"/>
              <a:t>channel</a:t>
            </a:r>
            <a:r>
              <a:rPr lang="en-US" sz="2400" dirty="0"/>
              <a:t> is </a:t>
            </a:r>
            <a:r>
              <a:rPr lang="en-US" sz="2400" b="1" dirty="0"/>
              <a:t>instance</a:t>
            </a:r>
            <a:r>
              <a:rPr lang="en-US" sz="2400" dirty="0"/>
              <a:t> </a:t>
            </a:r>
            <a:r>
              <a:rPr lang="en-US" sz="2400" b="1" dirty="0"/>
              <a:t>segmentation</a:t>
            </a:r>
            <a:r>
              <a:rPr lang="en-US" sz="2400" dirty="0"/>
              <a:t> </a:t>
            </a:r>
            <a:r>
              <a:rPr lang="en-US" sz="2400" b="1" dirty="0"/>
              <a:t>map</a:t>
            </a:r>
            <a:r>
              <a:rPr lang="en-US" sz="2400" dirty="0"/>
              <a:t> and the </a:t>
            </a:r>
            <a:r>
              <a:rPr lang="en-US" sz="2400" b="1" dirty="0"/>
              <a:t>second</a:t>
            </a:r>
            <a:r>
              <a:rPr lang="en-US" sz="2400" dirty="0"/>
              <a:t> </a:t>
            </a:r>
            <a:r>
              <a:rPr lang="en-US" sz="2400" b="1" dirty="0"/>
              <a:t>channel</a:t>
            </a:r>
            <a:r>
              <a:rPr lang="en-US" sz="2400" dirty="0"/>
              <a:t> is the </a:t>
            </a:r>
            <a:r>
              <a:rPr lang="en-US" sz="2400" b="1" dirty="0"/>
              <a:t>classification</a:t>
            </a:r>
            <a:r>
              <a:rPr lang="en-US" sz="2400" dirty="0"/>
              <a:t> </a:t>
            </a:r>
            <a:r>
              <a:rPr lang="en-US" sz="2400" b="1" dirty="0"/>
              <a:t>map</a:t>
            </a:r>
            <a:r>
              <a:rPr lang="en-US" sz="2400" dirty="0"/>
              <a:t> &amp; for the nuclei counts, a single csv file is provided, where each row corresponds to a given patch and the columns determine the counts for each type of nucleus.</a:t>
            </a:r>
          </a:p>
        </p:txBody>
      </p:sp>
    </p:spTree>
    <p:extLst>
      <p:ext uri="{BB962C8B-B14F-4D97-AF65-F5344CB8AC3E}">
        <p14:creationId xmlns:p14="http://schemas.microsoft.com/office/powerpoint/2010/main" val="277971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p:txBody>
          <a:bodyPr>
            <a:normAutofit/>
          </a:bodyPr>
          <a:lstStyle/>
          <a:p>
            <a:r>
              <a:rPr lang="en-US" dirty="0"/>
              <a:t>Solutions already Implemented by Authors through this challenge:</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p:txBody>
          <a:bodyPr>
            <a:normAutofit lnSpcReduction="10000"/>
          </a:bodyPr>
          <a:lstStyle/>
          <a:p>
            <a:r>
              <a:rPr lang="en-IN" dirty="0"/>
              <a:t>The body of literature on semantic segmentation has reported several potential methods, where the most widely used model is U-Net (</a:t>
            </a:r>
            <a:r>
              <a:rPr lang="en-IN" dirty="0">
                <a:hlinkClick r:id="rId2"/>
              </a:rPr>
              <a:t>https://</a:t>
            </a:r>
            <a:r>
              <a:rPr lang="en-IN" dirty="0" err="1">
                <a:hlinkClick r:id="rId2"/>
              </a:rPr>
              <a:t>arxiv.org</a:t>
            </a:r>
            <a:r>
              <a:rPr lang="en-IN" dirty="0">
                <a:hlinkClick r:id="rId2"/>
              </a:rPr>
              <a:t>/pdf/1505.04597.pdf</a:t>
            </a:r>
            <a:r>
              <a:rPr lang="en-IN" dirty="0"/>
              <a:t>).</a:t>
            </a:r>
          </a:p>
          <a:p>
            <a:r>
              <a:rPr lang="en-IN" dirty="0"/>
              <a:t>The U-Net model uses an encoder-decoder architecture to reconstruct segmentation masks from CNN features.</a:t>
            </a:r>
          </a:p>
          <a:p>
            <a:r>
              <a:rPr lang="en-IN" dirty="0"/>
              <a:t>Based on U-Net, </a:t>
            </a:r>
            <a:r>
              <a:rPr lang="el-GR" dirty="0"/>
              <a:t>Ψ-</a:t>
            </a:r>
            <a:r>
              <a:rPr lang="en-IN" dirty="0"/>
              <a:t>Net achieves better semantic segmentation accuracy by stacking densely convolutional LSTMs. </a:t>
            </a:r>
          </a:p>
          <a:p>
            <a:r>
              <a:rPr lang="en-IN" dirty="0"/>
              <a:t>Another well-known model is Hover-Net. It further leverages the instance information encoded within the vertical and horizontal distances of nuclear pixels to their </a:t>
            </a:r>
            <a:r>
              <a:rPr lang="en-IN" dirty="0" err="1"/>
              <a:t>centers</a:t>
            </a:r>
            <a:r>
              <a:rPr lang="en-IN" dirty="0"/>
              <a:t> of mass to perform instance segmentation.</a:t>
            </a:r>
            <a:endParaRPr lang="en-US" dirty="0"/>
          </a:p>
        </p:txBody>
      </p:sp>
    </p:spTree>
    <p:extLst>
      <p:ext uri="{BB962C8B-B14F-4D97-AF65-F5344CB8AC3E}">
        <p14:creationId xmlns:p14="http://schemas.microsoft.com/office/powerpoint/2010/main" val="315096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p:txBody>
          <a:bodyPr>
            <a:normAutofit/>
          </a:bodyPr>
          <a:lstStyle/>
          <a:p>
            <a:r>
              <a:rPr lang="en-US" dirty="0"/>
              <a:t>Solutions already Implemented by Authors through this challenge (Continued):</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p:txBody>
          <a:bodyPr>
            <a:normAutofit fontScale="92500" lnSpcReduction="20000"/>
          </a:bodyPr>
          <a:lstStyle/>
          <a:p>
            <a:r>
              <a:rPr lang="en-IN" dirty="0"/>
              <a:t>Unlike semantic models, instance techniques usually utilise a two-stage architecture to detect and segment each instance. A well-established technique is Faster RCNN.</a:t>
            </a:r>
          </a:p>
          <a:p>
            <a:r>
              <a:rPr lang="en-IN" dirty="0"/>
              <a:t>It is composed of a region proposal stage and a bounding box regression stage, which is effective for detection tasks.</a:t>
            </a:r>
          </a:p>
          <a:p>
            <a:r>
              <a:rPr lang="en-IN" dirty="0"/>
              <a:t>Mask-RCNN extends Faster R-CNN by adding a mask prediction branch, in parallel to the bounding box recognition branch, to perform instance detection and segmentation simultaneously.</a:t>
            </a:r>
          </a:p>
          <a:p>
            <a:r>
              <a:rPr lang="en-IN" dirty="0"/>
              <a:t>Cascade Mask R-CNN achieves better segmentation and classification performance than previous models.</a:t>
            </a:r>
          </a:p>
          <a:p>
            <a:r>
              <a:rPr lang="en-IN" dirty="0"/>
              <a:t>It works by adding a sequence of detectors trained with increasing </a:t>
            </a:r>
            <a:r>
              <a:rPr lang="en-IN" dirty="0" err="1"/>
              <a:t>IoU</a:t>
            </a:r>
            <a:r>
              <a:rPr lang="en-IN" dirty="0"/>
              <a:t> thresholds on Mask-RCNN.</a:t>
            </a:r>
            <a:endParaRPr lang="en-US" dirty="0"/>
          </a:p>
        </p:txBody>
      </p:sp>
    </p:spTree>
    <p:extLst>
      <p:ext uri="{BB962C8B-B14F-4D97-AF65-F5344CB8AC3E}">
        <p14:creationId xmlns:p14="http://schemas.microsoft.com/office/powerpoint/2010/main" val="147189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p:txBody>
          <a:bodyPr>
            <a:normAutofit/>
          </a:bodyPr>
          <a:lstStyle/>
          <a:p>
            <a:r>
              <a:rPr lang="en-US" dirty="0"/>
              <a:t>Architecture for the 1st solution</a:t>
            </a:r>
          </a:p>
        </p:txBody>
      </p:sp>
      <p:pic>
        <p:nvPicPr>
          <p:cNvPr id="5" name="Picture 4">
            <a:extLst>
              <a:ext uri="{FF2B5EF4-FFF2-40B4-BE49-F238E27FC236}">
                <a16:creationId xmlns:a16="http://schemas.microsoft.com/office/drawing/2014/main" id="{A5DFE3F7-82BE-1F8C-9E27-7624317BA034}"/>
              </a:ext>
            </a:extLst>
          </p:cNvPr>
          <p:cNvPicPr>
            <a:picLocks noChangeAspect="1"/>
          </p:cNvPicPr>
          <p:nvPr/>
        </p:nvPicPr>
        <p:blipFill>
          <a:blip r:embed="rId2"/>
          <a:stretch>
            <a:fillRect/>
          </a:stretch>
        </p:blipFill>
        <p:spPr>
          <a:xfrm>
            <a:off x="601579" y="1714499"/>
            <a:ext cx="10752221" cy="4541921"/>
          </a:xfrm>
          <a:prstGeom prst="rect">
            <a:avLst/>
          </a:prstGeom>
        </p:spPr>
      </p:pic>
    </p:spTree>
    <p:extLst>
      <p:ext uri="{BB962C8B-B14F-4D97-AF65-F5344CB8AC3E}">
        <p14:creationId xmlns:p14="http://schemas.microsoft.com/office/powerpoint/2010/main" val="66358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203-4069-6048-AABE-2B64E4DDEAD2}"/>
              </a:ext>
            </a:extLst>
          </p:cNvPr>
          <p:cNvSpPr>
            <a:spLocks noGrp="1"/>
          </p:cNvSpPr>
          <p:nvPr>
            <p:ph type="title"/>
          </p:nvPr>
        </p:nvSpPr>
        <p:spPr>
          <a:xfrm>
            <a:off x="168441" y="162175"/>
            <a:ext cx="11790947" cy="2182312"/>
          </a:xfrm>
        </p:spPr>
        <p:txBody>
          <a:bodyPr>
            <a:normAutofit fontScale="90000"/>
          </a:bodyPr>
          <a:lstStyle/>
          <a:p>
            <a:r>
              <a:rPr lang="en-US" dirty="0"/>
              <a:t>Solutions Implemented By Me in my work (1</a:t>
            </a:r>
            <a:r>
              <a:rPr lang="en-US" baseline="30000" dirty="0"/>
              <a:t>st</a:t>
            </a:r>
            <a:r>
              <a:rPr lang="en-US" dirty="0"/>
              <a:t> Solution used three parts – Instance Segmentation Model, Semantic Segmentation &amp; a customized Non-Maximum Suppression Algorithm):</a:t>
            </a:r>
          </a:p>
        </p:txBody>
      </p:sp>
      <p:sp>
        <p:nvSpPr>
          <p:cNvPr id="3" name="Content Placeholder 2">
            <a:extLst>
              <a:ext uri="{FF2B5EF4-FFF2-40B4-BE49-F238E27FC236}">
                <a16:creationId xmlns:a16="http://schemas.microsoft.com/office/drawing/2014/main" id="{E7D6EBB4-A6C3-DB4D-8D3B-D683FC83FFCD}"/>
              </a:ext>
            </a:extLst>
          </p:cNvPr>
          <p:cNvSpPr>
            <a:spLocks noGrp="1"/>
          </p:cNvSpPr>
          <p:nvPr>
            <p:ph idx="1"/>
          </p:nvPr>
        </p:nvSpPr>
        <p:spPr>
          <a:xfrm>
            <a:off x="232612" y="2344487"/>
            <a:ext cx="11726776" cy="4351338"/>
          </a:xfrm>
        </p:spPr>
        <p:txBody>
          <a:bodyPr>
            <a:normAutofit fontScale="85000" lnSpcReduction="20000"/>
          </a:bodyPr>
          <a:lstStyle/>
          <a:p>
            <a:r>
              <a:rPr lang="en-US" dirty="0"/>
              <a:t>My model was initially an ensemble model. I first trained a semantic segmentation model and then an instance segmentation model (separately)</a:t>
            </a:r>
          </a:p>
          <a:p>
            <a:r>
              <a:rPr lang="en-US" dirty="0"/>
              <a:t>I used backbone as </a:t>
            </a:r>
            <a:r>
              <a:rPr lang="en-US" dirty="0" err="1"/>
              <a:t>HoverNet</a:t>
            </a:r>
            <a:r>
              <a:rPr lang="en-US" dirty="0"/>
              <a:t> (</a:t>
            </a:r>
            <a:r>
              <a:rPr lang="en-US" dirty="0">
                <a:hlinkClick r:id="rId2"/>
              </a:rPr>
              <a:t>https://arxiv.org/pdf/1812.06499.pdf</a:t>
            </a:r>
            <a:r>
              <a:rPr lang="en-US" dirty="0"/>
              <a:t>) and Cascade Mask-RCNN (</a:t>
            </a:r>
            <a:r>
              <a:rPr lang="en-US" dirty="0">
                <a:hlinkClick r:id="rId3"/>
              </a:rPr>
              <a:t>https://arxiv.org/pdf/1906.09756.pdf)and</a:t>
            </a:r>
            <a:r>
              <a:rPr lang="en-US" dirty="0"/>
              <a:t> used ResNeXt-152 as backbone for Cascade Mask-RCNN model. Then I ensembled the results with a customized Non-Maximum Suppression embedding algorithm </a:t>
            </a:r>
            <a:r>
              <a:rPr lang="en-US" dirty="0">
                <a:hlinkClick r:id="rId4"/>
              </a:rPr>
              <a:t>NMS_Algorithm</a:t>
            </a:r>
            <a:endParaRPr lang="en-US" dirty="0"/>
          </a:p>
          <a:p>
            <a:r>
              <a:rPr lang="en-US" dirty="0"/>
              <a:t>One observation from previous tests is that semantic segmentation part can achieve an accurate class prediction for the cells while instance segmentation provides a refined segmentation.</a:t>
            </a:r>
          </a:p>
          <a:p>
            <a:r>
              <a:rPr lang="en-IN" dirty="0"/>
              <a:t>From the observations during the implementation, I observed that semantic models are able to do highly accurate class predictions for cells; as these types of techniques provide a global understanding of the image content.</a:t>
            </a:r>
          </a:p>
          <a:p>
            <a:r>
              <a:rPr lang="en-IN" dirty="0"/>
              <a:t>For instance-segmentation, every single nucleus in an image would matter and so, I tried to optimize the element-wise cross entropy loss over all the data points and all categories.</a:t>
            </a:r>
          </a:p>
          <a:p>
            <a:endParaRPr lang="en-US" dirty="0"/>
          </a:p>
        </p:txBody>
      </p:sp>
    </p:spTree>
    <p:extLst>
      <p:ext uri="{BB962C8B-B14F-4D97-AF65-F5344CB8AC3E}">
        <p14:creationId xmlns:p14="http://schemas.microsoft.com/office/powerpoint/2010/main" val="16708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3270</Words>
  <Application>Microsoft Macintosh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MS PROJECT : SUMMARY OF THE WORK DONE THROUGHOUT THE SEMESTER</vt:lpstr>
      <vt:lpstr>Projects which I worked on:</vt:lpstr>
      <vt:lpstr>Instance Segmentation &amp; Semantic Segmentation – What are these really?</vt:lpstr>
      <vt:lpstr>Instance Segmentation &amp; Semantic Segmentation – An example</vt:lpstr>
      <vt:lpstr>1. Conic Challenge based Nuclei Segmentation – What did the dataset look like?</vt:lpstr>
      <vt:lpstr>Solutions already Implemented by Authors through this challenge:</vt:lpstr>
      <vt:lpstr>Solutions already Implemented by Authors through this challenge (Continued):</vt:lpstr>
      <vt:lpstr>Architecture for the 1st solution</vt:lpstr>
      <vt:lpstr>Solutions Implemented By Me in my work (1st Solution used three parts – Instance Segmentation Model, Semantic Segmentation &amp; a customized Non-Maximum Suppression Algorithm):</vt:lpstr>
      <vt:lpstr>Solutions Implemented By Me in my work and (1st Solution) (Continued) - About Instance Segmentation Now:</vt:lpstr>
      <vt:lpstr>PowerPoint Presentation</vt:lpstr>
      <vt:lpstr>Solution Implemented (1st Solution) – About Semantic Segmentation Now:</vt:lpstr>
      <vt:lpstr>Solution Implemented (1st Solution) – About NMS Embedding Algorithm as a Model Ensemble Now:</vt:lpstr>
      <vt:lpstr>Solution Implemented (1st Solution) – About NMS Embedding Algorithm as a Model Ensemble Now (Continued):</vt:lpstr>
      <vt:lpstr>Pre-processing and Data Augmentation</vt:lpstr>
      <vt:lpstr>Implementation Details</vt:lpstr>
      <vt:lpstr>Performance Metrics for 1st Solution Implemented</vt:lpstr>
      <vt:lpstr>Performance Metrics for 1st Solution Observations</vt:lpstr>
      <vt:lpstr>Output Images for 1st Solution Implemented</vt:lpstr>
      <vt:lpstr>Solutions Implemented By Me in my work (2nd Solution) based on Pure Detectron2:</vt:lpstr>
      <vt:lpstr>Output Images for 2nd Solution Implemented</vt:lpstr>
      <vt:lpstr>2. Deriving High-Quality Book Comprehension Benchmarks via Book-Movie Script Alignments</vt:lpstr>
      <vt:lpstr>What is Scene Segmentation in NLP</vt:lpstr>
      <vt:lpstr>My Task in the NLP Project</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contractor</dc:creator>
  <cp:lastModifiedBy>Partha Mehta</cp:lastModifiedBy>
  <cp:revision>207</cp:revision>
  <dcterms:created xsi:type="dcterms:W3CDTF">2022-01-25T22:12:48Z</dcterms:created>
  <dcterms:modified xsi:type="dcterms:W3CDTF">2022-05-13T20:24:09Z</dcterms:modified>
</cp:coreProperties>
</file>