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2"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9270-2D32-4A0D-BD45-CB7A5865C2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5FA94A-2589-4B04-A0DD-809957690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4397F1-6BAC-431C-9835-5DE8C5F135FF}"/>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5" name="Footer Placeholder 4">
            <a:extLst>
              <a:ext uri="{FF2B5EF4-FFF2-40B4-BE49-F238E27FC236}">
                <a16:creationId xmlns:a16="http://schemas.microsoft.com/office/drawing/2014/main" id="{6D3DA72E-C6ED-46E3-926D-F95952003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265D8-7C07-465F-AEB9-B32070541E52}"/>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165549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0DCB-14FE-4C89-AC3D-3899022087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818334-16D5-40B8-B137-C4E7FAD34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60776-EADE-4FFF-A663-8152D0D18182}"/>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5" name="Footer Placeholder 4">
            <a:extLst>
              <a:ext uri="{FF2B5EF4-FFF2-40B4-BE49-F238E27FC236}">
                <a16:creationId xmlns:a16="http://schemas.microsoft.com/office/drawing/2014/main" id="{6CE1A8B6-0830-4C49-A1F1-A0B83F08D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5234D-E7D0-4DBD-8C68-9F74CF5BEB9B}"/>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420408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092E5-90B7-4C1D-8ABA-297691376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3D3281-8C91-464C-A31E-8FE7654340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D2E3B4-6D23-4BDF-83DA-CC1634D7779E}"/>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5" name="Footer Placeholder 4">
            <a:extLst>
              <a:ext uri="{FF2B5EF4-FFF2-40B4-BE49-F238E27FC236}">
                <a16:creationId xmlns:a16="http://schemas.microsoft.com/office/drawing/2014/main" id="{E2A8CB4A-1206-4230-BF79-DFF8E43EE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E9771-C664-42D9-85DF-1003C55EF53F}"/>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103116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A653-DB98-4B89-8584-F3C9C6718D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D956A-3B6C-435B-A69F-B7C7D2BB72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FB43E-D5AF-49A2-89ED-E99359F7D0F5}"/>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5" name="Footer Placeholder 4">
            <a:extLst>
              <a:ext uri="{FF2B5EF4-FFF2-40B4-BE49-F238E27FC236}">
                <a16:creationId xmlns:a16="http://schemas.microsoft.com/office/drawing/2014/main" id="{C2E8B09D-E114-40AF-B87E-4EA60E881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E3B23-F4B3-498C-9BC4-1DC79CDF7349}"/>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295813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FB30-BE31-4541-885A-2739B371E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2319D7-F8D1-4E6A-BC87-87E8006F0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F8B68-6B2D-46DD-8865-92B35871AC83}"/>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5" name="Footer Placeholder 4">
            <a:extLst>
              <a:ext uri="{FF2B5EF4-FFF2-40B4-BE49-F238E27FC236}">
                <a16:creationId xmlns:a16="http://schemas.microsoft.com/office/drawing/2014/main" id="{A22FC8B6-B7CB-4A48-B6B1-FC8F1950A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CC156-0632-4CD1-98E1-6817D598A23D}"/>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409134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F80F-DB74-472E-B88C-23348E7244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EA7B7-CDBD-498D-B95D-C4A4648253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C5A315-CF03-4762-B1E9-C310EB309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381F06-0846-4F2C-9E85-807B415E0CC8}"/>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6" name="Footer Placeholder 5">
            <a:extLst>
              <a:ext uri="{FF2B5EF4-FFF2-40B4-BE49-F238E27FC236}">
                <a16:creationId xmlns:a16="http://schemas.microsoft.com/office/drawing/2014/main" id="{E25BD44B-889C-40E7-A1C6-BA2167687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194C3F-0277-4C6D-B5C4-85D5B9CD27AF}"/>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48570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97DD-3279-490F-BC4A-CE1884F535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9D584B-9A49-454D-9582-68FC2AA6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0EC7F-CA4C-4930-8E85-22368783AA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DE79A1-85B7-47F8-BFA8-57F3CD813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D529B-F636-4840-9B39-C75915C4A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43767F-0F9B-4B91-B93A-A9192030335C}"/>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8" name="Footer Placeholder 7">
            <a:extLst>
              <a:ext uri="{FF2B5EF4-FFF2-40B4-BE49-F238E27FC236}">
                <a16:creationId xmlns:a16="http://schemas.microsoft.com/office/drawing/2014/main" id="{A2FE7B2A-F0DA-4FBB-8419-8A23638721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4CF5E4-1FC2-4BC5-A713-E09FA9B3B59B}"/>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184972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894E-A1A2-42BF-B456-6E85FC7807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DAEEB-141F-4A16-A5A7-6A4BC5FF8D1F}"/>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4" name="Footer Placeholder 3">
            <a:extLst>
              <a:ext uri="{FF2B5EF4-FFF2-40B4-BE49-F238E27FC236}">
                <a16:creationId xmlns:a16="http://schemas.microsoft.com/office/drawing/2014/main" id="{01467B5A-9A03-42CF-8F9F-269F429FFD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A61C0E-B865-47CA-A1EE-B4CA253B19AA}"/>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105366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8FB68-2766-4332-B64F-BA630CDB4771}"/>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3" name="Footer Placeholder 2">
            <a:extLst>
              <a:ext uri="{FF2B5EF4-FFF2-40B4-BE49-F238E27FC236}">
                <a16:creationId xmlns:a16="http://schemas.microsoft.com/office/drawing/2014/main" id="{29ECEC82-1B5F-4D61-A62D-ABC39B1C45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6D4592-8A3B-42B5-BD1B-0BD167816AD9}"/>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281831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933F-42DA-4754-9BA7-EDEDDF8B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842D9E-9F63-4BBD-84ED-B8232537CC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C0E098-16D6-4F88-B2D5-49D8409AF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7DB94-2FA0-413D-BD0A-C58821207965}"/>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6" name="Footer Placeholder 5">
            <a:extLst>
              <a:ext uri="{FF2B5EF4-FFF2-40B4-BE49-F238E27FC236}">
                <a16:creationId xmlns:a16="http://schemas.microsoft.com/office/drawing/2014/main" id="{3BDD975D-11C5-4964-8AA3-D1903EE83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79539E-032E-4FB6-BE14-6D767413D1F8}"/>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104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5CD9-4237-4F57-8E17-2DE758012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A14A32-FB3F-4AF0-927B-AA74F2BDF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AFFB4C-614C-4819-9F38-76D0D8C02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CA112-4748-4027-8CF3-38773784AB72}"/>
              </a:ext>
            </a:extLst>
          </p:cNvPr>
          <p:cNvSpPr>
            <a:spLocks noGrp="1"/>
          </p:cNvSpPr>
          <p:nvPr>
            <p:ph type="dt" sz="half" idx="10"/>
          </p:nvPr>
        </p:nvSpPr>
        <p:spPr/>
        <p:txBody>
          <a:bodyPr/>
          <a:lstStyle/>
          <a:p>
            <a:fld id="{E796098B-C3B2-4B82-BE1D-5B7331408D52}" type="datetimeFigureOut">
              <a:rPr lang="en-IN" smtClean="0"/>
              <a:t>11-03-2021</a:t>
            </a:fld>
            <a:endParaRPr lang="en-IN"/>
          </a:p>
        </p:txBody>
      </p:sp>
      <p:sp>
        <p:nvSpPr>
          <p:cNvPr id="6" name="Footer Placeholder 5">
            <a:extLst>
              <a:ext uri="{FF2B5EF4-FFF2-40B4-BE49-F238E27FC236}">
                <a16:creationId xmlns:a16="http://schemas.microsoft.com/office/drawing/2014/main" id="{4064326D-0F9C-441C-88E0-73D07758C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36379-14B6-41D8-854E-E089FF11B41B}"/>
              </a:ext>
            </a:extLst>
          </p:cNvPr>
          <p:cNvSpPr>
            <a:spLocks noGrp="1"/>
          </p:cNvSpPr>
          <p:nvPr>
            <p:ph type="sldNum" sz="quarter" idx="12"/>
          </p:nvPr>
        </p:nvSpPr>
        <p:spPr/>
        <p:txBody>
          <a:bodyPr/>
          <a:lstStyle/>
          <a:p>
            <a:fld id="{123A1349-1D40-406A-AAD1-80BAFB020C16}" type="slidenum">
              <a:rPr lang="en-IN" smtClean="0"/>
              <a:t>‹#›</a:t>
            </a:fld>
            <a:endParaRPr lang="en-IN"/>
          </a:p>
        </p:txBody>
      </p:sp>
    </p:spTree>
    <p:extLst>
      <p:ext uri="{BB962C8B-B14F-4D97-AF65-F5344CB8AC3E}">
        <p14:creationId xmlns:p14="http://schemas.microsoft.com/office/powerpoint/2010/main" val="26157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7F388-F877-481A-BE6C-62894062F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D9C46-764A-494C-BC24-44B5CE3BB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3F63E-E26B-435F-B73E-DFD33C368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6098B-C3B2-4B82-BE1D-5B7331408D52}" type="datetimeFigureOut">
              <a:rPr lang="en-IN" smtClean="0"/>
              <a:t>11-03-2021</a:t>
            </a:fld>
            <a:endParaRPr lang="en-IN"/>
          </a:p>
        </p:txBody>
      </p:sp>
      <p:sp>
        <p:nvSpPr>
          <p:cNvPr id="5" name="Footer Placeholder 4">
            <a:extLst>
              <a:ext uri="{FF2B5EF4-FFF2-40B4-BE49-F238E27FC236}">
                <a16:creationId xmlns:a16="http://schemas.microsoft.com/office/drawing/2014/main" id="{6221DA9A-C7C9-4563-8195-905A7FF6C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164B71-F146-449F-B5B6-010F6E06A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A1349-1D40-406A-AAD1-80BAFB020C16}" type="slidenum">
              <a:rPr lang="en-IN" smtClean="0"/>
              <a:t>‹#›</a:t>
            </a:fld>
            <a:endParaRPr lang="en-IN"/>
          </a:p>
        </p:txBody>
      </p:sp>
    </p:spTree>
    <p:extLst>
      <p:ext uri="{BB962C8B-B14F-4D97-AF65-F5344CB8AC3E}">
        <p14:creationId xmlns:p14="http://schemas.microsoft.com/office/powerpoint/2010/main" val="2573688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A302-8C24-485B-AB44-5643AE617F9A}"/>
              </a:ext>
            </a:extLst>
          </p:cNvPr>
          <p:cNvSpPr>
            <a:spLocks noGrp="1"/>
          </p:cNvSpPr>
          <p:nvPr>
            <p:ph type="ctrTitle"/>
          </p:nvPr>
        </p:nvSpPr>
        <p:spPr>
          <a:xfrm>
            <a:off x="1524000" y="239697"/>
            <a:ext cx="9144000" cy="2387600"/>
          </a:xfrm>
        </p:spPr>
        <p:txBody>
          <a:bodyPr>
            <a:normAutofit/>
          </a:bodyPr>
          <a:lstStyle/>
          <a:p>
            <a:pPr algn="ctr"/>
            <a:r>
              <a:rPr lang="en-IN" sz="4400" dirty="0">
                <a:solidFill>
                  <a:schemeClr val="accent1">
                    <a:lumMod val="75000"/>
                  </a:schemeClr>
                </a:solidFill>
              </a:rPr>
              <a:t>DBMS Project</a:t>
            </a:r>
            <a:br>
              <a:rPr lang="en-IN" sz="4400" dirty="0">
                <a:solidFill>
                  <a:schemeClr val="accent1">
                    <a:lumMod val="75000"/>
                  </a:schemeClr>
                </a:solidFill>
              </a:rPr>
            </a:br>
            <a:r>
              <a:rPr lang="en-IN" sz="4400" dirty="0">
                <a:solidFill>
                  <a:schemeClr val="accent1">
                    <a:lumMod val="75000"/>
                  </a:schemeClr>
                </a:solidFill>
              </a:rPr>
              <a:t>Team No. 15</a:t>
            </a:r>
            <a:br>
              <a:rPr lang="en-IN" sz="4400" dirty="0">
                <a:solidFill>
                  <a:schemeClr val="accent1">
                    <a:lumMod val="75000"/>
                  </a:schemeClr>
                </a:solidFill>
              </a:rPr>
            </a:br>
            <a:r>
              <a:rPr lang="en-IN" sz="3600" dirty="0">
                <a:solidFill>
                  <a:schemeClr val="accent1">
                    <a:lumMod val="75000"/>
                  </a:schemeClr>
                </a:solidFill>
              </a:rPr>
              <a:t>Assignment-2,3</a:t>
            </a:r>
            <a:br>
              <a:rPr lang="en-IN" sz="3600" dirty="0">
                <a:solidFill>
                  <a:schemeClr val="accent1">
                    <a:lumMod val="75000"/>
                  </a:schemeClr>
                </a:solidFill>
              </a:rPr>
            </a:br>
            <a:endParaRPr lang="en-IN" sz="3200" dirty="0">
              <a:solidFill>
                <a:schemeClr val="accent1">
                  <a:lumMod val="75000"/>
                </a:schemeClr>
              </a:solidFill>
            </a:endParaRPr>
          </a:p>
        </p:txBody>
      </p:sp>
      <p:sp>
        <p:nvSpPr>
          <p:cNvPr id="3" name="Subtitle 2">
            <a:extLst>
              <a:ext uri="{FF2B5EF4-FFF2-40B4-BE49-F238E27FC236}">
                <a16:creationId xmlns:a16="http://schemas.microsoft.com/office/drawing/2014/main" id="{68DAEC39-CFA4-4B24-80A6-3018F2812712}"/>
              </a:ext>
            </a:extLst>
          </p:cNvPr>
          <p:cNvSpPr>
            <a:spLocks noGrp="1"/>
          </p:cNvSpPr>
          <p:nvPr>
            <p:ph type="subTitle" idx="1"/>
          </p:nvPr>
        </p:nvSpPr>
        <p:spPr>
          <a:xfrm>
            <a:off x="1524000" y="2805345"/>
            <a:ext cx="9144000" cy="3515556"/>
          </a:xfrm>
        </p:spPr>
        <p:txBody>
          <a:bodyPr>
            <a:normAutofit/>
          </a:bodyPr>
          <a:lstStyle/>
          <a:p>
            <a:pPr algn="ctr"/>
            <a:r>
              <a:rPr lang="en-IN" sz="3200" b="1" dirty="0">
                <a:solidFill>
                  <a:schemeClr val="accent1">
                    <a:lumMod val="75000"/>
                  </a:schemeClr>
                </a:solidFill>
              </a:rPr>
              <a:t>Team Members:</a:t>
            </a:r>
            <a:br>
              <a:rPr lang="en-IN" sz="2800" dirty="0">
                <a:solidFill>
                  <a:schemeClr val="accent1">
                    <a:lumMod val="75000"/>
                  </a:schemeClr>
                </a:solidFill>
              </a:rPr>
            </a:br>
            <a:r>
              <a:rPr lang="en-IN" sz="2800" dirty="0">
                <a:solidFill>
                  <a:schemeClr val="accent1">
                    <a:lumMod val="75000"/>
                  </a:schemeClr>
                </a:solidFill>
              </a:rPr>
              <a:t>Ajay </a:t>
            </a:r>
            <a:r>
              <a:rPr lang="en-IN" sz="2800" dirty="0" err="1">
                <a:solidFill>
                  <a:schemeClr val="accent1">
                    <a:lumMod val="75000"/>
                  </a:schemeClr>
                </a:solidFill>
              </a:rPr>
              <a:t>Ghiyad</a:t>
            </a:r>
            <a:r>
              <a:rPr lang="en-IN" sz="2800" dirty="0">
                <a:solidFill>
                  <a:schemeClr val="accent1">
                    <a:lumMod val="75000"/>
                  </a:schemeClr>
                </a:solidFill>
              </a:rPr>
              <a:t>(19BCP003)</a:t>
            </a:r>
          </a:p>
          <a:p>
            <a:pPr algn="ctr"/>
            <a:r>
              <a:rPr lang="en-IN" sz="2800" dirty="0">
                <a:solidFill>
                  <a:schemeClr val="accent1">
                    <a:lumMod val="75000"/>
                  </a:schemeClr>
                </a:solidFill>
              </a:rPr>
              <a:t>Deep Patel(19BCP023)</a:t>
            </a:r>
          </a:p>
          <a:p>
            <a:pPr algn="ctr"/>
            <a:r>
              <a:rPr lang="en-IN" sz="2800" dirty="0" err="1">
                <a:solidFill>
                  <a:schemeClr val="accent1">
                    <a:lumMod val="75000"/>
                  </a:schemeClr>
                </a:solidFill>
              </a:rPr>
              <a:t>Hansil</a:t>
            </a:r>
            <a:r>
              <a:rPr lang="en-IN" sz="2800" dirty="0">
                <a:solidFill>
                  <a:schemeClr val="accent1">
                    <a:lumMod val="75000"/>
                  </a:schemeClr>
                </a:solidFill>
              </a:rPr>
              <a:t> </a:t>
            </a:r>
            <a:r>
              <a:rPr lang="en-IN" sz="2800" dirty="0" err="1">
                <a:solidFill>
                  <a:schemeClr val="accent1">
                    <a:lumMod val="75000"/>
                  </a:schemeClr>
                </a:solidFill>
              </a:rPr>
              <a:t>Jasoliya</a:t>
            </a:r>
            <a:r>
              <a:rPr lang="en-IN" sz="2800" dirty="0">
                <a:solidFill>
                  <a:schemeClr val="accent1">
                    <a:lumMod val="75000"/>
                  </a:schemeClr>
                </a:solidFill>
              </a:rPr>
              <a:t>(19BCP044)</a:t>
            </a:r>
          </a:p>
          <a:p>
            <a:pPr algn="ctr"/>
            <a:r>
              <a:rPr lang="en-IN" sz="2800" dirty="0">
                <a:solidFill>
                  <a:schemeClr val="accent1">
                    <a:lumMod val="75000"/>
                  </a:schemeClr>
                </a:solidFill>
              </a:rPr>
              <a:t>Hariaum Babaria(19BCP046)</a:t>
            </a:r>
          </a:p>
          <a:p>
            <a:pPr algn="ctr"/>
            <a:r>
              <a:rPr lang="en-IN" sz="2800" dirty="0">
                <a:solidFill>
                  <a:schemeClr val="accent1">
                    <a:lumMod val="75000"/>
                  </a:schemeClr>
                </a:solidFill>
              </a:rPr>
              <a:t>Harsh </a:t>
            </a:r>
            <a:r>
              <a:rPr lang="en-IN" sz="2800" dirty="0" err="1">
                <a:solidFill>
                  <a:schemeClr val="accent1">
                    <a:lumMod val="75000"/>
                  </a:schemeClr>
                </a:solidFill>
              </a:rPr>
              <a:t>Vachhani</a:t>
            </a:r>
            <a:r>
              <a:rPr lang="en-IN" sz="2800" dirty="0">
                <a:solidFill>
                  <a:schemeClr val="accent1">
                    <a:lumMod val="75000"/>
                  </a:schemeClr>
                </a:solidFill>
              </a:rPr>
              <a:t>(19BCP047)</a:t>
            </a:r>
          </a:p>
          <a:p>
            <a:pPr algn="ctr"/>
            <a:r>
              <a:rPr lang="en-IN" sz="2800" dirty="0" err="1">
                <a:solidFill>
                  <a:schemeClr val="accent1">
                    <a:lumMod val="75000"/>
                  </a:schemeClr>
                </a:solidFill>
              </a:rPr>
              <a:t>Saumya</a:t>
            </a:r>
            <a:r>
              <a:rPr lang="en-IN" sz="2800" dirty="0">
                <a:solidFill>
                  <a:schemeClr val="accent1">
                    <a:lumMod val="75000"/>
                  </a:schemeClr>
                </a:solidFill>
              </a:rPr>
              <a:t> </a:t>
            </a:r>
            <a:r>
              <a:rPr lang="en-IN" sz="2800" dirty="0" err="1">
                <a:solidFill>
                  <a:schemeClr val="accent1">
                    <a:lumMod val="75000"/>
                  </a:schemeClr>
                </a:solidFill>
              </a:rPr>
              <a:t>Rangani</a:t>
            </a:r>
            <a:r>
              <a:rPr lang="en-IN" sz="2800" dirty="0">
                <a:solidFill>
                  <a:schemeClr val="accent1">
                    <a:lumMod val="75000"/>
                  </a:schemeClr>
                </a:solidFill>
              </a:rPr>
              <a:t>(19BCP118)</a:t>
            </a:r>
            <a:endParaRPr lang="en-IN" sz="2800" dirty="0"/>
          </a:p>
        </p:txBody>
      </p:sp>
    </p:spTree>
    <p:extLst>
      <p:ext uri="{BB962C8B-B14F-4D97-AF65-F5344CB8AC3E}">
        <p14:creationId xmlns:p14="http://schemas.microsoft.com/office/powerpoint/2010/main" val="66993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AEC39-CFA4-4B24-80A6-3018F2812712}"/>
              </a:ext>
            </a:extLst>
          </p:cNvPr>
          <p:cNvSpPr>
            <a:spLocks noGrp="1"/>
          </p:cNvSpPr>
          <p:nvPr>
            <p:ph type="subTitle" idx="1"/>
          </p:nvPr>
        </p:nvSpPr>
        <p:spPr>
          <a:xfrm>
            <a:off x="244997" y="213879"/>
            <a:ext cx="11702005" cy="6430242"/>
          </a:xfrm>
        </p:spPr>
        <p:txBody>
          <a:bodyPr>
            <a:normAutofit fontScale="70000" lnSpcReduction="20000"/>
          </a:bodyPr>
          <a:lstStyle/>
          <a:p>
            <a:pPr lvl="0" algn="ctr">
              <a:lnSpc>
                <a:spcPct val="115000"/>
              </a:lnSpc>
              <a:buClr>
                <a:schemeClr val="accent1">
                  <a:lumMod val="75000"/>
                </a:schemeClr>
              </a:buClr>
            </a:pPr>
            <a:r>
              <a:rPr lang="en-IN" sz="2800" dirty="0">
                <a:solidFill>
                  <a:schemeClr val="accent1">
                    <a:lumMod val="50000"/>
                  </a:schemeClr>
                </a:solidFill>
              </a:rPr>
              <a:t>Summary:</a:t>
            </a:r>
          </a:p>
          <a:p>
            <a:pPr lvl="0" algn="l">
              <a:lnSpc>
                <a:spcPct val="115000"/>
              </a:lnSpc>
              <a:buClr>
                <a:schemeClr val="accent1">
                  <a:lumMod val="75000"/>
                </a:schemeClr>
              </a:buClr>
            </a:pPr>
            <a:r>
              <a:rPr lang="en-US" sz="2800" dirty="0"/>
              <a:t>(1) Our model consists the data of NYSE, NSE and BSE markets.</a:t>
            </a:r>
          </a:p>
          <a:p>
            <a:pPr lvl="0" algn="l">
              <a:lnSpc>
                <a:spcPct val="115000"/>
              </a:lnSpc>
              <a:buClr>
                <a:schemeClr val="accent1">
                  <a:lumMod val="75000"/>
                </a:schemeClr>
              </a:buClr>
            </a:pPr>
            <a:r>
              <a:rPr lang="en-US" sz="2800" dirty="0"/>
              <a:t>(2) In this model user can see the current price of the stocks of the respective company.</a:t>
            </a:r>
          </a:p>
          <a:p>
            <a:pPr lvl="0" algn="l">
              <a:lnSpc>
                <a:spcPct val="115000"/>
              </a:lnSpc>
              <a:buClr>
                <a:schemeClr val="accent1">
                  <a:lumMod val="75000"/>
                </a:schemeClr>
              </a:buClr>
            </a:pPr>
            <a:r>
              <a:rPr lang="en-US" sz="2800" dirty="0"/>
              <a:t>(3) This model consists the feature in which user’s interested stocks can be tracked and </a:t>
            </a:r>
            <a:r>
              <a:rPr lang="en-US" sz="2800" dirty="0" err="1"/>
              <a:t>analysed</a:t>
            </a:r>
            <a:r>
              <a:rPr lang="en-US" sz="2800" dirty="0"/>
              <a:t>.</a:t>
            </a:r>
          </a:p>
          <a:p>
            <a:pPr lvl="0" algn="l">
              <a:lnSpc>
                <a:spcPct val="115000"/>
              </a:lnSpc>
              <a:buClr>
                <a:schemeClr val="accent1">
                  <a:lumMod val="75000"/>
                </a:schemeClr>
              </a:buClr>
            </a:pPr>
            <a:r>
              <a:rPr lang="en-US" sz="2800" dirty="0"/>
              <a:t>(4) User can add or remove the stocks of his interested company using our model.</a:t>
            </a:r>
          </a:p>
          <a:p>
            <a:pPr lvl="0" algn="l">
              <a:lnSpc>
                <a:spcPct val="115000"/>
              </a:lnSpc>
              <a:buClr>
                <a:schemeClr val="accent1">
                  <a:lumMod val="75000"/>
                </a:schemeClr>
              </a:buClr>
            </a:pPr>
            <a:r>
              <a:rPr lang="en-US" sz="2800" dirty="0"/>
              <a:t>(5) If user has invested in any stocks then our model will track the price at which the user bought stocks and also the stock’s quantity. So, our model can display whether he has earned profit or not from that stock.</a:t>
            </a:r>
          </a:p>
          <a:p>
            <a:pPr lvl="0" algn="l">
              <a:lnSpc>
                <a:spcPct val="115000"/>
              </a:lnSpc>
              <a:buClr>
                <a:schemeClr val="accent1">
                  <a:lumMod val="75000"/>
                </a:schemeClr>
              </a:buClr>
            </a:pPr>
            <a:r>
              <a:rPr lang="en-US" sz="2800" dirty="0"/>
              <a:t>(6) If the user wants to sell his stocks then our model will show how much profit he/she can earn so that he can think whether he/she wants to sell that particular stock or not.</a:t>
            </a:r>
          </a:p>
          <a:p>
            <a:pPr lvl="0" algn="l">
              <a:lnSpc>
                <a:spcPct val="115000"/>
              </a:lnSpc>
              <a:buClr>
                <a:schemeClr val="accent1">
                  <a:lumMod val="75000"/>
                </a:schemeClr>
              </a:buClr>
            </a:pPr>
            <a:r>
              <a:rPr lang="en-US" sz="2800" dirty="0"/>
              <a:t>(7) Our model tracks the record of all the transactions made by the user. Our model also tracks the yearly records of all the stocks.</a:t>
            </a:r>
          </a:p>
          <a:p>
            <a:pPr lvl="0" algn="l">
              <a:lnSpc>
                <a:spcPct val="115000"/>
              </a:lnSpc>
              <a:buClr>
                <a:schemeClr val="accent1">
                  <a:lumMod val="75000"/>
                </a:schemeClr>
              </a:buClr>
            </a:pPr>
            <a:r>
              <a:rPr lang="en-US" sz="2800" dirty="0"/>
              <a:t>(8) Our model shows the IPO company name, IPO listing date and IPO issue size.</a:t>
            </a:r>
          </a:p>
          <a:p>
            <a:pPr lvl="0" algn="l">
              <a:lnSpc>
                <a:spcPct val="115000"/>
              </a:lnSpc>
              <a:buClr>
                <a:schemeClr val="accent1">
                  <a:lumMod val="75000"/>
                </a:schemeClr>
              </a:buClr>
            </a:pPr>
            <a:r>
              <a:rPr lang="en-US" sz="2800" dirty="0"/>
              <a:t>(9) Our model tracks the records of IPO user’s profit and loss, IPO user’s investment/selling date and IPO last traded price.</a:t>
            </a:r>
          </a:p>
          <a:p>
            <a:pPr lvl="0" algn="l">
              <a:lnSpc>
                <a:spcPct val="115000"/>
              </a:lnSpc>
              <a:buClr>
                <a:schemeClr val="accent1">
                  <a:lumMod val="75000"/>
                </a:schemeClr>
              </a:buClr>
            </a:pPr>
            <a:r>
              <a:rPr lang="en-US" sz="2800" dirty="0"/>
              <a:t>(10) Our model also tracks the record of total profit-loss of IPO and stock combined.</a:t>
            </a:r>
            <a:endParaRPr lang="en-IN" sz="2800" dirty="0"/>
          </a:p>
        </p:txBody>
      </p:sp>
    </p:spTree>
    <p:extLst>
      <p:ext uri="{BB962C8B-B14F-4D97-AF65-F5344CB8AC3E}">
        <p14:creationId xmlns:p14="http://schemas.microsoft.com/office/powerpoint/2010/main" val="132365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AEC39-CFA4-4B24-80A6-3018F2812712}"/>
              </a:ext>
            </a:extLst>
          </p:cNvPr>
          <p:cNvSpPr>
            <a:spLocks noGrp="1"/>
          </p:cNvSpPr>
          <p:nvPr>
            <p:ph type="subTitle" idx="1"/>
          </p:nvPr>
        </p:nvSpPr>
        <p:spPr>
          <a:xfrm>
            <a:off x="1616598" y="0"/>
            <a:ext cx="9144000" cy="550303"/>
          </a:xfrm>
        </p:spPr>
        <p:txBody>
          <a:bodyPr>
            <a:normAutofit/>
          </a:bodyPr>
          <a:lstStyle/>
          <a:p>
            <a:pPr lvl="0" algn="ctr">
              <a:lnSpc>
                <a:spcPct val="115000"/>
              </a:lnSpc>
              <a:buClr>
                <a:schemeClr val="accent1">
                  <a:lumMod val="75000"/>
                </a:schemeClr>
              </a:buClr>
            </a:pPr>
            <a:r>
              <a:rPr lang="en-IN" u="none" strike="noStrike" dirty="0">
                <a:solidFill>
                  <a:schemeClr val="accent1">
                    <a:lumMod val="50000"/>
                  </a:schemeClr>
                </a:solidFill>
                <a:effectLst/>
                <a:latin typeface="+mn-lt"/>
                <a:ea typeface="Arial" panose="020B0604020202020204" pitchFamily="34" charset="0"/>
              </a:rPr>
              <a:t>Comparison:</a:t>
            </a:r>
          </a:p>
          <a:p>
            <a:pPr lvl="0" algn="ctr">
              <a:lnSpc>
                <a:spcPct val="115000"/>
              </a:lnSpc>
              <a:buClr>
                <a:schemeClr val="accent1">
                  <a:lumMod val="75000"/>
                </a:schemeClr>
              </a:buClr>
            </a:pPr>
            <a:endParaRPr lang="en-IN" u="none" strike="noStrike" dirty="0">
              <a:solidFill>
                <a:schemeClr val="accent1">
                  <a:lumMod val="50000"/>
                </a:schemeClr>
              </a:solidFill>
              <a:effectLst/>
              <a:latin typeface="+mn-lt"/>
              <a:ea typeface="Arial" panose="020B0604020202020204" pitchFamily="34" charset="0"/>
            </a:endParaRPr>
          </a:p>
          <a:p>
            <a:pPr marL="514350" indent="-514350" algn="ctr">
              <a:buFont typeface="+mj-lt"/>
              <a:buAutoNum type="arabicPeriod"/>
            </a:pPr>
            <a:endParaRPr lang="en-IN" sz="2800" dirty="0"/>
          </a:p>
        </p:txBody>
      </p:sp>
      <p:graphicFrame>
        <p:nvGraphicFramePr>
          <p:cNvPr id="5" name="Table 5">
            <a:extLst>
              <a:ext uri="{FF2B5EF4-FFF2-40B4-BE49-F238E27FC236}">
                <a16:creationId xmlns:a16="http://schemas.microsoft.com/office/drawing/2014/main" id="{FDC4BBAB-B9D2-4786-9015-AB2D197A6FEF}"/>
              </a:ext>
            </a:extLst>
          </p:cNvPr>
          <p:cNvGraphicFramePr>
            <a:graphicFrameLocks noGrp="1"/>
          </p:cNvGraphicFramePr>
          <p:nvPr>
            <p:extLst>
              <p:ext uri="{D42A27DB-BD31-4B8C-83A1-F6EECF244321}">
                <p14:modId xmlns:p14="http://schemas.microsoft.com/office/powerpoint/2010/main" val="2599661811"/>
              </p:ext>
            </p:extLst>
          </p:nvPr>
        </p:nvGraphicFramePr>
        <p:xfrm>
          <a:off x="2320552" y="550303"/>
          <a:ext cx="8127999" cy="6613841"/>
        </p:xfrm>
        <a:graphic>
          <a:graphicData uri="http://schemas.openxmlformats.org/drawingml/2006/table">
            <a:tbl>
              <a:tblPr firstRow="1" bandRow="1">
                <a:tableStyleId>{5C22544A-7EE6-4342-B048-85BDC9FD1C3A}</a:tableStyleId>
              </a:tblPr>
              <a:tblGrid>
                <a:gridCol w="610532">
                  <a:extLst>
                    <a:ext uri="{9D8B030D-6E8A-4147-A177-3AD203B41FA5}">
                      <a16:colId xmlns:a16="http://schemas.microsoft.com/office/drawing/2014/main" val="1713622805"/>
                    </a:ext>
                  </a:extLst>
                </a:gridCol>
                <a:gridCol w="4808134">
                  <a:extLst>
                    <a:ext uri="{9D8B030D-6E8A-4147-A177-3AD203B41FA5}">
                      <a16:colId xmlns:a16="http://schemas.microsoft.com/office/drawing/2014/main" val="2006867687"/>
                    </a:ext>
                  </a:extLst>
                </a:gridCol>
                <a:gridCol w="2709333">
                  <a:extLst>
                    <a:ext uri="{9D8B030D-6E8A-4147-A177-3AD203B41FA5}">
                      <a16:colId xmlns:a16="http://schemas.microsoft.com/office/drawing/2014/main" val="2268169886"/>
                    </a:ext>
                  </a:extLst>
                </a:gridCol>
              </a:tblGrid>
              <a:tr h="111537">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Shruti" panose="020B0502040204020203" pitchFamily="34" charset="0"/>
                        </a:rPr>
                        <a:t>No.</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Feature Description</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Table</a:t>
                      </a:r>
                    </a:p>
                  </a:txBody>
                  <a:tcPr marL="68580" marR="68580" marT="0" marB="0"/>
                </a:tc>
                <a:extLst>
                  <a:ext uri="{0D108BD9-81ED-4DB2-BD59-A6C34878D82A}">
                    <a16:rowId xmlns:a16="http://schemas.microsoft.com/office/drawing/2014/main" val="3476793172"/>
                  </a:ext>
                </a:extLst>
              </a:tr>
              <a:tr h="1126550">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1.</a:t>
                      </a:r>
                    </a:p>
                  </a:txBody>
                  <a:tcPr marL="68580" marR="68580"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Shruti" panose="020B0502040204020203" pitchFamily="34" charset="0"/>
                        </a:rPr>
                        <a:t>Listing of vast range of companies in different stock market i.e. BSE, NYSE, NSE.</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Company_detail,</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Company_BSE,</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Company_NSE,</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Company_NYSE</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 </a:t>
                      </a:r>
                    </a:p>
                  </a:txBody>
                  <a:tcPr marL="68580" marR="68580" marT="0" marB="0"/>
                </a:tc>
                <a:extLst>
                  <a:ext uri="{0D108BD9-81ED-4DB2-BD59-A6C34878D82A}">
                    <a16:rowId xmlns:a16="http://schemas.microsoft.com/office/drawing/2014/main" val="3947192984"/>
                  </a:ext>
                </a:extLst>
              </a:tr>
              <a:tr h="393465">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2.</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Data of recent IPOs, upcoming IPOs.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IPO_company,</a:t>
                      </a:r>
                      <a:endParaRPr lang="en-IN" sz="110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IPO_value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54499307"/>
                  </a:ext>
                </a:extLst>
              </a:tr>
              <a:tr h="637826">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Shruti" panose="020B0502040204020203" pitchFamily="34" charset="0"/>
                        </a:rPr>
                        <a:t>3.</a:t>
                      </a:r>
                    </a:p>
                  </a:txBody>
                  <a:tcPr marL="68580" marR="68580"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Shruti" panose="020B0502040204020203" pitchFamily="34" charset="0"/>
                        </a:rPr>
                        <a:t>Accurate in depth value of stocks</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Stock_daily_value,</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Stock_yearly_value,</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Stock_current_value</a:t>
                      </a:r>
                    </a:p>
                  </a:txBody>
                  <a:tcPr marL="68580" marR="68580" marT="0" marB="0"/>
                </a:tc>
                <a:extLst>
                  <a:ext uri="{0D108BD9-81ED-4DB2-BD59-A6C34878D82A}">
                    <a16:rowId xmlns:a16="http://schemas.microsoft.com/office/drawing/2014/main" val="4271439659"/>
                  </a:ext>
                </a:extLst>
              </a:tr>
              <a:tr h="637826">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4.</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Track the user details i.e. Pan card, Dmat account id</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User,</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Stock_user,</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IPO_user</a:t>
                      </a:r>
                    </a:p>
                  </a:txBody>
                  <a:tcPr marL="68580" marR="68580" marT="0" marB="0"/>
                </a:tc>
                <a:extLst>
                  <a:ext uri="{0D108BD9-81ED-4DB2-BD59-A6C34878D82A}">
                    <a16:rowId xmlns:a16="http://schemas.microsoft.com/office/drawing/2014/main" val="3610358035"/>
                  </a:ext>
                </a:extLst>
              </a:tr>
              <a:tr h="184464">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5.</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Track stock interest of the user</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Stock_user_interest</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770373356"/>
                  </a:ext>
                </a:extLst>
              </a:tr>
              <a:tr h="882188">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6.</a:t>
                      </a:r>
                    </a:p>
                  </a:txBody>
                  <a:tcPr marL="68580" marR="68580" marT="0" marB="0"/>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Shruti" panose="020B0502040204020203" pitchFamily="34" charset="0"/>
                        </a:rPr>
                        <a:t>Track the transaction of user like selling and invest </a:t>
                      </a:r>
                    </a:p>
                  </a:txBody>
                  <a:tcPr marL="68580" marR="68580" marT="0" marB="0"/>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Stock_user_invest,</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Stock_user_sell_value,</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IPO_user_investment,</a:t>
                      </a:r>
                    </a:p>
                    <a:p>
                      <a:pPr>
                        <a:lnSpc>
                          <a:spcPct val="107000"/>
                        </a:lnSpc>
                        <a:spcAft>
                          <a:spcPts val="800"/>
                        </a:spcAft>
                      </a:pPr>
                      <a:r>
                        <a:rPr lang="en-IN" sz="1100">
                          <a:effectLst/>
                          <a:latin typeface="Calibri" panose="020F0502020204030204" pitchFamily="34" charset="0"/>
                          <a:ea typeface="Calibri" panose="020F0502020204030204" pitchFamily="34" charset="0"/>
                          <a:cs typeface="Shruti" panose="020B0502040204020203" pitchFamily="34" charset="0"/>
                        </a:rPr>
                        <a:t>IPO_user_selling,</a:t>
                      </a:r>
                    </a:p>
                  </a:txBody>
                  <a:tcPr marL="68580" marR="68580" marT="0" marB="0"/>
                </a:tc>
                <a:extLst>
                  <a:ext uri="{0D108BD9-81ED-4DB2-BD59-A6C34878D82A}">
                    <a16:rowId xmlns:a16="http://schemas.microsoft.com/office/drawing/2014/main" val="894445766"/>
                  </a:ext>
                </a:extLst>
              </a:tr>
              <a:tr h="882188">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7.</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dirty="0">
                          <a:effectLst/>
                          <a:highlight>
                            <a:srgbClr val="FFFF00"/>
                          </a:highlight>
                          <a:latin typeface="Calibri" panose="020F0502020204030204" pitchFamily="34" charset="0"/>
                          <a:ea typeface="Calibri" panose="020F0502020204030204" pitchFamily="34" charset="0"/>
                          <a:cs typeface="Shruti" panose="020B0502040204020203" pitchFamily="34" charset="0"/>
                        </a:rPr>
                        <a:t>Track the selling and invest history of the user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Stock_user_invest_history,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Stock_user_selling_history,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IPO_user_invest_history,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IPO_user_selling_history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402611803"/>
                  </a:ext>
                </a:extLst>
              </a:tr>
              <a:tr h="882188">
                <a:tc>
                  <a:txBody>
                    <a:bodyPr/>
                    <a:lstStyle/>
                    <a:p>
                      <a:pPr>
                        <a:lnSpc>
                          <a:spcPct val="107000"/>
                        </a:lnSpc>
                        <a:spcAft>
                          <a:spcPts val="800"/>
                        </a:spcAft>
                      </a:pPr>
                      <a:r>
                        <a:rPr lang="en-IN" sz="1100">
                          <a:effectLst/>
                          <a:highlight>
                            <a:srgbClr val="FFFF00"/>
                          </a:highlight>
                          <a:latin typeface="Calibri" panose="020F0502020204030204" pitchFamily="34" charset="0"/>
                          <a:ea typeface="Calibri" panose="020F0502020204030204" pitchFamily="34" charset="0"/>
                          <a:cs typeface="Shruti" panose="020B0502040204020203" pitchFamily="34" charset="0"/>
                        </a:rPr>
                        <a:t>8.</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dirty="0">
                          <a:effectLst/>
                          <a:highlight>
                            <a:srgbClr val="FFFF00"/>
                          </a:highlight>
                          <a:latin typeface="Calibri" panose="020F0502020204030204" pitchFamily="34" charset="0"/>
                          <a:ea typeface="Calibri" panose="020F0502020204030204" pitchFamily="34" charset="0"/>
                          <a:cs typeface="Shruti" panose="020B0502040204020203" pitchFamily="34" charset="0"/>
                        </a:rPr>
                        <a:t>Show user the profit or loss by IPO and stock</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a:lnSpc>
                          <a:spcPct val="107000"/>
                        </a:lnSpc>
                        <a:spcAft>
                          <a:spcPts val="800"/>
                        </a:spcAft>
                      </a:pPr>
                      <a:r>
                        <a:rPr lang="en-IN" sz="1100" dirty="0" err="1">
                          <a:effectLst/>
                          <a:highlight>
                            <a:srgbClr val="FFFF00"/>
                          </a:highlight>
                          <a:latin typeface="Calibri" panose="020F0502020204030204" pitchFamily="34" charset="0"/>
                          <a:ea typeface="Calibri" panose="020F0502020204030204" pitchFamily="34" charset="0"/>
                          <a:cs typeface="Shruti" panose="020B0502040204020203" pitchFamily="34" charset="0"/>
                        </a:rPr>
                        <a:t>Stock_user_profit_loss</a:t>
                      </a:r>
                      <a:r>
                        <a:rPr lang="en-IN" sz="1100" dirty="0">
                          <a:effectLst/>
                          <a:highlight>
                            <a:srgbClr val="FFFF00"/>
                          </a:highlight>
                          <a:latin typeface="Calibri" panose="020F0502020204030204" pitchFamily="34" charset="0"/>
                          <a:ea typeface="Calibri" panose="020F0502020204030204" pitchFamily="34" charset="0"/>
                          <a:cs typeface="Shruti" panose="020B0502040204020203" pitchFamily="34" charset="0"/>
                        </a:rPr>
                        <a: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dirty="0" err="1">
                          <a:effectLst/>
                          <a:highlight>
                            <a:srgbClr val="FFFF00"/>
                          </a:highlight>
                          <a:latin typeface="Calibri" panose="020F0502020204030204" pitchFamily="34" charset="0"/>
                          <a:ea typeface="Calibri" panose="020F0502020204030204" pitchFamily="34" charset="0"/>
                          <a:cs typeface="Shruti" panose="020B0502040204020203" pitchFamily="34" charset="0"/>
                        </a:rPr>
                        <a:t>User_total_profit_loss</a:t>
                      </a:r>
                      <a:r>
                        <a:rPr lang="en-IN" sz="1100" dirty="0">
                          <a:effectLst/>
                          <a:highlight>
                            <a:srgbClr val="FFFF00"/>
                          </a:highlight>
                          <a:latin typeface="Calibri" panose="020F0502020204030204" pitchFamily="34" charset="0"/>
                          <a:ea typeface="Calibri" panose="020F0502020204030204" pitchFamily="34" charset="0"/>
                          <a:cs typeface="Shruti" panose="020B0502040204020203" pitchFamily="34" charset="0"/>
                        </a:rPr>
                        <a: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dirty="0" err="1">
                          <a:effectLst/>
                          <a:highlight>
                            <a:srgbClr val="FFFF00"/>
                          </a:highlight>
                          <a:latin typeface="Calibri" panose="020F0502020204030204" pitchFamily="34" charset="0"/>
                          <a:ea typeface="Calibri" panose="020F0502020204030204" pitchFamily="34" charset="0"/>
                          <a:cs typeface="Shruti" panose="020B0502040204020203" pitchFamily="34" charset="0"/>
                        </a:rPr>
                        <a:t>IPO_user_profit_loss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IN" sz="1100" dirty="0">
                          <a:effectLst/>
                          <a:highlight>
                            <a:srgbClr val="FFFF00"/>
                          </a:highlight>
                          <a:latin typeface="Calibri" panose="020F0502020204030204" pitchFamily="34" charset="0"/>
                          <a:ea typeface="Calibri" panose="020F0502020204030204" pitchFamily="34" charset="0"/>
                          <a:cs typeface="Shruti" panose="020B0502040204020203" pitchFamily="34" charset="0"/>
                        </a:rPr>
                        <a:t> </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922962871"/>
                  </a:ext>
                </a:extLst>
              </a:tr>
            </a:tbl>
          </a:graphicData>
        </a:graphic>
      </p:graphicFrame>
    </p:spTree>
    <p:extLst>
      <p:ext uri="{BB962C8B-B14F-4D97-AF65-F5344CB8AC3E}">
        <p14:creationId xmlns:p14="http://schemas.microsoft.com/office/powerpoint/2010/main" val="28247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7A9A-943F-4FB4-A895-DE7418B4F11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DD6551-CB99-4695-ADFC-9D362B71B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755907"/>
          </a:xfrm>
        </p:spPr>
      </p:pic>
      <p:sp>
        <p:nvSpPr>
          <p:cNvPr id="7" name="TextBox 6">
            <a:extLst>
              <a:ext uri="{FF2B5EF4-FFF2-40B4-BE49-F238E27FC236}">
                <a16:creationId xmlns:a16="http://schemas.microsoft.com/office/drawing/2014/main" id="{7412CC4A-6799-4D9F-B229-51F62334DBE3}"/>
              </a:ext>
            </a:extLst>
          </p:cNvPr>
          <p:cNvSpPr txBox="1"/>
          <p:nvPr/>
        </p:nvSpPr>
        <p:spPr>
          <a:xfrm>
            <a:off x="684212" y="401936"/>
            <a:ext cx="2911875" cy="461665"/>
          </a:xfrm>
          <a:prstGeom prst="rect">
            <a:avLst/>
          </a:prstGeom>
          <a:noFill/>
        </p:spPr>
        <p:txBody>
          <a:bodyPr wrap="square" rtlCol="0">
            <a:spAutoFit/>
          </a:bodyPr>
          <a:lstStyle/>
          <a:p>
            <a:r>
              <a:rPr lang="en-IN" sz="2400" u="sng" dirty="0">
                <a:solidFill>
                  <a:schemeClr val="bg1"/>
                </a:solidFill>
              </a:rPr>
              <a:t>Relational Model</a:t>
            </a:r>
          </a:p>
        </p:txBody>
      </p:sp>
      <p:sp>
        <p:nvSpPr>
          <p:cNvPr id="8" name="TextBox 7">
            <a:extLst>
              <a:ext uri="{FF2B5EF4-FFF2-40B4-BE49-F238E27FC236}">
                <a16:creationId xmlns:a16="http://schemas.microsoft.com/office/drawing/2014/main" id="{2BC8E7D3-D689-4DEB-B760-DC710A526AFE}"/>
              </a:ext>
            </a:extLst>
          </p:cNvPr>
          <p:cNvSpPr txBox="1"/>
          <p:nvPr/>
        </p:nvSpPr>
        <p:spPr>
          <a:xfrm>
            <a:off x="985153" y="365125"/>
            <a:ext cx="2309991" cy="461665"/>
          </a:xfrm>
          <a:prstGeom prst="rect">
            <a:avLst/>
          </a:prstGeom>
          <a:noFill/>
        </p:spPr>
        <p:txBody>
          <a:bodyPr wrap="none" rtlCol="0">
            <a:spAutoFit/>
          </a:bodyPr>
          <a:lstStyle/>
          <a:p>
            <a:r>
              <a:rPr lang="en-IN" sz="2400" u="sng" dirty="0"/>
              <a:t>Relational Model</a:t>
            </a:r>
            <a:endParaRPr lang="en-IN" u="sng" dirty="0"/>
          </a:p>
        </p:txBody>
      </p:sp>
    </p:spTree>
    <p:extLst>
      <p:ext uri="{BB962C8B-B14F-4D97-AF65-F5344CB8AC3E}">
        <p14:creationId xmlns:p14="http://schemas.microsoft.com/office/powerpoint/2010/main" val="423386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AF323B-2EF5-45C8-BC32-68926E5F44CF}"/>
              </a:ext>
            </a:extLst>
          </p:cNvPr>
          <p:cNvGraphicFramePr>
            <a:graphicFrameLocks noGrp="1"/>
          </p:cNvGraphicFramePr>
          <p:nvPr>
            <p:extLst>
              <p:ext uri="{D42A27DB-BD31-4B8C-83A1-F6EECF244321}">
                <p14:modId xmlns:p14="http://schemas.microsoft.com/office/powerpoint/2010/main" val="1499376308"/>
              </p:ext>
            </p:extLst>
          </p:nvPr>
        </p:nvGraphicFramePr>
        <p:xfrm>
          <a:off x="0" y="0"/>
          <a:ext cx="12192002" cy="6858001"/>
        </p:xfrm>
        <a:graphic>
          <a:graphicData uri="http://schemas.openxmlformats.org/drawingml/2006/table">
            <a:tbl>
              <a:tblPr firstRow="1" bandRow="1">
                <a:tableStyleId>{5C22544A-7EE6-4342-B048-85BDC9FD1C3A}</a:tableStyleId>
              </a:tblPr>
              <a:tblGrid>
                <a:gridCol w="1283424">
                  <a:extLst>
                    <a:ext uri="{9D8B030D-6E8A-4147-A177-3AD203B41FA5}">
                      <a16:colId xmlns:a16="http://schemas.microsoft.com/office/drawing/2014/main" val="294643551"/>
                    </a:ext>
                  </a:extLst>
                </a:gridCol>
                <a:gridCol w="2083816">
                  <a:extLst>
                    <a:ext uri="{9D8B030D-6E8A-4147-A177-3AD203B41FA5}">
                      <a16:colId xmlns:a16="http://schemas.microsoft.com/office/drawing/2014/main" val="2597341083"/>
                    </a:ext>
                  </a:extLst>
                </a:gridCol>
                <a:gridCol w="2728759">
                  <a:extLst>
                    <a:ext uri="{9D8B030D-6E8A-4147-A177-3AD203B41FA5}">
                      <a16:colId xmlns:a16="http://schemas.microsoft.com/office/drawing/2014/main" val="804880865"/>
                    </a:ext>
                  </a:extLst>
                </a:gridCol>
                <a:gridCol w="2032001">
                  <a:extLst>
                    <a:ext uri="{9D8B030D-6E8A-4147-A177-3AD203B41FA5}">
                      <a16:colId xmlns:a16="http://schemas.microsoft.com/office/drawing/2014/main" val="3817148743"/>
                    </a:ext>
                  </a:extLst>
                </a:gridCol>
                <a:gridCol w="2032001">
                  <a:extLst>
                    <a:ext uri="{9D8B030D-6E8A-4147-A177-3AD203B41FA5}">
                      <a16:colId xmlns:a16="http://schemas.microsoft.com/office/drawing/2014/main" val="2320401970"/>
                    </a:ext>
                  </a:extLst>
                </a:gridCol>
                <a:gridCol w="2032001">
                  <a:extLst>
                    <a:ext uri="{9D8B030D-6E8A-4147-A177-3AD203B41FA5}">
                      <a16:colId xmlns:a16="http://schemas.microsoft.com/office/drawing/2014/main" val="1426041414"/>
                    </a:ext>
                  </a:extLst>
                </a:gridCol>
              </a:tblGrid>
              <a:tr h="308021">
                <a:tc>
                  <a:txBody>
                    <a:bodyPr/>
                    <a:lstStyle/>
                    <a:p>
                      <a:pPr lvl="0">
                        <a:buNone/>
                      </a:pPr>
                      <a:r>
                        <a:rPr lang="en-US" sz="1000" b="1" i="0" u="none" strike="noStrike" noProof="0" dirty="0">
                          <a:latin typeface="Calibri"/>
                        </a:rPr>
                        <a:t>Sr No</a:t>
                      </a:r>
                      <a:endParaRPr lang="en-US" sz="1000" dirty="0"/>
                    </a:p>
                  </a:txBody>
                  <a:tcPr/>
                </a:tc>
                <a:tc>
                  <a:txBody>
                    <a:bodyPr/>
                    <a:lstStyle/>
                    <a:p>
                      <a:r>
                        <a:rPr lang="en-US" sz="1000" dirty="0"/>
                        <a:t>Table Name</a:t>
                      </a:r>
                    </a:p>
                  </a:txBody>
                  <a:tcPr/>
                </a:tc>
                <a:tc>
                  <a:txBody>
                    <a:bodyPr/>
                    <a:lstStyle/>
                    <a:p>
                      <a:r>
                        <a:rPr lang="en-US" sz="1000" dirty="0"/>
                        <a:t>Primary key</a:t>
                      </a:r>
                    </a:p>
                  </a:txBody>
                  <a:tcPr/>
                </a:tc>
                <a:tc>
                  <a:txBody>
                    <a:bodyPr/>
                    <a:lstStyle/>
                    <a:p>
                      <a:r>
                        <a:rPr lang="en-US" sz="1000" dirty="0"/>
                        <a:t>Foreign key</a:t>
                      </a:r>
                    </a:p>
                  </a:txBody>
                  <a:tcPr/>
                </a:tc>
                <a:tc>
                  <a:txBody>
                    <a:bodyPr/>
                    <a:lstStyle/>
                    <a:p>
                      <a:r>
                        <a:rPr lang="en-US" sz="1000" dirty="0"/>
                        <a:t>Candidate key</a:t>
                      </a:r>
                    </a:p>
                  </a:txBody>
                  <a:tcPr/>
                </a:tc>
                <a:tc>
                  <a:txBody>
                    <a:bodyPr/>
                    <a:lstStyle/>
                    <a:p>
                      <a:r>
                        <a:rPr lang="en-US" sz="1000" dirty="0"/>
                        <a:t>Super key</a:t>
                      </a:r>
                    </a:p>
                  </a:txBody>
                  <a:tcPr/>
                </a:tc>
                <a:extLst>
                  <a:ext uri="{0D108BD9-81ED-4DB2-BD59-A6C34878D82A}">
                    <a16:rowId xmlns:a16="http://schemas.microsoft.com/office/drawing/2014/main" val="2375722044"/>
                  </a:ext>
                </a:extLst>
              </a:tr>
              <a:tr h="308021">
                <a:tc>
                  <a:txBody>
                    <a:bodyPr/>
                    <a:lstStyle/>
                    <a:p>
                      <a:pPr lvl="0">
                        <a:buNone/>
                      </a:pPr>
                      <a:r>
                        <a:rPr lang="en-US" sz="1000" dirty="0"/>
                        <a:t>1</a:t>
                      </a:r>
                    </a:p>
                  </a:txBody>
                  <a:tcPr/>
                </a:tc>
                <a:tc>
                  <a:txBody>
                    <a:bodyPr/>
                    <a:lstStyle/>
                    <a:p>
                      <a:pPr lvl="0">
                        <a:buNone/>
                      </a:pPr>
                      <a:r>
                        <a:rPr lang="en-US" sz="1000" dirty="0" err="1"/>
                        <a:t>Company_BSE</a:t>
                      </a:r>
                      <a:endParaRPr lang="en-US" sz="1000" dirty="0"/>
                    </a:p>
                  </a:txBody>
                  <a:tcPr/>
                </a:tc>
                <a:tc>
                  <a:txBody>
                    <a:bodyPr/>
                    <a:lstStyle/>
                    <a:p>
                      <a:r>
                        <a:rPr lang="en-US" sz="1000" dirty="0" err="1"/>
                        <a:t>Company_BSE_id</a:t>
                      </a:r>
                      <a:endParaRPr lang="en-US" sz="1000" dirty="0"/>
                    </a:p>
                  </a:txBody>
                  <a:tcPr/>
                </a:tc>
                <a:tc>
                  <a:txBody>
                    <a:bodyPr/>
                    <a:lstStyle/>
                    <a:p>
                      <a:r>
                        <a:rPr lang="en-US" sz="1000" dirty="0"/>
                        <a:t>-</a:t>
                      </a:r>
                    </a:p>
                  </a:txBody>
                  <a:tcPr/>
                </a:tc>
                <a:tc>
                  <a:txBody>
                    <a:bodyPr/>
                    <a:lstStyle/>
                    <a:p>
                      <a:r>
                        <a:rPr lang="en-US" sz="1000" dirty="0"/>
                        <a:t>Symbol</a:t>
                      </a:r>
                    </a:p>
                  </a:txBody>
                  <a:tcPr/>
                </a:tc>
                <a:tc>
                  <a:txBody>
                    <a:bodyPr/>
                    <a:lstStyle/>
                    <a:p>
                      <a:r>
                        <a:rPr lang="en-US" sz="1000" dirty="0"/>
                        <a:t>Name, Symbol</a:t>
                      </a:r>
                    </a:p>
                  </a:txBody>
                  <a:tcPr/>
                </a:tc>
                <a:extLst>
                  <a:ext uri="{0D108BD9-81ED-4DB2-BD59-A6C34878D82A}">
                    <a16:rowId xmlns:a16="http://schemas.microsoft.com/office/drawing/2014/main" val="1476361212"/>
                  </a:ext>
                </a:extLst>
              </a:tr>
              <a:tr h="308021">
                <a:tc>
                  <a:txBody>
                    <a:bodyPr/>
                    <a:lstStyle/>
                    <a:p>
                      <a:pPr lvl="0">
                        <a:buNone/>
                      </a:pPr>
                      <a:r>
                        <a:rPr lang="en-US" sz="1000" dirty="0"/>
                        <a:t>2</a:t>
                      </a:r>
                    </a:p>
                  </a:txBody>
                  <a:tcPr/>
                </a:tc>
                <a:tc>
                  <a:txBody>
                    <a:bodyPr/>
                    <a:lstStyle/>
                    <a:p>
                      <a:pPr lvl="0">
                        <a:buNone/>
                      </a:pPr>
                      <a:r>
                        <a:rPr lang="en-US" sz="1000" dirty="0" err="1"/>
                        <a:t>Company_NSE</a:t>
                      </a:r>
                      <a:endParaRPr lang="en-US" sz="1000" dirty="0"/>
                    </a:p>
                  </a:txBody>
                  <a:tcPr/>
                </a:tc>
                <a:tc>
                  <a:txBody>
                    <a:bodyPr/>
                    <a:lstStyle/>
                    <a:p>
                      <a:pPr lvl="0">
                        <a:buNone/>
                      </a:pPr>
                      <a:r>
                        <a:rPr lang="en-US" sz="1000" dirty="0" err="1"/>
                        <a:t>Company_</a:t>
                      </a:r>
                      <a:r>
                        <a:rPr lang="en-US" sz="1000" b="0" i="0" u="none" strike="noStrike" noProof="0" dirty="0" err="1">
                          <a:latin typeface="Calibri"/>
                        </a:rPr>
                        <a:t>N</a:t>
                      </a:r>
                      <a:r>
                        <a:rPr lang="en-US" sz="1000" dirty="0" err="1"/>
                        <a:t>SE_id</a:t>
                      </a:r>
                      <a:endParaRPr lang="en-US" sz="1000" dirty="0"/>
                    </a:p>
                  </a:txBody>
                  <a:tcPr/>
                </a:tc>
                <a:tc>
                  <a:txBody>
                    <a:bodyPr/>
                    <a:lstStyle/>
                    <a:p>
                      <a:pPr lvl="0">
                        <a:buNone/>
                      </a:pPr>
                      <a:r>
                        <a:rPr lang="en-US" sz="1000" dirty="0"/>
                        <a:t>-</a:t>
                      </a:r>
                    </a:p>
                  </a:txBody>
                  <a:tcPr/>
                </a:tc>
                <a:tc>
                  <a:txBody>
                    <a:bodyPr/>
                    <a:lstStyle/>
                    <a:p>
                      <a:pPr lvl="0">
                        <a:buNone/>
                      </a:pPr>
                      <a:r>
                        <a:rPr lang="en-US" sz="1000" dirty="0"/>
                        <a:t>Symbol</a:t>
                      </a:r>
                    </a:p>
                  </a:txBody>
                  <a:tcPr/>
                </a:tc>
                <a:tc>
                  <a:txBody>
                    <a:bodyPr/>
                    <a:lstStyle/>
                    <a:p>
                      <a:pPr lvl="0">
                        <a:buNone/>
                      </a:pPr>
                      <a:r>
                        <a:rPr lang="en-US" sz="1000" dirty="0"/>
                        <a:t>Name, Symbol</a:t>
                      </a:r>
                    </a:p>
                  </a:txBody>
                  <a:tcPr/>
                </a:tc>
                <a:extLst>
                  <a:ext uri="{0D108BD9-81ED-4DB2-BD59-A6C34878D82A}">
                    <a16:rowId xmlns:a16="http://schemas.microsoft.com/office/drawing/2014/main" val="1908313837"/>
                  </a:ext>
                </a:extLst>
              </a:tr>
              <a:tr h="308021">
                <a:tc>
                  <a:txBody>
                    <a:bodyPr/>
                    <a:lstStyle/>
                    <a:p>
                      <a:pPr lvl="0">
                        <a:buNone/>
                      </a:pPr>
                      <a:r>
                        <a:rPr lang="en-US" sz="1000" dirty="0"/>
                        <a:t>3</a:t>
                      </a:r>
                    </a:p>
                  </a:txBody>
                  <a:tcPr/>
                </a:tc>
                <a:tc>
                  <a:txBody>
                    <a:bodyPr/>
                    <a:lstStyle/>
                    <a:p>
                      <a:pPr lvl="0">
                        <a:buNone/>
                      </a:pPr>
                      <a:r>
                        <a:rPr lang="en-US" sz="1000" dirty="0" err="1"/>
                        <a:t>Company_NYSE</a:t>
                      </a:r>
                      <a:endParaRPr lang="en-US" sz="1000" dirty="0"/>
                    </a:p>
                  </a:txBody>
                  <a:tcPr/>
                </a:tc>
                <a:tc>
                  <a:txBody>
                    <a:bodyPr/>
                    <a:lstStyle/>
                    <a:p>
                      <a:pPr lvl="0">
                        <a:buNone/>
                      </a:pPr>
                      <a:r>
                        <a:rPr lang="en-US" sz="1000" dirty="0" err="1"/>
                        <a:t>Company_</a:t>
                      </a:r>
                      <a:r>
                        <a:rPr lang="en-US" sz="1000" b="0" i="0" u="none" strike="noStrike" noProof="0" dirty="0" err="1">
                          <a:latin typeface="Calibri"/>
                        </a:rPr>
                        <a:t>NY</a:t>
                      </a:r>
                      <a:r>
                        <a:rPr lang="en-US" sz="1000" dirty="0" err="1"/>
                        <a:t>SE_id</a:t>
                      </a:r>
                      <a:endParaRPr lang="en-US" sz="1000" dirty="0"/>
                    </a:p>
                  </a:txBody>
                  <a:tcPr/>
                </a:tc>
                <a:tc>
                  <a:txBody>
                    <a:bodyPr/>
                    <a:lstStyle/>
                    <a:p>
                      <a:pPr lvl="0">
                        <a:buNone/>
                      </a:pPr>
                      <a:r>
                        <a:rPr lang="en-US" sz="1000" dirty="0"/>
                        <a:t>-</a:t>
                      </a:r>
                    </a:p>
                  </a:txBody>
                  <a:tcPr/>
                </a:tc>
                <a:tc>
                  <a:txBody>
                    <a:bodyPr/>
                    <a:lstStyle/>
                    <a:p>
                      <a:pPr lvl="0">
                        <a:buNone/>
                      </a:pPr>
                      <a:r>
                        <a:rPr lang="en-US" sz="1000" dirty="0"/>
                        <a:t>Symbol</a:t>
                      </a:r>
                    </a:p>
                  </a:txBody>
                  <a:tcPr/>
                </a:tc>
                <a:tc>
                  <a:txBody>
                    <a:bodyPr/>
                    <a:lstStyle/>
                    <a:p>
                      <a:pPr lvl="0">
                        <a:buNone/>
                      </a:pPr>
                      <a:r>
                        <a:rPr lang="en-US" sz="1000" dirty="0"/>
                        <a:t>Name, Symbol</a:t>
                      </a:r>
                    </a:p>
                  </a:txBody>
                  <a:tcPr/>
                </a:tc>
                <a:extLst>
                  <a:ext uri="{0D108BD9-81ED-4DB2-BD59-A6C34878D82A}">
                    <a16:rowId xmlns:a16="http://schemas.microsoft.com/office/drawing/2014/main" val="2523826416"/>
                  </a:ext>
                </a:extLst>
              </a:tr>
              <a:tr h="308021">
                <a:tc>
                  <a:txBody>
                    <a:bodyPr/>
                    <a:lstStyle/>
                    <a:p>
                      <a:pPr lvl="0">
                        <a:buNone/>
                      </a:pPr>
                      <a:r>
                        <a:rPr lang="en-US" sz="1000" dirty="0"/>
                        <a:t>4</a:t>
                      </a:r>
                    </a:p>
                  </a:txBody>
                  <a:tcPr/>
                </a:tc>
                <a:tc>
                  <a:txBody>
                    <a:bodyPr/>
                    <a:lstStyle/>
                    <a:p>
                      <a:pPr lvl="0">
                        <a:buNone/>
                      </a:pPr>
                      <a:r>
                        <a:rPr lang="en-US" sz="1000" err="1"/>
                        <a:t>Company_detail</a:t>
                      </a:r>
                      <a:endParaRPr lang="en-US" sz="1000" dirty="0"/>
                    </a:p>
                  </a:txBody>
                  <a:tcPr/>
                </a:tc>
                <a:tc>
                  <a:txBody>
                    <a:bodyPr/>
                    <a:lstStyle/>
                    <a:p>
                      <a:pPr lvl="0">
                        <a:buNone/>
                      </a:pPr>
                      <a:r>
                        <a:rPr lang="en-US" sz="1000" b="0" i="0" u="none" strike="noStrike" noProof="0" err="1">
                          <a:latin typeface="Calibri"/>
                        </a:rPr>
                        <a:t>Company_detail_id</a:t>
                      </a:r>
                      <a:endParaRPr lang="en-US" sz="1000"/>
                    </a:p>
                  </a:txBody>
                  <a:tcPr/>
                </a:tc>
                <a:tc>
                  <a:txBody>
                    <a:bodyPr/>
                    <a:lstStyle/>
                    <a:p>
                      <a:pPr lvl="0">
                        <a:buNone/>
                      </a:pPr>
                      <a:r>
                        <a:rPr lang="en-US" sz="1000" dirty="0"/>
                        <a:t>listing</a:t>
                      </a:r>
                    </a:p>
                  </a:txBody>
                  <a:tcPr/>
                </a:tc>
                <a:tc>
                  <a:txBody>
                    <a:bodyPr/>
                    <a:lstStyle/>
                    <a:p>
                      <a:pPr lvl="0">
                        <a:buNone/>
                      </a:pPr>
                      <a:r>
                        <a:rPr lang="en-US" sz="1000" dirty="0"/>
                        <a:t>Symbol</a:t>
                      </a:r>
                    </a:p>
                  </a:txBody>
                  <a:tcPr/>
                </a:tc>
                <a:tc>
                  <a:txBody>
                    <a:bodyPr/>
                    <a:lstStyle/>
                    <a:p>
                      <a:pPr lvl="0">
                        <a:buNone/>
                      </a:pPr>
                      <a:r>
                        <a:rPr lang="en-US" sz="1000" b="0" i="0" u="none" strike="noStrike" noProof="0" dirty="0">
                          <a:latin typeface="Calibri"/>
                        </a:rPr>
                        <a:t>Name, listing</a:t>
                      </a:r>
                      <a:endParaRPr lang="en-US" sz="1000" dirty="0"/>
                    </a:p>
                  </a:txBody>
                  <a:tcPr/>
                </a:tc>
                <a:extLst>
                  <a:ext uri="{0D108BD9-81ED-4DB2-BD59-A6C34878D82A}">
                    <a16:rowId xmlns:a16="http://schemas.microsoft.com/office/drawing/2014/main" val="1398819589"/>
                  </a:ext>
                </a:extLst>
              </a:tr>
              <a:tr h="525448">
                <a:tc>
                  <a:txBody>
                    <a:bodyPr/>
                    <a:lstStyle/>
                    <a:p>
                      <a:pPr lvl="0">
                        <a:buNone/>
                      </a:pPr>
                      <a:r>
                        <a:rPr lang="en-US" sz="1000" dirty="0"/>
                        <a:t>5</a:t>
                      </a:r>
                    </a:p>
                  </a:txBody>
                  <a:tcPr/>
                </a:tc>
                <a:tc>
                  <a:txBody>
                    <a:bodyPr/>
                    <a:lstStyle/>
                    <a:p>
                      <a:r>
                        <a:rPr lang="en-US" sz="1000" err="1"/>
                        <a:t>Stock_current_value</a:t>
                      </a:r>
                      <a:endParaRPr lang="en-US" sz="1000" dirty="0"/>
                    </a:p>
                  </a:txBody>
                  <a:tcPr/>
                </a:tc>
                <a:tc>
                  <a:txBody>
                    <a:bodyPr/>
                    <a:lstStyle/>
                    <a:p>
                      <a:pPr lvl="0">
                        <a:buNone/>
                      </a:pPr>
                      <a:r>
                        <a:rPr lang="en-US" sz="1000" b="0" i="0" u="none" strike="noStrike" noProof="0" err="1">
                          <a:latin typeface="Calibri"/>
                        </a:rPr>
                        <a:t>Stock_current_value_id</a:t>
                      </a:r>
                      <a:endParaRPr lang="en-US" sz="1000"/>
                    </a:p>
                  </a:txBody>
                  <a:tcPr/>
                </a:tc>
                <a:tc>
                  <a:txBody>
                    <a:bodyPr/>
                    <a:lstStyle/>
                    <a:p>
                      <a:r>
                        <a:rPr lang="en-US" sz="1000" err="1"/>
                        <a:t>Company_detail_id</a:t>
                      </a:r>
                      <a:endParaRPr lang="en-US" sz="1000" dirty="0"/>
                    </a:p>
                  </a:txBody>
                  <a:tcPr/>
                </a:tc>
                <a:tc>
                  <a:txBody>
                    <a:bodyPr/>
                    <a:lstStyle/>
                    <a:p>
                      <a:r>
                        <a:rPr lang="en-US" sz="1000" err="1"/>
                        <a:t>Current_value</a:t>
                      </a:r>
                      <a:endParaRPr lang="en-US" sz="1000" dirty="0"/>
                    </a:p>
                  </a:txBody>
                  <a:tcPr/>
                </a:tc>
                <a:tc>
                  <a:txBody>
                    <a:bodyPr/>
                    <a:lstStyle/>
                    <a:p>
                      <a:r>
                        <a:rPr lang="en-US" sz="1000" err="1"/>
                        <a:t>Company_name</a:t>
                      </a:r>
                      <a:r>
                        <a:rPr lang="en-US" sz="1000" dirty="0"/>
                        <a:t>, high, low</a:t>
                      </a:r>
                    </a:p>
                  </a:txBody>
                  <a:tcPr/>
                </a:tc>
                <a:extLst>
                  <a:ext uri="{0D108BD9-81ED-4DB2-BD59-A6C34878D82A}">
                    <a16:rowId xmlns:a16="http://schemas.microsoft.com/office/drawing/2014/main" val="599802682"/>
                  </a:ext>
                </a:extLst>
              </a:tr>
              <a:tr h="525448">
                <a:tc>
                  <a:txBody>
                    <a:bodyPr/>
                    <a:lstStyle/>
                    <a:p>
                      <a:pPr lvl="0">
                        <a:buNone/>
                      </a:pPr>
                      <a:r>
                        <a:rPr lang="en-US" sz="1000" dirty="0"/>
                        <a:t>6</a:t>
                      </a:r>
                    </a:p>
                  </a:txBody>
                  <a:tcPr/>
                </a:tc>
                <a:tc>
                  <a:txBody>
                    <a:bodyPr/>
                    <a:lstStyle/>
                    <a:p>
                      <a:pPr lvl="0">
                        <a:buNone/>
                      </a:pPr>
                      <a:r>
                        <a:rPr lang="en-US" sz="1000" b="0" i="0" u="none" strike="noStrike" noProof="0" err="1">
                          <a:latin typeface="Calibri"/>
                        </a:rPr>
                        <a:t>Stock_daily_value</a:t>
                      </a:r>
                      <a:endParaRPr lang="en-US" sz="1000"/>
                    </a:p>
                  </a:txBody>
                  <a:tcPr/>
                </a:tc>
                <a:tc>
                  <a:txBody>
                    <a:bodyPr/>
                    <a:lstStyle/>
                    <a:p>
                      <a:pPr lvl="0">
                        <a:buNone/>
                      </a:pPr>
                      <a:r>
                        <a:rPr lang="en-US" sz="1000" b="0" i="0" u="none" strike="noStrike" noProof="0" err="1">
                          <a:latin typeface="Calibri"/>
                        </a:rPr>
                        <a:t>Stock_daily_value_id</a:t>
                      </a:r>
                      <a:endParaRPr lang="en-US" sz="1000"/>
                    </a:p>
                  </a:txBody>
                  <a:tcPr/>
                </a:tc>
                <a:tc>
                  <a:txBody>
                    <a:bodyPr/>
                    <a:lstStyle/>
                    <a:p>
                      <a:pPr lvl="0">
                        <a:buNone/>
                      </a:pPr>
                      <a:r>
                        <a:rPr lang="en-US" sz="1000" b="0" i="0" u="none" strike="noStrike" noProof="0" err="1"/>
                        <a:t>Company_detail_id</a:t>
                      </a:r>
                      <a:endParaRPr lang="en-US" sz="1000"/>
                    </a:p>
                  </a:txBody>
                  <a:tcPr/>
                </a:tc>
                <a:tc>
                  <a:txBody>
                    <a:bodyPr/>
                    <a:lstStyle/>
                    <a:p>
                      <a:r>
                        <a:rPr lang="en-US" sz="1000" err="1"/>
                        <a:t>Daily_turnover</a:t>
                      </a:r>
                      <a:r>
                        <a:rPr lang="en-US" sz="1000" dirty="0"/>
                        <a:t>,</a:t>
                      </a:r>
                    </a:p>
                    <a:p>
                      <a:pPr lvl="0">
                        <a:buNone/>
                      </a:pPr>
                      <a:r>
                        <a:rPr lang="en-US" sz="1000" err="1"/>
                        <a:t>Daily_trading</a:t>
                      </a:r>
                      <a:endParaRPr lang="en-US" sz="1000" dirty="0"/>
                    </a:p>
                  </a:txBody>
                  <a:tcPr/>
                </a:tc>
                <a:tc>
                  <a:txBody>
                    <a:bodyPr/>
                    <a:lstStyle/>
                    <a:p>
                      <a:r>
                        <a:rPr lang="en-US" sz="1000" err="1"/>
                        <a:t>Company_name,open</a:t>
                      </a:r>
                      <a:r>
                        <a:rPr lang="en-US" sz="1000" dirty="0"/>
                        <a:t>, close</a:t>
                      </a:r>
                    </a:p>
                  </a:txBody>
                  <a:tcPr/>
                </a:tc>
                <a:extLst>
                  <a:ext uri="{0D108BD9-81ED-4DB2-BD59-A6C34878D82A}">
                    <a16:rowId xmlns:a16="http://schemas.microsoft.com/office/drawing/2014/main" val="4034680776"/>
                  </a:ext>
                </a:extLst>
              </a:tr>
              <a:tr h="525448">
                <a:tc>
                  <a:txBody>
                    <a:bodyPr/>
                    <a:lstStyle/>
                    <a:p>
                      <a:pPr lvl="0">
                        <a:buNone/>
                      </a:pPr>
                      <a:r>
                        <a:rPr lang="en-US" sz="1000" dirty="0"/>
                        <a:t>7</a:t>
                      </a:r>
                    </a:p>
                  </a:txBody>
                  <a:tcPr/>
                </a:tc>
                <a:tc>
                  <a:txBody>
                    <a:bodyPr/>
                    <a:lstStyle/>
                    <a:p>
                      <a:pPr lvl="0">
                        <a:buNone/>
                      </a:pPr>
                      <a:r>
                        <a:rPr lang="en-US" sz="1000" b="0" i="0" u="none" strike="noStrike" noProof="0" err="1">
                          <a:latin typeface="Calibri"/>
                        </a:rPr>
                        <a:t>Stock_yearly_value</a:t>
                      </a:r>
                      <a:endParaRPr lang="en-US" sz="1000"/>
                    </a:p>
                  </a:txBody>
                  <a:tcPr/>
                </a:tc>
                <a:tc>
                  <a:txBody>
                    <a:bodyPr/>
                    <a:lstStyle/>
                    <a:p>
                      <a:pPr lvl="0">
                        <a:buNone/>
                      </a:pPr>
                      <a:r>
                        <a:rPr lang="en-US" sz="1000" b="0" i="0" u="none" strike="noStrike" noProof="0" err="1">
                          <a:latin typeface="Calibri"/>
                        </a:rPr>
                        <a:t>Stock_yearly_value_id</a:t>
                      </a:r>
                      <a:endParaRPr lang="en-US" sz="1000"/>
                    </a:p>
                  </a:txBody>
                  <a:tcPr/>
                </a:tc>
                <a:tc>
                  <a:txBody>
                    <a:bodyPr/>
                    <a:lstStyle/>
                    <a:p>
                      <a:pPr lvl="0">
                        <a:buNone/>
                      </a:pPr>
                      <a:r>
                        <a:rPr lang="en-US" sz="1000" b="0" i="0" u="none" strike="noStrike" noProof="0" err="1">
                          <a:latin typeface="Calibri"/>
                        </a:rPr>
                        <a:t>Company_detail_id</a:t>
                      </a:r>
                      <a:endParaRPr lang="en-US" sz="1000"/>
                    </a:p>
                  </a:txBody>
                  <a:tcPr/>
                </a:tc>
                <a:tc>
                  <a:txBody>
                    <a:bodyPr/>
                    <a:lstStyle/>
                    <a:p>
                      <a:pPr lvl="0">
                        <a:buNone/>
                      </a:pPr>
                      <a:r>
                        <a:rPr lang="en-US" sz="1000" err="1"/>
                        <a:t>Company_name</a:t>
                      </a:r>
                      <a:endParaRPr lang="en-US" sz="1000" dirty="0"/>
                    </a:p>
                  </a:txBody>
                  <a:tcPr/>
                </a:tc>
                <a:tc>
                  <a:txBody>
                    <a:bodyPr/>
                    <a:lstStyle/>
                    <a:p>
                      <a:pPr lvl="0">
                        <a:buNone/>
                      </a:pPr>
                      <a:r>
                        <a:rPr lang="en-US" sz="1000" err="1"/>
                        <a:t>Yearly_high</a:t>
                      </a:r>
                      <a:r>
                        <a:rPr lang="en-US" sz="1000" dirty="0"/>
                        <a:t>, </a:t>
                      </a:r>
                      <a:r>
                        <a:rPr lang="en-US" sz="1000" err="1"/>
                        <a:t>Yearly_low</a:t>
                      </a:r>
                      <a:endParaRPr lang="en-US" sz="1000" dirty="0"/>
                    </a:p>
                  </a:txBody>
                  <a:tcPr/>
                </a:tc>
                <a:extLst>
                  <a:ext uri="{0D108BD9-81ED-4DB2-BD59-A6C34878D82A}">
                    <a16:rowId xmlns:a16="http://schemas.microsoft.com/office/drawing/2014/main" val="1339041003"/>
                  </a:ext>
                </a:extLst>
              </a:tr>
              <a:tr h="308021">
                <a:tc>
                  <a:txBody>
                    <a:bodyPr/>
                    <a:lstStyle/>
                    <a:p>
                      <a:pPr lvl="0">
                        <a:buNone/>
                      </a:pPr>
                      <a:r>
                        <a:rPr lang="en-US" sz="1000" dirty="0"/>
                        <a:t>8</a:t>
                      </a:r>
                    </a:p>
                  </a:txBody>
                  <a:tcPr/>
                </a:tc>
                <a:tc>
                  <a:txBody>
                    <a:bodyPr/>
                    <a:lstStyle/>
                    <a:p>
                      <a:pPr lvl="0">
                        <a:buNone/>
                      </a:pPr>
                      <a:r>
                        <a:rPr lang="en-US" sz="1000" dirty="0"/>
                        <a:t>User</a:t>
                      </a:r>
                    </a:p>
                  </a:txBody>
                  <a:tcPr/>
                </a:tc>
                <a:tc>
                  <a:txBody>
                    <a:bodyPr/>
                    <a:lstStyle/>
                    <a:p>
                      <a:pPr lvl="0">
                        <a:buNone/>
                      </a:pPr>
                      <a:r>
                        <a:rPr lang="en-US" sz="1000" err="1"/>
                        <a:t>User_id</a:t>
                      </a:r>
                      <a:endParaRPr lang="en-US" sz="1000" dirty="0"/>
                    </a:p>
                  </a:txBody>
                  <a:tcPr/>
                </a:tc>
                <a:tc>
                  <a:txBody>
                    <a:bodyPr/>
                    <a:lstStyle/>
                    <a:p>
                      <a:pPr lvl="0">
                        <a:buNone/>
                      </a:pPr>
                      <a:r>
                        <a:rPr lang="en-US" sz="1000" dirty="0"/>
                        <a:t>-</a:t>
                      </a:r>
                    </a:p>
                  </a:txBody>
                  <a:tcPr/>
                </a:tc>
                <a:tc>
                  <a:txBody>
                    <a:bodyPr/>
                    <a:lstStyle/>
                    <a:p>
                      <a:pPr lvl="0">
                        <a:buNone/>
                      </a:pPr>
                      <a:r>
                        <a:rPr lang="en-US" sz="1000" b="0" i="0" u="none" strike="noStrike" noProof="0" err="1">
                          <a:latin typeface="Calibri"/>
                        </a:rPr>
                        <a:t>Dmat</a:t>
                      </a:r>
                      <a:endParaRPr lang="en-US" sz="1000" b="0" i="0" u="none" strike="noStrike" noProof="0" dirty="0" err="1">
                        <a:latin typeface="Calibri"/>
                      </a:endParaRPr>
                    </a:p>
                  </a:txBody>
                  <a:tcPr/>
                </a:tc>
                <a:tc>
                  <a:txBody>
                    <a:bodyPr/>
                    <a:lstStyle/>
                    <a:p>
                      <a:pPr lvl="0">
                        <a:buNone/>
                      </a:pPr>
                      <a:r>
                        <a:rPr lang="en-US" sz="1000" err="1"/>
                        <a:t>Pancard,Dmat</a:t>
                      </a:r>
                      <a:endParaRPr lang="en-US" sz="1000" dirty="0"/>
                    </a:p>
                  </a:txBody>
                  <a:tcPr/>
                </a:tc>
                <a:extLst>
                  <a:ext uri="{0D108BD9-81ED-4DB2-BD59-A6C34878D82A}">
                    <a16:rowId xmlns:a16="http://schemas.microsoft.com/office/drawing/2014/main" val="418002720"/>
                  </a:ext>
                </a:extLst>
              </a:tr>
              <a:tr h="525448">
                <a:tc>
                  <a:txBody>
                    <a:bodyPr/>
                    <a:lstStyle/>
                    <a:p>
                      <a:pPr lvl="0">
                        <a:buNone/>
                      </a:pPr>
                      <a:r>
                        <a:rPr lang="en-US" sz="1000" dirty="0"/>
                        <a:t>9</a:t>
                      </a:r>
                    </a:p>
                  </a:txBody>
                  <a:tcPr/>
                </a:tc>
                <a:tc>
                  <a:txBody>
                    <a:bodyPr/>
                    <a:lstStyle/>
                    <a:p>
                      <a:pPr lvl="0">
                        <a:buNone/>
                      </a:pPr>
                      <a:r>
                        <a:rPr lang="en-US" sz="1000" err="1"/>
                        <a:t>Stock_user</a:t>
                      </a:r>
                      <a:endParaRPr lang="en-US" sz="1000" dirty="0"/>
                    </a:p>
                  </a:txBody>
                  <a:tcPr/>
                </a:tc>
                <a:tc>
                  <a:txBody>
                    <a:bodyPr/>
                    <a:lstStyle/>
                    <a:p>
                      <a:pPr lvl="0">
                        <a:buNone/>
                      </a:pPr>
                      <a:r>
                        <a:rPr lang="en-US" sz="1000" err="1"/>
                        <a:t>Stock_user_id</a:t>
                      </a:r>
                      <a:endParaRPr lang="en-US" sz="1000" dirty="0"/>
                    </a:p>
                  </a:txBody>
                  <a:tcPr/>
                </a:tc>
                <a:tc>
                  <a:txBody>
                    <a:bodyPr/>
                    <a:lstStyle/>
                    <a:p>
                      <a:pPr lvl="0">
                        <a:buNone/>
                      </a:pPr>
                      <a:r>
                        <a:rPr lang="en-US" sz="1000" err="1"/>
                        <a:t>User_id</a:t>
                      </a:r>
                      <a:endParaRPr lang="en-US" sz="1000" dirty="0"/>
                    </a:p>
                  </a:txBody>
                  <a:tcPr/>
                </a:tc>
                <a:tc>
                  <a:txBody>
                    <a:bodyPr/>
                    <a:lstStyle/>
                    <a:p>
                      <a:pPr lvl="0">
                        <a:buNone/>
                      </a:pPr>
                      <a:r>
                        <a:rPr lang="en-US" sz="1000" err="1"/>
                        <a:t>Company_id</a:t>
                      </a:r>
                      <a:endParaRPr lang="en-US" sz="1000" dirty="0"/>
                    </a:p>
                  </a:txBody>
                  <a:tcPr/>
                </a:tc>
                <a:tc>
                  <a:txBody>
                    <a:bodyPr/>
                    <a:lstStyle/>
                    <a:p>
                      <a:pPr lvl="0">
                        <a:buNone/>
                      </a:pPr>
                      <a:r>
                        <a:rPr lang="en-US" sz="1000" err="1"/>
                        <a:t>User_id</a:t>
                      </a:r>
                      <a:r>
                        <a:rPr lang="en-US" sz="1000" dirty="0"/>
                        <a:t>, </a:t>
                      </a:r>
                      <a:r>
                        <a:rPr lang="en-US" sz="1000" err="1"/>
                        <a:t>Company_id</a:t>
                      </a:r>
                      <a:endParaRPr lang="en-US" sz="1000" dirty="0"/>
                    </a:p>
                  </a:txBody>
                  <a:tcPr/>
                </a:tc>
                <a:extLst>
                  <a:ext uri="{0D108BD9-81ED-4DB2-BD59-A6C34878D82A}">
                    <a16:rowId xmlns:a16="http://schemas.microsoft.com/office/drawing/2014/main" val="595421597"/>
                  </a:ext>
                </a:extLst>
              </a:tr>
              <a:tr h="969361">
                <a:tc>
                  <a:txBody>
                    <a:bodyPr/>
                    <a:lstStyle/>
                    <a:p>
                      <a:pPr lvl="0">
                        <a:buNone/>
                      </a:pPr>
                      <a:r>
                        <a:rPr lang="en-US" sz="1000" dirty="0"/>
                        <a:t>10</a:t>
                      </a:r>
                    </a:p>
                  </a:txBody>
                  <a:tcPr/>
                </a:tc>
                <a:tc>
                  <a:txBody>
                    <a:bodyPr/>
                    <a:lstStyle/>
                    <a:p>
                      <a:pPr lvl="0">
                        <a:buNone/>
                      </a:pPr>
                      <a:r>
                        <a:rPr lang="en-US" sz="1000" err="1"/>
                        <a:t>Stock_user_invest_value</a:t>
                      </a:r>
                      <a:endParaRPr lang="en-US" sz="1000" dirty="0"/>
                    </a:p>
                  </a:txBody>
                  <a:tcPr/>
                </a:tc>
                <a:tc>
                  <a:txBody>
                    <a:bodyPr/>
                    <a:lstStyle/>
                    <a:p>
                      <a:pPr lvl="0">
                        <a:buNone/>
                      </a:pPr>
                      <a:r>
                        <a:rPr lang="en-US" sz="1000" b="0" i="0" u="none" strike="noStrike" noProof="0" err="1">
                          <a:latin typeface="Calibri"/>
                        </a:rPr>
                        <a:t>Stock_user_invest_value_id</a:t>
                      </a:r>
                      <a:endParaRPr lang="en-US" sz="1000"/>
                    </a:p>
                  </a:txBody>
                  <a:tcPr/>
                </a:tc>
                <a:tc>
                  <a:txBody>
                    <a:bodyPr/>
                    <a:lstStyle/>
                    <a:p>
                      <a:pPr lvl="0">
                        <a:buNone/>
                      </a:pPr>
                      <a:r>
                        <a:rPr lang="en-US" sz="1000" err="1"/>
                        <a:t>User_id</a:t>
                      </a:r>
                      <a:endParaRPr lang="en-US" sz="1000" dirty="0"/>
                    </a:p>
                  </a:txBody>
                  <a:tcPr/>
                </a:tc>
                <a:tc>
                  <a:txBody>
                    <a:bodyPr/>
                    <a:lstStyle/>
                    <a:p>
                      <a:pPr lvl="0">
                        <a:buNone/>
                      </a:pPr>
                      <a:r>
                        <a:rPr lang="en-US" sz="1000" dirty="0" err="1"/>
                        <a:t>User_id</a:t>
                      </a:r>
                      <a:r>
                        <a:rPr lang="en-US" sz="1000" dirty="0"/>
                        <a:t>,</a:t>
                      </a:r>
                    </a:p>
                    <a:p>
                      <a:pPr lvl="0">
                        <a:buNone/>
                      </a:pPr>
                      <a:r>
                        <a:rPr lang="en-US" sz="1000" err="1"/>
                        <a:t>Stock_user_invest_value_id</a:t>
                      </a:r>
                      <a:endParaRPr lang="en-US" sz="1000" dirty="0"/>
                    </a:p>
                  </a:txBody>
                  <a:tcPr/>
                </a:tc>
                <a:tc>
                  <a:txBody>
                    <a:bodyPr/>
                    <a:lstStyle/>
                    <a:p>
                      <a:pPr lvl="0">
                        <a:buNone/>
                      </a:pPr>
                      <a:r>
                        <a:rPr lang="en-US" sz="1000"/>
                        <a:t>Stock_user_invest_value_id Company id User id</a:t>
                      </a:r>
                      <a:endParaRPr lang="en-US" sz="1000" dirty="0"/>
                    </a:p>
                  </a:txBody>
                  <a:tcPr/>
                </a:tc>
                <a:extLst>
                  <a:ext uri="{0D108BD9-81ED-4DB2-BD59-A6C34878D82A}">
                    <a16:rowId xmlns:a16="http://schemas.microsoft.com/office/drawing/2014/main" val="2344304479"/>
                  </a:ext>
                </a:extLst>
              </a:tr>
              <a:tr h="969361">
                <a:tc>
                  <a:txBody>
                    <a:bodyPr/>
                    <a:lstStyle/>
                    <a:p>
                      <a:pPr lvl="0">
                        <a:buNone/>
                      </a:pPr>
                      <a:r>
                        <a:rPr lang="en-US" sz="1000" dirty="0"/>
                        <a:t>11</a:t>
                      </a:r>
                    </a:p>
                  </a:txBody>
                  <a:tcPr/>
                </a:tc>
                <a:tc>
                  <a:txBody>
                    <a:bodyPr/>
                    <a:lstStyle/>
                    <a:p>
                      <a:pPr lvl="0">
                        <a:buNone/>
                      </a:pPr>
                      <a:r>
                        <a:rPr lang="en-US" sz="1000" b="0" i="0" u="none" strike="noStrike" noProof="0" err="1">
                          <a:latin typeface="Calibri"/>
                        </a:rPr>
                        <a:t>Stock_user_sell_value</a:t>
                      </a:r>
                      <a:endParaRPr lang="en-US" sz="1000"/>
                    </a:p>
                  </a:txBody>
                  <a:tcPr/>
                </a:tc>
                <a:tc>
                  <a:txBody>
                    <a:bodyPr/>
                    <a:lstStyle/>
                    <a:p>
                      <a:pPr lvl="0">
                        <a:buNone/>
                      </a:pPr>
                      <a:r>
                        <a:rPr lang="en-US" sz="1000" b="0" i="0" u="none" strike="noStrike" noProof="0">
                          <a:latin typeface="Calibri"/>
                        </a:rPr>
                        <a:t>Stock_user_sell_value_id</a:t>
                      </a:r>
                      <a:endParaRPr lang="en-US" sz="1000" dirty="0"/>
                    </a:p>
                  </a:txBody>
                  <a:tcPr/>
                </a:tc>
                <a:tc>
                  <a:txBody>
                    <a:bodyPr/>
                    <a:lstStyle/>
                    <a:p>
                      <a:pPr lvl="0">
                        <a:buNone/>
                      </a:pPr>
                      <a:r>
                        <a:rPr lang="en-US" sz="1000"/>
                        <a:t>User_id</a:t>
                      </a:r>
                      <a:endParaRPr lang="en-US" sz="1000" dirty="0"/>
                    </a:p>
                  </a:txBody>
                  <a:tcPr/>
                </a:tc>
                <a:tc>
                  <a:txBody>
                    <a:bodyPr/>
                    <a:lstStyle/>
                    <a:p>
                      <a:pPr lvl="0">
                        <a:buNone/>
                      </a:pPr>
                      <a:r>
                        <a:rPr lang="en-US" sz="1000"/>
                        <a:t>User_id,</a:t>
                      </a:r>
                      <a:endParaRPr lang="en-US" sz="1000" dirty="0"/>
                    </a:p>
                    <a:p>
                      <a:pPr lvl="0">
                        <a:buNone/>
                      </a:pPr>
                      <a:r>
                        <a:rPr lang="en-US" sz="1000"/>
                        <a:t>Stock_user_sell_value_id</a:t>
                      </a:r>
                      <a:endParaRPr lang="en-US" sz="1000" dirty="0"/>
                    </a:p>
                  </a:txBody>
                  <a:tcPr/>
                </a:tc>
                <a:tc>
                  <a:txBody>
                    <a:bodyPr/>
                    <a:lstStyle/>
                    <a:p>
                      <a:pPr lvl="0">
                        <a:buNone/>
                      </a:pPr>
                      <a:r>
                        <a:rPr lang="en-US" sz="1000"/>
                        <a:t>Stock_user_sell_value_id Company id User id</a:t>
                      </a:r>
                      <a:endParaRPr lang="en-US" sz="1000" dirty="0"/>
                    </a:p>
                  </a:txBody>
                  <a:tcPr/>
                </a:tc>
                <a:extLst>
                  <a:ext uri="{0D108BD9-81ED-4DB2-BD59-A6C34878D82A}">
                    <a16:rowId xmlns:a16="http://schemas.microsoft.com/office/drawing/2014/main" val="1988116051"/>
                  </a:ext>
                </a:extLst>
              </a:tr>
              <a:tr h="969361">
                <a:tc>
                  <a:txBody>
                    <a:bodyPr/>
                    <a:lstStyle/>
                    <a:p>
                      <a:pPr lvl="0">
                        <a:buNone/>
                      </a:pPr>
                      <a:r>
                        <a:rPr lang="en-US" sz="1000" dirty="0"/>
                        <a:t>12</a:t>
                      </a:r>
                    </a:p>
                  </a:txBody>
                  <a:tcPr/>
                </a:tc>
                <a:tc>
                  <a:txBody>
                    <a:bodyPr/>
                    <a:lstStyle/>
                    <a:p>
                      <a:r>
                        <a:rPr lang="en-US" sz="1000"/>
                        <a:t>Stock_user_profit_loss</a:t>
                      </a:r>
                      <a:endParaRPr lang="en-US" sz="1000" dirty="0"/>
                    </a:p>
                  </a:txBody>
                  <a:tcPr/>
                </a:tc>
                <a:tc>
                  <a:txBody>
                    <a:bodyPr/>
                    <a:lstStyle/>
                    <a:p>
                      <a:pPr lvl="0">
                        <a:buNone/>
                      </a:pPr>
                      <a:r>
                        <a:rPr lang="en-US" sz="1000" b="0" i="0" u="none" strike="noStrike" noProof="0">
                          <a:latin typeface="Calibri"/>
                        </a:rPr>
                        <a:t>Stock_user_profit_loss_id</a:t>
                      </a:r>
                      <a:endParaRPr lang="en-US" sz="1000" dirty="0"/>
                    </a:p>
                  </a:txBody>
                  <a:tcPr/>
                </a:tc>
                <a:tc>
                  <a:txBody>
                    <a:bodyPr/>
                    <a:lstStyle/>
                    <a:p>
                      <a:r>
                        <a:rPr lang="en-US" sz="1000" dirty="0"/>
                        <a:t>Stock_user_Inves</a:t>
                      </a:r>
                      <a:r>
                        <a:rPr lang="en-US" sz="1000"/>
                        <a:t>t_id, Stock_user_sell_id</a:t>
                      </a:r>
                      <a:endParaRPr lang="en-US" sz="1000" dirty="0"/>
                    </a:p>
                  </a:txBody>
                  <a:tcPr/>
                </a:tc>
                <a:tc>
                  <a:txBody>
                    <a:bodyPr/>
                    <a:lstStyle/>
                    <a:p>
                      <a:pPr lvl="0">
                        <a:buNone/>
                      </a:pPr>
                      <a:r>
                        <a:rPr lang="en-US" sz="1000" b="0" i="0" u="none" strike="noStrike" noProof="0">
                          <a:latin typeface="Calibri"/>
                        </a:rPr>
                        <a:t>Stock_user_Invest_id, Stock_user_sell_id</a:t>
                      </a:r>
                      <a:endParaRPr lang="en-US" sz="1000" dirty="0"/>
                    </a:p>
                  </a:txBody>
                  <a:tcPr/>
                </a:tc>
                <a:tc>
                  <a:txBody>
                    <a:bodyPr/>
                    <a:lstStyle/>
                    <a:p>
                      <a:pPr lvl="0">
                        <a:buNone/>
                      </a:pPr>
                      <a:r>
                        <a:rPr lang="en-US" sz="1000" b="0" i="0" u="none" strike="noStrike" noProof="0" dirty="0" err="1">
                          <a:latin typeface="Calibri"/>
                        </a:rPr>
                        <a:t>Stock_user_Invest_id</a:t>
                      </a:r>
                      <a:r>
                        <a:rPr lang="en-US" sz="1000" b="0" i="0" u="none" strike="noStrike" noProof="0" dirty="0">
                          <a:latin typeface="Calibri"/>
                        </a:rPr>
                        <a:t> </a:t>
                      </a:r>
                      <a:r>
                        <a:rPr lang="en-US" sz="1000" b="0" i="0" u="none" strike="noStrike" noProof="0" dirty="0" err="1">
                          <a:latin typeface="Calibri"/>
                        </a:rPr>
                        <a:t>Stock_user_sell_id</a:t>
                      </a:r>
                      <a:endParaRPr lang="en-US" sz="1000" dirty="0"/>
                    </a:p>
                  </a:txBody>
                  <a:tcPr/>
                </a:tc>
                <a:extLst>
                  <a:ext uri="{0D108BD9-81ED-4DB2-BD59-A6C34878D82A}">
                    <a16:rowId xmlns:a16="http://schemas.microsoft.com/office/drawing/2014/main" val="593981220"/>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3AF323B-2EF5-45C8-BC32-68926E5F44CF}"/>
              </a:ext>
            </a:extLst>
          </p:cNvPr>
          <p:cNvGraphicFramePr>
            <a:graphicFrameLocks noGrp="1"/>
          </p:cNvGraphicFramePr>
          <p:nvPr>
            <p:extLst>
              <p:ext uri="{D42A27DB-BD31-4B8C-83A1-F6EECF244321}">
                <p14:modId xmlns:p14="http://schemas.microsoft.com/office/powerpoint/2010/main" val="1334947429"/>
              </p:ext>
            </p:extLst>
          </p:nvPr>
        </p:nvGraphicFramePr>
        <p:xfrm>
          <a:off x="0" y="0"/>
          <a:ext cx="12192002" cy="6981187"/>
        </p:xfrm>
        <a:graphic>
          <a:graphicData uri="http://schemas.openxmlformats.org/drawingml/2006/table">
            <a:tbl>
              <a:tblPr firstRow="1" bandRow="1">
                <a:tableStyleId>{5C22544A-7EE6-4342-B048-85BDC9FD1C3A}</a:tableStyleId>
              </a:tblPr>
              <a:tblGrid>
                <a:gridCol w="1283424">
                  <a:extLst>
                    <a:ext uri="{9D8B030D-6E8A-4147-A177-3AD203B41FA5}">
                      <a16:colId xmlns:a16="http://schemas.microsoft.com/office/drawing/2014/main" val="294643551"/>
                    </a:ext>
                  </a:extLst>
                </a:gridCol>
                <a:gridCol w="2083816">
                  <a:extLst>
                    <a:ext uri="{9D8B030D-6E8A-4147-A177-3AD203B41FA5}">
                      <a16:colId xmlns:a16="http://schemas.microsoft.com/office/drawing/2014/main" val="2597341083"/>
                    </a:ext>
                  </a:extLst>
                </a:gridCol>
                <a:gridCol w="2728759">
                  <a:extLst>
                    <a:ext uri="{9D8B030D-6E8A-4147-A177-3AD203B41FA5}">
                      <a16:colId xmlns:a16="http://schemas.microsoft.com/office/drawing/2014/main" val="804880865"/>
                    </a:ext>
                  </a:extLst>
                </a:gridCol>
                <a:gridCol w="2032001">
                  <a:extLst>
                    <a:ext uri="{9D8B030D-6E8A-4147-A177-3AD203B41FA5}">
                      <a16:colId xmlns:a16="http://schemas.microsoft.com/office/drawing/2014/main" val="3817148743"/>
                    </a:ext>
                  </a:extLst>
                </a:gridCol>
                <a:gridCol w="2032001">
                  <a:extLst>
                    <a:ext uri="{9D8B030D-6E8A-4147-A177-3AD203B41FA5}">
                      <a16:colId xmlns:a16="http://schemas.microsoft.com/office/drawing/2014/main" val="2320401970"/>
                    </a:ext>
                  </a:extLst>
                </a:gridCol>
                <a:gridCol w="2032001">
                  <a:extLst>
                    <a:ext uri="{9D8B030D-6E8A-4147-A177-3AD203B41FA5}">
                      <a16:colId xmlns:a16="http://schemas.microsoft.com/office/drawing/2014/main" val="1426041414"/>
                    </a:ext>
                  </a:extLst>
                </a:gridCol>
              </a:tblGrid>
              <a:tr h="375831">
                <a:tc>
                  <a:txBody>
                    <a:bodyPr/>
                    <a:lstStyle/>
                    <a:p>
                      <a:pPr lvl="0">
                        <a:buNone/>
                      </a:pPr>
                      <a:r>
                        <a:rPr lang="en-US" sz="1100" b="1" i="0" u="none" strike="noStrike" noProof="0" dirty="0">
                          <a:latin typeface="Calibri"/>
                        </a:rPr>
                        <a:t>Sr No</a:t>
                      </a:r>
                      <a:endParaRPr lang="en-US" sz="1100" dirty="0"/>
                    </a:p>
                  </a:txBody>
                  <a:tcPr/>
                </a:tc>
                <a:tc>
                  <a:txBody>
                    <a:bodyPr/>
                    <a:lstStyle/>
                    <a:p>
                      <a:r>
                        <a:rPr lang="en-US" sz="1100" dirty="0"/>
                        <a:t>Table Name</a:t>
                      </a:r>
                    </a:p>
                  </a:txBody>
                  <a:tcPr/>
                </a:tc>
                <a:tc>
                  <a:txBody>
                    <a:bodyPr/>
                    <a:lstStyle/>
                    <a:p>
                      <a:r>
                        <a:rPr lang="en-US" sz="1100" dirty="0"/>
                        <a:t>Primary key</a:t>
                      </a:r>
                    </a:p>
                  </a:txBody>
                  <a:tcPr/>
                </a:tc>
                <a:tc>
                  <a:txBody>
                    <a:bodyPr/>
                    <a:lstStyle/>
                    <a:p>
                      <a:r>
                        <a:rPr lang="en-US" sz="1100" dirty="0"/>
                        <a:t>Foreign key</a:t>
                      </a:r>
                    </a:p>
                  </a:txBody>
                  <a:tcPr/>
                </a:tc>
                <a:tc>
                  <a:txBody>
                    <a:bodyPr/>
                    <a:lstStyle/>
                    <a:p>
                      <a:r>
                        <a:rPr lang="en-US" sz="1100" dirty="0"/>
                        <a:t>Candidate key</a:t>
                      </a:r>
                    </a:p>
                  </a:txBody>
                  <a:tcPr/>
                </a:tc>
                <a:tc>
                  <a:txBody>
                    <a:bodyPr/>
                    <a:lstStyle/>
                    <a:p>
                      <a:r>
                        <a:rPr lang="en-US" sz="1100" dirty="0"/>
                        <a:t>Super key</a:t>
                      </a:r>
                    </a:p>
                  </a:txBody>
                  <a:tcPr/>
                </a:tc>
                <a:extLst>
                  <a:ext uri="{0D108BD9-81ED-4DB2-BD59-A6C34878D82A}">
                    <a16:rowId xmlns:a16="http://schemas.microsoft.com/office/drawing/2014/main" val="2375722044"/>
                  </a:ext>
                </a:extLst>
              </a:tr>
              <a:tr h="432463">
                <a:tc>
                  <a:txBody>
                    <a:bodyPr/>
                    <a:lstStyle/>
                    <a:p>
                      <a:pPr lvl="0">
                        <a:buNone/>
                      </a:pPr>
                      <a:r>
                        <a:rPr lang="en-US" sz="1100" dirty="0"/>
                        <a:t>13</a:t>
                      </a:r>
                    </a:p>
                  </a:txBody>
                  <a:tcPr/>
                </a:tc>
                <a:tc>
                  <a:txBody>
                    <a:bodyPr/>
                    <a:lstStyle/>
                    <a:p>
                      <a:pPr lvl="0">
                        <a:buNone/>
                      </a:pPr>
                      <a:r>
                        <a:rPr lang="en-US" sz="1100"/>
                        <a:t>Stock_user_invest_history</a:t>
                      </a:r>
                      <a:endParaRPr lang="en-US" sz="1100" dirty="0"/>
                    </a:p>
                  </a:txBody>
                  <a:tcPr/>
                </a:tc>
                <a:tc>
                  <a:txBody>
                    <a:bodyPr/>
                    <a:lstStyle/>
                    <a:p>
                      <a:pPr lvl="0">
                        <a:buNone/>
                      </a:pPr>
                      <a:r>
                        <a:rPr lang="en-US" sz="1100" b="0" i="0" u="none" strike="noStrike" noProof="0">
                          <a:latin typeface="Calibri"/>
                        </a:rPr>
                        <a:t>Stock_user_invest_history_id</a:t>
                      </a:r>
                      <a:endParaRPr lang="en-US" sz="1100" dirty="0"/>
                    </a:p>
                  </a:txBody>
                  <a:tcPr/>
                </a:tc>
                <a:tc>
                  <a:txBody>
                    <a:bodyPr/>
                    <a:lstStyle/>
                    <a:p>
                      <a:r>
                        <a:rPr lang="en-US" sz="1100"/>
                        <a:t>Stock_user_invest_value_id</a:t>
                      </a:r>
                      <a:endParaRPr lang="en-US" sz="1100" dirty="0"/>
                    </a:p>
                  </a:txBody>
                  <a:tcPr/>
                </a:tc>
                <a:tc>
                  <a:txBody>
                    <a:bodyPr/>
                    <a:lstStyle/>
                    <a:p>
                      <a:pPr lvl="0">
                        <a:buNone/>
                      </a:pPr>
                      <a:r>
                        <a:rPr lang="en-US" sz="1100" b="0" i="0" u="none" strike="noStrike" noProof="0">
                          <a:latin typeface="Calibri"/>
                        </a:rPr>
                        <a:t>Stock_user_invest_value_id</a:t>
                      </a:r>
                      <a:endParaRPr lang="en-US" sz="1100" dirty="0"/>
                    </a:p>
                  </a:txBody>
                  <a:tcPr/>
                </a:tc>
                <a:tc>
                  <a:txBody>
                    <a:bodyPr/>
                    <a:lstStyle/>
                    <a:p>
                      <a:pPr lvl="0">
                        <a:buNone/>
                      </a:pPr>
                      <a:r>
                        <a:rPr lang="en-US" sz="1100" b="0" i="0" u="none" strike="noStrike" noProof="0">
                          <a:latin typeface="Calibri"/>
                        </a:rPr>
                        <a:t>Stock_user_invest_value_id</a:t>
                      </a:r>
                      <a:endParaRPr lang="en-US" sz="1100" dirty="0"/>
                    </a:p>
                  </a:txBody>
                  <a:tcPr/>
                </a:tc>
                <a:extLst>
                  <a:ext uri="{0D108BD9-81ED-4DB2-BD59-A6C34878D82A}">
                    <a16:rowId xmlns:a16="http://schemas.microsoft.com/office/drawing/2014/main" val="1476361212"/>
                  </a:ext>
                </a:extLst>
              </a:tr>
              <a:tr h="375831">
                <a:tc>
                  <a:txBody>
                    <a:bodyPr/>
                    <a:lstStyle/>
                    <a:p>
                      <a:pPr lvl="0">
                        <a:buNone/>
                      </a:pPr>
                      <a:r>
                        <a:rPr lang="en-US" sz="1100" dirty="0"/>
                        <a:t>14</a:t>
                      </a:r>
                    </a:p>
                  </a:txBody>
                  <a:tcPr/>
                </a:tc>
                <a:tc>
                  <a:txBody>
                    <a:bodyPr/>
                    <a:lstStyle/>
                    <a:p>
                      <a:pPr lvl="0">
                        <a:buNone/>
                      </a:pPr>
                      <a:r>
                        <a:rPr lang="en-US" sz="1100" b="0" i="0" u="none" strike="noStrike" noProof="0">
                          <a:latin typeface="Calibri"/>
                        </a:rPr>
                        <a:t>Stock_user_sell_history</a:t>
                      </a:r>
                      <a:endParaRPr lang="en-US" sz="1100" dirty="0"/>
                    </a:p>
                  </a:txBody>
                  <a:tcPr/>
                </a:tc>
                <a:tc>
                  <a:txBody>
                    <a:bodyPr/>
                    <a:lstStyle/>
                    <a:p>
                      <a:pPr lvl="0">
                        <a:buNone/>
                      </a:pPr>
                      <a:r>
                        <a:rPr lang="en-US" sz="1100" b="0" i="0" u="none" strike="noStrike" noProof="0">
                          <a:latin typeface="Calibri"/>
                        </a:rPr>
                        <a:t>Stock_user_sell_history_id</a:t>
                      </a:r>
                      <a:endParaRPr lang="en-US" sz="1100" dirty="0"/>
                    </a:p>
                  </a:txBody>
                  <a:tcPr/>
                </a:tc>
                <a:tc>
                  <a:txBody>
                    <a:bodyPr/>
                    <a:lstStyle/>
                    <a:p>
                      <a:pPr lvl="0">
                        <a:buNone/>
                      </a:pPr>
                      <a:r>
                        <a:rPr lang="en-US" sz="1100" b="0" i="0" u="none" strike="noStrike" noProof="0">
                          <a:latin typeface="Calibri"/>
                        </a:rPr>
                        <a:t>Stock_user_sell__value_id</a:t>
                      </a:r>
                      <a:endParaRPr lang="en-US" sz="1100" dirty="0"/>
                    </a:p>
                  </a:txBody>
                  <a:tcPr/>
                </a:tc>
                <a:tc>
                  <a:txBody>
                    <a:bodyPr/>
                    <a:lstStyle/>
                    <a:p>
                      <a:pPr lvl="0">
                        <a:buNone/>
                      </a:pPr>
                      <a:r>
                        <a:rPr lang="en-US" sz="1100" b="0" i="0" u="none" strike="noStrike" noProof="0">
                          <a:latin typeface="Calibri"/>
                        </a:rPr>
                        <a:t>Stock_user_sell_value_id</a:t>
                      </a:r>
                      <a:endParaRPr lang="en-US" sz="1100" dirty="0"/>
                    </a:p>
                  </a:txBody>
                  <a:tcPr/>
                </a:tc>
                <a:tc>
                  <a:txBody>
                    <a:bodyPr/>
                    <a:lstStyle/>
                    <a:p>
                      <a:pPr lvl="0">
                        <a:buNone/>
                      </a:pPr>
                      <a:r>
                        <a:rPr lang="en-US" sz="1100" b="0" i="0" u="none" strike="noStrike" noProof="0">
                          <a:latin typeface="Calibri"/>
                        </a:rPr>
                        <a:t>Stock_user_sell_value_id</a:t>
                      </a:r>
                      <a:endParaRPr lang="en-US" sz="1100" dirty="0"/>
                    </a:p>
                  </a:txBody>
                  <a:tcPr/>
                </a:tc>
                <a:extLst>
                  <a:ext uri="{0D108BD9-81ED-4DB2-BD59-A6C34878D82A}">
                    <a16:rowId xmlns:a16="http://schemas.microsoft.com/office/drawing/2014/main" val="1908313837"/>
                  </a:ext>
                </a:extLst>
              </a:tr>
              <a:tr h="432463">
                <a:tc>
                  <a:txBody>
                    <a:bodyPr/>
                    <a:lstStyle/>
                    <a:p>
                      <a:pPr lvl="0">
                        <a:buNone/>
                      </a:pPr>
                      <a:r>
                        <a:rPr lang="en-US" sz="1100" dirty="0"/>
                        <a:t>15</a:t>
                      </a:r>
                    </a:p>
                  </a:txBody>
                  <a:tcPr/>
                </a:tc>
                <a:tc>
                  <a:txBody>
                    <a:bodyPr/>
                    <a:lstStyle/>
                    <a:p>
                      <a:pPr lvl="0">
                        <a:buNone/>
                      </a:pPr>
                      <a:r>
                        <a:rPr lang="en-US" sz="1100"/>
                        <a:t>IPO_company</a:t>
                      </a:r>
                      <a:endParaRPr lang="en-US" sz="1100" dirty="0"/>
                    </a:p>
                  </a:txBody>
                  <a:tcPr/>
                </a:tc>
                <a:tc>
                  <a:txBody>
                    <a:bodyPr/>
                    <a:lstStyle/>
                    <a:p>
                      <a:pPr lvl="0">
                        <a:buNone/>
                      </a:pPr>
                      <a:r>
                        <a:rPr lang="en-US" sz="1100"/>
                        <a:t>IPO_company_id</a:t>
                      </a:r>
                      <a:endParaRPr lang="en-US" sz="1100" dirty="0"/>
                    </a:p>
                  </a:txBody>
                  <a:tcPr/>
                </a:tc>
                <a:tc>
                  <a:txBody>
                    <a:bodyPr/>
                    <a:lstStyle/>
                    <a:p>
                      <a:pPr lvl="0">
                        <a:buNone/>
                      </a:pPr>
                      <a:r>
                        <a:rPr lang="en-US" sz="1100" dirty="0"/>
                        <a:t>-</a:t>
                      </a:r>
                    </a:p>
                  </a:txBody>
                  <a:tcPr/>
                </a:tc>
                <a:tc>
                  <a:txBody>
                    <a:bodyPr/>
                    <a:lstStyle/>
                    <a:p>
                      <a:pPr lvl="0">
                        <a:buNone/>
                      </a:pPr>
                      <a:r>
                        <a:rPr lang="en-US" sz="1100"/>
                        <a:t>IPO_company_id IPO_date_of_issue</a:t>
                      </a:r>
                      <a:endParaRPr lang="en-US" sz="1100" dirty="0"/>
                    </a:p>
                  </a:txBody>
                  <a:tcPr/>
                </a:tc>
                <a:tc>
                  <a:txBody>
                    <a:bodyPr/>
                    <a:lstStyle/>
                    <a:p>
                      <a:pPr lvl="0">
                        <a:buNone/>
                      </a:pPr>
                      <a:r>
                        <a:rPr lang="en-US" sz="1100" b="0" i="0" u="none" strike="noStrike" noProof="0">
                          <a:latin typeface="Calibri"/>
                        </a:rPr>
                        <a:t>IPO_company_id IPO_date_of_issue</a:t>
                      </a:r>
                      <a:endParaRPr lang="en-US" sz="1100" dirty="0"/>
                    </a:p>
                  </a:txBody>
                  <a:tcPr/>
                </a:tc>
                <a:extLst>
                  <a:ext uri="{0D108BD9-81ED-4DB2-BD59-A6C34878D82A}">
                    <a16:rowId xmlns:a16="http://schemas.microsoft.com/office/drawing/2014/main" val="2523826416"/>
                  </a:ext>
                </a:extLst>
              </a:tr>
              <a:tr h="375831">
                <a:tc>
                  <a:txBody>
                    <a:bodyPr/>
                    <a:lstStyle/>
                    <a:p>
                      <a:pPr lvl="0">
                        <a:buNone/>
                      </a:pPr>
                      <a:r>
                        <a:rPr lang="en-US" sz="1100" dirty="0"/>
                        <a:t>16</a:t>
                      </a:r>
                    </a:p>
                  </a:txBody>
                  <a:tcPr/>
                </a:tc>
                <a:tc>
                  <a:txBody>
                    <a:bodyPr/>
                    <a:lstStyle/>
                    <a:p>
                      <a:pPr lvl="0">
                        <a:buNone/>
                      </a:pPr>
                      <a:r>
                        <a:rPr lang="en-US" sz="1100"/>
                        <a:t>IPO_user</a:t>
                      </a:r>
                      <a:endParaRPr lang="en-US" sz="1100" dirty="0"/>
                    </a:p>
                  </a:txBody>
                  <a:tcPr/>
                </a:tc>
                <a:tc>
                  <a:txBody>
                    <a:bodyPr/>
                    <a:lstStyle/>
                    <a:p>
                      <a:pPr lvl="0">
                        <a:buNone/>
                      </a:pPr>
                      <a:r>
                        <a:rPr lang="en-US" sz="1100" b="0" i="0" u="none" strike="noStrike" noProof="0">
                          <a:latin typeface="Calibri"/>
                        </a:rPr>
                        <a:t>IPO_user_id</a:t>
                      </a:r>
                      <a:endParaRPr lang="en-US" sz="1100" b="0" i="0" u="none" strike="noStrike" noProof="0" dirty="0">
                        <a:latin typeface="Calibri"/>
                      </a:endParaRPr>
                    </a:p>
                  </a:txBody>
                  <a:tcPr/>
                </a:tc>
                <a:tc>
                  <a:txBody>
                    <a:bodyPr/>
                    <a:lstStyle/>
                    <a:p>
                      <a:pPr lvl="0">
                        <a:buNone/>
                      </a:pPr>
                      <a:r>
                        <a:rPr lang="en-US" sz="1100"/>
                        <a:t>User_id, IPO_company_id</a:t>
                      </a:r>
                      <a:endParaRPr lang="en-US" sz="1100" dirty="0"/>
                    </a:p>
                  </a:txBody>
                  <a:tcPr/>
                </a:tc>
                <a:tc>
                  <a:txBody>
                    <a:bodyPr/>
                    <a:lstStyle/>
                    <a:p>
                      <a:pPr lvl="0">
                        <a:buNone/>
                      </a:pPr>
                      <a:r>
                        <a:rPr lang="en-US" sz="1100"/>
                        <a:t>User_id, IPO_company_id</a:t>
                      </a:r>
                      <a:endParaRPr lang="en-US" sz="1100" dirty="0"/>
                    </a:p>
                  </a:txBody>
                  <a:tcPr/>
                </a:tc>
                <a:tc>
                  <a:txBody>
                    <a:bodyPr/>
                    <a:lstStyle/>
                    <a:p>
                      <a:pPr lvl="0">
                        <a:buNone/>
                      </a:pPr>
                      <a:r>
                        <a:rPr lang="en-US" sz="1100" b="0" i="0" u="none" strike="noStrike" noProof="0" dirty="0">
                          <a:latin typeface="Calibri"/>
                        </a:rPr>
                        <a:t>User_id </a:t>
                      </a:r>
                      <a:r>
                        <a:rPr lang="en-US" sz="1100" b="0" i="0" u="none" strike="noStrike" noProof="0">
                          <a:latin typeface="Calibri"/>
                        </a:rPr>
                        <a:t>IPO_Company_id</a:t>
                      </a:r>
                      <a:endParaRPr lang="en-US" sz="1100" b="0" i="0" u="none" strike="noStrike" noProof="0" dirty="0">
                        <a:latin typeface="Calibri"/>
                      </a:endParaRPr>
                    </a:p>
                  </a:txBody>
                  <a:tcPr/>
                </a:tc>
                <a:extLst>
                  <a:ext uri="{0D108BD9-81ED-4DB2-BD59-A6C34878D82A}">
                    <a16:rowId xmlns:a16="http://schemas.microsoft.com/office/drawing/2014/main" val="1398819589"/>
                  </a:ext>
                </a:extLst>
              </a:tr>
              <a:tr h="602359">
                <a:tc>
                  <a:txBody>
                    <a:bodyPr/>
                    <a:lstStyle/>
                    <a:p>
                      <a:pPr lvl="0">
                        <a:buNone/>
                      </a:pPr>
                      <a:r>
                        <a:rPr lang="en-US" sz="1100" dirty="0"/>
                        <a:t>17</a:t>
                      </a:r>
                    </a:p>
                  </a:txBody>
                  <a:tcPr/>
                </a:tc>
                <a:tc>
                  <a:txBody>
                    <a:bodyPr/>
                    <a:lstStyle/>
                    <a:p>
                      <a:r>
                        <a:rPr lang="en-US" sz="1100"/>
                        <a:t>IPO_value</a:t>
                      </a:r>
                      <a:endParaRPr lang="en-US" sz="1100" dirty="0"/>
                    </a:p>
                  </a:txBody>
                  <a:tcPr/>
                </a:tc>
                <a:tc>
                  <a:txBody>
                    <a:bodyPr/>
                    <a:lstStyle/>
                    <a:p>
                      <a:pPr lvl="0">
                        <a:buNone/>
                      </a:pPr>
                      <a:r>
                        <a:rPr lang="en-US" sz="1100" b="0" i="0" u="none" strike="noStrike" noProof="0">
                          <a:latin typeface="Calibri"/>
                        </a:rPr>
                        <a:t>IPO_value_id</a:t>
                      </a:r>
                      <a:endParaRPr lang="en-US" sz="1100" b="0" i="0" u="none" strike="noStrike" noProof="0" dirty="0">
                        <a:latin typeface="Calibri"/>
                      </a:endParaRPr>
                    </a:p>
                  </a:txBody>
                  <a:tcPr/>
                </a:tc>
                <a:tc>
                  <a:txBody>
                    <a:bodyPr/>
                    <a:lstStyle/>
                    <a:p>
                      <a:r>
                        <a:rPr lang="en-US" sz="1100"/>
                        <a:t>IPO_company_id,IPO_issue_value</a:t>
                      </a:r>
                      <a:endParaRPr lang="en-US" sz="1100" dirty="0"/>
                    </a:p>
                  </a:txBody>
                  <a:tcPr/>
                </a:tc>
                <a:tc>
                  <a:txBody>
                    <a:bodyPr/>
                    <a:lstStyle/>
                    <a:p>
                      <a:r>
                        <a:rPr lang="en-US" sz="1100"/>
                        <a:t>IPO_company_id</a:t>
                      </a:r>
                      <a:endParaRPr lang="en-US" sz="1100" dirty="0"/>
                    </a:p>
                  </a:txBody>
                  <a:tcPr/>
                </a:tc>
                <a:tc>
                  <a:txBody>
                    <a:bodyPr/>
                    <a:lstStyle/>
                    <a:p>
                      <a:r>
                        <a:rPr lang="en-US" sz="1100"/>
                        <a:t>IPO_company_id IPO_issue_value IPO_price_range</a:t>
                      </a:r>
                      <a:endParaRPr lang="en-US" sz="1100" dirty="0"/>
                    </a:p>
                  </a:txBody>
                  <a:tcPr/>
                </a:tc>
                <a:extLst>
                  <a:ext uri="{0D108BD9-81ED-4DB2-BD59-A6C34878D82A}">
                    <a16:rowId xmlns:a16="http://schemas.microsoft.com/office/drawing/2014/main" val="599802682"/>
                  </a:ext>
                </a:extLst>
              </a:tr>
              <a:tr h="602359">
                <a:tc>
                  <a:txBody>
                    <a:bodyPr/>
                    <a:lstStyle/>
                    <a:p>
                      <a:pPr lvl="0">
                        <a:buNone/>
                      </a:pPr>
                      <a:r>
                        <a:rPr lang="en-US" sz="1100" dirty="0"/>
                        <a:t>18</a:t>
                      </a:r>
                    </a:p>
                  </a:txBody>
                  <a:tcPr/>
                </a:tc>
                <a:tc>
                  <a:txBody>
                    <a:bodyPr/>
                    <a:lstStyle/>
                    <a:p>
                      <a:pPr lvl="0">
                        <a:buNone/>
                      </a:pPr>
                      <a:r>
                        <a:rPr lang="en-US" sz="1100" b="0" i="0" u="none" strike="noStrike" noProof="0">
                          <a:latin typeface="Calibri"/>
                        </a:rPr>
                        <a:t>IPO_user_investment</a:t>
                      </a:r>
                      <a:endParaRPr lang="en-US" sz="1100" b="0" i="0" u="none" strike="noStrike" noProof="0" dirty="0">
                        <a:latin typeface="Calibri"/>
                      </a:endParaRPr>
                    </a:p>
                  </a:txBody>
                  <a:tcPr/>
                </a:tc>
                <a:tc>
                  <a:txBody>
                    <a:bodyPr/>
                    <a:lstStyle/>
                    <a:p>
                      <a:pPr lvl="0">
                        <a:buNone/>
                      </a:pPr>
                      <a:r>
                        <a:rPr lang="en-US" sz="1100" b="0" i="0" u="none" strike="noStrike" noProof="0">
                          <a:latin typeface="Calibri"/>
                        </a:rPr>
                        <a:t>IPO_user_investment_id</a:t>
                      </a:r>
                      <a:endParaRPr lang="en-US" sz="1100" b="0" i="0" u="none" strike="noStrike" noProof="0" dirty="0">
                        <a:latin typeface="Calibri"/>
                      </a:endParaRPr>
                    </a:p>
                  </a:txBody>
                  <a:tcPr/>
                </a:tc>
                <a:tc>
                  <a:txBody>
                    <a:bodyPr/>
                    <a:lstStyle/>
                    <a:p>
                      <a:pPr lvl="0">
                        <a:buNone/>
                      </a:pPr>
                      <a:r>
                        <a:rPr lang="en-US" sz="1100" b="0" i="0" u="none" strike="noStrike" noProof="0"/>
                        <a:t>IPO_user_id,</a:t>
                      </a:r>
                      <a:br>
                        <a:rPr lang="en-US" sz="1100" b="0" i="0" u="none" strike="noStrike" noProof="0" dirty="0"/>
                      </a:br>
                      <a:r>
                        <a:rPr lang="en-US" sz="1100" b="0" i="0" u="none" strike="noStrike" noProof="0"/>
                        <a:t>IPO_company_id,IPO_issue_value</a:t>
                      </a:r>
                      <a:endParaRPr lang="en-US" sz="1100" b="0" i="0" u="none" strike="noStrike" noProof="0" dirty="0"/>
                    </a:p>
                  </a:txBody>
                  <a:tcPr/>
                </a:tc>
                <a:tc>
                  <a:txBody>
                    <a:bodyPr/>
                    <a:lstStyle/>
                    <a:p>
                      <a:r>
                        <a:rPr lang="en-US" sz="1100"/>
                        <a:t>IPO_user_investment_id, IPO_Company_id</a:t>
                      </a:r>
                      <a:endParaRPr lang="en-US" sz="1100" dirty="0"/>
                    </a:p>
                  </a:txBody>
                  <a:tcPr/>
                </a:tc>
                <a:tc>
                  <a:txBody>
                    <a:bodyPr/>
                    <a:lstStyle/>
                    <a:p>
                      <a:pPr lvl="0">
                        <a:buNone/>
                      </a:pPr>
                      <a:r>
                        <a:rPr lang="en-US" sz="1100" b="0" i="0" u="none" strike="noStrike" noProof="0">
                          <a:latin typeface="Calibri"/>
                        </a:rPr>
                        <a:t>IPO_user_investment_id IPO_Company_id</a:t>
                      </a:r>
                      <a:endParaRPr lang="en-US" sz="1100" dirty="0"/>
                    </a:p>
                  </a:txBody>
                  <a:tcPr/>
                </a:tc>
                <a:extLst>
                  <a:ext uri="{0D108BD9-81ED-4DB2-BD59-A6C34878D82A}">
                    <a16:rowId xmlns:a16="http://schemas.microsoft.com/office/drawing/2014/main" val="4034680776"/>
                  </a:ext>
                </a:extLst>
              </a:tr>
              <a:tr h="602359">
                <a:tc>
                  <a:txBody>
                    <a:bodyPr/>
                    <a:lstStyle/>
                    <a:p>
                      <a:pPr lvl="0">
                        <a:buNone/>
                      </a:pPr>
                      <a:r>
                        <a:rPr lang="en-US" sz="1100" dirty="0"/>
                        <a:t>19</a:t>
                      </a:r>
                    </a:p>
                  </a:txBody>
                  <a:tcPr/>
                </a:tc>
                <a:tc>
                  <a:txBody>
                    <a:bodyPr/>
                    <a:lstStyle/>
                    <a:p>
                      <a:pPr lvl="0" algn="l">
                        <a:lnSpc>
                          <a:spcPct val="100000"/>
                        </a:lnSpc>
                        <a:spcBef>
                          <a:spcPts val="0"/>
                        </a:spcBef>
                        <a:spcAft>
                          <a:spcPts val="0"/>
                        </a:spcAft>
                        <a:buNone/>
                      </a:pPr>
                      <a:r>
                        <a:rPr lang="en-US" sz="1100" b="0" i="0" u="none" strike="noStrike" noProof="0">
                          <a:latin typeface="Calibri"/>
                        </a:rPr>
                        <a:t>IPO_user_selling</a:t>
                      </a:r>
                      <a:endParaRPr lang="en-US" sz="1100" b="0" i="0" u="none" strike="noStrike" noProof="0" dirty="0"/>
                    </a:p>
                    <a:p>
                      <a:pPr lvl="0">
                        <a:buNone/>
                      </a:pPr>
                      <a:endParaRPr lang="en-US" sz="1100" b="0" i="0" u="none" strike="noStrike" noProof="0" dirty="0">
                        <a:latin typeface="Calibri"/>
                      </a:endParaRPr>
                    </a:p>
                  </a:txBody>
                  <a:tcPr/>
                </a:tc>
                <a:tc>
                  <a:txBody>
                    <a:bodyPr/>
                    <a:lstStyle/>
                    <a:p>
                      <a:pPr lvl="0">
                        <a:buNone/>
                      </a:pPr>
                      <a:r>
                        <a:rPr lang="en-US" sz="1100" b="0" i="0" u="none" strike="noStrike" noProof="0">
                          <a:latin typeface="Calibri"/>
                        </a:rPr>
                        <a:t>IPO_user_sell_i</a:t>
                      </a:r>
                      <a:r>
                        <a:rPr lang="en-US" sz="1100" b="0" i="0" u="none" strike="noStrike" noProof="0" dirty="0">
                          <a:latin typeface="Calibri"/>
                        </a:rPr>
                        <a:t>d</a:t>
                      </a:r>
                    </a:p>
                  </a:txBody>
                  <a:tcPr/>
                </a:tc>
                <a:tc>
                  <a:txBody>
                    <a:bodyPr/>
                    <a:lstStyle/>
                    <a:p>
                      <a:pPr lvl="0">
                        <a:buNone/>
                      </a:pPr>
                      <a:r>
                        <a:rPr lang="en-US" sz="1100" b="0" i="0" u="none" strike="noStrike" noProof="0"/>
                        <a:t>IPO_user_id,</a:t>
                      </a:r>
                      <a:br>
                        <a:rPr lang="en-US" sz="1100" b="0" i="0" u="none" strike="noStrike" noProof="0" dirty="0"/>
                      </a:br>
                      <a:r>
                        <a:rPr lang="en-US" sz="1100" b="0" i="0" u="none" strike="noStrike" noProof="0"/>
                        <a:t>IPO_company_id,IPO_issue_value</a:t>
                      </a:r>
                      <a:endParaRPr lang="en-US" sz="1100" dirty="0"/>
                    </a:p>
                  </a:txBody>
                  <a:tcPr/>
                </a:tc>
                <a:tc>
                  <a:txBody>
                    <a:bodyPr/>
                    <a:lstStyle/>
                    <a:p>
                      <a:pPr lvl="0">
                        <a:buNone/>
                      </a:pPr>
                      <a:r>
                        <a:rPr lang="en-US" sz="1100"/>
                        <a:t>IPO_user_sell_id, IPO_Company_id</a:t>
                      </a:r>
                      <a:endParaRPr lang="en-US" sz="1100" dirty="0"/>
                    </a:p>
                  </a:txBody>
                  <a:tcPr/>
                </a:tc>
                <a:tc>
                  <a:txBody>
                    <a:bodyPr/>
                    <a:lstStyle/>
                    <a:p>
                      <a:pPr lvl="0">
                        <a:buNone/>
                      </a:pPr>
                      <a:r>
                        <a:rPr lang="en-US" sz="1100" b="0" i="0" u="none" strike="noStrike" noProof="0">
                          <a:latin typeface="Calibri"/>
                        </a:rPr>
                        <a:t>IPO_user_sell_id IPO_Company_id</a:t>
                      </a:r>
                      <a:endParaRPr lang="en-US" sz="1100" dirty="0"/>
                    </a:p>
                  </a:txBody>
                  <a:tcPr/>
                </a:tc>
                <a:extLst>
                  <a:ext uri="{0D108BD9-81ED-4DB2-BD59-A6C34878D82A}">
                    <a16:rowId xmlns:a16="http://schemas.microsoft.com/office/drawing/2014/main" val="1339041003"/>
                  </a:ext>
                </a:extLst>
              </a:tr>
              <a:tr h="602359">
                <a:tc>
                  <a:txBody>
                    <a:bodyPr/>
                    <a:lstStyle/>
                    <a:p>
                      <a:pPr lvl="0">
                        <a:buNone/>
                      </a:pPr>
                      <a:r>
                        <a:rPr lang="en-US" sz="1100" dirty="0"/>
                        <a:t>20</a:t>
                      </a:r>
                    </a:p>
                  </a:txBody>
                  <a:tcPr/>
                </a:tc>
                <a:tc>
                  <a:txBody>
                    <a:bodyPr/>
                    <a:lstStyle/>
                    <a:p>
                      <a:pPr lvl="0">
                        <a:buNone/>
                      </a:pPr>
                      <a:r>
                        <a:rPr lang="en-US" sz="1100"/>
                        <a:t>IPO_user_profit_loss</a:t>
                      </a:r>
                      <a:endParaRPr lang="en-US" sz="1100" dirty="0"/>
                    </a:p>
                  </a:txBody>
                  <a:tcPr/>
                </a:tc>
                <a:tc>
                  <a:txBody>
                    <a:bodyPr/>
                    <a:lstStyle/>
                    <a:p>
                      <a:pPr lvl="0">
                        <a:buNone/>
                      </a:pPr>
                      <a:r>
                        <a:rPr lang="en-US" sz="1100"/>
                        <a:t>IPO_user_profit_loss_id</a:t>
                      </a:r>
                      <a:endParaRPr lang="en-US" sz="1100" dirty="0"/>
                    </a:p>
                  </a:txBody>
                  <a:tcPr/>
                </a:tc>
                <a:tc>
                  <a:txBody>
                    <a:bodyPr/>
                    <a:lstStyle/>
                    <a:p>
                      <a:pPr lvl="0">
                        <a:buNone/>
                      </a:pPr>
                      <a:r>
                        <a:rPr lang="en-US" sz="1100"/>
                        <a:t>IPO_user_id,</a:t>
                      </a:r>
                      <a:endParaRPr lang="en-US" sz="1100" dirty="0"/>
                    </a:p>
                    <a:p>
                      <a:pPr lvl="0">
                        <a:buNone/>
                      </a:pPr>
                      <a:r>
                        <a:rPr lang="en-US" sz="1100"/>
                        <a:t>IPO_user_selling_id,</a:t>
                      </a:r>
                      <a:endParaRPr lang="en-US" sz="1100" dirty="0"/>
                    </a:p>
                    <a:p>
                      <a:pPr lvl="0">
                        <a:buNone/>
                      </a:pPr>
                      <a:r>
                        <a:rPr lang="en-US" sz="1100"/>
                        <a:t>IPO_value_id</a:t>
                      </a:r>
                      <a:endParaRPr lang="en-US" sz="1100" dirty="0"/>
                    </a:p>
                  </a:txBody>
                  <a:tcPr/>
                </a:tc>
                <a:tc>
                  <a:txBody>
                    <a:bodyPr/>
                    <a:lstStyle/>
                    <a:p>
                      <a:pPr lvl="0">
                        <a:buNone/>
                      </a:pPr>
                      <a:r>
                        <a:rPr lang="en-US" sz="1100" b="0" i="0" u="none" strike="noStrike" noProof="0">
                          <a:latin typeface="Calibri"/>
                        </a:rPr>
                        <a:t>IPO_value_id, IPO_user_profit-loss_id</a:t>
                      </a:r>
                      <a:endParaRPr lang="en-US" sz="1100" b="0" i="0" u="none" strike="noStrike" noProof="0" dirty="0">
                        <a:latin typeface="Calibri"/>
                      </a:endParaRPr>
                    </a:p>
                  </a:txBody>
                  <a:tcPr/>
                </a:tc>
                <a:tc>
                  <a:txBody>
                    <a:bodyPr/>
                    <a:lstStyle/>
                    <a:p>
                      <a:pPr lvl="0">
                        <a:buNone/>
                      </a:pPr>
                      <a:r>
                        <a:rPr lang="en-US" sz="1100" dirty="0"/>
                        <a:t>IPO_user_selling_id </a:t>
                      </a:r>
                      <a:r>
                        <a:rPr lang="en-US" sz="1100"/>
                        <a:t>IPO_user_profit_loss_id</a:t>
                      </a:r>
                      <a:endParaRPr lang="en-US" sz="1100" dirty="0"/>
                    </a:p>
                  </a:txBody>
                  <a:tcPr/>
                </a:tc>
                <a:extLst>
                  <a:ext uri="{0D108BD9-81ED-4DB2-BD59-A6C34878D82A}">
                    <a16:rowId xmlns:a16="http://schemas.microsoft.com/office/drawing/2014/main" val="418002720"/>
                  </a:ext>
                </a:extLst>
              </a:tr>
              <a:tr h="602359">
                <a:tc>
                  <a:txBody>
                    <a:bodyPr/>
                    <a:lstStyle/>
                    <a:p>
                      <a:pPr lvl="0">
                        <a:buNone/>
                      </a:pPr>
                      <a:r>
                        <a:rPr lang="en-US" sz="1100" dirty="0"/>
                        <a:t>21</a:t>
                      </a:r>
                    </a:p>
                  </a:txBody>
                  <a:tcPr/>
                </a:tc>
                <a:tc>
                  <a:txBody>
                    <a:bodyPr/>
                    <a:lstStyle/>
                    <a:p>
                      <a:pPr lvl="0">
                        <a:buNone/>
                      </a:pPr>
                      <a:r>
                        <a:rPr lang="en-US" sz="1100"/>
                        <a:t>IPO_user_selling_history</a:t>
                      </a:r>
                      <a:endParaRPr lang="en-US" sz="1100" dirty="0"/>
                    </a:p>
                  </a:txBody>
                  <a:tcPr/>
                </a:tc>
                <a:tc>
                  <a:txBody>
                    <a:bodyPr/>
                    <a:lstStyle/>
                    <a:p>
                      <a:pPr lvl="0">
                        <a:buNone/>
                      </a:pPr>
                      <a:r>
                        <a:rPr lang="en-US" sz="1100"/>
                        <a:t>IPO_user_selling_history</a:t>
                      </a:r>
                      <a:endParaRPr lang="en-US" sz="1100" dirty="0"/>
                    </a:p>
                  </a:txBody>
                  <a:tcPr/>
                </a:tc>
                <a:tc>
                  <a:txBody>
                    <a:bodyPr/>
                    <a:lstStyle/>
                    <a:p>
                      <a:pPr lvl="0">
                        <a:buNone/>
                      </a:pPr>
                      <a:r>
                        <a:rPr lang="en-US" sz="1100"/>
                        <a:t>IPO_user_selling_id</a:t>
                      </a:r>
                      <a:endParaRPr lang="en-US" sz="1100" dirty="0"/>
                    </a:p>
                  </a:txBody>
                  <a:tcPr/>
                </a:tc>
                <a:tc>
                  <a:txBody>
                    <a:bodyPr/>
                    <a:lstStyle/>
                    <a:p>
                      <a:pPr lvl="0">
                        <a:buNone/>
                      </a:pPr>
                      <a:r>
                        <a:rPr lang="en-US" sz="1100" b="0" i="0" u="none" strike="noStrike" noProof="0">
                          <a:latin typeface="Calibri"/>
                        </a:rPr>
                        <a:t>IPO_user_selling_id, IPO_user_selling_history_id</a:t>
                      </a:r>
                      <a:endParaRPr lang="en-US" sz="1100" dirty="0"/>
                    </a:p>
                  </a:txBody>
                  <a:tcPr/>
                </a:tc>
                <a:tc>
                  <a:txBody>
                    <a:bodyPr/>
                    <a:lstStyle/>
                    <a:p>
                      <a:pPr lvl="0">
                        <a:buNone/>
                      </a:pPr>
                      <a:r>
                        <a:rPr lang="en-US" sz="1100" b="0" i="0" u="none" strike="noStrike" noProof="0" dirty="0">
                          <a:latin typeface="Calibri"/>
                        </a:rPr>
                        <a:t>IPO_user_selling_id IPO_user_selling_history_id </a:t>
                      </a:r>
                      <a:r>
                        <a:rPr lang="en-US" sz="1100" b="0" i="0" u="none" strike="noStrike" noProof="0">
                          <a:latin typeface="Calibri"/>
                        </a:rPr>
                        <a:t>IPO_user_selling_history_date</a:t>
                      </a:r>
                      <a:endParaRPr lang="en-US" sz="1100" dirty="0"/>
                    </a:p>
                  </a:txBody>
                  <a:tcPr/>
                </a:tc>
                <a:extLst>
                  <a:ext uri="{0D108BD9-81ED-4DB2-BD59-A6C34878D82A}">
                    <a16:rowId xmlns:a16="http://schemas.microsoft.com/office/drawing/2014/main" val="595421597"/>
                  </a:ext>
                </a:extLst>
              </a:tr>
              <a:tr h="942151">
                <a:tc>
                  <a:txBody>
                    <a:bodyPr/>
                    <a:lstStyle/>
                    <a:p>
                      <a:pPr lvl="0">
                        <a:buNone/>
                      </a:pPr>
                      <a:r>
                        <a:rPr lang="en-US" sz="1100" dirty="0"/>
                        <a:t>22</a:t>
                      </a:r>
                    </a:p>
                  </a:txBody>
                  <a:tcPr/>
                </a:tc>
                <a:tc>
                  <a:txBody>
                    <a:bodyPr/>
                    <a:lstStyle/>
                    <a:p>
                      <a:pPr lvl="0">
                        <a:buNone/>
                      </a:pPr>
                      <a:r>
                        <a:rPr lang="en-US" sz="1100" b="0" i="0" u="none" strike="noStrike" noProof="0">
                          <a:latin typeface="Calibri"/>
                        </a:rPr>
                        <a:t>IPO_user_invest_history</a:t>
                      </a:r>
                      <a:endParaRPr lang="en-US" sz="1100" dirty="0"/>
                    </a:p>
                  </a:txBody>
                  <a:tcPr/>
                </a:tc>
                <a:tc>
                  <a:txBody>
                    <a:bodyPr/>
                    <a:lstStyle/>
                    <a:p>
                      <a:pPr lvl="0">
                        <a:buNone/>
                      </a:pPr>
                      <a:r>
                        <a:rPr lang="en-US" sz="1100"/>
                        <a:t>IPO_user_</a:t>
                      </a:r>
                      <a:r>
                        <a:rPr lang="en-US" sz="1100" b="0" i="0" u="none" strike="noStrike" noProof="0">
                          <a:latin typeface="Calibri"/>
                        </a:rPr>
                        <a:t>investment</a:t>
                      </a:r>
                      <a:r>
                        <a:rPr lang="en-US" sz="1100"/>
                        <a:t>_history</a:t>
                      </a:r>
                      <a:endParaRPr lang="en-US" sz="1100" dirty="0"/>
                    </a:p>
                  </a:txBody>
                  <a:tcPr/>
                </a:tc>
                <a:tc>
                  <a:txBody>
                    <a:bodyPr/>
                    <a:lstStyle/>
                    <a:p>
                      <a:pPr lvl="0">
                        <a:buNone/>
                      </a:pPr>
                      <a:r>
                        <a:rPr lang="en-US" sz="1100"/>
                        <a:t>IPO_user_</a:t>
                      </a:r>
                      <a:r>
                        <a:rPr lang="en-US" sz="1100" b="0" i="0" u="none" strike="noStrike" noProof="0">
                          <a:latin typeface="Calibri"/>
                        </a:rPr>
                        <a:t>investment</a:t>
                      </a:r>
                      <a:r>
                        <a:rPr lang="en-US" sz="1100"/>
                        <a:t>_id</a:t>
                      </a:r>
                      <a:endParaRPr lang="en-US" sz="1100" dirty="0"/>
                    </a:p>
                  </a:txBody>
                  <a:tcPr/>
                </a:tc>
                <a:tc>
                  <a:txBody>
                    <a:bodyPr/>
                    <a:lstStyle/>
                    <a:p>
                      <a:pPr lvl="0">
                        <a:buNone/>
                      </a:pPr>
                      <a:r>
                        <a:rPr lang="en-US" sz="1100" b="0" i="0" u="none" strike="noStrike" noProof="0">
                          <a:latin typeface="Calibri"/>
                        </a:rPr>
                        <a:t>IPO_user_investment_id, IPO_user_investment_history_id</a:t>
                      </a:r>
                      <a:endParaRPr lang="en-US" sz="1100" dirty="0"/>
                    </a:p>
                  </a:txBody>
                  <a:tcPr/>
                </a:tc>
                <a:tc>
                  <a:txBody>
                    <a:bodyPr/>
                    <a:lstStyle/>
                    <a:p>
                      <a:pPr lvl="0">
                        <a:buNone/>
                      </a:pPr>
                      <a:r>
                        <a:rPr lang="en-US" sz="1100" b="0" i="0" u="none" strike="noStrike" noProof="0">
                          <a:latin typeface="Calibri"/>
                        </a:rPr>
                        <a:t>IPO_user_investment_id </a:t>
                      </a:r>
                      <a:r>
                        <a:rPr lang="en-US" sz="1100" b="0" i="0" u="none" strike="noStrike" noProof="0" dirty="0">
                          <a:latin typeface="Calibri"/>
                        </a:rPr>
                        <a:t>IPO_user_investment_history_id IPO_user_investment_history_date</a:t>
                      </a:r>
                      <a:endParaRPr lang="en-US" sz="1100" dirty="0"/>
                    </a:p>
                  </a:txBody>
                  <a:tcPr/>
                </a:tc>
                <a:extLst>
                  <a:ext uri="{0D108BD9-81ED-4DB2-BD59-A6C34878D82A}">
                    <a16:rowId xmlns:a16="http://schemas.microsoft.com/office/drawing/2014/main" val="2344304479"/>
                  </a:ext>
                </a:extLst>
              </a:tr>
              <a:tr h="432463">
                <a:tc>
                  <a:txBody>
                    <a:bodyPr/>
                    <a:lstStyle/>
                    <a:p>
                      <a:pPr lvl="0">
                        <a:buNone/>
                      </a:pPr>
                      <a:r>
                        <a:rPr lang="en-US" sz="1100" dirty="0"/>
                        <a:t>23</a:t>
                      </a:r>
                    </a:p>
                  </a:txBody>
                  <a:tcPr/>
                </a:tc>
                <a:tc>
                  <a:txBody>
                    <a:bodyPr/>
                    <a:lstStyle/>
                    <a:p>
                      <a:pPr lvl="0">
                        <a:buNone/>
                      </a:pPr>
                      <a:r>
                        <a:rPr lang="en-US" sz="1100" b="0" i="0" u="none" strike="noStrike" noProof="0">
                          <a:latin typeface="Calibri"/>
                        </a:rPr>
                        <a:t>Stock_user_interest</a:t>
                      </a:r>
                      <a:endParaRPr lang="en-US" sz="1100" b="0" i="0" u="none" strike="noStrike" noProof="0" dirty="0">
                        <a:latin typeface="Calibri"/>
                      </a:endParaRPr>
                    </a:p>
                  </a:txBody>
                  <a:tcPr/>
                </a:tc>
                <a:tc>
                  <a:txBody>
                    <a:bodyPr/>
                    <a:lstStyle/>
                    <a:p>
                      <a:pPr lvl="0">
                        <a:buNone/>
                      </a:pPr>
                      <a:r>
                        <a:rPr lang="en-US" sz="1100" b="0" i="0" u="none" strike="noStrike" noProof="0">
                          <a:latin typeface="Calibri"/>
                        </a:rPr>
                        <a:t>Stock_user_interest_id</a:t>
                      </a:r>
                      <a:endParaRPr lang="en-US" sz="1100" b="0" i="0" u="none" strike="noStrike" noProof="0" dirty="0">
                        <a:latin typeface="Calibri"/>
                      </a:endParaRPr>
                    </a:p>
                  </a:txBody>
                  <a:tcPr/>
                </a:tc>
                <a:tc>
                  <a:txBody>
                    <a:bodyPr/>
                    <a:lstStyle/>
                    <a:p>
                      <a:pPr lvl="0">
                        <a:buNone/>
                      </a:pPr>
                      <a:r>
                        <a:rPr lang="en-US" sz="1100"/>
                        <a:t>User_id</a:t>
                      </a:r>
                      <a:endParaRPr lang="en-US" sz="1100" dirty="0"/>
                    </a:p>
                  </a:txBody>
                  <a:tcPr/>
                </a:tc>
                <a:tc>
                  <a:txBody>
                    <a:bodyPr/>
                    <a:lstStyle/>
                    <a:p>
                      <a:pPr lvl="0">
                        <a:buNone/>
                      </a:pPr>
                      <a:r>
                        <a:rPr lang="en-US" sz="1100"/>
                        <a:t>Stock_user_interest_id</a:t>
                      </a:r>
                      <a:endParaRPr lang="en-US" sz="1100" dirty="0"/>
                    </a:p>
                  </a:txBody>
                  <a:tcPr/>
                </a:tc>
                <a:tc>
                  <a:txBody>
                    <a:bodyPr/>
                    <a:lstStyle/>
                    <a:p>
                      <a:pPr lvl="0">
                        <a:buNone/>
                      </a:pPr>
                      <a:r>
                        <a:rPr lang="en-US" sz="1100" b="0" i="0" u="none" strike="noStrike" noProof="0">
                          <a:latin typeface="Calibri"/>
                        </a:rPr>
                        <a:t>Stock_user_interest_id </a:t>
                      </a:r>
                      <a:r>
                        <a:rPr lang="en-US" sz="1100" b="0" i="0" u="none" strike="noStrike" noProof="0" dirty="0">
                          <a:latin typeface="Calibri"/>
                        </a:rPr>
                        <a:t>Company_id</a:t>
                      </a:r>
                      <a:endParaRPr lang="en-US" sz="1100" dirty="0"/>
                    </a:p>
                  </a:txBody>
                  <a:tcPr/>
                </a:tc>
                <a:extLst>
                  <a:ext uri="{0D108BD9-81ED-4DB2-BD59-A6C34878D82A}">
                    <a16:rowId xmlns:a16="http://schemas.microsoft.com/office/drawing/2014/main" val="1988116051"/>
                  </a:ext>
                </a:extLst>
              </a:tr>
              <a:tr h="602359">
                <a:tc>
                  <a:txBody>
                    <a:bodyPr/>
                    <a:lstStyle/>
                    <a:p>
                      <a:pPr lvl="0">
                        <a:buNone/>
                      </a:pPr>
                      <a:r>
                        <a:rPr lang="en-US" sz="1100" dirty="0"/>
                        <a:t>24</a:t>
                      </a:r>
                    </a:p>
                  </a:txBody>
                  <a:tcPr/>
                </a:tc>
                <a:tc>
                  <a:txBody>
                    <a:bodyPr/>
                    <a:lstStyle/>
                    <a:p>
                      <a:r>
                        <a:rPr lang="en-US" sz="1100"/>
                        <a:t>User_total_profit_loss</a:t>
                      </a:r>
                      <a:endParaRPr lang="en-US" sz="1100" dirty="0"/>
                    </a:p>
                  </a:txBody>
                  <a:tcPr/>
                </a:tc>
                <a:tc>
                  <a:txBody>
                    <a:bodyPr/>
                    <a:lstStyle/>
                    <a:p>
                      <a:pPr lvl="0">
                        <a:buNone/>
                      </a:pPr>
                      <a:r>
                        <a:rPr lang="en-US" sz="1100" b="0" i="0" u="none" strike="noStrike" noProof="0">
                          <a:latin typeface="Calibri"/>
                        </a:rPr>
                        <a:t>User_total_profit_loss_id</a:t>
                      </a:r>
                      <a:endParaRPr lang="en-US" sz="1100" b="0" i="0" u="none" strike="noStrike" noProof="0" dirty="0">
                        <a:latin typeface="Calibri"/>
                      </a:endParaRPr>
                    </a:p>
                  </a:txBody>
                  <a:tcPr/>
                </a:tc>
                <a:tc>
                  <a:txBody>
                    <a:bodyPr/>
                    <a:lstStyle/>
                    <a:p>
                      <a:r>
                        <a:rPr lang="en-US" sz="1100"/>
                        <a:t>User_id,Stock_user_profti_loss_id,</a:t>
                      </a:r>
                      <a:r>
                        <a:rPr lang="en-US" sz="1100" b="0" i="0" u="none" strike="noStrike" noProof="0">
                          <a:latin typeface="Calibri"/>
                        </a:rPr>
                        <a:t>IPO_user_profti_loss_id</a:t>
                      </a:r>
                      <a:endParaRPr lang="en-US" sz="1100" dirty="0"/>
                    </a:p>
                  </a:txBody>
                  <a:tcPr/>
                </a:tc>
                <a:tc>
                  <a:txBody>
                    <a:bodyPr/>
                    <a:lstStyle/>
                    <a:p>
                      <a:pPr lvl="0">
                        <a:buNone/>
                      </a:pPr>
                      <a:r>
                        <a:rPr lang="en-US" sz="1100" b="0" i="0" u="none" strike="noStrike" noProof="0"/>
                        <a:t>Stock_user_profti_loss_id,</a:t>
                      </a:r>
                      <a:r>
                        <a:rPr lang="en-US" sz="1100" b="0" i="0" u="none" strike="noStrike" noProof="0">
                          <a:latin typeface="Calibri"/>
                        </a:rPr>
                        <a:t>IPO_user_profti_loss_id</a:t>
                      </a:r>
                      <a:endParaRPr lang="en-US" sz="1100" dirty="0"/>
                    </a:p>
                  </a:txBody>
                  <a:tcPr/>
                </a:tc>
                <a:tc>
                  <a:txBody>
                    <a:bodyPr/>
                    <a:lstStyle/>
                    <a:p>
                      <a:pPr lvl="0">
                        <a:buNone/>
                      </a:pPr>
                      <a:r>
                        <a:rPr lang="en-US" sz="1100" b="0" i="0" u="none" strike="noStrike" noProof="0" dirty="0" err="1">
                          <a:latin typeface="Calibri"/>
                        </a:rPr>
                        <a:t>User_id</a:t>
                      </a:r>
                      <a:r>
                        <a:rPr lang="en-US" sz="1100" b="0" i="0" u="none" strike="noStrike" noProof="0" dirty="0">
                          <a:latin typeface="Calibri"/>
                        </a:rPr>
                        <a:t> </a:t>
                      </a:r>
                      <a:r>
                        <a:rPr lang="en-US" sz="1100" b="0" i="0" u="none" strike="noStrike" noProof="0" dirty="0" err="1"/>
                        <a:t>Stock_user_profti_loss_id</a:t>
                      </a:r>
                      <a:r>
                        <a:rPr lang="en-US" sz="1100" b="0" i="0" u="none" strike="noStrike" noProof="0" dirty="0"/>
                        <a:t> </a:t>
                      </a:r>
                      <a:r>
                        <a:rPr lang="en-US" sz="1100" b="0" i="0" u="none" strike="noStrike" noProof="0" dirty="0" err="1">
                          <a:latin typeface="Calibri"/>
                        </a:rPr>
                        <a:t>IPO_user_profti_loss_id</a:t>
                      </a:r>
                      <a:endParaRPr lang="en-US" sz="1100" dirty="0"/>
                    </a:p>
                  </a:txBody>
                  <a:tcPr/>
                </a:tc>
                <a:extLst>
                  <a:ext uri="{0D108BD9-81ED-4DB2-BD59-A6C34878D82A}">
                    <a16:rowId xmlns:a16="http://schemas.microsoft.com/office/drawing/2014/main" val="593981220"/>
                  </a:ext>
                </a:extLst>
              </a:tr>
            </a:tbl>
          </a:graphicData>
        </a:graphic>
      </p:graphicFrame>
    </p:spTree>
    <p:extLst>
      <p:ext uri="{BB962C8B-B14F-4D97-AF65-F5344CB8AC3E}">
        <p14:creationId xmlns:p14="http://schemas.microsoft.com/office/powerpoint/2010/main" val="392858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1512</Words>
  <Application>Microsoft Office PowerPoint</Application>
  <PresentationFormat>Widescreen</PresentationFormat>
  <Paragraphs>227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DBMS Project Team No. 15 Assignment-2,3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Assignment-2,3 </dc:title>
  <dc:creator>Hariaum Babaria</dc:creator>
  <cp:lastModifiedBy>AjayGhiyad</cp:lastModifiedBy>
  <cp:revision>8</cp:revision>
  <dcterms:created xsi:type="dcterms:W3CDTF">2021-02-20T08:43:59Z</dcterms:created>
  <dcterms:modified xsi:type="dcterms:W3CDTF">2021-03-11T13:03:20Z</dcterms:modified>
</cp:coreProperties>
</file>