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4" r:id="rId2"/>
    <p:sldId id="285" r:id="rId3"/>
    <p:sldId id="286" r:id="rId4"/>
    <p:sldId id="288" r:id="rId5"/>
    <p:sldId id="339" r:id="rId6"/>
    <p:sldId id="334" r:id="rId7"/>
    <p:sldId id="290" r:id="rId8"/>
    <p:sldId id="335" r:id="rId9"/>
    <p:sldId id="336" r:id="rId10"/>
    <p:sldId id="337" r:id="rId11"/>
    <p:sldId id="340" r:id="rId12"/>
    <p:sldId id="341" r:id="rId13"/>
    <p:sldId id="342" r:id="rId14"/>
    <p:sldId id="294" r:id="rId15"/>
    <p:sldId id="32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91709-6C9B-4D1A-9905-985B8CF8FFF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242F4-D584-49FF-82EA-02D0DCA375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8409A-807C-4BA5-A533-704738580EE0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FC376-121A-49A3-B751-5EFB4929A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40B75-B843-4B70-A2E0-935265D60AC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19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40B75-B843-4B70-A2E0-935265D60AC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94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40B75-B843-4B70-A2E0-935265D60AC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66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40B75-B843-4B70-A2E0-935265D60AC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9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40B75-B843-4B70-A2E0-935265D60AC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19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40B75-B843-4B70-A2E0-935265D60AC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19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40B75-B843-4B70-A2E0-935265D60AC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19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40B75-B843-4B70-A2E0-935265D60AC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02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40B75-B843-4B70-A2E0-935265D60AC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40B75-B843-4B70-A2E0-935265D60AC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19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40B75-B843-4B70-A2E0-935265D60AC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3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40B75-B843-4B70-A2E0-935265D60AC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8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40B75-B843-4B70-A2E0-935265D60AC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8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2CEE-F4C8-444F-9D61-8B637CEA1C14}" type="datetime1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B6FB-D576-464F-AF7B-252C32A6A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34B4-F20C-4647-B5AE-EAD9CBD191CB}" type="datetime1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B6FB-D576-464F-AF7B-252C32A6A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C172-F275-4CC7-B439-94EB109C759B}" type="datetime1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B6FB-D576-464F-AF7B-252C32A6A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32C4-70D8-45A9-A54B-77BAE3351539}" type="datetime1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B6FB-D576-464F-AF7B-252C32A6A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425E-4204-4346-9503-9EFFC53D70C0}" type="datetime1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B6FB-D576-464F-AF7B-252C32A6A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4519-2BFE-42CA-A439-30239AE61F5D}" type="datetime1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B6FB-D576-464F-AF7B-252C32A6A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8847-0CB5-4F51-806B-139409C53095}" type="datetime1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B6FB-D576-464F-AF7B-252C32A6A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62CE-6897-446E-AC06-7CA76D16237F}" type="datetime1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B6FB-D576-464F-AF7B-252C32A6A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2595-00EB-4CAB-A2B0-68C883D72000}" type="datetime1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B6FB-D576-464F-AF7B-252C32A6A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E5D4-32E9-4B41-B6F9-7C48BBB28E63}" type="datetime1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B6FB-D576-464F-AF7B-252C32A6A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E852-245A-49FF-8A1C-F9A04581CE13}" type="datetime1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B6FB-D576-464F-AF7B-252C32A6A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E083D-262A-444F-B8F8-FAD3B34C2535}" type="datetime1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8B6FB-D576-464F-AF7B-252C32A6A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658C9B-59BC-F379-E8D8-BC166E4F5F3B}"/>
              </a:ext>
            </a:extLst>
          </p:cNvPr>
          <p:cNvSpPr txBox="1"/>
          <p:nvPr/>
        </p:nvSpPr>
        <p:spPr>
          <a:xfrm>
            <a:off x="0" y="12264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cs typeface="Times New Roman" panose="02020603050405020304" pitchFamily="18" charset="0"/>
              </a:rPr>
              <a:t>Project Tittle : Restaurant Billing System</a:t>
            </a:r>
            <a:endParaRPr lang="en-US" sz="2400" b="1" dirty="0">
              <a:ln w="0">
                <a:noFill/>
              </a:ln>
              <a:solidFill>
                <a:srgbClr val="00206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A557D-875A-CD8D-26C3-53AD478559F1}"/>
              </a:ext>
            </a:extLst>
          </p:cNvPr>
          <p:cNvSpPr txBox="1"/>
          <p:nvPr/>
        </p:nvSpPr>
        <p:spPr>
          <a:xfrm>
            <a:off x="990600" y="595611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+mj-lt"/>
                <a:cs typeface="Leelawadee" panose="020B0502040204020203" pitchFamily="34" charset="-34"/>
              </a:rPr>
              <a:t>PRESENTATION ON THESIS PROGRESS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A5B386-5D16-6FC2-C623-2D9493021528}"/>
              </a:ext>
            </a:extLst>
          </p:cNvPr>
          <p:cNvCxnSpPr/>
          <p:nvPr/>
        </p:nvCxnSpPr>
        <p:spPr>
          <a:xfrm>
            <a:off x="948530" y="1123950"/>
            <a:ext cx="724693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82E1C-EB03-1239-25E5-ECCE09545C31}"/>
              </a:ext>
            </a:extLst>
          </p:cNvPr>
          <p:cNvSpPr txBox="1"/>
          <p:nvPr/>
        </p:nvSpPr>
        <p:spPr>
          <a:xfrm>
            <a:off x="685799" y="5208252"/>
            <a:ext cx="7924800" cy="96795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GOVERNMENT SHAHID AKBAR ALI SCIENCE &amp; TECHNOLOGY COLLEGE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000" dirty="0">
                <a:effectLst/>
                <a:ea typeface="Calibri" panose="020F0502020204030204" pitchFamily="34" charset="0"/>
              </a:rPr>
              <a:t>BALIADANGI, THAKURGAON</a:t>
            </a:r>
            <a:endParaRPr lang="en-US" sz="2000" dirty="0">
              <a:cs typeface="Leelawadee" panose="020B0502040204020203" pitchFamily="34" charset="-34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2AD66D-ACE7-95A8-CDAF-3C6A3A4A2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1688079"/>
            <a:ext cx="7772400" cy="195685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Title: Application Development Sessional</a:t>
            </a:r>
            <a:b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Level -2  Semester- II</a:t>
            </a:r>
            <a:b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Code: CSE 252</a:t>
            </a:r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EBF15FD-E683-64C4-455A-45ED74A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A36F-E01B-475C-B09C-BF5B40E5E88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9C392-3282-D04C-8BD3-7EF82C537E54}"/>
              </a:ext>
            </a:extLst>
          </p:cNvPr>
          <p:cNvSpPr txBox="1"/>
          <p:nvPr/>
        </p:nvSpPr>
        <p:spPr>
          <a:xfrm>
            <a:off x="1950179" y="3766226"/>
            <a:ext cx="5396040" cy="126188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Presented By</a:t>
            </a:r>
          </a:p>
          <a:p>
            <a:pPr algn="ctr"/>
            <a:endParaRPr lang="en-US" dirty="0">
              <a:solidFill>
                <a:srgbClr val="C00000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  <a:cs typeface="Leelawadee" panose="020B0502040204020203" pitchFamily="34" charset="-34"/>
              </a:rPr>
              <a:t>Partha </a:t>
            </a:r>
            <a:r>
              <a:rPr lang="en-US" sz="2000" b="1" dirty="0" err="1">
                <a:solidFill>
                  <a:schemeClr val="tx1"/>
                </a:solidFill>
                <a:cs typeface="Leelawadee" panose="020B0502040204020203" pitchFamily="34" charset="-34"/>
              </a:rPr>
              <a:t>Sarathi</a:t>
            </a:r>
            <a:r>
              <a:rPr lang="en-US" sz="2000" b="1" dirty="0">
                <a:solidFill>
                  <a:schemeClr val="tx1"/>
                </a:solidFill>
                <a:cs typeface="Leelawadee" panose="020B0502040204020203" pitchFamily="34" charset="-34"/>
              </a:rPr>
              <a:t> Roy-2120104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cs typeface="Leelawadee" panose="020B0502040204020203" pitchFamily="34" charset="-34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cs typeface="Leelawadee" panose="020B0502040204020203" pitchFamily="34" charset="-34"/>
              </a:rPr>
              <a:t>Md.Alamgir</a:t>
            </a:r>
            <a:r>
              <a:rPr lang="en-US" sz="2000" b="1" dirty="0">
                <a:solidFill>
                  <a:schemeClr val="tx1"/>
                </a:solidFill>
                <a:cs typeface="Leelawadee" panose="020B0502040204020203" pitchFamily="34" charset="-34"/>
              </a:rPr>
              <a:t> Hossain-2120108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AD68F0-24D9-6791-2332-86FDB519C50D}"/>
              </a:ext>
            </a:extLst>
          </p:cNvPr>
          <p:cNvCxnSpPr/>
          <p:nvPr/>
        </p:nvCxnSpPr>
        <p:spPr>
          <a:xfrm>
            <a:off x="401412" y="6356351"/>
            <a:ext cx="8285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60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90AC7E-2210-90A7-4691-3A86F1D3DA0B}"/>
              </a:ext>
            </a:extLst>
          </p:cNvPr>
          <p:cNvSpPr/>
          <p:nvPr/>
        </p:nvSpPr>
        <p:spPr>
          <a:xfrm>
            <a:off x="0" y="904874"/>
            <a:ext cx="687615" cy="8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6B2E3-1353-63D9-3F71-6923DB7636C2}"/>
              </a:ext>
            </a:extLst>
          </p:cNvPr>
          <p:cNvSpPr/>
          <p:nvPr/>
        </p:nvSpPr>
        <p:spPr>
          <a:xfrm>
            <a:off x="738415" y="904874"/>
            <a:ext cx="8405586" cy="85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CE92F-D9D4-8D1B-0D37-978A76C00849}"/>
              </a:ext>
            </a:extLst>
          </p:cNvPr>
          <p:cNvSpPr txBox="1"/>
          <p:nvPr/>
        </p:nvSpPr>
        <p:spPr>
          <a:xfrm>
            <a:off x="695440" y="324773"/>
            <a:ext cx="4249433" cy="1060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+mj-lt"/>
                <a:cs typeface="Leelawadee" panose="020B0502040204020203" pitchFamily="34" charset="-34"/>
              </a:rPr>
              <a:t>RESULTS AND OUTCOME </a:t>
            </a:r>
            <a:r>
              <a:rPr lang="en-US" sz="2400" dirty="0">
                <a:solidFill>
                  <a:schemeClr val="tx2"/>
                </a:solidFill>
                <a:cs typeface="Leelawadee" panose="020B0502040204020203" pitchFamily="34" charset="-34"/>
              </a:rPr>
              <a:t>(Cont. )</a:t>
            </a:r>
            <a:endParaRPr lang="en-US" sz="24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+mj-lt"/>
              <a:cs typeface="Times New Roman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2E6E6BF-F6F1-DD1F-FE69-6F5019B5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A36F-E01B-475C-B09C-BF5B40E5E88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1219200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8034E8-71FD-4C3E-FB81-C283B7F797CE}"/>
              </a:ext>
            </a:extLst>
          </p:cNvPr>
          <p:cNvCxnSpPr/>
          <p:nvPr/>
        </p:nvCxnSpPr>
        <p:spPr>
          <a:xfrm>
            <a:off x="401412" y="6356351"/>
            <a:ext cx="8285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366D90B-1881-5FA9-2025-2067E976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425"/>
            <a:ext cx="9144000" cy="484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0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90AC7E-2210-90A7-4691-3A86F1D3DA0B}"/>
              </a:ext>
            </a:extLst>
          </p:cNvPr>
          <p:cNvSpPr/>
          <p:nvPr/>
        </p:nvSpPr>
        <p:spPr>
          <a:xfrm>
            <a:off x="0" y="904874"/>
            <a:ext cx="687615" cy="8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6B2E3-1353-63D9-3F71-6923DB7636C2}"/>
              </a:ext>
            </a:extLst>
          </p:cNvPr>
          <p:cNvSpPr/>
          <p:nvPr/>
        </p:nvSpPr>
        <p:spPr>
          <a:xfrm>
            <a:off x="738415" y="904874"/>
            <a:ext cx="8405586" cy="85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CE92F-D9D4-8D1B-0D37-978A76C00849}"/>
              </a:ext>
            </a:extLst>
          </p:cNvPr>
          <p:cNvSpPr txBox="1"/>
          <p:nvPr/>
        </p:nvSpPr>
        <p:spPr>
          <a:xfrm>
            <a:off x="695440" y="324773"/>
            <a:ext cx="4154855" cy="1060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+mj-lt"/>
                <a:cs typeface="Leelawadee" panose="020B0502040204020203" pitchFamily="34" charset="-34"/>
              </a:rPr>
              <a:t>RESULTS and OUTCOME (Cont. )</a:t>
            </a:r>
            <a:endParaRPr lang="en-US" sz="24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+mj-lt"/>
              <a:cs typeface="Times New Roman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2E6E6BF-F6F1-DD1F-FE69-6F5019B5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A36F-E01B-475C-B09C-BF5B40E5E88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1219200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8034E8-71FD-4C3E-FB81-C283B7F797CE}"/>
              </a:ext>
            </a:extLst>
          </p:cNvPr>
          <p:cNvCxnSpPr/>
          <p:nvPr/>
        </p:nvCxnSpPr>
        <p:spPr>
          <a:xfrm>
            <a:off x="401412" y="6356351"/>
            <a:ext cx="8285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6559F28-E2F4-6F9A-6977-4ACD87C2E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90AC7E-2210-90A7-4691-3A86F1D3DA0B}"/>
              </a:ext>
            </a:extLst>
          </p:cNvPr>
          <p:cNvSpPr/>
          <p:nvPr/>
        </p:nvSpPr>
        <p:spPr>
          <a:xfrm>
            <a:off x="0" y="904874"/>
            <a:ext cx="687615" cy="8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6B2E3-1353-63D9-3F71-6923DB7636C2}"/>
              </a:ext>
            </a:extLst>
          </p:cNvPr>
          <p:cNvSpPr/>
          <p:nvPr/>
        </p:nvSpPr>
        <p:spPr>
          <a:xfrm>
            <a:off x="738415" y="904874"/>
            <a:ext cx="8405586" cy="85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CE92F-D9D4-8D1B-0D37-978A76C00849}"/>
              </a:ext>
            </a:extLst>
          </p:cNvPr>
          <p:cNvSpPr txBox="1"/>
          <p:nvPr/>
        </p:nvSpPr>
        <p:spPr>
          <a:xfrm>
            <a:off x="695440" y="324773"/>
            <a:ext cx="4154855" cy="1060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+mj-lt"/>
                <a:cs typeface="Leelawadee" panose="020B0502040204020203" pitchFamily="34" charset="-34"/>
              </a:rPr>
              <a:t>RESULTS and OUTCOME </a:t>
            </a:r>
            <a:r>
              <a:rPr lang="en-US" sz="2400" dirty="0">
                <a:solidFill>
                  <a:schemeClr val="tx2"/>
                </a:solidFill>
                <a:cs typeface="Leelawadee" panose="020B0502040204020203" pitchFamily="34" charset="-34"/>
              </a:rPr>
              <a:t>(Cont. )</a:t>
            </a:r>
            <a:endParaRPr lang="en-US" sz="24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+mj-lt"/>
              <a:cs typeface="Times New Roman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2E6E6BF-F6F1-DD1F-FE69-6F5019B5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A36F-E01B-475C-B09C-BF5B40E5E88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1219200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8034E8-71FD-4C3E-FB81-C283B7F797CE}"/>
              </a:ext>
            </a:extLst>
          </p:cNvPr>
          <p:cNvCxnSpPr/>
          <p:nvPr/>
        </p:nvCxnSpPr>
        <p:spPr>
          <a:xfrm>
            <a:off x="401412" y="6356351"/>
            <a:ext cx="8285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AF64F4F-B30F-A567-715F-BDE7775F5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521"/>
            <a:ext cx="9144000" cy="489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9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90AC7E-2210-90A7-4691-3A86F1D3DA0B}"/>
              </a:ext>
            </a:extLst>
          </p:cNvPr>
          <p:cNvSpPr/>
          <p:nvPr/>
        </p:nvSpPr>
        <p:spPr>
          <a:xfrm>
            <a:off x="0" y="904874"/>
            <a:ext cx="687615" cy="8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6B2E3-1353-63D9-3F71-6923DB7636C2}"/>
              </a:ext>
            </a:extLst>
          </p:cNvPr>
          <p:cNvSpPr/>
          <p:nvPr/>
        </p:nvSpPr>
        <p:spPr>
          <a:xfrm>
            <a:off x="738415" y="904874"/>
            <a:ext cx="8405586" cy="85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CE92F-D9D4-8D1B-0D37-978A76C00849}"/>
              </a:ext>
            </a:extLst>
          </p:cNvPr>
          <p:cNvSpPr txBox="1"/>
          <p:nvPr/>
        </p:nvSpPr>
        <p:spPr>
          <a:xfrm>
            <a:off x="695440" y="324773"/>
            <a:ext cx="4154855" cy="1060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+mj-lt"/>
                <a:cs typeface="Leelawadee" panose="020B0502040204020203" pitchFamily="34" charset="-34"/>
              </a:rPr>
              <a:t>RESULTS and OUTCOME </a:t>
            </a:r>
            <a:r>
              <a:rPr lang="en-US" sz="2400" dirty="0">
                <a:solidFill>
                  <a:schemeClr val="tx2"/>
                </a:solidFill>
                <a:cs typeface="Leelawadee" panose="020B0502040204020203" pitchFamily="34" charset="-34"/>
              </a:rPr>
              <a:t>(Cont. )</a:t>
            </a:r>
            <a:endParaRPr lang="en-US" sz="24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+mj-lt"/>
              <a:cs typeface="Times New Roman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2E6E6BF-F6F1-DD1F-FE69-6F5019B5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A36F-E01B-475C-B09C-BF5B40E5E88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1219200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8034E8-71FD-4C3E-FB81-C283B7F797CE}"/>
              </a:ext>
            </a:extLst>
          </p:cNvPr>
          <p:cNvCxnSpPr/>
          <p:nvPr/>
        </p:nvCxnSpPr>
        <p:spPr>
          <a:xfrm>
            <a:off x="401412" y="6356351"/>
            <a:ext cx="8285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AEF47C2-4BD3-ABA3-578D-2B2240C7E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11" y="1385063"/>
            <a:ext cx="6038489" cy="471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9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90AC7E-2210-90A7-4691-3A86F1D3DA0B}"/>
              </a:ext>
            </a:extLst>
          </p:cNvPr>
          <p:cNvSpPr/>
          <p:nvPr/>
        </p:nvSpPr>
        <p:spPr>
          <a:xfrm>
            <a:off x="0" y="904874"/>
            <a:ext cx="687615" cy="8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6B2E3-1353-63D9-3F71-6923DB7636C2}"/>
              </a:ext>
            </a:extLst>
          </p:cNvPr>
          <p:cNvSpPr/>
          <p:nvPr/>
        </p:nvSpPr>
        <p:spPr>
          <a:xfrm>
            <a:off x="738415" y="904874"/>
            <a:ext cx="8405586" cy="85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CE92F-D9D4-8D1B-0D37-978A76C00849}"/>
              </a:ext>
            </a:extLst>
          </p:cNvPr>
          <p:cNvSpPr txBox="1"/>
          <p:nvPr/>
        </p:nvSpPr>
        <p:spPr>
          <a:xfrm>
            <a:off x="695440" y="324773"/>
            <a:ext cx="1852110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CONCLUSION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2E6E6BF-F6F1-DD1F-FE69-6F5019B5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A36F-E01B-475C-B09C-BF5B40E5E88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7615" y="1600200"/>
            <a:ext cx="7543800" cy="3737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The Restaurant Billing System, developed using Java and Java Swing, successfully simplifies and automates the billing process for restaurant staff.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The system provides an intuitive user interface, real-time item selection, accurate price calculation, and seamless receipt generation.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2865DFB-6644-4EDD-4947-1867E7722190}"/>
              </a:ext>
            </a:extLst>
          </p:cNvPr>
          <p:cNvCxnSpPr/>
          <p:nvPr/>
        </p:nvCxnSpPr>
        <p:spPr>
          <a:xfrm>
            <a:off x="401412" y="6356351"/>
            <a:ext cx="8285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03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684728-AF43-9746-088E-CB6CF9180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C14F6-2E33-32B1-773A-26DF17B8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B1BFA-1698-CEF4-3091-041594A6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A36F-E01B-475C-B09C-BF5B40E5E88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9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90AC7E-2210-90A7-4691-3A86F1D3DA0B}"/>
              </a:ext>
            </a:extLst>
          </p:cNvPr>
          <p:cNvSpPr/>
          <p:nvPr/>
        </p:nvSpPr>
        <p:spPr>
          <a:xfrm>
            <a:off x="0" y="904874"/>
            <a:ext cx="687615" cy="8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6B2E3-1353-63D9-3F71-6923DB7636C2}"/>
              </a:ext>
            </a:extLst>
          </p:cNvPr>
          <p:cNvSpPr/>
          <p:nvPr/>
        </p:nvSpPr>
        <p:spPr>
          <a:xfrm>
            <a:off x="738415" y="904874"/>
            <a:ext cx="8405586" cy="85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CE92F-D9D4-8D1B-0D37-978A76C00849}"/>
              </a:ext>
            </a:extLst>
          </p:cNvPr>
          <p:cNvSpPr txBox="1"/>
          <p:nvPr/>
        </p:nvSpPr>
        <p:spPr>
          <a:xfrm>
            <a:off x="687615" y="443209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  <a:cs typeface="Leelawadee" panose="020B0502040204020203" pitchFamily="34" charset="-34"/>
              </a:rPr>
              <a:t>OUTLINE</a:t>
            </a:r>
            <a:r>
              <a:rPr lang="en-US" sz="2400" dirty="0">
                <a:solidFill>
                  <a:srgbClr val="00206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6DB7C-7662-CD0B-A1B5-9C3610B26674}"/>
              </a:ext>
            </a:extLst>
          </p:cNvPr>
          <p:cNvSpPr txBox="1"/>
          <p:nvPr/>
        </p:nvSpPr>
        <p:spPr>
          <a:xfrm>
            <a:off x="687615" y="1151068"/>
            <a:ext cx="8186095" cy="4232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cs typeface="Times New Roman" pitchFamily="18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cs typeface="Times New Roman" pitchFamily="18" charset="0"/>
              </a:rPr>
              <a:t>Objectives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cs typeface="Leelawadee" panose="020B0502040204020203" pitchFamily="34" charset="-34"/>
              </a:rPr>
              <a:t>Limitations</a:t>
            </a:r>
            <a:endParaRPr lang="en-US" sz="2000" dirty="0">
              <a:solidFill>
                <a:schemeClr val="tx2"/>
              </a:solidFill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cs typeface="Times New Roman" pitchFamily="18" charset="0"/>
              </a:rPr>
              <a:t>Scope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cs typeface="Times New Roman" pitchFamily="18" charset="0"/>
              </a:rPr>
              <a:t>Design and Implementation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cs typeface="Leelawadee" panose="020B0502040204020203" pitchFamily="34" charset="-34"/>
              </a:rPr>
              <a:t>Challenges 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cs typeface="Leelawadee" panose="020B0502040204020203" pitchFamily="34" charset="-34"/>
              </a:rPr>
              <a:t>Results And Outcome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cs typeface="Times New Roman" pitchFamily="18" charset="0"/>
              </a:rPr>
              <a:t>Conclusion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2E6E6BF-F6F1-DD1F-FE69-6F5019B5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A36F-E01B-475C-B09C-BF5B40E5E88E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85D9CE6-0AAB-C898-E2E1-D6C6CFC88272}"/>
              </a:ext>
            </a:extLst>
          </p:cNvPr>
          <p:cNvCxnSpPr/>
          <p:nvPr/>
        </p:nvCxnSpPr>
        <p:spPr>
          <a:xfrm>
            <a:off x="401412" y="6356351"/>
            <a:ext cx="8285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03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90AC7E-2210-90A7-4691-3A86F1D3DA0B}"/>
              </a:ext>
            </a:extLst>
          </p:cNvPr>
          <p:cNvSpPr/>
          <p:nvPr/>
        </p:nvSpPr>
        <p:spPr>
          <a:xfrm>
            <a:off x="0" y="904874"/>
            <a:ext cx="687615" cy="8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6B2E3-1353-63D9-3F71-6923DB7636C2}"/>
              </a:ext>
            </a:extLst>
          </p:cNvPr>
          <p:cNvSpPr/>
          <p:nvPr/>
        </p:nvSpPr>
        <p:spPr>
          <a:xfrm>
            <a:off x="738415" y="904874"/>
            <a:ext cx="8405586" cy="85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CE92F-D9D4-8D1B-0D37-978A76C00849}"/>
              </a:ext>
            </a:extLst>
          </p:cNvPr>
          <p:cNvSpPr txBox="1"/>
          <p:nvPr/>
        </p:nvSpPr>
        <p:spPr>
          <a:xfrm>
            <a:off x="653105" y="486791"/>
            <a:ext cx="2159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  <a:cs typeface="Leelawadee" panose="020B0502040204020203" pitchFamily="34" charset="-34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6DB7C-7662-CD0B-A1B5-9C3610B26674}"/>
              </a:ext>
            </a:extLst>
          </p:cNvPr>
          <p:cNvSpPr txBox="1"/>
          <p:nvPr/>
        </p:nvSpPr>
        <p:spPr>
          <a:xfrm>
            <a:off x="681810" y="1123338"/>
            <a:ext cx="8186095" cy="4690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GB" sz="2000" b="1" dirty="0"/>
              <a:t>Overview</a:t>
            </a:r>
            <a:r>
              <a:rPr lang="en-US" sz="2000" b="1" dirty="0">
                <a:effectLst/>
                <a:cs typeface="Times New Roman" pitchFamily="18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A software application built using Java and Java Swing for managing restaurant bills</a:t>
            </a:r>
            <a:r>
              <a:rPr lang="en-US" sz="2000" b="0" i="0" dirty="0">
                <a:effectLst/>
                <a:cs typeface="Times New Roman" pitchFamily="18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It simplifies the ordering, billing, and payment experience for both the staff and customers.</a:t>
            </a:r>
            <a:endParaRPr lang="en-US" sz="2200" b="0" i="0" dirty="0">
              <a:effectLst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b="1" dirty="0"/>
              <a:t>Purpose</a:t>
            </a:r>
            <a:r>
              <a:rPr lang="en-US" sz="2200" b="1" dirty="0">
                <a:cs typeface="Times New Roman" pitchFamily="18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To streamline the billing process, reduce human errors, improve efficiency, and provide a better customer experience.</a:t>
            </a:r>
            <a:endParaRPr lang="en-US" sz="2000" dirty="0"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GB" sz="2000" b="1" dirty="0"/>
              <a:t>Target Audience </a:t>
            </a:r>
            <a:r>
              <a:rPr lang="en-US" sz="2000" b="1" dirty="0">
                <a:effectLst/>
                <a:cs typeface="Times New Roman" pitchFamily="18" charset="0"/>
              </a:rPr>
              <a:t>: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Restaurant owners, managers, and staff looking for effective billing and order management solutions.</a:t>
            </a:r>
            <a:endParaRPr lang="en-US" sz="2000" b="0" i="0" dirty="0">
              <a:effectLst/>
              <a:cs typeface="Arial" panose="020B0604020202020204" pitchFamily="34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2E6E6BF-F6F1-DD1F-FE69-6F5019B5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A36F-E01B-475C-B09C-BF5B40E5E88E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04EF3C-1536-5897-BD3E-D1D1E2113681}"/>
              </a:ext>
            </a:extLst>
          </p:cNvPr>
          <p:cNvCxnSpPr/>
          <p:nvPr/>
        </p:nvCxnSpPr>
        <p:spPr>
          <a:xfrm>
            <a:off x="401412" y="6356351"/>
            <a:ext cx="8285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03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90AC7E-2210-90A7-4691-3A86F1D3DA0B}"/>
              </a:ext>
            </a:extLst>
          </p:cNvPr>
          <p:cNvSpPr/>
          <p:nvPr/>
        </p:nvSpPr>
        <p:spPr>
          <a:xfrm>
            <a:off x="0" y="904874"/>
            <a:ext cx="687615" cy="8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6B2E3-1353-63D9-3F71-6923DB7636C2}"/>
              </a:ext>
            </a:extLst>
          </p:cNvPr>
          <p:cNvSpPr/>
          <p:nvPr/>
        </p:nvSpPr>
        <p:spPr>
          <a:xfrm>
            <a:off x="738415" y="904874"/>
            <a:ext cx="8405586" cy="85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CE92F-D9D4-8D1B-0D37-978A76C00849}"/>
              </a:ext>
            </a:extLst>
          </p:cNvPr>
          <p:cNvSpPr txBox="1"/>
          <p:nvPr/>
        </p:nvSpPr>
        <p:spPr>
          <a:xfrm>
            <a:off x="695440" y="324773"/>
            <a:ext cx="1655903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OBJECTIVES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2E6E6BF-F6F1-DD1F-FE69-6F5019B5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A36F-E01B-475C-B09C-BF5B40E5E88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990599"/>
            <a:ext cx="8382000" cy="404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Automation: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To streamline the billing process and reduce manual </a:t>
            </a:r>
            <a:r>
              <a:rPr lang="en-GB" sz="20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labor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Accuracy: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To ensure accurate calculations and prevent errors in billing.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Efficiency: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To improve the speed and efficiency of service.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Customer Satisfaction: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To enhance customer satisfaction through timely and accurate billing.</a:t>
            </a: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D7D3F07-DB63-BA3E-1270-50C665B01898}"/>
              </a:ext>
            </a:extLst>
          </p:cNvPr>
          <p:cNvCxnSpPr/>
          <p:nvPr/>
        </p:nvCxnSpPr>
        <p:spPr>
          <a:xfrm>
            <a:off x="401412" y="6356351"/>
            <a:ext cx="8285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03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90AC7E-2210-90A7-4691-3A86F1D3DA0B}"/>
              </a:ext>
            </a:extLst>
          </p:cNvPr>
          <p:cNvSpPr/>
          <p:nvPr/>
        </p:nvSpPr>
        <p:spPr>
          <a:xfrm>
            <a:off x="0" y="904874"/>
            <a:ext cx="687615" cy="8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6B2E3-1353-63D9-3F71-6923DB7636C2}"/>
              </a:ext>
            </a:extLst>
          </p:cNvPr>
          <p:cNvSpPr/>
          <p:nvPr/>
        </p:nvSpPr>
        <p:spPr>
          <a:xfrm>
            <a:off x="738415" y="904874"/>
            <a:ext cx="8405586" cy="85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CE92F-D9D4-8D1B-0D37-978A76C00849}"/>
              </a:ext>
            </a:extLst>
          </p:cNvPr>
          <p:cNvSpPr txBox="1"/>
          <p:nvPr/>
        </p:nvSpPr>
        <p:spPr>
          <a:xfrm>
            <a:off x="695440" y="324773"/>
            <a:ext cx="1782860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+mj-lt"/>
                <a:cs typeface="Leelawadee" panose="020B0502040204020203" pitchFamily="34" charset="-34"/>
              </a:rPr>
              <a:t>LIMITATIONS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2E6E6BF-F6F1-DD1F-FE69-6F5019B5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A36F-E01B-475C-B09C-BF5B40E5E88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" y="990599"/>
            <a:ext cx="8382000" cy="373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cs typeface="Arial" pitchFamily="34" charset="0"/>
              </a:rPr>
              <a:t> </a:t>
            </a:r>
            <a:r>
              <a:rPr lang="en-GB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 Add New Button:</a:t>
            </a:r>
            <a:r>
              <a:rPr lang="en-GB" sz="20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Not having an “Add New” button can be quite restrictive.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Only Change For Item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I understand correctly, This system allows changes only for existing items.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Only This Application Use Desktop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Modify this app only run desktop.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9323107-5FE0-FEBF-1F57-99E21E8B06EC}"/>
              </a:ext>
            </a:extLst>
          </p:cNvPr>
          <p:cNvCxnSpPr/>
          <p:nvPr/>
        </p:nvCxnSpPr>
        <p:spPr>
          <a:xfrm>
            <a:off x="401412" y="6356351"/>
            <a:ext cx="8285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92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90AC7E-2210-90A7-4691-3A86F1D3DA0B}"/>
              </a:ext>
            </a:extLst>
          </p:cNvPr>
          <p:cNvSpPr/>
          <p:nvPr/>
        </p:nvSpPr>
        <p:spPr>
          <a:xfrm>
            <a:off x="0" y="904874"/>
            <a:ext cx="687615" cy="8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6B2E3-1353-63D9-3F71-6923DB7636C2}"/>
              </a:ext>
            </a:extLst>
          </p:cNvPr>
          <p:cNvSpPr/>
          <p:nvPr/>
        </p:nvSpPr>
        <p:spPr>
          <a:xfrm>
            <a:off x="738415" y="904874"/>
            <a:ext cx="8405586" cy="85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CE92F-D9D4-8D1B-0D37-978A76C00849}"/>
              </a:ext>
            </a:extLst>
          </p:cNvPr>
          <p:cNvSpPr txBox="1"/>
          <p:nvPr/>
        </p:nvSpPr>
        <p:spPr>
          <a:xfrm>
            <a:off x="695440" y="324773"/>
            <a:ext cx="999504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SCOPE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2E6E6BF-F6F1-DD1F-FE69-6F5019B5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A36F-E01B-475C-B09C-BF5B40E5E88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" y="990599"/>
            <a:ext cx="8382000" cy="3272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Order Management: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Taking and processing customer orders.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Billing: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Generating accurate bills based on customer orders.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Payment Processing: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Handling various payment methods (cash).</a:t>
            </a:r>
          </a:p>
          <a:p>
            <a:pPr lvl="0" algn="just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FD79804-4BC7-FA56-0D8B-84672FC5D0E7}"/>
              </a:ext>
            </a:extLst>
          </p:cNvPr>
          <p:cNvCxnSpPr/>
          <p:nvPr/>
        </p:nvCxnSpPr>
        <p:spPr>
          <a:xfrm>
            <a:off x="401412" y="6356351"/>
            <a:ext cx="8285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94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90AC7E-2210-90A7-4691-3A86F1D3DA0B}"/>
              </a:ext>
            </a:extLst>
          </p:cNvPr>
          <p:cNvSpPr/>
          <p:nvPr/>
        </p:nvSpPr>
        <p:spPr>
          <a:xfrm>
            <a:off x="0" y="904874"/>
            <a:ext cx="687615" cy="8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6B2E3-1353-63D9-3F71-6923DB7636C2}"/>
              </a:ext>
            </a:extLst>
          </p:cNvPr>
          <p:cNvSpPr/>
          <p:nvPr/>
        </p:nvSpPr>
        <p:spPr>
          <a:xfrm>
            <a:off x="738415" y="904874"/>
            <a:ext cx="8405586" cy="85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CE92F-D9D4-8D1B-0D37-978A76C00849}"/>
              </a:ext>
            </a:extLst>
          </p:cNvPr>
          <p:cNvSpPr txBox="1"/>
          <p:nvPr/>
        </p:nvSpPr>
        <p:spPr>
          <a:xfrm>
            <a:off x="609600" y="317763"/>
            <a:ext cx="5153014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DESIGN AND IMPLEMENTATION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(CONT. )</a:t>
            </a:r>
            <a:endParaRPr lang="en-US" sz="24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FBE867-6FEA-2FEE-7E08-D5D083A6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15" y="1619305"/>
            <a:ext cx="3048000" cy="688022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 </a:t>
            </a:r>
            <a:r>
              <a:rPr lang="en-GB" sz="2000" b="1" dirty="0">
                <a:effectLst/>
                <a:ea typeface="Calibri" panose="020F0502020204030204" pitchFamily="34" charset="0"/>
              </a:rPr>
              <a:t>Case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Diagrams:</a:t>
            </a:r>
            <a:endParaRPr lang="en-GB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2E6E6BF-F6F1-DD1F-FE69-6F5019B5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A36F-E01B-475C-B09C-BF5B40E5E88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6F35B8-123D-CBCD-5BED-3C272B963A60}"/>
              </a:ext>
            </a:extLst>
          </p:cNvPr>
          <p:cNvSpPr/>
          <p:nvPr/>
        </p:nvSpPr>
        <p:spPr>
          <a:xfrm>
            <a:off x="2912745" y="3103562"/>
            <a:ext cx="826770" cy="6318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71F9B9-8047-2143-5745-5491960B3AE2}"/>
              </a:ext>
            </a:extLst>
          </p:cNvPr>
          <p:cNvSpPr/>
          <p:nvPr/>
        </p:nvSpPr>
        <p:spPr>
          <a:xfrm>
            <a:off x="4931727" y="1746250"/>
            <a:ext cx="1235075" cy="5930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Place Orde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1011CF-5992-A0DD-DAF9-FA1155706595}"/>
              </a:ext>
            </a:extLst>
          </p:cNvPr>
          <p:cNvSpPr/>
          <p:nvPr/>
        </p:nvSpPr>
        <p:spPr>
          <a:xfrm>
            <a:off x="4950460" y="4484687"/>
            <a:ext cx="1235075" cy="59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Receipt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A942B6-8D5F-ADF1-9CE9-E61E43D0D565}"/>
              </a:ext>
            </a:extLst>
          </p:cNvPr>
          <p:cNvSpPr/>
          <p:nvPr/>
        </p:nvSpPr>
        <p:spPr>
          <a:xfrm>
            <a:off x="4996180" y="3601402"/>
            <a:ext cx="1235075" cy="59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Make Payment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4F8A7A-6FB3-E177-D826-FF2253A22A09}"/>
              </a:ext>
            </a:extLst>
          </p:cNvPr>
          <p:cNvSpPr/>
          <p:nvPr/>
        </p:nvSpPr>
        <p:spPr>
          <a:xfrm>
            <a:off x="4934585" y="2666047"/>
            <a:ext cx="1235075" cy="59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Calculate 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35F08E-2D70-C2FF-DA05-097E3860953A}"/>
              </a:ext>
            </a:extLst>
          </p:cNvPr>
          <p:cNvCxnSpPr/>
          <p:nvPr/>
        </p:nvCxnSpPr>
        <p:spPr>
          <a:xfrm flipV="1">
            <a:off x="3739515" y="2077402"/>
            <a:ext cx="1194435" cy="134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04B4D4-CDE3-EF39-BD3C-BA91F8157B13}"/>
              </a:ext>
            </a:extLst>
          </p:cNvPr>
          <p:cNvCxnSpPr/>
          <p:nvPr/>
        </p:nvCxnSpPr>
        <p:spPr>
          <a:xfrm flipH="1" flipV="1">
            <a:off x="3797935" y="3541077"/>
            <a:ext cx="1197610" cy="121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5D326E-6A77-0A30-3EE8-F2E0DFD68827}"/>
              </a:ext>
            </a:extLst>
          </p:cNvPr>
          <p:cNvCxnSpPr/>
          <p:nvPr/>
        </p:nvCxnSpPr>
        <p:spPr>
          <a:xfrm>
            <a:off x="5549265" y="2393632"/>
            <a:ext cx="2540" cy="27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A94D8A-E0B1-AE87-C6AD-8238FF6341BE}"/>
              </a:ext>
            </a:extLst>
          </p:cNvPr>
          <p:cNvCxnSpPr/>
          <p:nvPr/>
        </p:nvCxnSpPr>
        <p:spPr>
          <a:xfrm>
            <a:off x="5597525" y="3317557"/>
            <a:ext cx="15875" cy="28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B50017-3FA0-DAD1-8E9E-53C57E6587FA}"/>
              </a:ext>
            </a:extLst>
          </p:cNvPr>
          <p:cNvCxnSpPr/>
          <p:nvPr/>
        </p:nvCxnSpPr>
        <p:spPr>
          <a:xfrm flipH="1">
            <a:off x="5568315" y="4193857"/>
            <a:ext cx="9525" cy="2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40BA5CC-DBF3-8D9A-EF26-33E4BD6271FA}"/>
              </a:ext>
            </a:extLst>
          </p:cNvPr>
          <p:cNvCxnSpPr/>
          <p:nvPr/>
        </p:nvCxnSpPr>
        <p:spPr>
          <a:xfrm>
            <a:off x="401412" y="6356351"/>
            <a:ext cx="8285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03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90AC7E-2210-90A7-4691-3A86F1D3DA0B}"/>
              </a:ext>
            </a:extLst>
          </p:cNvPr>
          <p:cNvSpPr/>
          <p:nvPr/>
        </p:nvSpPr>
        <p:spPr>
          <a:xfrm>
            <a:off x="0" y="904874"/>
            <a:ext cx="687615" cy="8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6B2E3-1353-63D9-3F71-6923DB7636C2}"/>
              </a:ext>
            </a:extLst>
          </p:cNvPr>
          <p:cNvSpPr/>
          <p:nvPr/>
        </p:nvSpPr>
        <p:spPr>
          <a:xfrm>
            <a:off x="738415" y="904874"/>
            <a:ext cx="8405586" cy="85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CE92F-D9D4-8D1B-0D37-978A76C00849}"/>
              </a:ext>
            </a:extLst>
          </p:cNvPr>
          <p:cNvSpPr txBox="1"/>
          <p:nvPr/>
        </p:nvSpPr>
        <p:spPr>
          <a:xfrm>
            <a:off x="695440" y="324773"/>
            <a:ext cx="5153014" cy="1060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cs typeface="Times New Roman" pitchFamily="18" charset="0"/>
              </a:rPr>
              <a:t>DESIGN AND IMPLEMENTATION</a:t>
            </a:r>
            <a:r>
              <a:rPr lang="en-US" sz="2400" dirty="0">
                <a:solidFill>
                  <a:schemeClr val="tx2"/>
                </a:solidFill>
              </a:rPr>
              <a:t>(CONT. )</a:t>
            </a:r>
            <a:endParaRPr lang="en-US" sz="2400" dirty="0">
              <a:solidFill>
                <a:schemeClr val="tx2"/>
              </a:solidFill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2E6E6BF-F6F1-DD1F-FE69-6F5019B5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A36F-E01B-475C-B09C-BF5B40E5E88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5440" y="1219200"/>
            <a:ext cx="8382000" cy="7376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20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Coding And Implantation Details:</a:t>
            </a:r>
            <a:endParaRPr lang="en-GB" sz="20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Structures: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Use Java data structures like arrays, Array Lists, to store information about menu items, orders.</a:t>
            </a: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Object-Oriented Design: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Create classes for Order, Menu Item, and Customer to model the system's entities.</a:t>
            </a:r>
            <a:endParaRPr lang="en-GB" sz="20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Event Handling: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Use event listeners to respond to user interactions, such as button clicks or menu selections.</a:t>
            </a: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Calculation Logic: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Implement algorithms to calculate total bill.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b="1" dirty="0">
                <a:effectLst/>
                <a:ea typeface="Calibri" panose="020F0502020204030204" pitchFamily="34" charset="0"/>
              </a:rPr>
              <a:t>Printing Functionality:</a:t>
            </a:r>
            <a:r>
              <a:rPr lang="en-GB" sz="2000" dirty="0">
                <a:effectLst/>
                <a:ea typeface="Calibri" panose="020F0502020204030204" pitchFamily="34" charset="0"/>
              </a:rPr>
              <a:t> Utilize Java's printing capabilities to generate and print bills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GB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2349E6-667D-07A0-3AD3-93F11B820762}"/>
              </a:ext>
            </a:extLst>
          </p:cNvPr>
          <p:cNvCxnSpPr/>
          <p:nvPr/>
        </p:nvCxnSpPr>
        <p:spPr>
          <a:xfrm>
            <a:off x="401412" y="6356351"/>
            <a:ext cx="8285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90AC7E-2210-90A7-4691-3A86F1D3DA0B}"/>
              </a:ext>
            </a:extLst>
          </p:cNvPr>
          <p:cNvSpPr/>
          <p:nvPr/>
        </p:nvSpPr>
        <p:spPr>
          <a:xfrm>
            <a:off x="0" y="904874"/>
            <a:ext cx="687615" cy="8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6B2E3-1353-63D9-3F71-6923DB7636C2}"/>
              </a:ext>
            </a:extLst>
          </p:cNvPr>
          <p:cNvSpPr/>
          <p:nvPr/>
        </p:nvSpPr>
        <p:spPr>
          <a:xfrm>
            <a:off x="738415" y="904874"/>
            <a:ext cx="8405586" cy="85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CE92F-D9D4-8D1B-0D37-978A76C00849}"/>
              </a:ext>
            </a:extLst>
          </p:cNvPr>
          <p:cNvSpPr txBox="1"/>
          <p:nvPr/>
        </p:nvSpPr>
        <p:spPr>
          <a:xfrm>
            <a:off x="695440" y="324773"/>
            <a:ext cx="1810304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+mj-lt"/>
                <a:cs typeface="Leelawadee" panose="020B0502040204020203" pitchFamily="34" charset="-34"/>
              </a:rPr>
              <a:t>CHALLENGES</a:t>
            </a:r>
            <a:endParaRPr lang="en-US" sz="20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2E6E6BF-F6F1-DD1F-FE69-6F5019B5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A36F-E01B-475C-B09C-BF5B40E5E88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9995" y="1219200"/>
            <a:ext cx="8382000" cy="635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Scalability: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system's current design may need to be adapted to accommodate larger-scale restaurants with more complex operations and a higher volume of transactions.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Integration: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Integrating the system with other restaurant management tools, such as point-of-sale systems or inventory management software.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Customization: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system may not be fully customizable to meet the specific needs of every restaurant, potentially requiring modifications or tailored solutions.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Security: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Ensuring robust security measures to protect sensitive customer and financial data is a critical consideration.</a:t>
            </a: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9D8226A-AD34-9E26-78A5-40D09B8CA087}"/>
              </a:ext>
            </a:extLst>
          </p:cNvPr>
          <p:cNvCxnSpPr/>
          <p:nvPr/>
        </p:nvCxnSpPr>
        <p:spPr>
          <a:xfrm>
            <a:off x="401412" y="6356351"/>
            <a:ext cx="8285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95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3908</TotalTime>
  <Words>575</Words>
  <Application>Microsoft Office PowerPoint</Application>
  <PresentationFormat>On-screen Show (4:3)</PresentationFormat>
  <Paragraphs>113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Leelawadee</vt:lpstr>
      <vt:lpstr>Times New Roman</vt:lpstr>
      <vt:lpstr>Wingdings</vt:lpstr>
      <vt:lpstr>Office Theme</vt:lpstr>
      <vt:lpstr>Course Title: Application Development Sessional Level -2  Semester- II Course Code: CSE 252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Polas Singha</dc:creator>
  <cp:lastModifiedBy>PARTHA SARATHI ROY</cp:lastModifiedBy>
  <cp:revision>219</cp:revision>
  <dcterms:created xsi:type="dcterms:W3CDTF">2023-08-25T15:56:17Z</dcterms:created>
  <dcterms:modified xsi:type="dcterms:W3CDTF">2024-10-01T05:42:26Z</dcterms:modified>
</cp:coreProperties>
</file>