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6618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89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6986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935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2113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5225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5912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23099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31442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67747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4689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110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852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924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565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9690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862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7710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8BD707-D9CF-40AE-B4C6-C98DA3205C09}" type="datetimeFigureOut">
              <a:rPr lang="en-US" smtClean="0"/>
              <a:t>4/5/2024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72065871"/>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RZiURQG3YQ88X81JAsy0m6c2bM8-xJe7/view?usp=sharing" TargetMode="External"/><Relationship Id="rId2" Type="http://schemas.openxmlformats.org/officeDocument/2006/relationships/hyperlink" Target="https://github.com/Srinivasa-Pradeep/Generative-Adversarial-Network-GAN-for-Handwritten-Digit-Generation" TargetMode="Externa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6.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ctrTitle"/>
          </p:nvPr>
        </p:nvSpPr>
        <p:spPr>
          <a:xfrm>
            <a:off x="4252330" y="4419600"/>
            <a:ext cx="70152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Times New Roman" panose="02020603050405020304" pitchFamily="18" charset="0"/>
                <a:cs typeface="Times New Roman" panose="02020603050405020304" pitchFamily="18" charset="0"/>
              </a:rPr>
              <a:t>PARTHASARATHI M</a:t>
            </a:r>
            <a:endParaRPr spc="15"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xfrm>
            <a:off x="10514011" y="5977672"/>
            <a:ext cx="753545"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1</a:t>
            </a:fld>
            <a:endParaRPr spc="10" dirty="0">
              <a:latin typeface="Times New Roman" panose="02020603050405020304" pitchFamily="18" charset="0"/>
              <a:cs typeface="Times New Roman" panose="02020603050405020304" pitchFamily="18" charset="0"/>
            </a:endParaRPr>
          </a:p>
        </p:txBody>
      </p:sp>
      <p:sp>
        <p:nvSpPr>
          <p:cNvPr id="8" name="object 8"/>
          <p:cNvSpPr txBox="1"/>
          <p:nvPr/>
        </p:nvSpPr>
        <p:spPr>
          <a:xfrm>
            <a:off x="9584371" y="49295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imes New Roman" panose="02020603050405020304" pitchFamily="18" charset="0"/>
                <a:cs typeface="Times New Roman" panose="02020603050405020304" pitchFamily="18" charset="0"/>
              </a:rPr>
              <a:t>Final</a:t>
            </a:r>
            <a:r>
              <a:rPr sz="2400" b="1" spc="-165" dirty="0">
                <a:solidFill>
                  <a:srgbClr val="2D936B"/>
                </a:solidFill>
                <a:latin typeface="Times New Roman" panose="02020603050405020304" pitchFamily="18" charset="0"/>
                <a:cs typeface="Times New Roman" panose="02020603050405020304" pitchFamily="18" charset="0"/>
              </a:rPr>
              <a:t> </a:t>
            </a:r>
            <a:r>
              <a:rPr sz="2400" b="1" spc="-5"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a:t>
            </a:r>
            <a:r>
              <a:rPr sz="1100" spc="20" dirty="0">
                <a:solidFill>
                  <a:srgbClr val="2D83C3"/>
                </a:solidFill>
                <a:latin typeface="Times New Roman" panose="02020603050405020304" pitchFamily="18" charset="0"/>
                <a:cs typeface="Times New Roman" panose="02020603050405020304" pitchFamily="18" charset="0"/>
              </a:rPr>
              <a:t>/</a:t>
            </a:r>
            <a:r>
              <a:rPr lang="en-IN" sz="1100" spc="20" dirty="0">
                <a:solidFill>
                  <a:srgbClr val="2D83C3"/>
                </a:solidFill>
                <a:latin typeface="Times New Roman" panose="02020603050405020304" pitchFamily="18" charset="0"/>
                <a:cs typeface="Times New Roman" panose="02020603050405020304" pitchFamily="18" charset="0"/>
              </a:rPr>
              <a:t>04</a:t>
            </a:r>
            <a:r>
              <a:rPr sz="1100" spc="20" dirty="0">
                <a:solidFill>
                  <a:srgbClr val="2D83C3"/>
                </a:solidFill>
                <a:latin typeface="Times New Roman" panose="02020603050405020304" pitchFamily="18" charset="0"/>
                <a:cs typeface="Times New Roman" panose="02020603050405020304" pitchFamily="18" charset="0"/>
              </a:rPr>
              <a:t>/202</a:t>
            </a:r>
            <a:r>
              <a:rPr sz="1100" spc="10" dirty="0">
                <a:solidFill>
                  <a:srgbClr val="2D83C3"/>
                </a:solidFill>
                <a:latin typeface="Times New Roman" panose="02020603050405020304" pitchFamily="18" charset="0"/>
                <a:cs typeface="Times New Roman" panose="02020603050405020304" pitchFamily="18" charset="0"/>
              </a:rPr>
              <a:t>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55332" y="450030"/>
            <a:ext cx="2437130" cy="629018"/>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10</a:t>
            </a:fld>
            <a:endParaRPr sz="110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55332" y="450030"/>
            <a:ext cx="2437130" cy="629018"/>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11</a:t>
            </a:fld>
            <a:endParaRPr sz="1100">
              <a:latin typeface="Times New Roman" panose="02020603050405020304" pitchFamily="18" charset="0"/>
              <a:cs typeface="Times New Roman" panose="02020603050405020304" pitchFamily="18" charset="0"/>
            </a:endParaRPr>
          </a:p>
        </p:txBody>
      </p:sp>
      <p:sp>
        <p:nvSpPr>
          <p:cNvPr id="8" name="object 8">
            <a:hlinkClick r:id="rId2"/>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3"/>
              </a:rPr>
              <a:t>Demo</a:t>
            </a:r>
            <a:r>
              <a:rPr sz="2000" u="heavy" spc="-130"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3"/>
              </a:rPr>
              <a:t> </a:t>
            </a:r>
            <a:r>
              <a:rPr sz="2000" u="heavy" spc="25"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3"/>
              </a:rPr>
              <a:t>Link</a:t>
            </a:r>
            <a:endParaRPr sz="2000" dirty="0">
              <a:latin typeface="Times New Roman" panose="02020603050405020304" pitchFamily="18" charset="0"/>
              <a:cs typeface="Times New Roman" panose="02020603050405020304" pitchFamily="18" charset="0"/>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41971B7-89DB-7E28-4736-743A53C678CD}"/>
              </a:ext>
            </a:extLst>
          </p:cNvPr>
          <p:cNvPicPr>
            <a:picLocks noChangeAspect="1"/>
          </p:cNvPicPr>
          <p:nvPr/>
        </p:nvPicPr>
        <p:blipFill>
          <a:blip r:embed="rId4"/>
          <a:stretch>
            <a:fillRect/>
          </a:stretch>
        </p:blipFill>
        <p:spPr>
          <a:xfrm>
            <a:off x="914400" y="1738067"/>
            <a:ext cx="4572000" cy="2032740"/>
          </a:xfrm>
          <a:prstGeom prst="rect">
            <a:avLst/>
          </a:prstGeom>
        </p:spPr>
      </p:pic>
      <p:pic>
        <p:nvPicPr>
          <p:cNvPr id="1026" name="Picture 2">
            <a:extLst>
              <a:ext uri="{FF2B5EF4-FFF2-40B4-BE49-F238E27FC236}">
                <a16:creationId xmlns:a16="http://schemas.microsoft.com/office/drawing/2014/main" id="{7724831C-5FC1-85C9-5724-931C49AD6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014" y="1524000"/>
            <a:ext cx="4057650" cy="36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55332" y="446999"/>
            <a:ext cx="3664268" cy="629018"/>
          </a:xfrm>
          <a:prstGeom prst="rect">
            <a:avLst/>
          </a:prstGeom>
        </p:spPr>
        <p:txBody>
          <a:bodyPr vert="horz" wrap="square" lIns="0" tIns="13335" rIns="0" bIns="0" rtlCol="0">
            <a:spAutoFit/>
          </a:bodyPr>
          <a:lstStyle/>
          <a:p>
            <a:pPr marL="12700">
              <a:lnSpc>
                <a:spcPct val="100000"/>
              </a:lnSpc>
              <a:spcBef>
                <a:spcPts val="105"/>
              </a:spcBef>
            </a:pPr>
            <a:r>
              <a:rPr lang="en-I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12</a:t>
            </a:fld>
            <a:endParaRPr sz="11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3903954"/>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55332" y="446999"/>
            <a:ext cx="3969068" cy="629018"/>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lang="en-IN" spc="15" dirty="0">
                <a:latin typeface="Times New Roman" panose="02020603050405020304" pitchFamily="18" charset="0"/>
                <a:cs typeface="Times New Roman" panose="02020603050405020304" pitchFamily="18" charset="0"/>
              </a:rPr>
              <a:t>FERENCES</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13</a:t>
            </a:fld>
            <a:endParaRPr sz="1100">
              <a:latin typeface="Times New Roman" panose="02020603050405020304" pitchFamily="18" charset="0"/>
              <a:cs typeface="Times New Roman" panose="02020603050405020304" pitchFamily="18" charset="0"/>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rPr>
              <a:t> </a:t>
            </a:r>
            <a:r>
              <a:rPr lang="en-IN" sz="2000" kern="0" dirty="0">
                <a:solidFill>
                  <a:srgbClr val="42AF5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rPr>
              <a:t> </a:t>
            </a:r>
            <a:r>
              <a:rPr lang="en-IN" sz="2000" kern="0" dirty="0">
                <a:solidFill>
                  <a:srgbClr val="42AF5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kern="0" dirty="0">
                <a:solidFill>
                  <a:srgbClr val="42AF5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sz="2000" kern="0" dirty="0">
                <a:solidFill>
                  <a:srgbClr val="42AF5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https://www.techtarget.com/searchenterpriseai/definition/generative-adversarial-network-GAN</a:t>
            </a:r>
            <a:endParaRPr lang="en-IN" sz="2000" kern="0" dirty="0">
              <a:solidFill>
                <a:srgbClr val="42AF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IN" sz="2000" kern="0" dirty="0">
              <a:solidFill>
                <a:srgbClr val="42AF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latin typeface="Times New Roman" panose="02020603050405020304" pitchFamily="18" charset="0"/>
                <a:cs typeface="Times New Roman" panose="02020603050405020304" pitchFamily="18" charset="0"/>
              </a:rPr>
              <a:t>Generative Adversarial Network (GAN) for Handwritten Digit Generation</a:t>
            </a:r>
            <a:endParaRPr lang="en-IN"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2</a:t>
            </a:fld>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Create a Generative Adversarial Network (GAN) that can produce images of handwritten digits similar to those found in the MNIST dataset.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509974"/>
            <a:ext cx="2357120" cy="629018"/>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3</a:t>
            </a:fld>
            <a:endParaRPr spc="1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Project Overview</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End Users</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Solution and Value Proposition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Unique Aspects of the Solution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Modelling</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Results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834072" y="693420"/>
            <a:ext cx="68621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sz="425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4</a:t>
            </a:fld>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	The aim of the is to produce handwritten digits like those present in MNIST dataset using Generative Adversarial Network(GAN). MNIST comprises 28x28 grayscale images of handwritten digits ranging from 0 to 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832485" y="693420"/>
            <a:ext cx="66351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5</a:t>
            </a:fld>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913059"/>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Acquiring data, designing the model, training, evaluating, and deploying are some of the major processes in the project. To construct and train the GAN architecture, it makes use of deep learning frameworks like TensorFlow and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The project also places a strong emphasis on </a:t>
            </a:r>
            <a:r>
              <a:rPr lang="en-US" sz="2400" dirty="0" err="1">
                <a:latin typeface="Times New Roman" panose="02020603050405020304" pitchFamily="18" charset="0"/>
                <a:cs typeface="Times New Roman" panose="02020603050405020304" pitchFamily="18" charset="0"/>
              </a:rPr>
              <a:t>optimisation</a:t>
            </a:r>
            <a:r>
              <a:rPr lang="en-US" sz="2400" dirty="0">
                <a:latin typeface="Times New Roman" panose="02020603050405020304" pitchFamily="18" charset="0"/>
                <a:cs typeface="Times New Roman" panose="02020603050405020304" pitchFamily="18" charset="0"/>
              </a:rPr>
              <a:t> and experimentation to produce the best outcomes.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699451" y="685800"/>
            <a:ext cx="7768273" cy="632224"/>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imes New Roman" panose="02020603050405020304" pitchFamily="18" charset="0"/>
                <a:cs typeface="Times New Roman" panose="02020603050405020304" pitchFamily="18" charset="0"/>
              </a:rPr>
              <a:t>W</a:t>
            </a:r>
            <a:r>
              <a:rPr sz="4000" spc="-20" dirty="0">
                <a:latin typeface="Times New Roman" panose="02020603050405020304" pitchFamily="18" charset="0"/>
                <a:cs typeface="Times New Roman" panose="02020603050405020304" pitchFamily="18" charset="0"/>
              </a:rPr>
              <a:t>H</a:t>
            </a:r>
            <a:r>
              <a:rPr sz="4000" spc="20" dirty="0">
                <a:latin typeface="Times New Roman" panose="02020603050405020304" pitchFamily="18" charset="0"/>
                <a:cs typeface="Times New Roman" panose="02020603050405020304" pitchFamily="18" charset="0"/>
              </a:rPr>
              <a:t>O</a:t>
            </a:r>
            <a:r>
              <a:rPr sz="4000" spc="-2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AR</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a:t>
            </a:r>
            <a:r>
              <a:rPr sz="4000" spc="-15" dirty="0">
                <a:latin typeface="Times New Roman" panose="02020603050405020304" pitchFamily="18" charset="0"/>
                <a:cs typeface="Times New Roman" panose="02020603050405020304" pitchFamily="18" charset="0"/>
              </a:rPr>
              <a:t>H</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N</a:t>
            </a:r>
            <a:r>
              <a:rPr sz="4000" spc="15" dirty="0">
                <a:latin typeface="Times New Roman" panose="02020603050405020304" pitchFamily="18" charset="0"/>
                <a:cs typeface="Times New Roman" panose="02020603050405020304" pitchFamily="18" charset="0"/>
              </a:rPr>
              <a:t>D</a:t>
            </a:r>
            <a:r>
              <a:rPr sz="4000" spc="-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U</a:t>
            </a:r>
            <a:r>
              <a:rPr sz="4000" spc="10" dirty="0">
                <a:latin typeface="Times New Roman" panose="02020603050405020304" pitchFamily="18" charset="0"/>
                <a:cs typeface="Times New Roman" panose="02020603050405020304" pitchFamily="18" charset="0"/>
              </a:rPr>
              <a:t>S</a:t>
            </a:r>
            <a:r>
              <a:rPr sz="4000" spc="-25" dirty="0">
                <a:latin typeface="Times New Roman" panose="02020603050405020304" pitchFamily="18" charset="0"/>
                <a:cs typeface="Times New Roman" panose="02020603050405020304" pitchFamily="18" charset="0"/>
              </a:rPr>
              <a:t>E</a:t>
            </a:r>
            <a:r>
              <a:rPr sz="4000" spc="-1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S?</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6</a:t>
            </a:fld>
            <a:endParaRPr spc="10"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3499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Researchers and developers who are studying GANs, image generation, or handwriting recognition.</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Developers or engineers working on applications that require  handwritten digits, such as optical character recognition (OCR).</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558165" y="857885"/>
            <a:ext cx="10795635"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S</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LU</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r>
              <a:rPr sz="4000" spc="-345" dirty="0">
                <a:latin typeface="Times New Roman" panose="02020603050405020304" pitchFamily="18" charset="0"/>
                <a:cs typeface="Times New Roman" panose="02020603050405020304" pitchFamily="18" charset="0"/>
              </a:rPr>
              <a:t> </a:t>
            </a:r>
            <a:r>
              <a:rPr sz="4000" spc="-3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t>
            </a:r>
            <a:r>
              <a:rPr sz="4000" spc="35" dirty="0">
                <a:latin typeface="Times New Roman" panose="02020603050405020304" pitchFamily="18" charset="0"/>
                <a:cs typeface="Times New Roman" panose="02020603050405020304" pitchFamily="18" charset="0"/>
              </a:rPr>
              <a:t> </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dirty="0">
                <a:latin typeface="Times New Roman" panose="02020603050405020304" pitchFamily="18" charset="0"/>
                <a:cs typeface="Times New Roman" panose="02020603050405020304" pitchFamily="18" charset="0"/>
              </a:rPr>
              <a:t>S</a:t>
            </a:r>
            <a:r>
              <a:rPr sz="4000" spc="60" dirty="0">
                <a:latin typeface="Times New Roman" panose="02020603050405020304" pitchFamily="18" charset="0"/>
                <a:cs typeface="Times New Roman" panose="02020603050405020304" pitchFamily="18" charset="0"/>
              </a:rPr>
              <a:t> </a:t>
            </a:r>
            <a:r>
              <a:rPr sz="4000" spc="-295" dirty="0">
                <a:latin typeface="Times New Roman" panose="02020603050405020304" pitchFamily="18" charset="0"/>
                <a:cs typeface="Times New Roman" panose="02020603050405020304" pitchFamily="18" charset="0"/>
              </a:rPr>
              <a:t>V</a:t>
            </a:r>
            <a:r>
              <a:rPr sz="4000" spc="-35" dirty="0">
                <a:latin typeface="Times New Roman" panose="02020603050405020304" pitchFamily="18" charset="0"/>
                <a:cs typeface="Times New Roman" panose="02020603050405020304" pitchFamily="18" charset="0"/>
              </a:rPr>
              <a:t>A</a:t>
            </a:r>
            <a:r>
              <a:rPr sz="4000" spc="25" dirty="0">
                <a:latin typeface="Times New Roman" panose="02020603050405020304" pitchFamily="18" charset="0"/>
                <a:cs typeface="Times New Roman" panose="02020603050405020304" pitchFamily="18" charset="0"/>
              </a:rPr>
              <a:t>LU</a:t>
            </a:r>
            <a:r>
              <a:rPr sz="4000" dirty="0">
                <a:latin typeface="Times New Roman" panose="02020603050405020304" pitchFamily="18" charset="0"/>
                <a:cs typeface="Times New Roman" panose="02020603050405020304" pitchFamily="18" charset="0"/>
              </a:rPr>
              <a:t>E</a:t>
            </a:r>
            <a:r>
              <a:rPr sz="4000" spc="-65" dirty="0">
                <a:latin typeface="Times New Roman" panose="02020603050405020304" pitchFamily="18" charset="0"/>
                <a:cs typeface="Times New Roman" panose="02020603050405020304" pitchFamily="18" charset="0"/>
              </a:rPr>
              <a:t> </a:t>
            </a:r>
            <a:r>
              <a:rPr sz="4000" spc="-15" dirty="0">
                <a:latin typeface="Times New Roman" panose="02020603050405020304" pitchFamily="18" charset="0"/>
                <a:cs typeface="Times New Roman" panose="02020603050405020304" pitchFamily="18" charset="0"/>
              </a:rPr>
              <a:t>P</a:t>
            </a:r>
            <a:r>
              <a:rPr sz="4000" spc="-30" dirty="0">
                <a:latin typeface="Times New Roman" panose="02020603050405020304" pitchFamily="18" charset="0"/>
                <a:cs typeface="Times New Roman" panose="02020603050405020304" pitchFamily="18" charset="0"/>
              </a:rPr>
              <a:t>R</a:t>
            </a:r>
            <a:r>
              <a:rPr sz="4000" spc="10" dirty="0">
                <a:latin typeface="Times New Roman" panose="02020603050405020304" pitchFamily="18" charset="0"/>
                <a:cs typeface="Times New Roman" panose="02020603050405020304" pitchFamily="18" charset="0"/>
              </a:rPr>
              <a:t>O</a:t>
            </a:r>
            <a:r>
              <a:rPr sz="4000" spc="-15" dirty="0">
                <a:latin typeface="Times New Roman" panose="02020603050405020304" pitchFamily="18" charset="0"/>
                <a:cs typeface="Times New Roman" panose="02020603050405020304" pitchFamily="18" charset="0"/>
              </a:rPr>
              <a:t>P</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xfrm>
            <a:off x="10514011" y="5985367"/>
            <a:ext cx="753545" cy="160941"/>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7</a:t>
            </a:fld>
            <a:endParaRPr spc="10" dirty="0">
              <a:latin typeface="Times New Roman" panose="02020603050405020304" pitchFamily="18" charset="0"/>
              <a:cs typeface="Times New Roman" panose="02020603050405020304" pitchFamily="18" charset="0"/>
            </a:endParaRPr>
          </a:p>
        </p:txBody>
      </p:sp>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4524315"/>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Using TensorFlow/</a:t>
            </a:r>
            <a:r>
              <a:rPr lang="en-US" sz="2400" b="0" i="0" dirty="0" err="1">
                <a:solidFill>
                  <a:schemeClr val="tx1"/>
                </a:solidFill>
                <a:effectLst/>
                <a:latin typeface="Times New Roman" panose="02020603050405020304" pitchFamily="18" charset="0"/>
                <a:cs typeface="Times New Roman" panose="02020603050405020304" pitchFamily="18" charset="0"/>
              </a:rPr>
              <a:t>Keras</a:t>
            </a:r>
            <a:r>
              <a:rPr lang="en-US" sz="2400" b="0" i="0" dirty="0">
                <a:solidFill>
                  <a:schemeClr val="tx1"/>
                </a:solidFill>
                <a:effectLst/>
                <a:latin typeface="Times New Roman" panose="02020603050405020304" pitchFamily="18" charset="0"/>
                <a:cs typeface="Times New Roman" panose="02020603050405020304" pitchFamily="18"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Construct a neural network that has several layers of activation layers (such as </a:t>
            </a:r>
            <a:r>
              <a:rPr lang="en-US" sz="2400" b="0" i="0" dirty="0" err="1">
                <a:solidFill>
                  <a:schemeClr val="tx1"/>
                </a:solidFill>
                <a:effectLst/>
                <a:latin typeface="Times New Roman" panose="02020603050405020304" pitchFamily="18" charset="0"/>
                <a:cs typeface="Times New Roman" panose="02020603050405020304" pitchFamily="18" charset="0"/>
              </a:rPr>
              <a:t>ReLU</a:t>
            </a:r>
            <a:r>
              <a:rPr lang="en-US" sz="2400" b="0" i="0" dirty="0">
                <a:solidFill>
                  <a:schemeClr val="tx1"/>
                </a:solidFill>
                <a:effectLst/>
                <a:latin typeface="Times New Roman" panose="02020603050405020304" pitchFamily="18" charset="0"/>
                <a:cs typeface="Times New Roman" panose="02020603050405020304" pitchFamily="18"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Make modifications to the layer sizes, depth of the network, and </a:t>
            </a:r>
            <a:r>
              <a:rPr lang="en-US" sz="2400" b="0" i="0" dirty="0" err="1">
                <a:solidFill>
                  <a:schemeClr val="tx1"/>
                </a:solidFill>
                <a:effectLst/>
                <a:latin typeface="Times New Roman" panose="02020603050405020304" pitchFamily="18" charset="0"/>
                <a:cs typeface="Times New Roman" panose="02020603050405020304" pitchFamily="18" charset="0"/>
              </a:rPr>
              <a:t>normalisation</a:t>
            </a:r>
            <a:r>
              <a:rPr lang="en-US" sz="2400" b="0" i="0" dirty="0">
                <a:solidFill>
                  <a:schemeClr val="tx1"/>
                </a:solidFill>
                <a:effectLst/>
                <a:latin typeface="Times New Roman" panose="02020603050405020304" pitchFamily="18" charset="0"/>
                <a:cs typeface="Times New Roman" panose="02020603050405020304" pitchFamily="18" charset="0"/>
              </a:rPr>
              <a:t> methods.</a:t>
            </a:r>
          </a:p>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Use activation functions to create probability scores and introduce non-linearity, such as Sigmoid and Leaky </a:t>
            </a:r>
            <a:r>
              <a:rPr lang="en-US" sz="2400" b="0" i="0" dirty="0" err="1">
                <a:solidFill>
                  <a:schemeClr val="tx1"/>
                </a:solidFill>
                <a:effectLst/>
                <a:latin typeface="Times New Roman" panose="02020603050405020304" pitchFamily="18" charset="0"/>
                <a:cs typeface="Times New Roman" panose="02020603050405020304" pitchFamily="18" charset="0"/>
              </a:rPr>
              <a:t>ReLU</a:t>
            </a:r>
            <a:r>
              <a:rPr lang="en-US" sz="2400" b="0" i="0" dirty="0">
                <a:solidFill>
                  <a:schemeClr val="tx1"/>
                </a:solidFill>
                <a:effectLst/>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8</a:t>
            </a:fld>
            <a:endParaRPr sz="11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33499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Innovative Network Architectures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Performance Optimization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imes New Roman" panose="02020603050405020304" pitchFamily="18" charset="0"/>
                <a:cs typeface="Times New Roman" panose="02020603050405020304" pitchFamily="18" charset="0"/>
              </a:rPr>
              <a:t>04/04/2024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dirty="0">
              <a:latin typeface="Times New Roman" panose="02020603050405020304" pitchFamily="18" charset="0"/>
              <a:cs typeface="Times New Roman" panose="02020603050405020304" pitchFamily="18" charset="0"/>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9</a:t>
            </a:fld>
            <a:endParaRPr sz="1100">
              <a:latin typeface="Times New Roman" panose="02020603050405020304" pitchFamily="18" charset="0"/>
              <a:cs typeface="Times New Roman" panose="02020603050405020304" pitchFamily="18" charset="0"/>
            </a:endParaRPr>
          </a:p>
        </p:txBody>
      </p:sp>
      <p:sp>
        <p:nvSpPr>
          <p:cNvPr id="8" name="object 8"/>
          <p:cNvSpPr txBox="1"/>
          <p:nvPr/>
        </p:nvSpPr>
        <p:spPr>
          <a:xfrm>
            <a:off x="739774" y="291147"/>
            <a:ext cx="4746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imes New Roman" panose="02020603050405020304" pitchFamily="18" charset="0"/>
                <a:cs typeface="Times New Roman" panose="02020603050405020304" pitchFamily="18" charset="0"/>
              </a:rPr>
              <a:t>Generator Network Design</a:t>
            </a:r>
            <a:r>
              <a:rPr lang="en-US" sz="1800" spc="-45" dirty="0">
                <a:latin typeface="Times New Roman" panose="02020603050405020304" pitchFamily="18" charset="0"/>
                <a:cs typeface="Times New Roman" panose="02020603050405020304" pitchFamily="18" charset="0"/>
              </a:rPr>
              <a:t>: Design the architecture of the generator network, experimenting with various layer sizes, depths, and activation functions like </a:t>
            </a:r>
            <a:r>
              <a:rPr lang="en-US" sz="1800" spc="-45" dirty="0" err="1">
                <a:latin typeface="Times New Roman" panose="02020603050405020304" pitchFamily="18" charset="0"/>
                <a:cs typeface="Times New Roman" panose="02020603050405020304" pitchFamily="18" charset="0"/>
              </a:rPr>
              <a:t>ReLU</a:t>
            </a:r>
            <a:r>
              <a:rPr lang="en-US" sz="1800" spc="-45" dirty="0">
                <a:latin typeface="Times New Roman" panose="02020603050405020304" pitchFamily="18" charset="0"/>
                <a:cs typeface="Times New Roman" panose="02020603050405020304" pitchFamily="18" charset="0"/>
              </a:rPr>
              <a:t> and Tanh to generate realistic digit images.</a:t>
            </a:r>
          </a:p>
          <a:p>
            <a:pPr marL="12700" algn="just">
              <a:lnSpc>
                <a:spcPct val="150000"/>
              </a:lnSpc>
              <a:spcBef>
                <a:spcPts val="100"/>
              </a:spcBef>
            </a:pPr>
            <a:r>
              <a:rPr lang="en-US" sz="1800" b="1" spc="-45" dirty="0">
                <a:latin typeface="Times New Roman" panose="02020603050405020304" pitchFamily="18" charset="0"/>
                <a:cs typeface="Times New Roman" panose="02020603050405020304" pitchFamily="18" charset="0"/>
              </a:rPr>
              <a:t>Discriminator Network Design</a:t>
            </a:r>
            <a:r>
              <a:rPr lang="en-US" sz="1800" spc="-45" dirty="0">
                <a:latin typeface="Times New Roman" panose="02020603050405020304" pitchFamily="18" charset="0"/>
                <a:cs typeface="Times New Roman" panose="02020603050405020304" pitchFamily="18" charset="0"/>
              </a:rPr>
              <a:t>: Develop the discriminator network architecture, exploring different layer configurations and activation functions such as Sigmoid and Leaky </a:t>
            </a:r>
            <a:r>
              <a:rPr lang="en-US" sz="1800" spc="-45" dirty="0" err="1">
                <a:latin typeface="Times New Roman" panose="02020603050405020304" pitchFamily="18" charset="0"/>
                <a:cs typeface="Times New Roman" panose="02020603050405020304" pitchFamily="18" charset="0"/>
              </a:rPr>
              <a:t>ReLU</a:t>
            </a:r>
            <a:r>
              <a:rPr lang="en-US" sz="1800" spc="-45" dirty="0">
                <a:latin typeface="Times New Roman" panose="02020603050405020304" pitchFamily="18" charset="0"/>
                <a:cs typeface="Times New Roman" panose="02020603050405020304" pitchFamily="18" charset="0"/>
              </a:rPr>
              <a:t> to distinguish between real and generated images.</a:t>
            </a:r>
          </a:p>
          <a:p>
            <a:pPr marL="12700" algn="just">
              <a:lnSpc>
                <a:spcPct val="150000"/>
              </a:lnSpc>
              <a:spcBef>
                <a:spcPts val="100"/>
              </a:spcBef>
            </a:pPr>
            <a:r>
              <a:rPr lang="en-US" sz="1800" b="1" spc="-45" dirty="0">
                <a:latin typeface="Times New Roman" panose="02020603050405020304" pitchFamily="18" charset="0"/>
                <a:cs typeface="Times New Roman" panose="02020603050405020304" pitchFamily="18" charset="0"/>
              </a:rPr>
              <a:t>Hyperparameter Tuning</a:t>
            </a:r>
            <a:r>
              <a:rPr lang="en-US" sz="1800" spc="-45" dirty="0">
                <a:latin typeface="Times New Roman" panose="02020603050405020304" pitchFamily="18" charset="0"/>
                <a:cs typeface="Times New Roman" panose="02020603050405020304" pitchFamily="18" charset="0"/>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imes New Roman" panose="02020603050405020304" pitchFamily="18" charset="0"/>
                <a:cs typeface="Times New Roman" panose="02020603050405020304" pitchFamily="18" charset="0"/>
              </a:rPr>
              <a:t>Training</a:t>
            </a:r>
            <a:r>
              <a:rPr lang="en-US" sz="1800" spc="-45" dirty="0">
                <a:latin typeface="Times New Roman" panose="02020603050405020304" pitchFamily="18" charset="0"/>
                <a:cs typeface="Times New Roman" panose="02020603050405020304" pitchFamily="18" charset="0"/>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imes New Roman" panose="02020603050405020304" pitchFamily="18" charset="0"/>
                <a:cs typeface="Times New Roman" panose="02020603050405020304" pitchFamily="18" charset="0"/>
              </a:rPr>
              <a:t>Evaluation: Evaluate the trained GAN model's performance by analyzing generated digit images and assessing their realism and diversity.</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1309</TotalTime>
  <Words>696</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Calisto MT</vt:lpstr>
      <vt:lpstr>Times New Roman</vt:lpstr>
      <vt:lpstr>Trebuchet MS</vt:lpstr>
      <vt:lpstr>Wingdings</vt:lpstr>
      <vt:lpstr>Wingdings 2</vt:lpstr>
      <vt:lpstr>Slate</vt:lpstr>
      <vt:lpstr>PARTHASARATHI M</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subash R</cp:lastModifiedBy>
  <cp:revision>15</cp:revision>
  <dcterms:created xsi:type="dcterms:W3CDTF">2024-04-01T13:02:38Z</dcterms:created>
  <dcterms:modified xsi:type="dcterms:W3CDTF">2024-04-05T15:15:19Z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