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6" r:id="rId12"/>
    <p:sldId id="267" r:id="rId1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tIns="0" rIns="0" bIns="0"/>
          <a:lstStyle/>
          <a:p>
            <a:endParaRPr lang="en-IN" sz="2600" b="0" strike="noStrike" spc="-1">
              <a:solidFill>
                <a:srgbClr val="1C1C1C"/>
              </a:solidFill>
              <a:latin typeface="Source Sans Pr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tIns="0" rIns="0" bIns="0"/>
          <a:lstStyle/>
          <a:p>
            <a:endParaRPr lang="en-IN" sz="2600" b="0" strike="noStrike" spc="-1">
              <a:solidFill>
                <a:srgbClr val="1C1C1C"/>
              </a:solidFill>
              <a:latin typeface="Source Sans Pro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tIns="0" rIns="0" bIns="0"/>
          <a:lstStyle/>
          <a:p>
            <a:endParaRPr lang="en-IN" sz="2600" b="0" strike="noStrike" spc="-1">
              <a:solidFill>
                <a:srgbClr val="1C1C1C"/>
              </a:solidFill>
              <a:latin typeface="Source Sans Pr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tIns="0" rIns="0" bIns="0"/>
          <a:lstStyle/>
          <a:p>
            <a:endParaRPr lang="en-IN" sz="2600" b="0" strike="noStrike" spc="-1">
              <a:solidFill>
                <a:srgbClr val="1C1C1C"/>
              </a:solidFill>
              <a:latin typeface="Source Sans Pr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tIns="0" rIns="0" bIns="0" anchor="b"/>
          <a:lstStyle/>
          <a:p>
            <a:endParaRPr lang="en-IN" sz="3200" b="1" strike="noStrike" spc="-1">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Source Sans Pro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180000"/>
            <a:ext cx="9720000" cy="126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10" name="CustomShape 2"/>
          <p:cNvSpPr/>
          <p:nvPr/>
        </p:nvSpPr>
        <p:spPr>
          <a:xfrm>
            <a:off x="7560000" y="6840000"/>
            <a:ext cx="2520000" cy="54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3" name="CustomShape 4"/>
          <p:cNvSpPr/>
          <p:nvPr/>
        </p:nvSpPr>
        <p:spPr>
          <a:xfrm>
            <a:off x="180000" y="6840000"/>
            <a:ext cx="540000" cy="540000"/>
          </a:xfrm>
          <a:prstGeom prst="rect">
            <a:avLst/>
          </a:prstGeom>
          <a:noFill/>
          <a:ln w="72000">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360000" y="360000"/>
            <a:ext cx="9360000" cy="900000"/>
          </a:xfrm>
          <a:prstGeom prst="rect">
            <a:avLst/>
          </a:prstGeom>
        </p:spPr>
        <p:txBody>
          <a:bodyPr lIns="0" tIns="0" rIns="0" bIns="0" anchor="b"/>
          <a:lstStyle/>
          <a:p>
            <a:r>
              <a:rPr lang="en-IN" sz="3200" b="1" strike="noStrike" spc="-1">
                <a:solidFill>
                  <a:srgbClr val="FFFFFF"/>
                </a:solidFill>
                <a:latin typeface="Source Sans Pro Black"/>
              </a:rPr>
              <a:t>Click to edit the title text format</a:t>
            </a:r>
          </a:p>
        </p:txBody>
      </p:sp>
      <p:sp>
        <p:nvSpPr>
          <p:cNvPr id="5" name="PlaceHolder 6"/>
          <p:cNvSpPr>
            <a:spLocks noGrp="1"/>
          </p:cNvSpPr>
          <p:nvPr>
            <p:ph type="body"/>
          </p:nvPr>
        </p:nvSpPr>
        <p:spPr>
          <a:xfrm>
            <a:off x="360000" y="1980000"/>
            <a:ext cx="9180000" cy="4680000"/>
          </a:xfrm>
          <a:prstGeom prst="rect">
            <a:avLst/>
          </a:prstGeom>
        </p:spPr>
        <p:txBody>
          <a:bodyPr lIns="0" tIns="0" rIns="0" bIns="0">
            <a:normAutofit/>
          </a:bodyPr>
          <a:lstStyle/>
          <a:p>
            <a:pPr>
              <a:spcAft>
                <a:spcPts val="1142"/>
              </a:spcAft>
            </a:pPr>
            <a:r>
              <a:rPr lang="en-IN" sz="2600" b="1" strike="noStrike" spc="-1">
                <a:solidFill>
                  <a:srgbClr val="1C1C1C"/>
                </a:solidFill>
                <a:latin typeface="Source Sans Pro Semibold"/>
              </a:rPr>
              <a:t>Click to edit the outline text format</a:t>
            </a:r>
          </a:p>
          <a:p>
            <a:pPr marL="288000" lvl="1">
              <a:spcAft>
                <a:spcPts val="1134"/>
              </a:spcAft>
            </a:pPr>
            <a:r>
              <a:rPr lang="en-IN" sz="2200" b="0" strike="noStrike" spc="-1">
                <a:solidFill>
                  <a:srgbClr val="1C1C1C"/>
                </a:solidFill>
                <a:latin typeface="Source Sans Pro Light"/>
              </a:rPr>
              <a:t>Second Outline Level</a:t>
            </a:r>
          </a:p>
          <a:p>
            <a:pPr marL="576000" lvl="2">
              <a:spcAft>
                <a:spcPts val="850"/>
              </a:spcAft>
            </a:pPr>
            <a:r>
              <a:rPr lang="en-IN" sz="1800" b="0" strike="noStrike" spc="-1">
                <a:solidFill>
                  <a:srgbClr val="1C1C1C"/>
                </a:solidFill>
                <a:latin typeface="Source Sans Pro Light"/>
              </a:rPr>
              <a:t>Third Outline Level</a:t>
            </a:r>
          </a:p>
          <a:p>
            <a:pPr marL="864000" lvl="3">
              <a:spcAft>
                <a:spcPts val="567"/>
              </a:spcAft>
            </a:pPr>
            <a:r>
              <a:rPr lang="en-IN" sz="1600" b="0" strike="noStrike" spc="-1">
                <a:solidFill>
                  <a:srgbClr val="1C1C1C"/>
                </a:solidFill>
                <a:latin typeface="Source Sans Pro Light"/>
              </a:rPr>
              <a:t>Fourth Outline Level</a:t>
            </a:r>
          </a:p>
          <a:p>
            <a:pPr marL="1152000" lvl="4">
              <a:spcAft>
                <a:spcPts val="283"/>
              </a:spcAft>
            </a:pPr>
            <a:r>
              <a:rPr lang="en-IN" sz="1600" b="0" strike="noStrike" spc="-1">
                <a:solidFill>
                  <a:srgbClr val="1C1C1C"/>
                </a:solidFill>
                <a:latin typeface="Source Sans Pro Light"/>
              </a:rPr>
              <a:t>Fifth Outline Level</a:t>
            </a:r>
          </a:p>
          <a:p>
            <a:pPr marL="1440000" lvl="5">
              <a:spcAft>
                <a:spcPts val="283"/>
              </a:spcAft>
            </a:pPr>
            <a:r>
              <a:rPr lang="en-IN" sz="1600" b="0" strike="noStrike" spc="-1">
                <a:solidFill>
                  <a:srgbClr val="1C1C1C"/>
                </a:solidFill>
                <a:latin typeface="Source Sans Pro Light"/>
              </a:rPr>
              <a:t>Sixth Outline Level</a:t>
            </a:r>
          </a:p>
          <a:p>
            <a:pPr marL="1728000" lvl="6">
              <a:spcAft>
                <a:spcPts val="283"/>
              </a:spcAft>
            </a:pPr>
            <a:r>
              <a:rPr lang="en-IN" sz="1600" b="0" strike="noStrike" spc="-1">
                <a:solidFill>
                  <a:srgbClr val="1C1C1C"/>
                </a:solidFill>
                <a:latin typeface="Source Sans Pro Light"/>
              </a:rPr>
              <a:t>Seventh Outline Level</a:t>
            </a:r>
          </a:p>
        </p:txBody>
      </p:sp>
      <p:sp>
        <p:nvSpPr>
          <p:cNvPr id="6" name="PlaceHolder 7"/>
          <p:cNvSpPr>
            <a:spLocks noGrp="1"/>
          </p:cNvSpPr>
          <p:nvPr>
            <p:ph type="dt"/>
          </p:nvPr>
        </p:nvSpPr>
        <p:spPr>
          <a:xfrm>
            <a:off x="7560000" y="6840000"/>
            <a:ext cx="2340000" cy="521640"/>
          </a:xfrm>
          <a:prstGeom prst="rect">
            <a:avLst/>
          </a:prstGeom>
        </p:spPr>
        <p:txBody>
          <a:bodyPr lIns="0" tIns="0" rIns="0" bIns="0" anchor="ctr"/>
          <a:lstStyle/>
          <a:p>
            <a:pPr algn="r"/>
            <a:r>
              <a:rPr lang="en-IN" sz="1800" b="1" strike="noStrike" spc="-1" dirty="0">
                <a:solidFill>
                  <a:srgbClr val="FFFFFF"/>
                </a:solidFill>
                <a:latin typeface="Source Sans Pro Black"/>
              </a:rPr>
              <a:t>&lt;date/time&gt;</a:t>
            </a:r>
          </a:p>
        </p:txBody>
      </p:sp>
      <p:sp>
        <p:nvSpPr>
          <p:cNvPr id="7" name="PlaceHolder 8"/>
          <p:cNvSpPr>
            <a:spLocks noGrp="1"/>
          </p:cNvSpPr>
          <p:nvPr>
            <p:ph type="ftr"/>
          </p:nvPr>
        </p:nvSpPr>
        <p:spPr>
          <a:xfrm>
            <a:off x="1080000" y="6840000"/>
            <a:ext cx="3240000" cy="540000"/>
          </a:xfrm>
          <a:prstGeom prst="rect">
            <a:avLst/>
          </a:prstGeom>
        </p:spPr>
        <p:txBody>
          <a:bodyPr lIns="0" tIns="0" rIns="0" bIns="0" anchor="ctr"/>
          <a:lstStyle/>
          <a:p>
            <a:pPr algn="ctr"/>
            <a:r>
              <a:rPr lang="en-IN" sz="1800" b="1" strike="noStrike" spc="-1" dirty="0">
                <a:solidFill>
                  <a:srgbClr val="FFFFFF"/>
                </a:solidFill>
                <a:latin typeface="Source Sans Pro Black"/>
              </a:rPr>
              <a:t>&lt;footer&gt;</a:t>
            </a:r>
          </a:p>
        </p:txBody>
      </p:sp>
      <p:sp>
        <p:nvSpPr>
          <p:cNvPr id="8" name="PlaceHolder 9"/>
          <p:cNvSpPr>
            <a:spLocks noGrp="1"/>
          </p:cNvSpPr>
          <p:nvPr>
            <p:ph type="sldNum"/>
          </p:nvPr>
        </p:nvSpPr>
        <p:spPr>
          <a:xfrm>
            <a:off x="180000" y="6840000"/>
            <a:ext cx="540000" cy="540000"/>
          </a:xfrm>
          <a:prstGeom prst="rect">
            <a:avLst/>
          </a:prstGeom>
        </p:spPr>
        <p:txBody>
          <a:bodyPr lIns="0" tIns="0" rIns="0" bIns="0" anchor="ctr"/>
          <a:lstStyle/>
          <a:p>
            <a:pPr algn="ctr"/>
            <a:fld id="{CAA41363-7851-4CC7-8C28-657F978230C2}" type="slidenum">
              <a:rPr lang="en-IN" sz="1800" b="1" strike="noStrike" spc="-1">
                <a:solidFill>
                  <a:srgbClr val="FFFFFF"/>
                </a:solidFill>
                <a:latin typeface="Source Sans Pro Black"/>
              </a:rPr>
              <a:t>‹#›</a:t>
            </a:fld>
            <a:endParaRPr lang="en-IN" sz="1800" b="1" strike="noStrike" spc="-1" dirty="0">
              <a:solidFill>
                <a:srgbClr val="FFFFFF"/>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60000" y="3330000"/>
            <a:ext cx="9360000" cy="900000"/>
          </a:xfrm>
          <a:prstGeom prst="rect">
            <a:avLst/>
          </a:prstGeom>
        </p:spPr>
        <p:txBody>
          <a:bodyPr lIns="0" tIns="0" rIns="0" bIns="0" anchor="b"/>
          <a:lstStyle/>
          <a:p>
            <a:r>
              <a:rPr lang="en-IN" sz="3200" b="1" strike="noStrike" spc="-1">
                <a:solidFill>
                  <a:srgbClr val="FFFFFF"/>
                </a:solidFill>
                <a:latin typeface="Source Sans Pro Black"/>
              </a:rPr>
              <a:t>Click to edit the title text format</a:t>
            </a:r>
          </a:p>
        </p:txBody>
      </p:sp>
      <p:sp>
        <p:nvSpPr>
          <p:cNvPr id="47" name="PlaceHolder 3"/>
          <p:cNvSpPr>
            <a:spLocks noGrp="1"/>
          </p:cNvSpPr>
          <p:nvPr>
            <p:ph type="body"/>
          </p:nvPr>
        </p:nvSpPr>
        <p:spPr>
          <a:xfrm>
            <a:off x="540000" y="4680000"/>
            <a:ext cx="9180000" cy="2520000"/>
          </a:xfrm>
          <a:prstGeom prst="rect">
            <a:avLst/>
          </a:prstGeom>
        </p:spPr>
        <p:txBody>
          <a:bodyPr lIns="0" tIns="0" rIns="0" bIns="0">
            <a:normAutofit/>
          </a:bodyPr>
          <a:lstStyle/>
          <a:p>
            <a:pPr>
              <a:spcAft>
                <a:spcPts val="1142"/>
              </a:spcAft>
            </a:pPr>
            <a:r>
              <a:rPr lang="en-IN" sz="2600" b="1" strike="noStrike" spc="-1">
                <a:solidFill>
                  <a:srgbClr val="1C1C1C"/>
                </a:solidFill>
                <a:latin typeface="Source Sans Pro Semibold"/>
              </a:rPr>
              <a:t>Click to edit the outline text format</a:t>
            </a:r>
          </a:p>
          <a:p>
            <a:pPr marL="288000" lvl="1">
              <a:spcAft>
                <a:spcPts val="1131"/>
              </a:spcAft>
            </a:pPr>
            <a:r>
              <a:rPr lang="en-IN" sz="2200" b="0" strike="noStrike" spc="-1">
                <a:solidFill>
                  <a:srgbClr val="1C1C1C"/>
                </a:solidFill>
                <a:latin typeface="Source Sans Pro Light"/>
              </a:rPr>
              <a:t>Second Outline Level</a:t>
            </a:r>
          </a:p>
          <a:p>
            <a:pPr marL="576000" lvl="2">
              <a:spcAft>
                <a:spcPts val="850"/>
              </a:spcAft>
            </a:pPr>
            <a:r>
              <a:rPr lang="en-IN" sz="1800" b="0" strike="noStrike" spc="-1">
                <a:solidFill>
                  <a:srgbClr val="1C1C1C"/>
                </a:solidFill>
                <a:latin typeface="Source Sans Pro Light"/>
              </a:rPr>
              <a:t>Third Outline Level</a:t>
            </a:r>
          </a:p>
          <a:p>
            <a:pPr marL="864000" lvl="3">
              <a:spcAft>
                <a:spcPts val="567"/>
              </a:spcAft>
            </a:pPr>
            <a:r>
              <a:rPr lang="en-IN" sz="1600" b="0" strike="noStrike" spc="-1">
                <a:solidFill>
                  <a:srgbClr val="1C1C1C"/>
                </a:solidFill>
                <a:latin typeface="Source Sans Pro Light"/>
              </a:rPr>
              <a:t>Fourth Outline Level</a:t>
            </a:r>
          </a:p>
          <a:p>
            <a:pPr marL="1152000" lvl="4">
              <a:spcAft>
                <a:spcPts val="283"/>
              </a:spcAft>
            </a:pPr>
            <a:r>
              <a:rPr lang="en-IN" sz="1600" b="0" strike="noStrike" spc="-1">
                <a:solidFill>
                  <a:srgbClr val="1C1C1C"/>
                </a:solidFill>
                <a:latin typeface="Source Sans Pro Light"/>
              </a:rPr>
              <a:t>Fifth Outline Level</a:t>
            </a:r>
          </a:p>
          <a:p>
            <a:pPr marL="1440000" lvl="5">
              <a:spcAft>
                <a:spcPts val="283"/>
              </a:spcAft>
            </a:pPr>
            <a:r>
              <a:rPr lang="en-IN" sz="1600" b="0" strike="noStrike" spc="-1">
                <a:solidFill>
                  <a:srgbClr val="1C1C1C"/>
                </a:solidFill>
                <a:latin typeface="Source Sans Pro Light"/>
              </a:rPr>
              <a:t>Sixth Outline Level</a:t>
            </a:r>
          </a:p>
          <a:p>
            <a:pPr marL="1728000" lvl="6">
              <a:spcAft>
                <a:spcPts val="283"/>
              </a:spcAft>
            </a:pPr>
            <a:r>
              <a:rPr lang="en-IN" sz="1600" b="0" strike="noStrike" spc="-1">
                <a:solidFill>
                  <a:srgbClr val="1C1C1C"/>
                </a:solidFill>
                <a:latin typeface="Source Sans Pro Light"/>
              </a:rPr>
              <a:t>Seventh Outline Level</a:t>
            </a:r>
          </a:p>
        </p:txBody>
      </p:sp>
      <p:sp>
        <p:nvSpPr>
          <p:cNvPr id="48" name="PlaceHolder 4"/>
          <p:cNvSpPr>
            <a:spLocks noGrp="1"/>
          </p:cNvSpPr>
          <p:nvPr>
            <p:ph type="dt"/>
          </p:nvPr>
        </p:nvSpPr>
        <p:spPr>
          <a:xfrm>
            <a:off x="7560000" y="6840000"/>
            <a:ext cx="2340000" cy="540000"/>
          </a:xfrm>
          <a:prstGeom prst="rect">
            <a:avLst/>
          </a:prstGeom>
        </p:spPr>
        <p:txBody>
          <a:bodyPr lIns="0" tIns="0" rIns="0" bIns="0" anchor="ctr"/>
          <a:lstStyle/>
          <a:p>
            <a:r>
              <a:rPr lang="en-IN" sz="1800" b="1" strike="noStrike" spc="-1" dirty="0">
                <a:solidFill>
                  <a:srgbClr val="E74C3C"/>
                </a:solidFill>
                <a:latin typeface="Source Sans Pro Black"/>
              </a:rPr>
              <a:t>&lt;date/time&gt;</a:t>
            </a:r>
          </a:p>
        </p:txBody>
      </p:sp>
      <p:sp>
        <p:nvSpPr>
          <p:cNvPr id="49" name="PlaceHolder 5"/>
          <p:cNvSpPr>
            <a:spLocks noGrp="1"/>
          </p:cNvSpPr>
          <p:nvPr>
            <p:ph type="ftr"/>
          </p:nvPr>
        </p:nvSpPr>
        <p:spPr>
          <a:xfrm>
            <a:off x="1080000" y="6840000"/>
            <a:ext cx="3240000" cy="540000"/>
          </a:xfrm>
          <a:prstGeom prst="rect">
            <a:avLst/>
          </a:prstGeom>
        </p:spPr>
        <p:txBody>
          <a:bodyPr lIns="0" tIns="0" rIns="0" bIns="0" anchor="ctr"/>
          <a:lstStyle/>
          <a:p>
            <a:pPr algn="ctr"/>
            <a:r>
              <a:rPr lang="en-IN" sz="1800" b="1" strike="noStrike" spc="-1" dirty="0">
                <a:solidFill>
                  <a:srgbClr val="E74C3C"/>
                </a:solidFill>
                <a:latin typeface="Source Sans Pro Black"/>
              </a:rPr>
              <a:t>&lt;footer&gt;</a:t>
            </a:r>
          </a:p>
        </p:txBody>
      </p:sp>
      <p:sp>
        <p:nvSpPr>
          <p:cNvPr id="50" name="PlaceHolder 6"/>
          <p:cNvSpPr>
            <a:spLocks noGrp="1"/>
          </p:cNvSpPr>
          <p:nvPr>
            <p:ph type="sldNum"/>
          </p:nvPr>
        </p:nvSpPr>
        <p:spPr>
          <a:xfrm>
            <a:off x="180000" y="6840000"/>
            <a:ext cx="540000" cy="540000"/>
          </a:xfrm>
          <a:prstGeom prst="rect">
            <a:avLst/>
          </a:prstGeom>
        </p:spPr>
        <p:txBody>
          <a:bodyPr lIns="0" tIns="0" rIns="0" bIns="0"/>
          <a:lstStyle/>
          <a:p>
            <a:pPr algn="r"/>
            <a:fld id="{581DFFC8-1B18-470F-BBF8-E2517A1C1C8D}" type="slidenum">
              <a:rPr lang="en-IN" sz="1800" b="1" strike="noStrike" spc="-1">
                <a:solidFill>
                  <a:srgbClr val="E74C3C"/>
                </a:solidFill>
                <a:latin typeface="Source Sans Pro Black"/>
              </a:rPr>
              <a:t>‹#›</a:t>
            </a:fld>
            <a:endParaRPr lang="en-IN" sz="1800" b="1" strike="noStrike" spc="-1" dirty="0">
              <a:solidFill>
                <a:srgbClr val="E74C3C"/>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tIns="0" rIns="0" bIns="0" anchor="b"/>
          <a:lstStyle/>
          <a:p>
            <a:r>
              <a:rPr lang="en-IN" sz="3200" b="1" spc="-1" dirty="0">
                <a:solidFill>
                  <a:srgbClr val="FFFFFF"/>
                </a:solidFill>
                <a:latin typeface="Source Sans Pro Black"/>
              </a:rPr>
              <a:t> Comparative Analysis of Localities in Bangalore and Chennai, India</a:t>
            </a:r>
            <a:r>
              <a:rPr lang="en-IN" sz="3200" b="1" strike="noStrike" spc="-1" dirty="0">
                <a:solidFill>
                  <a:srgbClr val="FFFFFF"/>
                </a:solidFill>
                <a:latin typeface="Source Sans Pro Black"/>
              </a:rPr>
              <a:t>	</a:t>
            </a:r>
          </a:p>
        </p:txBody>
      </p:sp>
      <p:sp>
        <p:nvSpPr>
          <p:cNvPr id="88" name="TextShape 2"/>
          <p:cNvSpPr txBox="1"/>
          <p:nvPr/>
        </p:nvSpPr>
        <p:spPr>
          <a:xfrm>
            <a:off x="540000" y="4680000"/>
            <a:ext cx="9180000" cy="2520000"/>
          </a:xfrm>
          <a:prstGeom prst="rect">
            <a:avLst/>
          </a:prstGeom>
          <a:noFill/>
          <a:ln>
            <a:noFill/>
          </a:ln>
        </p:spPr>
        <p:txBody>
          <a:bodyPr lIns="0" tIns="0" rIns="0" bIns="0"/>
          <a:lstStyle/>
          <a:p>
            <a:r>
              <a:rPr lang="en-IN" sz="2200" spc="-1" dirty="0">
                <a:solidFill>
                  <a:srgbClr val="1C1C1C"/>
                </a:solidFill>
                <a:latin typeface="Source Sans Pro Light"/>
              </a:rPr>
              <a:t>Parthasarathy</a:t>
            </a:r>
            <a:endParaRPr lang="en-IN" sz="2200" b="0" strike="noStrike" spc="-1" dirty="0">
              <a:solidFill>
                <a:srgbClr val="1C1C1C"/>
              </a:solidFill>
              <a:latin typeface="Source Sans Pro Ligh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B868-9FF1-4EF0-A880-A056144C7433}"/>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50037E20-E014-42CE-BF12-11BC1EE84CE7}"/>
              </a:ext>
            </a:extLst>
          </p:cNvPr>
          <p:cNvSpPr>
            <a:spLocks noGrp="1"/>
          </p:cNvSpPr>
          <p:nvPr>
            <p:ph type="body"/>
          </p:nvPr>
        </p:nvSpPr>
        <p:spPr/>
        <p:txBody>
          <a:bodyPr>
            <a:normAutofit lnSpcReduction="10000"/>
          </a:bodyPr>
          <a:lstStyle/>
          <a:p>
            <a:r>
              <a:rPr lang="en-US" dirty="0"/>
              <a:t> It was identified that from the venue’s category, majority of them were Hotels and Indian Restaurants in both Bangalore and Chennai.</a:t>
            </a:r>
          </a:p>
          <a:p>
            <a:r>
              <a:rPr lang="en-US" dirty="0"/>
              <a:t>While the ratings range from 1 to 5, majority venues have ratings close to 4.25 in both Bangalore and Chennai. This means that most restaurants provide good quality food, thus indicating the high rating. </a:t>
            </a:r>
          </a:p>
          <a:p>
            <a:r>
              <a:rPr lang="en-US" dirty="0"/>
              <a:t>These clusters also have very high ratings. When we take a look at the price values of each venue, we explore that many venues have price that ranges start from Rs 250 and goes up till Rs 1800 in Bangalore and Rs 2000 in Chennai.</a:t>
            </a:r>
          </a:p>
          <a:p>
            <a:endParaRPr lang="en-US" dirty="0"/>
          </a:p>
        </p:txBody>
      </p:sp>
    </p:spTree>
    <p:extLst>
      <p:ext uri="{BB962C8B-B14F-4D97-AF65-F5344CB8AC3E}">
        <p14:creationId xmlns:p14="http://schemas.microsoft.com/office/powerpoint/2010/main" val="277399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84D0-1D16-4340-99FB-A3E1E3367CD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57162FAD-3DF1-4DF7-8270-6683EE199563}"/>
              </a:ext>
            </a:extLst>
          </p:cNvPr>
          <p:cNvSpPr>
            <a:spLocks noGrp="1"/>
          </p:cNvSpPr>
          <p:nvPr>
            <p:ph type="body"/>
          </p:nvPr>
        </p:nvSpPr>
        <p:spPr/>
        <p:txBody>
          <a:bodyPr>
            <a:normAutofit lnSpcReduction="10000"/>
          </a:bodyPr>
          <a:lstStyle/>
          <a:p>
            <a:r>
              <a:rPr lang="en-IN" dirty="0"/>
              <a:t>The purpose of this project was to explore the places in Bangalore and Chennai could explore.</a:t>
            </a:r>
          </a:p>
          <a:p>
            <a:r>
              <a:rPr lang="en-IN" dirty="0"/>
              <a:t> The map reveals that there are locations that are widespread across the cities. </a:t>
            </a:r>
          </a:p>
          <a:p>
            <a:r>
              <a:rPr lang="en-IN" dirty="0"/>
              <a:t>In terms of categories, cuisine and clustering both cities exhibited similar </a:t>
            </a:r>
            <a:r>
              <a:rPr lang="en-IN" dirty="0" err="1"/>
              <a:t>behavior</a:t>
            </a:r>
            <a:r>
              <a:rPr lang="en-IN" dirty="0"/>
              <a:t>. </a:t>
            </a:r>
          </a:p>
          <a:p>
            <a:r>
              <a:rPr lang="en-IN" dirty="0"/>
              <a:t>However they differed only in terms of price range, minimally in which Chennai exceeded Bangalore by Rs 200 on the higher end of average price</a:t>
            </a:r>
            <a:r>
              <a:rPr lang="en-IN"/>
              <a:t>. </a:t>
            </a:r>
          </a:p>
          <a:p>
            <a:r>
              <a:rPr lang="en-IN"/>
              <a:t>Based </a:t>
            </a:r>
            <a:r>
              <a:rPr lang="en-IN" dirty="0"/>
              <a:t>on the vis rating and price preferences, user can choose a wide variety of cuisines spread across both cities. </a:t>
            </a:r>
            <a:endParaRPr lang="en-US" dirty="0"/>
          </a:p>
        </p:txBody>
      </p:sp>
    </p:spTree>
    <p:extLst>
      <p:ext uri="{BB962C8B-B14F-4D97-AF65-F5344CB8AC3E}">
        <p14:creationId xmlns:p14="http://schemas.microsoft.com/office/powerpoint/2010/main" val="19589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tIns="0" rIns="0" bIns="0" anchor="b"/>
          <a:lstStyle/>
          <a:p>
            <a:r>
              <a:rPr lang="en-IN" sz="3200" b="1" strike="noStrike" spc="-1" dirty="0">
                <a:solidFill>
                  <a:srgbClr val="FFFFFF"/>
                </a:solidFill>
                <a:latin typeface="Source Sans Pro Black"/>
              </a:rPr>
              <a:t>Problem Statement</a:t>
            </a:r>
          </a:p>
        </p:txBody>
      </p:sp>
      <p:sp>
        <p:nvSpPr>
          <p:cNvPr id="90" name="TextShape 2"/>
          <p:cNvSpPr txBox="1"/>
          <p:nvPr/>
        </p:nvSpPr>
        <p:spPr>
          <a:xfrm>
            <a:off x="360000" y="2088488"/>
            <a:ext cx="9180000" cy="4680000"/>
          </a:xfrm>
          <a:prstGeom prst="rect">
            <a:avLst/>
          </a:prstGeom>
          <a:noFill/>
          <a:ln>
            <a:noFill/>
          </a:ln>
        </p:spPr>
        <p:txBody>
          <a:bodyPr lIns="0" tIns="0" rIns="0" bIns="0">
            <a:normAutofit fontScale="77500" lnSpcReduction="20000"/>
          </a:bodyPr>
          <a:lstStyle/>
          <a:p>
            <a:pPr>
              <a:spcAft>
                <a:spcPts val="1142"/>
              </a:spcAft>
            </a:pPr>
            <a:r>
              <a:rPr lang="en-IN" sz="2600" b="1" strike="noStrike" spc="-1" dirty="0">
                <a:solidFill>
                  <a:srgbClr val="1C1C1C"/>
                </a:solidFill>
                <a:latin typeface="Source Sans Pro Semibold"/>
              </a:rPr>
              <a:t>The Project is targeted at people who are interested in starting a new business in the </a:t>
            </a:r>
            <a:r>
              <a:rPr lang="en-IN" sz="2600" b="1" spc="-1" dirty="0">
                <a:solidFill>
                  <a:srgbClr val="1C1C1C"/>
                </a:solidFill>
                <a:latin typeface="Source Sans Pro Semibold"/>
              </a:rPr>
              <a:t>Bangalore and Chennai</a:t>
            </a:r>
            <a:r>
              <a:rPr lang="en-IN" sz="2600" b="1" strike="noStrike" spc="-1" dirty="0">
                <a:solidFill>
                  <a:srgbClr val="1C1C1C"/>
                </a:solidFill>
                <a:latin typeface="Source Sans Pro Semibold"/>
              </a:rPr>
              <a:t>.</a:t>
            </a:r>
          </a:p>
          <a:p>
            <a:pPr>
              <a:spcAft>
                <a:spcPts val="1142"/>
              </a:spcAft>
            </a:pPr>
            <a:r>
              <a:rPr lang="en-IN" sz="2600" b="1" strike="noStrike" spc="-1" dirty="0">
                <a:solidFill>
                  <a:srgbClr val="1C1C1C"/>
                </a:solidFill>
                <a:latin typeface="Source Sans Pro Semibold"/>
              </a:rPr>
              <a:t> </a:t>
            </a:r>
          </a:p>
          <a:p>
            <a:pPr>
              <a:spcAft>
                <a:spcPts val="1142"/>
              </a:spcAft>
            </a:pPr>
            <a:r>
              <a:rPr lang="en-US" sz="2600" b="1" spc="-1" dirty="0">
                <a:solidFill>
                  <a:srgbClr val="1C1C1C"/>
                </a:solidFill>
                <a:latin typeface="Source Sans Pro Semibold"/>
              </a:rPr>
              <a:t>Exploring various venues for a new visitor to a city certainly cannot be hassle-free and especially in multilingual and multicultural society like India</a:t>
            </a:r>
            <a:r>
              <a:rPr lang="en-IN" sz="2600" b="1" spc="-1" dirty="0">
                <a:solidFill>
                  <a:srgbClr val="1C1C1C"/>
                </a:solidFill>
                <a:latin typeface="Source Sans Pro Semibold"/>
              </a:rPr>
              <a:t>. </a:t>
            </a:r>
          </a:p>
          <a:p>
            <a:pPr>
              <a:spcAft>
                <a:spcPts val="1142"/>
              </a:spcAft>
            </a:pPr>
            <a:r>
              <a:rPr lang="en-IN" sz="2600" b="1" strike="noStrike" spc="-1" dirty="0">
                <a:solidFill>
                  <a:srgbClr val="1C1C1C"/>
                </a:solidFill>
                <a:latin typeface="Source Sans Pro Semibold"/>
              </a:rPr>
              <a:t> </a:t>
            </a:r>
            <a:endParaRPr lang="en-IN" sz="2600" b="1" spc="-1" dirty="0">
              <a:solidFill>
                <a:srgbClr val="1C1C1C"/>
              </a:solidFill>
              <a:latin typeface="Source Sans Pro Semibold"/>
            </a:endParaRPr>
          </a:p>
          <a:p>
            <a:pPr>
              <a:spcAft>
                <a:spcPts val="1142"/>
              </a:spcAft>
            </a:pPr>
            <a:r>
              <a:rPr lang="en-US" sz="2600" b="1" spc="-1" dirty="0">
                <a:solidFill>
                  <a:srgbClr val="1C1C1C"/>
                </a:solidFill>
                <a:latin typeface="Source Sans Pro Semibold"/>
              </a:rPr>
              <a:t>The project enables to understand the similarities and differences between these two cities. It can give economic information and behavioral preferences of the population in the respective metropolitans located 370 KM away</a:t>
            </a:r>
            <a:r>
              <a:rPr lang="en-IN" sz="2600" b="1" spc="-1" dirty="0">
                <a:solidFill>
                  <a:srgbClr val="1C1C1C"/>
                </a:solidFill>
                <a:latin typeface="Source Sans Pro Semibold"/>
              </a:rPr>
              <a:t>.</a:t>
            </a:r>
          </a:p>
          <a:p>
            <a:pPr>
              <a:spcAft>
                <a:spcPts val="1142"/>
              </a:spcAft>
            </a:pPr>
            <a:r>
              <a:rPr lang="en-IN" sz="2600" b="1" strike="noStrike" spc="-1" dirty="0">
                <a:solidFill>
                  <a:srgbClr val="1C1C1C"/>
                </a:solidFill>
                <a:latin typeface="Source Sans Pro Semibold"/>
              </a:rPr>
              <a:t> </a:t>
            </a:r>
          </a:p>
          <a:p>
            <a:pPr>
              <a:spcAft>
                <a:spcPts val="1142"/>
              </a:spcAft>
            </a:pPr>
            <a:r>
              <a:rPr lang="en-IN" sz="2600" b="1" strike="noStrike" spc="-1" dirty="0">
                <a:solidFill>
                  <a:srgbClr val="1C1C1C"/>
                </a:solidFill>
                <a:latin typeface="Source Sans Pro Semibold"/>
              </a:rPr>
              <a:t> </a:t>
            </a:r>
          </a:p>
          <a:p>
            <a:pPr>
              <a:spcAft>
                <a:spcPts val="1142"/>
              </a:spcAft>
            </a:pPr>
            <a:r>
              <a:rPr lang="en-IN" sz="2600" b="1" strike="noStrike" spc="-1" dirty="0">
                <a:solidFill>
                  <a:srgbClr val="1C1C1C"/>
                </a:solidFill>
                <a:latin typeface="Source Sans Pro Semibold"/>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tIns="0" rIns="0" bIns="0" anchor="b"/>
          <a:lstStyle/>
          <a:p>
            <a:r>
              <a:rPr lang="en-IN" sz="3200" b="1" strike="noStrike" spc="-1" dirty="0">
                <a:solidFill>
                  <a:srgbClr val="FFFFFF"/>
                </a:solidFill>
                <a:latin typeface="Source Sans Pro Black"/>
              </a:rPr>
              <a:t>Introduction</a:t>
            </a:r>
          </a:p>
        </p:txBody>
      </p:sp>
      <p:sp>
        <p:nvSpPr>
          <p:cNvPr id="94" name="TextShape 2"/>
          <p:cNvSpPr txBox="1"/>
          <p:nvPr/>
        </p:nvSpPr>
        <p:spPr>
          <a:xfrm>
            <a:off x="360000" y="1980000"/>
            <a:ext cx="9180000" cy="4680000"/>
          </a:xfrm>
          <a:prstGeom prst="rect">
            <a:avLst/>
          </a:prstGeom>
          <a:noFill/>
          <a:ln>
            <a:noFill/>
          </a:ln>
        </p:spPr>
        <p:txBody>
          <a:bodyPr lIns="0" tIns="0" rIns="0" bIns="0">
            <a:normAutofit fontScale="77500" lnSpcReduction="20000"/>
          </a:bodyPr>
          <a:lstStyle/>
          <a:p>
            <a:pPr>
              <a:spcAft>
                <a:spcPts val="1142"/>
              </a:spcAft>
            </a:pPr>
            <a:r>
              <a:rPr lang="en-IN" sz="2600" b="1" u="sng" strike="noStrike" spc="-1" dirty="0" err="1">
                <a:solidFill>
                  <a:srgbClr val="1C1C1C"/>
                </a:solidFill>
                <a:uFillTx/>
                <a:latin typeface="Source Sans Pro Semibold"/>
              </a:rPr>
              <a:t>Tagret</a:t>
            </a:r>
            <a:r>
              <a:rPr lang="en-IN" sz="2600" b="1" u="sng" strike="noStrike" spc="-1" dirty="0">
                <a:solidFill>
                  <a:srgbClr val="1C1C1C"/>
                </a:solidFill>
                <a:uFillTx/>
                <a:latin typeface="Source Sans Pro Semibold"/>
              </a:rPr>
              <a:t> Audience</a:t>
            </a:r>
            <a:endParaRPr lang="en-IN" sz="2600" b="1" strike="noStrike" spc="-1" dirty="0">
              <a:solidFill>
                <a:srgbClr val="1C1C1C"/>
              </a:solidFill>
              <a:latin typeface="Source Sans Pro Semibold"/>
            </a:endParaRPr>
          </a:p>
          <a:p>
            <a:pPr marL="228600" marR="0" algn="just">
              <a:lnSpc>
                <a:spcPct val="150000"/>
              </a:lnSpc>
              <a:spcBef>
                <a:spcPts val="0"/>
              </a:spcBef>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This project is catered to address issues for three major categories namely: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Tourists, especially International tourists who face communication problems in finding out localities in Bangalore and Chennai, India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Any organization which is interested to begin their restaurant in Bangalore or Chennai, India, can compare and contrast the characteristics of the cities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2800" dirty="0">
                <a:latin typeface="Times New Roman" panose="02020603050405020304" pitchFamily="18" charset="0"/>
                <a:ea typeface="Calibri" panose="020F0502020204030204" pitchFamily="34" charset="0"/>
                <a:cs typeface="Times New Roman" panose="02020603050405020304" pitchFamily="18" charset="0"/>
              </a:rPr>
              <a:t>Any institution interested to study the way restaurants operate in these cities.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142"/>
              </a:spcAft>
            </a:pPr>
            <a:r>
              <a:rPr lang="en-IN" sz="2600" b="1" strike="noStrike" spc="-1" dirty="0">
                <a:solidFill>
                  <a:srgbClr val="1C1C1C"/>
                </a:solidFill>
                <a:latin typeface="Source Sans Pro Semibold"/>
              </a:rPr>
              <a:t> </a:t>
            </a:r>
          </a:p>
          <a:p>
            <a:pPr>
              <a:spcAft>
                <a:spcPts val="1142"/>
              </a:spcAft>
            </a:pPr>
            <a:r>
              <a:rPr lang="en-IN" sz="2600" b="1" strike="noStrike" spc="-1" dirty="0">
                <a:solidFill>
                  <a:srgbClr val="1C1C1C"/>
                </a:solidFill>
                <a:latin typeface="Source Sans Pro Semibold"/>
              </a:rPr>
              <a:t> </a:t>
            </a:r>
          </a:p>
          <a:p>
            <a:pPr>
              <a:spcAft>
                <a:spcPts val="1142"/>
              </a:spcAft>
            </a:pPr>
            <a:r>
              <a:rPr lang="en-IN" sz="2600" b="1" strike="noStrike" spc="-1" dirty="0">
                <a:solidFill>
                  <a:srgbClr val="1C1C1C"/>
                </a:solidFill>
                <a:latin typeface="Source Sans Pro Semibold"/>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D801-B514-47A9-9CDF-130B817AB1E7}"/>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9378D33-A6D9-495D-B029-22291DACCB87}"/>
              </a:ext>
            </a:extLst>
          </p:cNvPr>
          <p:cNvSpPr>
            <a:spLocks noGrp="1"/>
          </p:cNvSpPr>
          <p:nvPr>
            <p:ph type="body"/>
          </p:nvPr>
        </p:nvSpPr>
        <p:spPr>
          <a:xfrm>
            <a:off x="360000" y="1887010"/>
            <a:ext cx="9180000" cy="4680000"/>
          </a:xfrm>
        </p:spPr>
        <p:txBody>
          <a:bodyPr/>
          <a:lstStyle/>
          <a:p>
            <a:r>
              <a:rPr lang="en-US" dirty="0"/>
              <a:t>The locations were obtained within the radius of 10KM from the geographical coordinates of the city using two APIs.</a:t>
            </a:r>
          </a:p>
          <a:p>
            <a:pPr lvl="0"/>
            <a:r>
              <a:rPr lang="en-US" b="1" dirty="0"/>
              <a:t>Foursquare API</a:t>
            </a:r>
            <a:endParaRPr lang="en-US" dirty="0"/>
          </a:p>
          <a:p>
            <a:pPr lvl="0"/>
            <a:r>
              <a:rPr lang="en-US" b="1" dirty="0"/>
              <a:t>Zomato API</a:t>
            </a:r>
          </a:p>
          <a:p>
            <a:pPr marL="0" lvl="0" indent="0">
              <a:buNone/>
            </a:pPr>
            <a:endParaRPr lang="en-US" dirty="0"/>
          </a:p>
          <a:p>
            <a:endParaRPr lang="en-US" dirty="0"/>
          </a:p>
        </p:txBody>
      </p:sp>
    </p:spTree>
    <p:extLst>
      <p:ext uri="{BB962C8B-B14F-4D97-AF65-F5344CB8AC3E}">
        <p14:creationId xmlns:p14="http://schemas.microsoft.com/office/powerpoint/2010/main" val="47658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0D4A-4940-412D-AF07-4CCE172C5AC6}"/>
              </a:ext>
            </a:extLst>
          </p:cNvPr>
          <p:cNvSpPr>
            <a:spLocks noGrp="1"/>
          </p:cNvSpPr>
          <p:nvPr>
            <p:ph type="title"/>
          </p:nvPr>
        </p:nvSpPr>
        <p:spPr>
          <a:xfrm>
            <a:off x="270000" y="623472"/>
            <a:ext cx="9360000" cy="900000"/>
          </a:xfrm>
        </p:spPr>
        <p:txBody>
          <a:bodyPr/>
          <a:lstStyle/>
          <a:p>
            <a:r>
              <a:rPr lang="en-US" b="1" dirty="0"/>
              <a:t>Foursquare API</a:t>
            </a:r>
            <a:br>
              <a:rPr lang="en-US" dirty="0"/>
            </a:br>
            <a:endParaRPr lang="en-US" dirty="0"/>
          </a:p>
        </p:txBody>
      </p:sp>
      <p:sp>
        <p:nvSpPr>
          <p:cNvPr id="3" name="Text Placeholder 2">
            <a:extLst>
              <a:ext uri="{FF2B5EF4-FFF2-40B4-BE49-F238E27FC236}">
                <a16:creationId xmlns:a16="http://schemas.microsoft.com/office/drawing/2014/main" id="{469D1636-F10C-4EA3-AB44-4F703651BACB}"/>
              </a:ext>
            </a:extLst>
          </p:cNvPr>
          <p:cNvSpPr>
            <a:spLocks noGrp="1"/>
          </p:cNvSpPr>
          <p:nvPr>
            <p:ph type="body"/>
          </p:nvPr>
        </p:nvSpPr>
        <p:spPr/>
        <p:txBody>
          <a:bodyPr/>
          <a:lstStyle/>
          <a:p>
            <a:endParaRPr lang="en-US" dirty="0"/>
          </a:p>
        </p:txBody>
      </p:sp>
      <p:graphicFrame>
        <p:nvGraphicFramePr>
          <p:cNvPr id="4" name="Table 3">
            <a:extLst>
              <a:ext uri="{FF2B5EF4-FFF2-40B4-BE49-F238E27FC236}">
                <a16:creationId xmlns:a16="http://schemas.microsoft.com/office/drawing/2014/main" id="{8DA4723D-F207-4ABD-A3C7-5405A6F7CE00}"/>
              </a:ext>
            </a:extLst>
          </p:cNvPr>
          <p:cNvGraphicFramePr>
            <a:graphicFrameLocks noGrp="1"/>
          </p:cNvGraphicFramePr>
          <p:nvPr>
            <p:extLst>
              <p:ext uri="{D42A27DB-BD31-4B8C-83A1-F6EECF244321}">
                <p14:modId xmlns:p14="http://schemas.microsoft.com/office/powerpoint/2010/main" val="1141017736"/>
              </p:ext>
            </p:extLst>
          </p:nvPr>
        </p:nvGraphicFramePr>
        <p:xfrm>
          <a:off x="1193368" y="2541722"/>
          <a:ext cx="7640666" cy="3300957"/>
        </p:xfrm>
        <a:graphic>
          <a:graphicData uri="http://schemas.openxmlformats.org/drawingml/2006/table">
            <a:tbl>
              <a:tblPr firstRow="1" firstCol="1" bandRow="1"/>
              <a:tblGrid>
                <a:gridCol w="3820333">
                  <a:extLst>
                    <a:ext uri="{9D8B030D-6E8A-4147-A177-3AD203B41FA5}">
                      <a16:colId xmlns:a16="http://schemas.microsoft.com/office/drawing/2014/main" val="3127683504"/>
                    </a:ext>
                  </a:extLst>
                </a:gridCol>
                <a:gridCol w="3820333">
                  <a:extLst>
                    <a:ext uri="{9D8B030D-6E8A-4147-A177-3AD203B41FA5}">
                      <a16:colId xmlns:a16="http://schemas.microsoft.com/office/drawing/2014/main" val="2343884509"/>
                    </a:ext>
                  </a:extLst>
                </a:gridCol>
              </a:tblGrid>
              <a:tr h="494563">
                <a:tc>
                  <a:txBody>
                    <a:bodyPr/>
                    <a:lstStyle/>
                    <a:p>
                      <a:pPr marL="0" marR="0" algn="just">
                        <a:lnSpc>
                          <a:spcPct val="150000"/>
                        </a:lnSpc>
                        <a:spcBef>
                          <a:spcPts val="0"/>
                        </a:spcBef>
                        <a:spcAft>
                          <a:spcPts val="0"/>
                        </a:spcAft>
                      </a:pPr>
                      <a:r>
                        <a:rPr lang="en-US" sz="2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VARIABLES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just">
                        <a:lnSpc>
                          <a:spcPct val="150000"/>
                        </a:lnSpc>
                        <a:spcBef>
                          <a:spcPts val="0"/>
                        </a:spcBef>
                        <a:spcAft>
                          <a:spcPts val="0"/>
                        </a:spcAft>
                      </a:pPr>
                      <a:r>
                        <a:rPr lang="en-US" sz="20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447473616"/>
                  </a:ext>
                </a:extLst>
              </a:tr>
              <a:tr h="494563">
                <a:tc>
                  <a:txBody>
                    <a:bodyPr/>
                    <a:lstStyle/>
                    <a:p>
                      <a:pPr marL="0" marR="0" algn="just">
                        <a:lnSpc>
                          <a:spcPct val="150000"/>
                        </a:lnSpc>
                        <a:spcBef>
                          <a:spcPts val="0"/>
                        </a:spcBef>
                        <a:spcAft>
                          <a:spcPts val="0"/>
                        </a:spcAft>
                      </a:pPr>
                      <a:r>
                        <a:rPr lang="en-US"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VENUE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Name of the location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4112650917"/>
                  </a:ext>
                </a:extLst>
              </a:tr>
              <a:tr h="746684">
                <a:tc>
                  <a:txBody>
                    <a:bodyPr/>
                    <a:lstStyle/>
                    <a:p>
                      <a:pPr marL="0" marR="0" algn="just">
                        <a:lnSpc>
                          <a:spcPct val="150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CATEGORY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Category of the location as defined by the API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(e.g.: restaurant, cafe)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303096030"/>
                  </a:ext>
                </a:extLst>
              </a:tr>
              <a:tr h="494563">
                <a:tc>
                  <a:txBody>
                    <a:bodyPr/>
                    <a:lstStyle/>
                    <a:p>
                      <a:pPr marL="0" marR="0" algn="just">
                        <a:lnSpc>
                          <a:spcPct val="150000"/>
                        </a:lnSpc>
                        <a:spcBef>
                          <a:spcPts val="0"/>
                        </a:spcBef>
                        <a:spcAft>
                          <a:spcPts val="0"/>
                        </a:spcAft>
                      </a:pPr>
                      <a:r>
                        <a:rPr lang="en-US"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LATITUDE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just">
                        <a:lnSpc>
                          <a:spcPct val="150000"/>
                        </a:lnSpc>
                        <a:spcBef>
                          <a:spcPts val="0"/>
                        </a:spcBef>
                        <a:spcAft>
                          <a:spcPts val="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Latitude of the location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133589950"/>
                  </a:ext>
                </a:extLst>
              </a:tr>
              <a:tr h="494563">
                <a:tc>
                  <a:txBody>
                    <a:bodyPr/>
                    <a:lstStyle/>
                    <a:p>
                      <a:pPr marL="0" marR="0" algn="just">
                        <a:lnSpc>
                          <a:spcPct val="150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LONGITUDE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Longitude of the location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863310196"/>
                  </a:ext>
                </a:extLst>
              </a:tr>
            </a:tbl>
          </a:graphicData>
        </a:graphic>
      </p:graphicFrame>
    </p:spTree>
    <p:extLst>
      <p:ext uri="{BB962C8B-B14F-4D97-AF65-F5344CB8AC3E}">
        <p14:creationId xmlns:p14="http://schemas.microsoft.com/office/powerpoint/2010/main" val="143759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E704-C78C-4E58-B109-CA01EA5B7CE1}"/>
              </a:ext>
            </a:extLst>
          </p:cNvPr>
          <p:cNvSpPr>
            <a:spLocks noGrp="1"/>
          </p:cNvSpPr>
          <p:nvPr>
            <p:ph type="title"/>
          </p:nvPr>
        </p:nvSpPr>
        <p:spPr/>
        <p:txBody>
          <a:bodyPr/>
          <a:lstStyle/>
          <a:p>
            <a:r>
              <a:rPr lang="en-US" dirty="0"/>
              <a:t>Zomato API</a:t>
            </a:r>
          </a:p>
        </p:txBody>
      </p:sp>
      <p:sp>
        <p:nvSpPr>
          <p:cNvPr id="3" name="Text Placeholder 2">
            <a:extLst>
              <a:ext uri="{FF2B5EF4-FFF2-40B4-BE49-F238E27FC236}">
                <a16:creationId xmlns:a16="http://schemas.microsoft.com/office/drawing/2014/main" id="{AF6B51F5-1D3E-4704-AE5E-9CDB0388CA6C}"/>
              </a:ext>
            </a:extLst>
          </p:cNvPr>
          <p:cNvSpPr>
            <a:spLocks noGrp="1"/>
          </p:cNvSpPr>
          <p:nvPr>
            <p:ph type="body"/>
          </p:nvPr>
        </p:nvSpPr>
        <p:spPr/>
        <p:txBody>
          <a:bodyPr/>
          <a:lstStyle/>
          <a:p>
            <a:endParaRPr lang="en-US" dirty="0"/>
          </a:p>
        </p:txBody>
      </p:sp>
      <p:graphicFrame>
        <p:nvGraphicFramePr>
          <p:cNvPr id="4" name="Table 3">
            <a:extLst>
              <a:ext uri="{FF2B5EF4-FFF2-40B4-BE49-F238E27FC236}">
                <a16:creationId xmlns:a16="http://schemas.microsoft.com/office/drawing/2014/main" id="{051BBD4D-CECD-4872-AA58-482F5DCC4095}"/>
              </a:ext>
            </a:extLst>
          </p:cNvPr>
          <p:cNvGraphicFramePr>
            <a:graphicFrameLocks noGrp="1"/>
          </p:cNvGraphicFramePr>
          <p:nvPr>
            <p:extLst>
              <p:ext uri="{D42A27DB-BD31-4B8C-83A1-F6EECF244321}">
                <p14:modId xmlns:p14="http://schemas.microsoft.com/office/powerpoint/2010/main" val="2261022715"/>
              </p:ext>
            </p:extLst>
          </p:nvPr>
        </p:nvGraphicFramePr>
        <p:xfrm>
          <a:off x="1087932" y="2129830"/>
          <a:ext cx="7904136" cy="4380339"/>
        </p:xfrm>
        <a:graphic>
          <a:graphicData uri="http://schemas.openxmlformats.org/drawingml/2006/table">
            <a:tbl>
              <a:tblPr firstRow="1" firstCol="1" bandRow="1">
                <a:tableStyleId>{5C22544A-7EE6-4342-B048-85BDC9FD1C3A}</a:tableStyleId>
              </a:tblPr>
              <a:tblGrid>
                <a:gridCol w="3952068">
                  <a:extLst>
                    <a:ext uri="{9D8B030D-6E8A-4147-A177-3AD203B41FA5}">
                      <a16:colId xmlns:a16="http://schemas.microsoft.com/office/drawing/2014/main" val="3425214595"/>
                    </a:ext>
                  </a:extLst>
                </a:gridCol>
                <a:gridCol w="3952068">
                  <a:extLst>
                    <a:ext uri="{9D8B030D-6E8A-4147-A177-3AD203B41FA5}">
                      <a16:colId xmlns:a16="http://schemas.microsoft.com/office/drawing/2014/main" val="2919053933"/>
                    </a:ext>
                  </a:extLst>
                </a:gridCol>
              </a:tblGrid>
              <a:tr h="298502">
                <a:tc>
                  <a:txBody>
                    <a:bodyPr/>
                    <a:lstStyle/>
                    <a:p>
                      <a:pPr marL="0" marR="0" algn="just">
                        <a:lnSpc>
                          <a:spcPct val="150000"/>
                        </a:lnSpc>
                        <a:spcBef>
                          <a:spcPts val="0"/>
                        </a:spcBef>
                        <a:spcAft>
                          <a:spcPts val="0"/>
                        </a:spcAft>
                      </a:pPr>
                      <a:r>
                        <a:rPr lang="en-US" sz="1600">
                          <a:effectLst/>
                        </a:rPr>
                        <a:t>VARIABLES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6471582"/>
                  </a:ext>
                </a:extLst>
              </a:tr>
              <a:tr h="298502">
                <a:tc>
                  <a:txBody>
                    <a:bodyPr/>
                    <a:lstStyle/>
                    <a:p>
                      <a:pPr marL="0" marR="0" algn="just">
                        <a:lnSpc>
                          <a:spcPct val="150000"/>
                        </a:lnSpc>
                        <a:spcBef>
                          <a:spcPts val="0"/>
                        </a:spcBef>
                        <a:spcAft>
                          <a:spcPts val="0"/>
                        </a:spcAft>
                      </a:pPr>
                      <a:r>
                        <a:rPr lang="en-US" sz="1600">
                          <a:effectLst/>
                        </a:rPr>
                        <a:t>VENUE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Name of the location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7828255"/>
                  </a:ext>
                </a:extLst>
              </a:tr>
              <a:tr h="633010">
                <a:tc>
                  <a:txBody>
                    <a:bodyPr/>
                    <a:lstStyle/>
                    <a:p>
                      <a:pPr marL="0" marR="0" algn="just">
                        <a:lnSpc>
                          <a:spcPct val="150000"/>
                        </a:lnSpc>
                        <a:spcBef>
                          <a:spcPts val="0"/>
                        </a:spcBef>
                        <a:spcAft>
                          <a:spcPts val="0"/>
                        </a:spcAft>
                      </a:pPr>
                      <a:r>
                        <a:rPr lang="en-US" sz="1600">
                          <a:effectLst/>
                        </a:rPr>
                        <a:t>ADDRESS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Detailed address of the location in the city.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800388"/>
                  </a:ext>
                </a:extLst>
              </a:tr>
              <a:tr h="633010">
                <a:tc>
                  <a:txBody>
                    <a:bodyPr/>
                    <a:lstStyle/>
                    <a:p>
                      <a:pPr marL="0" marR="0" algn="just">
                        <a:lnSpc>
                          <a:spcPct val="150000"/>
                        </a:lnSpc>
                        <a:spcBef>
                          <a:spcPts val="0"/>
                        </a:spcBef>
                        <a:spcAft>
                          <a:spcPts val="0"/>
                        </a:spcAft>
                      </a:pPr>
                      <a:r>
                        <a:rPr lang="en-US" sz="1600">
                          <a:effectLst/>
                        </a:rPr>
                        <a:t>PRICE RANGE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Depending upon the price, the Zomato API ranks them on a scale of 1.0-5.0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238308"/>
                  </a:ext>
                </a:extLst>
              </a:tr>
              <a:tr h="633010">
                <a:tc>
                  <a:txBody>
                    <a:bodyPr/>
                    <a:lstStyle/>
                    <a:p>
                      <a:pPr marL="0" marR="0" algn="just">
                        <a:lnSpc>
                          <a:spcPct val="150000"/>
                        </a:lnSpc>
                        <a:spcBef>
                          <a:spcPts val="0"/>
                        </a:spcBef>
                        <a:spcAft>
                          <a:spcPts val="0"/>
                        </a:spcAft>
                      </a:pPr>
                      <a:r>
                        <a:rPr lang="en-US" sz="1600">
                          <a:effectLst/>
                        </a:rPr>
                        <a:t>PRICE FOR TWO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It provides the mean cost of dining at the restaurant for two people.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5156387"/>
                  </a:ext>
                </a:extLst>
              </a:tr>
              <a:tr h="967516">
                <a:tc>
                  <a:txBody>
                    <a:bodyPr/>
                    <a:lstStyle/>
                    <a:p>
                      <a:pPr marL="0" marR="0" algn="just">
                        <a:lnSpc>
                          <a:spcPct val="150000"/>
                        </a:lnSpc>
                        <a:spcBef>
                          <a:spcPts val="0"/>
                        </a:spcBef>
                        <a:spcAft>
                          <a:spcPts val="0"/>
                        </a:spcAft>
                      </a:pPr>
                      <a:r>
                        <a:rPr lang="en-US" sz="1600">
                          <a:effectLst/>
                        </a:rPr>
                        <a:t>RATINGS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The average feedback of the location provided by the user represented by stars ranging from 0.0 to 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5047820"/>
                  </a:ext>
                </a:extLst>
              </a:tr>
              <a:tr h="298502">
                <a:tc>
                  <a:txBody>
                    <a:bodyPr/>
                    <a:lstStyle/>
                    <a:p>
                      <a:pPr marL="0" marR="0" algn="just">
                        <a:lnSpc>
                          <a:spcPct val="150000"/>
                        </a:lnSpc>
                        <a:spcBef>
                          <a:spcPts val="0"/>
                        </a:spcBef>
                        <a:spcAft>
                          <a:spcPts val="0"/>
                        </a:spcAft>
                      </a:pPr>
                      <a:r>
                        <a:rPr lang="en-US" sz="1600">
                          <a:effectLst/>
                        </a:rPr>
                        <a:t>LATITUDE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a:effectLst/>
                        </a:rPr>
                        <a:t>Latitude of the location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9042245"/>
                  </a:ext>
                </a:extLst>
              </a:tr>
              <a:tr h="298502">
                <a:tc>
                  <a:txBody>
                    <a:bodyPr/>
                    <a:lstStyle/>
                    <a:p>
                      <a:pPr marL="0" marR="0" algn="just">
                        <a:lnSpc>
                          <a:spcPct val="150000"/>
                        </a:lnSpc>
                        <a:spcBef>
                          <a:spcPts val="0"/>
                        </a:spcBef>
                        <a:spcAft>
                          <a:spcPts val="0"/>
                        </a:spcAft>
                      </a:pPr>
                      <a:r>
                        <a:rPr lang="en-US" sz="1600">
                          <a:effectLst/>
                        </a:rPr>
                        <a:t>LONGITUDE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dirty="0">
                          <a:effectLst/>
                        </a:rPr>
                        <a:t>Longitude of the location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9972876"/>
                  </a:ext>
                </a:extLst>
              </a:tr>
            </a:tbl>
          </a:graphicData>
        </a:graphic>
      </p:graphicFrame>
    </p:spTree>
    <p:extLst>
      <p:ext uri="{BB962C8B-B14F-4D97-AF65-F5344CB8AC3E}">
        <p14:creationId xmlns:p14="http://schemas.microsoft.com/office/powerpoint/2010/main" val="404991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60D3-A43E-4B51-9865-E6EBBCF4990D}"/>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BA8A821E-0809-4001-A8C2-40B88757BC52}"/>
              </a:ext>
            </a:extLst>
          </p:cNvPr>
          <p:cNvSpPr>
            <a:spLocks noGrp="1"/>
          </p:cNvSpPr>
          <p:nvPr>
            <p:ph type="body"/>
          </p:nvPr>
        </p:nvSpPr>
        <p:spPr>
          <a:xfrm>
            <a:off x="158521" y="1794021"/>
            <a:ext cx="9359999" cy="4680000"/>
          </a:xfrm>
        </p:spPr>
        <p:txBody>
          <a:bodyPr>
            <a:normAutofit/>
          </a:bodyPr>
          <a:lstStyle/>
          <a:p>
            <a:r>
              <a:rPr lang="en-US" sz="2400" dirty="0"/>
              <a:t>Location data is extracted from the Foursquare API for all venues up to a distance of 10 kilometers radius from the coordinates of Bangalore and Chennai.</a:t>
            </a:r>
          </a:p>
          <a:p>
            <a:pPr algn="just"/>
            <a:r>
              <a:rPr lang="en-US" sz="2400" dirty="0"/>
              <a:t>Using data cleaning, the dataset from the two APIs will be combined based on the venue names, latitude, and longitude values. </a:t>
            </a:r>
          </a:p>
          <a:p>
            <a:pPr algn="just"/>
            <a:r>
              <a:rPr lang="en-US" sz="2400" dirty="0"/>
              <a:t>Data should be checked to remove any redundant data or multiple venues at the same location from the two datasets.</a:t>
            </a:r>
          </a:p>
          <a:p>
            <a:pPr algn="just"/>
            <a:r>
              <a:rPr lang="en-US" sz="2400" dirty="0"/>
              <a:t>Venues are clustered using K-means clustering in Bangalore and Chennai and see if we can draw meaningful information out of what kind of venues exist in.</a:t>
            </a:r>
          </a:p>
        </p:txBody>
      </p:sp>
    </p:spTree>
    <p:extLst>
      <p:ext uri="{BB962C8B-B14F-4D97-AF65-F5344CB8AC3E}">
        <p14:creationId xmlns:p14="http://schemas.microsoft.com/office/powerpoint/2010/main" val="46342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10F1-36F0-495A-8107-A29C4006907C}"/>
              </a:ext>
            </a:extLst>
          </p:cNvPr>
          <p:cNvSpPr>
            <a:spLocks noGrp="1"/>
          </p:cNvSpPr>
          <p:nvPr>
            <p:ph type="title"/>
          </p:nvPr>
        </p:nvSpPr>
        <p:spPr/>
        <p:txBody>
          <a:bodyPr/>
          <a:lstStyle/>
          <a:p>
            <a:r>
              <a:rPr lang="en-US" dirty="0"/>
              <a:t>Categories</a:t>
            </a:r>
          </a:p>
        </p:txBody>
      </p:sp>
      <p:sp>
        <p:nvSpPr>
          <p:cNvPr id="3" name="Text Placeholder 2">
            <a:extLst>
              <a:ext uri="{FF2B5EF4-FFF2-40B4-BE49-F238E27FC236}">
                <a16:creationId xmlns:a16="http://schemas.microsoft.com/office/drawing/2014/main" id="{A1B51230-AB0A-4117-9405-2D930B802E33}"/>
              </a:ext>
            </a:extLst>
          </p:cNvPr>
          <p:cNvSpPr>
            <a:spLocks noGrp="1"/>
          </p:cNvSpPr>
          <p:nvPr>
            <p:ph type="body"/>
          </p:nvPr>
        </p:nvSpPr>
        <p:spPr>
          <a:xfrm>
            <a:off x="360000" y="1720312"/>
            <a:ext cx="9180000" cy="4939688"/>
          </a:xfrm>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3683912-927E-4C9D-99A6-D28BCE83CCE9}"/>
              </a:ext>
            </a:extLst>
          </p:cNvPr>
          <p:cNvPicPr/>
          <p:nvPr/>
        </p:nvPicPr>
        <p:blipFill>
          <a:blip r:embed="rId2"/>
          <a:stretch>
            <a:fillRect/>
          </a:stretch>
        </p:blipFill>
        <p:spPr>
          <a:xfrm>
            <a:off x="1100379" y="1980001"/>
            <a:ext cx="7470183" cy="2800280"/>
          </a:xfrm>
          <a:prstGeom prst="rect">
            <a:avLst/>
          </a:prstGeom>
        </p:spPr>
      </p:pic>
      <p:pic>
        <p:nvPicPr>
          <p:cNvPr id="5" name="Picture 4">
            <a:extLst>
              <a:ext uri="{FF2B5EF4-FFF2-40B4-BE49-F238E27FC236}">
                <a16:creationId xmlns:a16="http://schemas.microsoft.com/office/drawing/2014/main" id="{DFAA3EE4-BE06-4A74-A08B-BF3B856585B3}"/>
              </a:ext>
            </a:extLst>
          </p:cNvPr>
          <p:cNvPicPr/>
          <p:nvPr/>
        </p:nvPicPr>
        <p:blipFill>
          <a:blip r:embed="rId3"/>
          <a:stretch>
            <a:fillRect/>
          </a:stretch>
        </p:blipFill>
        <p:spPr>
          <a:xfrm>
            <a:off x="1109319" y="4368027"/>
            <a:ext cx="7600728" cy="2291973"/>
          </a:xfrm>
          <a:prstGeom prst="rect">
            <a:avLst/>
          </a:prstGeom>
        </p:spPr>
      </p:pic>
    </p:spTree>
    <p:extLst>
      <p:ext uri="{BB962C8B-B14F-4D97-AF65-F5344CB8AC3E}">
        <p14:creationId xmlns:p14="http://schemas.microsoft.com/office/powerpoint/2010/main" val="340759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F4C8-BAA3-4493-A2CF-D0FCB3FF61FF}"/>
              </a:ext>
            </a:extLst>
          </p:cNvPr>
          <p:cNvSpPr>
            <a:spLocks noGrp="1"/>
          </p:cNvSpPr>
          <p:nvPr>
            <p:ph type="title"/>
          </p:nvPr>
        </p:nvSpPr>
        <p:spPr/>
        <p:txBody>
          <a:bodyPr/>
          <a:lstStyle/>
          <a:p>
            <a:r>
              <a:rPr lang="en-US" dirty="0"/>
              <a:t>Clustering</a:t>
            </a:r>
          </a:p>
        </p:txBody>
      </p:sp>
      <p:sp>
        <p:nvSpPr>
          <p:cNvPr id="3" name="Text Placeholder 2">
            <a:extLst>
              <a:ext uri="{FF2B5EF4-FFF2-40B4-BE49-F238E27FC236}">
                <a16:creationId xmlns:a16="http://schemas.microsoft.com/office/drawing/2014/main" id="{ECB50152-0F3B-431E-9B42-0CC8EDD91ECA}"/>
              </a:ext>
            </a:extLst>
          </p:cNvPr>
          <p:cNvSpPr>
            <a:spLocks noGrp="1"/>
          </p:cNvSpPr>
          <p:nvPr>
            <p:ph type="body"/>
          </p:nvPr>
        </p:nvSpPr>
        <p:spPr>
          <a:xfrm>
            <a:off x="360000" y="1720312"/>
            <a:ext cx="9481424" cy="4939688"/>
          </a:xfrm>
        </p:spPr>
        <p:txBody>
          <a:bodyPr>
            <a:normAutofit fontScale="85000" lnSpcReduction="20000"/>
          </a:bodyPr>
          <a:lstStyle/>
          <a:p>
            <a:r>
              <a:rPr lang="en-US" b="1" dirty="0"/>
              <a:t>Bangalore:</a:t>
            </a:r>
            <a:endParaRPr lang="en-US" dirty="0"/>
          </a:p>
          <a:p>
            <a:r>
              <a:rPr lang="en-US" b="1" dirty="0"/>
              <a:t> </a:t>
            </a:r>
            <a:endParaRPr lang="en-US" dirty="0"/>
          </a:p>
          <a:p>
            <a:pPr lvl="0"/>
            <a:r>
              <a:rPr lang="en-US" dirty="0"/>
              <a:t>There are 37 venues in cluster 0 having average price of 1.27 and mean rating as 4.14</a:t>
            </a:r>
          </a:p>
          <a:p>
            <a:pPr lvl="0"/>
            <a:r>
              <a:rPr lang="en-US" dirty="0"/>
              <a:t>There are 4 venues in cluster 1 having average price of 4.00 and mean rating as 4.10</a:t>
            </a:r>
          </a:p>
          <a:p>
            <a:pPr lvl="0"/>
            <a:r>
              <a:rPr lang="en-US" dirty="0"/>
              <a:t>There are 14 venues in cluster 2 having average price of 3.07 and mean rating as 4.09</a:t>
            </a:r>
          </a:p>
          <a:p>
            <a:r>
              <a:rPr lang="en-US" b="1" dirty="0"/>
              <a:t>Chennai:</a:t>
            </a:r>
            <a:endParaRPr lang="en-US" dirty="0"/>
          </a:p>
          <a:p>
            <a:pPr lvl="0"/>
            <a:r>
              <a:rPr lang="en-US" dirty="0"/>
              <a:t>There are 37 venues in cluster 0 having average price of 1.49 and mean rating as 4.05</a:t>
            </a:r>
          </a:p>
          <a:p>
            <a:pPr lvl="0"/>
            <a:r>
              <a:rPr lang="en-US" dirty="0"/>
              <a:t>There are 6 venues in cluster 1 having average price of 4.00 and mean rating as 4.08</a:t>
            </a:r>
          </a:p>
          <a:p>
            <a:pPr lvl="0"/>
            <a:r>
              <a:rPr lang="en-US" dirty="0"/>
              <a:t>There are 18 venues in cluster 2 having average price of 2.94 and mean rating as 4.14</a:t>
            </a:r>
          </a:p>
          <a:p>
            <a:endParaRPr lang="en-US" dirty="0"/>
          </a:p>
        </p:txBody>
      </p:sp>
    </p:spTree>
    <p:extLst>
      <p:ext uri="{BB962C8B-B14F-4D97-AF65-F5344CB8AC3E}">
        <p14:creationId xmlns:p14="http://schemas.microsoft.com/office/powerpoint/2010/main" val="1133592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739</Words>
  <Application>Microsoft Office PowerPoint</Application>
  <PresentationFormat>Custom</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Source Sans Pro Black</vt:lpstr>
      <vt:lpstr>Source Sans Pro Light</vt:lpstr>
      <vt:lpstr>Source Sans Pro SemiBold</vt:lpstr>
      <vt:lpstr>Times New Roman</vt:lpstr>
      <vt:lpstr>Office Theme</vt:lpstr>
      <vt:lpstr>Office Theme</vt:lpstr>
      <vt:lpstr>PowerPoint Presentation</vt:lpstr>
      <vt:lpstr>PowerPoint Presentation</vt:lpstr>
      <vt:lpstr>PowerPoint Presentation</vt:lpstr>
      <vt:lpstr>Data</vt:lpstr>
      <vt:lpstr>Foursquare API </vt:lpstr>
      <vt:lpstr>Zomato API</vt:lpstr>
      <vt:lpstr>Methodology</vt:lpstr>
      <vt:lpstr>Categories</vt:lpstr>
      <vt:lpstr>Clustering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subject/>
  <dc:creator>parthasarathy g</dc:creator>
  <dc:description/>
  <cp:lastModifiedBy>parthasarathy g</cp:lastModifiedBy>
  <cp:revision>4</cp:revision>
  <dcterms:created xsi:type="dcterms:W3CDTF">2020-03-27T20:35:13Z</dcterms:created>
  <dcterms:modified xsi:type="dcterms:W3CDTF">2020-04-04T18:53:28Z</dcterms:modified>
  <dc:language>en-IN</dc:language>
</cp:coreProperties>
</file>