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4" r:id="rId3"/>
    <p:sldId id="276" r:id="rId4"/>
    <p:sldId id="257" r:id="rId5"/>
    <p:sldId id="258"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7" r:id="rId21"/>
    <p:sldId id="278" r:id="rId2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2"/>
    <p:restoredTop sz="94610"/>
  </p:normalViewPr>
  <p:slideViewPr>
    <p:cSldViewPr snapToGrid="0" snapToObjects="1">
      <p:cViewPr varScale="1">
        <p:scale>
          <a:sx n="93" d="100"/>
          <a:sy n="93" d="100"/>
        </p:scale>
        <p:origin x="64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35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49738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339369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xml"/><Relationship Id="rId1" Type="http://schemas.openxmlformats.org/officeDocument/2006/relationships/video" Target="https://www.youtube.com/embed/T-D1OfcDW1M?feature=oemb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1.xml"/><Relationship Id="rId1" Type="http://schemas.openxmlformats.org/officeDocument/2006/relationships/video" Target="https://www.youtube.com/embed/BrsocJb-fAo?feature=oemb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google.com/document/d/1rKqjqh2svLgUyUHOSHJsH4Mt9sRJOVSeGyo1T8WNEkU/edit"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aws.amazon.com/what-is/retrieval-augmented-generation/#:~:text=Retrieval%2DAugmented%20Generation%20(RAG),sources%20before%20generating%20a%20response" TargetMode="External"/><Relationship Id="rId2" Type="http://schemas.openxmlformats.org/officeDocument/2006/relationships/hyperlink" Target="https://blogs.nvidia.com/blog/2023/11/15/what-is-retrieval-augmented-generation/" TargetMode="External"/><Relationship Id="rId1" Type="http://schemas.openxmlformats.org/officeDocument/2006/relationships/slideLayout" Target="../slideLayouts/slideLayout1.xml"/><Relationship Id="rId6" Type="http://schemas.openxmlformats.org/officeDocument/2006/relationships/hyperlink" Target="https://research.ibm.com/blog/retrieval-augmented-generation-RAG" TargetMode="External"/><Relationship Id="rId5" Type="http://schemas.openxmlformats.org/officeDocument/2006/relationships/hyperlink" Target="https://www.coursera.org/projects/introduction-to-rag" TargetMode="External"/><Relationship Id="rId4" Type="http://schemas.openxmlformats.org/officeDocument/2006/relationships/hyperlink" Target="https://medium.com/@rajan.sethi36/rag-retrieval-argumentation-generation-c6d035c9e2a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346364"/>
            <a:ext cx="14630400" cy="8229600"/>
          </a:xfrm>
          <a:prstGeom prst="rect">
            <a:avLst/>
          </a:prstGeom>
          <a:solidFill>
            <a:srgbClr val="F7F7F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346364"/>
            <a:ext cx="5486400" cy="8229600"/>
          </a:xfrm>
          <a:prstGeom prst="rect">
            <a:avLst/>
          </a:prstGeom>
        </p:spPr>
      </p:pic>
      <p:sp>
        <p:nvSpPr>
          <p:cNvPr id="5" name="Text 2"/>
          <p:cNvSpPr/>
          <p:nvPr/>
        </p:nvSpPr>
        <p:spPr>
          <a:xfrm>
            <a:off x="6319599" y="1959769"/>
            <a:ext cx="7477601" cy="1916430"/>
          </a:xfrm>
          <a:prstGeom prst="rect">
            <a:avLst/>
          </a:prstGeom>
          <a:noFill/>
          <a:ln/>
        </p:spPr>
        <p:txBody>
          <a:bodyPr wrap="square" rtlCol="0" anchor="t"/>
          <a:lstStyle/>
          <a:p>
            <a:pPr marL="0" indent="0">
              <a:lnSpc>
                <a:spcPts val="7545"/>
              </a:lnSpc>
              <a:buNone/>
            </a:pPr>
            <a:r>
              <a:rPr lang="en-US" sz="6036" dirty="0">
                <a:solidFill>
                  <a:srgbClr val="383838"/>
                </a:solidFill>
                <a:latin typeface="Calibri" panose="020F0502020204030204" pitchFamily="34" charset="0"/>
                <a:ea typeface="Patrick Hand" pitchFamily="34" charset="-122"/>
                <a:cs typeface="Calibri" panose="020F0502020204030204" pitchFamily="34" charset="0"/>
              </a:rPr>
              <a:t>Retrieval-Augmented Generation (RAG)</a:t>
            </a:r>
            <a:endParaRPr lang="en-US" sz="6036" dirty="0"/>
          </a:p>
        </p:txBody>
      </p:sp>
      <p:sp>
        <p:nvSpPr>
          <p:cNvPr id="6" name="Text 3"/>
          <p:cNvSpPr/>
          <p:nvPr/>
        </p:nvSpPr>
        <p:spPr>
          <a:xfrm>
            <a:off x="6319599" y="4209455"/>
            <a:ext cx="7477601" cy="1421606"/>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Retrieval-Augmented Generation (RAG) is a powerful technique that combines language models with knowledge retrieval to generate more informative and coherent responses. It leverages both the generative capabilities of language models and the factual knowledge stored in large databases.</a:t>
            </a:r>
            <a:endParaRPr lang="en-US" sz="1750" dirty="0"/>
          </a:p>
        </p:txBody>
      </p:sp>
      <p:sp>
        <p:nvSpPr>
          <p:cNvPr id="7" name="Shape 4"/>
          <p:cNvSpPr/>
          <p:nvPr/>
        </p:nvSpPr>
        <p:spPr>
          <a:xfrm>
            <a:off x="6319599" y="5897642"/>
            <a:ext cx="355402" cy="355402"/>
          </a:xfrm>
          <a:prstGeom prst="roundRect">
            <a:avLst>
              <a:gd name="adj" fmla="val 25726039"/>
            </a:avLst>
          </a:prstGeom>
          <a:noFill/>
          <a:ln w="7620">
            <a:solidFill>
              <a:srgbClr val="FFFFFF"/>
            </a:solidFill>
            <a:prstDash val="solid"/>
          </a:ln>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0"/>
            <a:ext cx="14630400" cy="8229600"/>
          </a:xfrm>
          <a:prstGeom prst="rect">
            <a:avLst/>
          </a:prstGeom>
          <a:solidFill>
            <a:srgbClr val="F7F7F7"/>
          </a:solidFill>
          <a:ln/>
        </p:spPr>
        <p:txBody>
          <a:bodyPr/>
          <a:lstStyle/>
          <a:p>
            <a:endParaRPr lang="en-US"/>
          </a:p>
        </p:txBody>
      </p:sp>
      <p:sp>
        <p:nvSpPr>
          <p:cNvPr id="4" name="Text 2"/>
          <p:cNvSpPr/>
          <p:nvPr/>
        </p:nvSpPr>
        <p:spPr>
          <a:xfrm>
            <a:off x="3093363" y="814388"/>
            <a:ext cx="5619274"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Future Developments in RAG</a:t>
            </a:r>
            <a:endParaRPr lang="en-US" sz="4374" dirty="0"/>
          </a:p>
        </p:txBody>
      </p:sp>
      <p:pic>
        <p:nvPicPr>
          <p:cNvPr id="5" name="Image 0" descr="preencoded.png"/>
          <p:cNvPicPr>
            <a:picLocks noChangeAspect="1"/>
          </p:cNvPicPr>
          <p:nvPr/>
        </p:nvPicPr>
        <p:blipFill>
          <a:blip r:embed="rId3"/>
          <a:stretch>
            <a:fillRect/>
          </a:stretch>
        </p:blipFill>
        <p:spPr>
          <a:xfrm>
            <a:off x="3093363" y="1953101"/>
            <a:ext cx="2110859" cy="888682"/>
          </a:xfrm>
          <a:prstGeom prst="rect">
            <a:avLst/>
          </a:prstGeom>
        </p:spPr>
      </p:pic>
      <p:sp>
        <p:nvSpPr>
          <p:cNvPr id="6" name="Text 3"/>
          <p:cNvSpPr/>
          <p:nvPr/>
        </p:nvSpPr>
        <p:spPr>
          <a:xfrm>
            <a:off x="3315533" y="3175040"/>
            <a:ext cx="1666518" cy="1041559"/>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Improved Knowledge Bases</a:t>
            </a:r>
            <a:endParaRPr lang="en-US" sz="2187" dirty="0"/>
          </a:p>
        </p:txBody>
      </p:sp>
      <p:sp>
        <p:nvSpPr>
          <p:cNvPr id="7" name="Text 4"/>
          <p:cNvSpPr/>
          <p:nvPr/>
        </p:nvSpPr>
        <p:spPr>
          <a:xfrm>
            <a:off x="3315533" y="4349829"/>
            <a:ext cx="1666518" cy="2843213"/>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Advancements in knowledge extraction and curation will lead to more comprehensive and accurate knowledge bases for RAG.</a:t>
            </a:r>
            <a:endParaRPr lang="en-US" sz="1750" dirty="0"/>
          </a:p>
        </p:txBody>
      </p:sp>
      <p:pic>
        <p:nvPicPr>
          <p:cNvPr id="8" name="Image 1" descr="preencoded.png"/>
          <p:cNvPicPr>
            <a:picLocks noChangeAspect="1"/>
          </p:cNvPicPr>
          <p:nvPr/>
        </p:nvPicPr>
        <p:blipFill>
          <a:blip r:embed="rId4"/>
          <a:stretch>
            <a:fillRect/>
          </a:stretch>
        </p:blipFill>
        <p:spPr>
          <a:xfrm>
            <a:off x="5204222" y="1953101"/>
            <a:ext cx="2110859" cy="888682"/>
          </a:xfrm>
          <a:prstGeom prst="rect">
            <a:avLst/>
          </a:prstGeom>
        </p:spPr>
      </p:pic>
      <p:sp>
        <p:nvSpPr>
          <p:cNvPr id="9" name="Text 5"/>
          <p:cNvSpPr/>
          <p:nvPr/>
        </p:nvSpPr>
        <p:spPr>
          <a:xfrm>
            <a:off x="5426393" y="3175040"/>
            <a:ext cx="1666518"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Multimodal Integration</a:t>
            </a:r>
            <a:endParaRPr lang="en-US" sz="2187" dirty="0"/>
          </a:p>
        </p:txBody>
      </p:sp>
      <p:sp>
        <p:nvSpPr>
          <p:cNvPr id="10" name="Text 6"/>
          <p:cNvSpPr/>
          <p:nvPr/>
        </p:nvSpPr>
        <p:spPr>
          <a:xfrm>
            <a:off x="5426393" y="4002643"/>
            <a:ext cx="1666518" cy="2487811"/>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Incorporating visual and other modalities into the retrieval and generation process can enhance the capabilities of RAG.</a:t>
            </a:r>
            <a:endParaRPr lang="en-US" sz="1750" dirty="0"/>
          </a:p>
        </p:txBody>
      </p:sp>
      <p:pic>
        <p:nvPicPr>
          <p:cNvPr id="11" name="Image 2" descr="preencoded.png"/>
          <p:cNvPicPr>
            <a:picLocks noChangeAspect="1"/>
          </p:cNvPicPr>
          <p:nvPr/>
        </p:nvPicPr>
        <p:blipFill>
          <a:blip r:embed="rId5"/>
          <a:stretch>
            <a:fillRect/>
          </a:stretch>
        </p:blipFill>
        <p:spPr>
          <a:xfrm>
            <a:off x="7315081" y="1953101"/>
            <a:ext cx="2110859" cy="888682"/>
          </a:xfrm>
          <a:prstGeom prst="rect">
            <a:avLst/>
          </a:prstGeom>
        </p:spPr>
      </p:pic>
      <p:sp>
        <p:nvSpPr>
          <p:cNvPr id="12" name="Text 7"/>
          <p:cNvSpPr/>
          <p:nvPr/>
        </p:nvSpPr>
        <p:spPr>
          <a:xfrm>
            <a:off x="7537252" y="3175040"/>
            <a:ext cx="1666518"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Reinforcement Learning</a:t>
            </a:r>
            <a:endParaRPr lang="en-US" sz="2187" dirty="0"/>
          </a:p>
        </p:txBody>
      </p:sp>
      <p:sp>
        <p:nvSpPr>
          <p:cNvPr id="13" name="Text 8"/>
          <p:cNvSpPr/>
          <p:nvPr/>
        </p:nvSpPr>
        <p:spPr>
          <a:xfrm>
            <a:off x="7537252" y="4002643"/>
            <a:ext cx="1666518" cy="2487811"/>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Applying reinforcement learning techniques to RAG can help the system learn to generate more optimal responses.</a:t>
            </a:r>
            <a:endParaRPr lang="en-US" sz="1750" dirty="0"/>
          </a:p>
        </p:txBody>
      </p:sp>
      <p:pic>
        <p:nvPicPr>
          <p:cNvPr id="14" name="Image 3" descr="preencoded.png"/>
          <p:cNvPicPr>
            <a:picLocks noChangeAspect="1"/>
          </p:cNvPicPr>
          <p:nvPr/>
        </p:nvPicPr>
        <p:blipFill>
          <a:blip r:embed="rId6"/>
          <a:stretch>
            <a:fillRect/>
          </a:stretch>
        </p:blipFill>
        <p:spPr>
          <a:xfrm>
            <a:off x="9425940" y="1953101"/>
            <a:ext cx="2110978" cy="888682"/>
          </a:xfrm>
          <a:prstGeom prst="rect">
            <a:avLst/>
          </a:prstGeom>
        </p:spPr>
      </p:pic>
      <p:sp>
        <p:nvSpPr>
          <p:cNvPr id="15" name="Text 9"/>
          <p:cNvSpPr/>
          <p:nvPr/>
        </p:nvSpPr>
        <p:spPr>
          <a:xfrm>
            <a:off x="9648111" y="3175040"/>
            <a:ext cx="1666637"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Ethical Considerations</a:t>
            </a:r>
            <a:endParaRPr lang="en-US" sz="2187" dirty="0"/>
          </a:p>
        </p:txBody>
      </p:sp>
      <p:sp>
        <p:nvSpPr>
          <p:cNvPr id="16" name="Text 10"/>
          <p:cNvSpPr/>
          <p:nvPr/>
        </p:nvSpPr>
        <p:spPr>
          <a:xfrm>
            <a:off x="9648111" y="4002643"/>
            <a:ext cx="1666637" cy="2487811"/>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Addressing ethical concerns, such as bias and misinformation, will be crucial for the responsible development of RAG.</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B930AC-9B97-DE92-DF57-82F79BDDDD31}"/>
              </a:ext>
            </a:extLst>
          </p:cNvPr>
          <p:cNvSpPr txBox="1"/>
          <p:nvPr/>
        </p:nvSpPr>
        <p:spPr>
          <a:xfrm>
            <a:off x="1005840" y="221766"/>
            <a:ext cx="12618720" cy="180705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solidFill>
                <a:ea typeface="+mj-ea"/>
                <a:cs typeface="+mj-cs"/>
              </a:rPr>
              <a:t>Education Video on RAG</a:t>
            </a:r>
            <a:br>
              <a:rPr lang="en-US" sz="3600" kern="1200" dirty="0">
                <a:solidFill>
                  <a:schemeClr val="tx1"/>
                </a:solidFill>
                <a:ea typeface="+mj-ea"/>
                <a:cs typeface="+mj-cs"/>
              </a:rPr>
            </a:br>
            <a:endParaRPr lang="en-US" sz="3600" kern="1200" dirty="0">
              <a:solidFill>
                <a:schemeClr val="tx1"/>
              </a:solidFill>
              <a:ea typeface="+mj-ea"/>
              <a:cs typeface="+mj-cs"/>
            </a:endParaRPr>
          </a:p>
        </p:txBody>
      </p:sp>
      <p:pic>
        <p:nvPicPr>
          <p:cNvPr id="4" name="Online Media 3" descr="What is Retrieval-Augmented Generation (RAG)?">
            <a:hlinkClick r:id="" action="ppaction://media"/>
            <a:extLst>
              <a:ext uri="{FF2B5EF4-FFF2-40B4-BE49-F238E27FC236}">
                <a16:creationId xmlns:a16="http://schemas.microsoft.com/office/drawing/2014/main" id="{23F40E60-9729-D8B2-6048-DC214EE9476B}"/>
              </a:ext>
            </a:extLst>
          </p:cNvPr>
          <p:cNvPicPr>
            <a:picLocks noRot="1" noChangeAspect="1"/>
          </p:cNvPicPr>
          <p:nvPr>
            <a:videoFile r:link="rId1"/>
          </p:nvPr>
        </p:nvPicPr>
        <p:blipFill>
          <a:blip r:embed="rId3"/>
          <a:stretch>
            <a:fillRect/>
          </a:stretch>
        </p:blipFill>
        <p:spPr>
          <a:xfrm>
            <a:off x="2587383" y="2214511"/>
            <a:ext cx="9451969" cy="5340363"/>
          </a:xfrm>
          <a:prstGeom prst="rect">
            <a:avLst/>
          </a:prstGeom>
        </p:spPr>
      </p:pic>
    </p:spTree>
    <p:extLst>
      <p:ext uri="{BB962C8B-B14F-4D97-AF65-F5344CB8AC3E}">
        <p14:creationId xmlns:p14="http://schemas.microsoft.com/office/powerpoint/2010/main" val="119565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037993" y="2039064"/>
            <a:ext cx="5735003"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Cloud Services for RAG</a:t>
            </a:r>
            <a:endParaRPr lang="en-US" sz="4374" dirty="0"/>
          </a:p>
        </p:txBody>
      </p:sp>
      <p:sp>
        <p:nvSpPr>
          <p:cNvPr id="5" name="Text 2"/>
          <p:cNvSpPr/>
          <p:nvPr/>
        </p:nvSpPr>
        <p:spPr>
          <a:xfrm>
            <a:off x="2037993" y="3288863"/>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Flexible Hosting</a:t>
            </a:r>
            <a:endParaRPr lang="en-US" sz="2187" dirty="0"/>
          </a:p>
        </p:txBody>
      </p:sp>
      <p:sp>
        <p:nvSpPr>
          <p:cNvPr id="6" name="Text 3"/>
          <p:cNvSpPr/>
          <p:nvPr/>
        </p:nvSpPr>
        <p:spPr>
          <a:xfrm>
            <a:off x="2037993" y="3858220"/>
            <a:ext cx="3156347"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Leverage cloud platforms like AWS, Azure, or Google Cloud to host your educational AI applications, ensuring scalability and reliability.</a:t>
            </a:r>
            <a:endParaRPr lang="en-US" sz="1750" dirty="0"/>
          </a:p>
        </p:txBody>
      </p:sp>
      <p:sp>
        <p:nvSpPr>
          <p:cNvPr id="7" name="Text 4"/>
          <p:cNvSpPr/>
          <p:nvPr/>
        </p:nvSpPr>
        <p:spPr>
          <a:xfrm>
            <a:off x="5743932" y="3288863"/>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Intelligent APIs</a:t>
            </a:r>
            <a:endParaRPr lang="en-US" sz="2187" dirty="0"/>
          </a:p>
        </p:txBody>
      </p:sp>
      <p:sp>
        <p:nvSpPr>
          <p:cNvPr id="8" name="Text 5"/>
          <p:cNvSpPr/>
          <p:nvPr/>
        </p:nvSpPr>
        <p:spPr>
          <a:xfrm>
            <a:off x="5743932" y="3858220"/>
            <a:ext cx="3156347"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Integrate cloud-based AI services, such as natural language processing and machine learning, to enhance the capabilities of your educational tools.</a:t>
            </a:r>
            <a:endParaRPr lang="en-US" sz="1750" dirty="0"/>
          </a:p>
        </p:txBody>
      </p:sp>
      <p:sp>
        <p:nvSpPr>
          <p:cNvPr id="9" name="Text 6"/>
          <p:cNvSpPr/>
          <p:nvPr/>
        </p:nvSpPr>
        <p:spPr>
          <a:xfrm>
            <a:off x="9449872" y="3288863"/>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Seamless Integration</a:t>
            </a:r>
            <a:endParaRPr lang="en-US" sz="2187" dirty="0"/>
          </a:p>
        </p:txBody>
      </p:sp>
      <p:sp>
        <p:nvSpPr>
          <p:cNvPr id="10" name="Text 7"/>
          <p:cNvSpPr/>
          <p:nvPr/>
        </p:nvSpPr>
        <p:spPr>
          <a:xfrm>
            <a:off x="9449872" y="3858220"/>
            <a:ext cx="3156347"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Connect your educational AI applications with popular cloud-based tools and services, enabling a seamless user experience.</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168479"/>
            <a:ext cx="93064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Unleash the Potential of No-Code Chatbots</a:t>
            </a:r>
            <a:endParaRPr lang="en-US" sz="4374" dirty="0"/>
          </a:p>
        </p:txBody>
      </p:sp>
      <p:sp>
        <p:nvSpPr>
          <p:cNvPr id="6" name="Shape 2"/>
          <p:cNvSpPr/>
          <p:nvPr/>
        </p:nvSpPr>
        <p:spPr>
          <a:xfrm>
            <a:off x="4490799" y="3064073"/>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7" name="Text 3"/>
          <p:cNvSpPr/>
          <p:nvPr/>
        </p:nvSpPr>
        <p:spPr>
          <a:xfrm>
            <a:off x="4669155" y="3105745"/>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8" name="Text 4"/>
          <p:cNvSpPr/>
          <p:nvPr/>
        </p:nvSpPr>
        <p:spPr>
          <a:xfrm>
            <a:off x="5212913" y="3140393"/>
            <a:ext cx="302133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Conversational Learning</a:t>
            </a:r>
            <a:endParaRPr lang="en-US" sz="2187" dirty="0"/>
          </a:p>
        </p:txBody>
      </p:sp>
      <p:sp>
        <p:nvSpPr>
          <p:cNvPr id="9" name="Text 5"/>
          <p:cNvSpPr/>
          <p:nvPr/>
        </p:nvSpPr>
        <p:spPr>
          <a:xfrm>
            <a:off x="5212913" y="3620810"/>
            <a:ext cx="38200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Empower students with interactive chatbots that can answer questions, provide personalized guidance, and facilitate engaging discussions.</a:t>
            </a:r>
            <a:endParaRPr lang="en-US" sz="1750" dirty="0"/>
          </a:p>
        </p:txBody>
      </p:sp>
      <p:sp>
        <p:nvSpPr>
          <p:cNvPr id="10" name="Shape 6"/>
          <p:cNvSpPr/>
          <p:nvPr/>
        </p:nvSpPr>
        <p:spPr>
          <a:xfrm>
            <a:off x="9255085" y="3064073"/>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11" name="Text 7"/>
          <p:cNvSpPr/>
          <p:nvPr/>
        </p:nvSpPr>
        <p:spPr>
          <a:xfrm>
            <a:off x="9411891" y="3105745"/>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2" name="Text 8"/>
          <p:cNvSpPr/>
          <p:nvPr/>
        </p:nvSpPr>
        <p:spPr>
          <a:xfrm>
            <a:off x="9977199" y="3140393"/>
            <a:ext cx="2882622"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Effortless Development</a:t>
            </a:r>
            <a:endParaRPr lang="en-US" sz="2187" dirty="0"/>
          </a:p>
        </p:txBody>
      </p:sp>
      <p:sp>
        <p:nvSpPr>
          <p:cNvPr id="13" name="Text 9"/>
          <p:cNvSpPr/>
          <p:nvPr/>
        </p:nvSpPr>
        <p:spPr>
          <a:xfrm>
            <a:off x="9977199" y="3620810"/>
            <a:ext cx="382000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Leverage no-code chatbot platforms like Dialogflow, Botkit, or Rasa to create sophisticated educational chatbots without extensive coding skills.</a:t>
            </a:r>
            <a:endParaRPr lang="en-US" sz="1750" dirty="0"/>
          </a:p>
        </p:txBody>
      </p:sp>
      <p:sp>
        <p:nvSpPr>
          <p:cNvPr id="14" name="Shape 10"/>
          <p:cNvSpPr/>
          <p:nvPr/>
        </p:nvSpPr>
        <p:spPr>
          <a:xfrm>
            <a:off x="4490799" y="5793581"/>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15" name="Text 11"/>
          <p:cNvSpPr/>
          <p:nvPr/>
        </p:nvSpPr>
        <p:spPr>
          <a:xfrm>
            <a:off x="4648795" y="5835253"/>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6" name="Text 12"/>
          <p:cNvSpPr/>
          <p:nvPr/>
        </p:nvSpPr>
        <p:spPr>
          <a:xfrm>
            <a:off x="5212913" y="5869900"/>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Adaptive Experiences</a:t>
            </a:r>
            <a:endParaRPr lang="en-US" sz="2187" dirty="0"/>
          </a:p>
        </p:txBody>
      </p:sp>
      <p:sp>
        <p:nvSpPr>
          <p:cNvPr id="17" name="Text 13"/>
          <p:cNvSpPr/>
          <p:nvPr/>
        </p:nvSpPr>
        <p:spPr>
          <a:xfrm>
            <a:off x="5212913" y="6350317"/>
            <a:ext cx="8584287"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Implement chatbots that can adapt to individual student needs, providing tailored support and recommendations.</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037993" y="1850231"/>
            <a:ext cx="920877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Designing Engaging UI for RAG Apps</a:t>
            </a:r>
            <a:endParaRPr lang="en-US" sz="4374" dirty="0"/>
          </a:p>
        </p:txBody>
      </p:sp>
      <p:pic>
        <p:nvPicPr>
          <p:cNvPr id="5" name="Image 1" descr="preencoded.png"/>
          <p:cNvPicPr>
            <a:picLocks noChangeAspect="1"/>
          </p:cNvPicPr>
          <p:nvPr/>
        </p:nvPicPr>
        <p:blipFill>
          <a:blip r:embed="rId4"/>
          <a:stretch>
            <a:fillRect/>
          </a:stretch>
        </p:blipFill>
        <p:spPr>
          <a:xfrm>
            <a:off x="2037993" y="2988945"/>
            <a:ext cx="555427" cy="555427"/>
          </a:xfrm>
          <a:prstGeom prst="rect">
            <a:avLst/>
          </a:prstGeom>
        </p:spPr>
      </p:pic>
      <p:sp>
        <p:nvSpPr>
          <p:cNvPr id="6" name="Text 2"/>
          <p:cNvSpPr/>
          <p:nvPr/>
        </p:nvSpPr>
        <p:spPr>
          <a:xfrm>
            <a:off x="2037993" y="3766542"/>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Scheduling</a:t>
            </a:r>
            <a:endParaRPr lang="en-US" sz="2187" dirty="0"/>
          </a:p>
        </p:txBody>
      </p:sp>
      <p:sp>
        <p:nvSpPr>
          <p:cNvPr id="7" name="Text 3"/>
          <p:cNvSpPr/>
          <p:nvPr/>
        </p:nvSpPr>
        <p:spPr>
          <a:xfrm>
            <a:off x="2037993" y="4246959"/>
            <a:ext cx="2388632"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Integrate calendars and scheduling tools to help students manage their learning activities and deadlines.</a:t>
            </a:r>
            <a:endParaRPr lang="en-US" sz="1750" dirty="0"/>
          </a:p>
        </p:txBody>
      </p:sp>
      <p:pic>
        <p:nvPicPr>
          <p:cNvPr id="8" name="Image 2" descr="preencoded.png"/>
          <p:cNvPicPr>
            <a:picLocks noChangeAspect="1"/>
          </p:cNvPicPr>
          <p:nvPr/>
        </p:nvPicPr>
        <p:blipFill>
          <a:blip r:embed="rId5"/>
          <a:stretch>
            <a:fillRect/>
          </a:stretch>
        </p:blipFill>
        <p:spPr>
          <a:xfrm>
            <a:off x="4759881" y="2988945"/>
            <a:ext cx="555427" cy="555427"/>
          </a:xfrm>
          <a:prstGeom prst="rect">
            <a:avLst/>
          </a:prstGeom>
        </p:spPr>
      </p:pic>
      <p:sp>
        <p:nvSpPr>
          <p:cNvPr id="9" name="Text 4"/>
          <p:cNvSpPr/>
          <p:nvPr/>
        </p:nvSpPr>
        <p:spPr>
          <a:xfrm>
            <a:off x="4759881" y="3766542"/>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Personalization</a:t>
            </a:r>
            <a:endParaRPr lang="en-US" sz="2187" dirty="0"/>
          </a:p>
        </p:txBody>
      </p:sp>
      <p:sp>
        <p:nvSpPr>
          <p:cNvPr id="10" name="Text 5"/>
          <p:cNvSpPr/>
          <p:nvPr/>
        </p:nvSpPr>
        <p:spPr>
          <a:xfrm>
            <a:off x="4759881" y="4246959"/>
            <a:ext cx="2388632"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Customize the user interface to reflect individual preferences and learning styles, enhancing engagement and motivation.</a:t>
            </a:r>
            <a:endParaRPr lang="en-US" sz="1750" dirty="0"/>
          </a:p>
        </p:txBody>
      </p:sp>
      <p:pic>
        <p:nvPicPr>
          <p:cNvPr id="11" name="Image 3" descr="preencoded.png"/>
          <p:cNvPicPr>
            <a:picLocks noChangeAspect="1"/>
          </p:cNvPicPr>
          <p:nvPr/>
        </p:nvPicPr>
        <p:blipFill>
          <a:blip r:embed="rId6"/>
          <a:stretch>
            <a:fillRect/>
          </a:stretch>
        </p:blipFill>
        <p:spPr>
          <a:xfrm>
            <a:off x="7481768" y="2988945"/>
            <a:ext cx="555427" cy="555427"/>
          </a:xfrm>
          <a:prstGeom prst="rect">
            <a:avLst/>
          </a:prstGeom>
        </p:spPr>
      </p:pic>
      <p:sp>
        <p:nvSpPr>
          <p:cNvPr id="12" name="Text 6"/>
          <p:cNvSpPr/>
          <p:nvPr/>
        </p:nvSpPr>
        <p:spPr>
          <a:xfrm>
            <a:off x="7481768" y="3766542"/>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Progress Tracking</a:t>
            </a:r>
            <a:endParaRPr lang="en-US" sz="2187" dirty="0"/>
          </a:p>
        </p:txBody>
      </p:sp>
      <p:sp>
        <p:nvSpPr>
          <p:cNvPr id="13" name="Text 7"/>
          <p:cNvSpPr/>
          <p:nvPr/>
        </p:nvSpPr>
        <p:spPr>
          <a:xfrm>
            <a:off x="7481768" y="4246959"/>
            <a:ext cx="2388632"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Provide visual representations of student progress, allowing them to track their growth and achievements.</a:t>
            </a:r>
            <a:endParaRPr lang="en-US" sz="1750" dirty="0"/>
          </a:p>
        </p:txBody>
      </p:sp>
      <p:pic>
        <p:nvPicPr>
          <p:cNvPr id="14" name="Image 4" descr="preencoded.png"/>
          <p:cNvPicPr>
            <a:picLocks noChangeAspect="1"/>
          </p:cNvPicPr>
          <p:nvPr/>
        </p:nvPicPr>
        <p:blipFill>
          <a:blip r:embed="rId7"/>
          <a:stretch>
            <a:fillRect/>
          </a:stretch>
        </p:blipFill>
        <p:spPr>
          <a:xfrm>
            <a:off x="10203656" y="2988945"/>
            <a:ext cx="555427" cy="555427"/>
          </a:xfrm>
          <a:prstGeom prst="rect">
            <a:avLst/>
          </a:prstGeom>
        </p:spPr>
      </p:pic>
      <p:sp>
        <p:nvSpPr>
          <p:cNvPr id="15" name="Text 8"/>
          <p:cNvSpPr/>
          <p:nvPr/>
        </p:nvSpPr>
        <p:spPr>
          <a:xfrm>
            <a:off x="10203656" y="3766542"/>
            <a:ext cx="2388751"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Collaboration</a:t>
            </a:r>
            <a:endParaRPr lang="en-US" sz="2187" dirty="0"/>
          </a:p>
        </p:txBody>
      </p:sp>
      <p:sp>
        <p:nvSpPr>
          <p:cNvPr id="16" name="Text 9"/>
          <p:cNvSpPr/>
          <p:nvPr/>
        </p:nvSpPr>
        <p:spPr>
          <a:xfrm>
            <a:off x="10203656" y="4246959"/>
            <a:ext cx="2388751"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Enable seamless collaboration between students and educators through shared workspaces and communication tools.</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en-US"/>
          </a:p>
        </p:txBody>
      </p:sp>
      <p:sp>
        <p:nvSpPr>
          <p:cNvPr id="6" name="Text 2"/>
          <p:cNvSpPr/>
          <p:nvPr/>
        </p:nvSpPr>
        <p:spPr>
          <a:xfrm>
            <a:off x="2037993" y="1750219"/>
            <a:ext cx="866751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Integrating with Existing Platforms</a:t>
            </a:r>
            <a:endParaRPr lang="en-US" sz="4374" dirty="0"/>
          </a:p>
        </p:txBody>
      </p:sp>
      <p:pic>
        <p:nvPicPr>
          <p:cNvPr id="7" name="Image 2" descr="preencoded.png"/>
          <p:cNvPicPr>
            <a:picLocks noChangeAspect="1"/>
          </p:cNvPicPr>
          <p:nvPr/>
        </p:nvPicPr>
        <p:blipFill>
          <a:blip r:embed="rId5"/>
          <a:stretch>
            <a:fillRect/>
          </a:stretch>
        </p:blipFill>
        <p:spPr>
          <a:xfrm>
            <a:off x="2037993" y="2777847"/>
            <a:ext cx="3518059" cy="888682"/>
          </a:xfrm>
          <a:prstGeom prst="rect">
            <a:avLst/>
          </a:prstGeom>
        </p:spPr>
      </p:pic>
      <p:sp>
        <p:nvSpPr>
          <p:cNvPr id="8" name="Text 3"/>
          <p:cNvSpPr/>
          <p:nvPr/>
        </p:nvSpPr>
        <p:spPr>
          <a:xfrm>
            <a:off x="2260163" y="3999786"/>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LMS Integration</a:t>
            </a:r>
            <a:endParaRPr lang="en-US" sz="2187" dirty="0"/>
          </a:p>
        </p:txBody>
      </p:sp>
      <p:sp>
        <p:nvSpPr>
          <p:cNvPr id="9" name="Text 4"/>
          <p:cNvSpPr/>
          <p:nvPr/>
        </p:nvSpPr>
        <p:spPr>
          <a:xfrm>
            <a:off x="2260163" y="4480203"/>
            <a:ext cx="3073718"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Integrate your educational AI applications with popular Learning Management Systems (LMS) like Canvas, Moodle, or Blackboard.</a:t>
            </a:r>
            <a:endParaRPr lang="en-US" sz="1750" dirty="0"/>
          </a:p>
        </p:txBody>
      </p:sp>
      <p:pic>
        <p:nvPicPr>
          <p:cNvPr id="10" name="Image 3" descr="preencoded.png"/>
          <p:cNvPicPr>
            <a:picLocks noChangeAspect="1"/>
          </p:cNvPicPr>
          <p:nvPr/>
        </p:nvPicPr>
        <p:blipFill>
          <a:blip r:embed="rId6"/>
          <a:stretch>
            <a:fillRect/>
          </a:stretch>
        </p:blipFill>
        <p:spPr>
          <a:xfrm>
            <a:off x="5556052" y="2777847"/>
            <a:ext cx="3518178" cy="888682"/>
          </a:xfrm>
          <a:prstGeom prst="rect">
            <a:avLst/>
          </a:prstGeom>
        </p:spPr>
      </p:pic>
      <p:sp>
        <p:nvSpPr>
          <p:cNvPr id="11" name="Text 5"/>
          <p:cNvSpPr/>
          <p:nvPr/>
        </p:nvSpPr>
        <p:spPr>
          <a:xfrm>
            <a:off x="5778222" y="3999786"/>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Collaborative Apps</a:t>
            </a:r>
            <a:endParaRPr lang="en-US" sz="2187" dirty="0"/>
          </a:p>
        </p:txBody>
      </p:sp>
      <p:sp>
        <p:nvSpPr>
          <p:cNvPr id="12" name="Text 6"/>
          <p:cNvSpPr/>
          <p:nvPr/>
        </p:nvSpPr>
        <p:spPr>
          <a:xfrm>
            <a:off x="5778222" y="4480203"/>
            <a:ext cx="3073837"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Leverage cloud-based collaboration tools, such as Google Workspace or Microsoft 365, to enhance the learning experience.</a:t>
            </a:r>
            <a:endParaRPr lang="en-US" sz="1750" dirty="0"/>
          </a:p>
        </p:txBody>
      </p:sp>
      <p:pic>
        <p:nvPicPr>
          <p:cNvPr id="13" name="Image 4" descr="preencoded.png"/>
          <p:cNvPicPr>
            <a:picLocks noChangeAspect="1"/>
          </p:cNvPicPr>
          <p:nvPr/>
        </p:nvPicPr>
        <p:blipFill>
          <a:blip r:embed="rId7"/>
          <a:stretch>
            <a:fillRect/>
          </a:stretch>
        </p:blipFill>
        <p:spPr>
          <a:xfrm>
            <a:off x="9074229" y="2777847"/>
            <a:ext cx="3518178" cy="888682"/>
          </a:xfrm>
          <a:prstGeom prst="rect">
            <a:avLst/>
          </a:prstGeom>
        </p:spPr>
      </p:pic>
      <p:sp>
        <p:nvSpPr>
          <p:cNvPr id="14" name="Text 7"/>
          <p:cNvSpPr/>
          <p:nvPr/>
        </p:nvSpPr>
        <p:spPr>
          <a:xfrm>
            <a:off x="9296400" y="3999786"/>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Mobile-Friendly</a:t>
            </a:r>
            <a:endParaRPr lang="en-US" sz="2187" dirty="0"/>
          </a:p>
        </p:txBody>
      </p:sp>
      <p:sp>
        <p:nvSpPr>
          <p:cNvPr id="15" name="Text 8"/>
          <p:cNvSpPr/>
          <p:nvPr/>
        </p:nvSpPr>
        <p:spPr>
          <a:xfrm>
            <a:off x="9296400" y="4480203"/>
            <a:ext cx="307383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Ensure your educational AI applications are accessible and optimized for mobile devices, enabling learning on-the-go.</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037993" y="1250394"/>
            <a:ext cx="756285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Leveraging No-Code Platforms</a:t>
            </a:r>
            <a:endParaRPr lang="en-US" sz="4374" dirty="0"/>
          </a:p>
        </p:txBody>
      </p:sp>
      <p:sp>
        <p:nvSpPr>
          <p:cNvPr id="5" name="Shape 2"/>
          <p:cNvSpPr/>
          <p:nvPr/>
        </p:nvSpPr>
        <p:spPr>
          <a:xfrm>
            <a:off x="2037993" y="2389108"/>
            <a:ext cx="5166122" cy="2361605"/>
          </a:xfrm>
          <a:prstGeom prst="roundRect">
            <a:avLst>
              <a:gd name="adj" fmla="val 4234"/>
            </a:avLst>
          </a:prstGeom>
          <a:solidFill>
            <a:srgbClr val="E8E8E3"/>
          </a:solidFill>
          <a:ln w="7620">
            <a:solidFill>
              <a:srgbClr val="CECEC9"/>
            </a:solidFill>
            <a:prstDash val="solid"/>
          </a:ln>
        </p:spPr>
        <p:txBody>
          <a:bodyPr/>
          <a:lstStyle/>
          <a:p>
            <a:endParaRPr lang="en-US"/>
          </a:p>
        </p:txBody>
      </p:sp>
      <p:sp>
        <p:nvSpPr>
          <p:cNvPr id="6" name="Text 3"/>
          <p:cNvSpPr/>
          <p:nvPr/>
        </p:nvSpPr>
        <p:spPr>
          <a:xfrm>
            <a:off x="2267783" y="2618899"/>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Bubble</a:t>
            </a:r>
            <a:endParaRPr lang="en-US" sz="2187" dirty="0"/>
          </a:p>
        </p:txBody>
      </p:sp>
      <p:sp>
        <p:nvSpPr>
          <p:cNvPr id="7" name="Text 4"/>
          <p:cNvSpPr/>
          <p:nvPr/>
        </p:nvSpPr>
        <p:spPr>
          <a:xfrm>
            <a:off x="2267783" y="3099316"/>
            <a:ext cx="470654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powerful no-code platform for building fully functional web applications, including educational AI chatbots and interactive user interfaces.</a:t>
            </a:r>
            <a:endParaRPr lang="en-US" sz="1750" dirty="0"/>
          </a:p>
        </p:txBody>
      </p:sp>
      <p:sp>
        <p:nvSpPr>
          <p:cNvPr id="8" name="Shape 5"/>
          <p:cNvSpPr/>
          <p:nvPr/>
        </p:nvSpPr>
        <p:spPr>
          <a:xfrm>
            <a:off x="7426285" y="2389108"/>
            <a:ext cx="5166122" cy="2361605"/>
          </a:xfrm>
          <a:prstGeom prst="roundRect">
            <a:avLst>
              <a:gd name="adj" fmla="val 4234"/>
            </a:avLst>
          </a:prstGeom>
          <a:solidFill>
            <a:srgbClr val="E8E8E3"/>
          </a:solidFill>
          <a:ln w="7620">
            <a:solidFill>
              <a:srgbClr val="CECEC9"/>
            </a:solidFill>
            <a:prstDash val="solid"/>
          </a:ln>
        </p:spPr>
        <p:txBody>
          <a:bodyPr/>
          <a:lstStyle/>
          <a:p>
            <a:endParaRPr lang="en-US"/>
          </a:p>
        </p:txBody>
      </p:sp>
      <p:sp>
        <p:nvSpPr>
          <p:cNvPr id="9" name="Text 6"/>
          <p:cNvSpPr/>
          <p:nvPr/>
        </p:nvSpPr>
        <p:spPr>
          <a:xfrm>
            <a:off x="7656076" y="2618899"/>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Appian</a:t>
            </a:r>
            <a:endParaRPr lang="en-US" sz="2187" dirty="0"/>
          </a:p>
        </p:txBody>
      </p:sp>
      <p:sp>
        <p:nvSpPr>
          <p:cNvPr id="10" name="Text 7"/>
          <p:cNvSpPr/>
          <p:nvPr/>
        </p:nvSpPr>
        <p:spPr>
          <a:xfrm>
            <a:off x="7656076" y="3099316"/>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Offers a comprehensive suite of tools for creating enterprise-level applications, including AI-powered chatbots and intelligent workflows.</a:t>
            </a:r>
            <a:endParaRPr lang="en-US" sz="1750" dirty="0"/>
          </a:p>
        </p:txBody>
      </p:sp>
      <p:sp>
        <p:nvSpPr>
          <p:cNvPr id="11" name="Shape 8"/>
          <p:cNvSpPr/>
          <p:nvPr/>
        </p:nvSpPr>
        <p:spPr>
          <a:xfrm>
            <a:off x="2037993" y="4972883"/>
            <a:ext cx="5166122" cy="2006203"/>
          </a:xfrm>
          <a:prstGeom prst="roundRect">
            <a:avLst>
              <a:gd name="adj" fmla="val 4984"/>
            </a:avLst>
          </a:prstGeom>
          <a:solidFill>
            <a:srgbClr val="E8E8E3"/>
          </a:solidFill>
          <a:ln w="7620">
            <a:solidFill>
              <a:srgbClr val="CECEC9"/>
            </a:solidFill>
            <a:prstDash val="solid"/>
          </a:ln>
        </p:spPr>
        <p:txBody>
          <a:bodyPr/>
          <a:lstStyle/>
          <a:p>
            <a:endParaRPr lang="en-US"/>
          </a:p>
        </p:txBody>
      </p:sp>
      <p:sp>
        <p:nvSpPr>
          <p:cNvPr id="12" name="Text 9"/>
          <p:cNvSpPr/>
          <p:nvPr/>
        </p:nvSpPr>
        <p:spPr>
          <a:xfrm>
            <a:off x="2267783" y="5202674"/>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Webflow</a:t>
            </a:r>
            <a:endParaRPr lang="en-US" sz="2187" dirty="0"/>
          </a:p>
        </p:txBody>
      </p:sp>
      <p:sp>
        <p:nvSpPr>
          <p:cNvPr id="13" name="Text 10"/>
          <p:cNvSpPr/>
          <p:nvPr/>
        </p:nvSpPr>
        <p:spPr>
          <a:xfrm>
            <a:off x="2267783" y="5683091"/>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no-code web design platform that enables the creation of visually stunning, responsive educational AI applications.</a:t>
            </a:r>
            <a:endParaRPr lang="en-US" sz="1750" dirty="0"/>
          </a:p>
        </p:txBody>
      </p:sp>
      <p:sp>
        <p:nvSpPr>
          <p:cNvPr id="14" name="Shape 11"/>
          <p:cNvSpPr/>
          <p:nvPr/>
        </p:nvSpPr>
        <p:spPr>
          <a:xfrm>
            <a:off x="7426285" y="4972883"/>
            <a:ext cx="5166122" cy="2006203"/>
          </a:xfrm>
          <a:prstGeom prst="roundRect">
            <a:avLst>
              <a:gd name="adj" fmla="val 4984"/>
            </a:avLst>
          </a:prstGeom>
          <a:solidFill>
            <a:srgbClr val="E8E8E3"/>
          </a:solidFill>
          <a:ln w="7620">
            <a:solidFill>
              <a:srgbClr val="CECEC9"/>
            </a:solidFill>
            <a:prstDash val="solid"/>
          </a:ln>
        </p:spPr>
        <p:txBody>
          <a:bodyPr/>
          <a:lstStyle/>
          <a:p>
            <a:endParaRPr lang="en-US"/>
          </a:p>
        </p:txBody>
      </p:sp>
      <p:sp>
        <p:nvSpPr>
          <p:cNvPr id="15" name="Text 12"/>
          <p:cNvSpPr/>
          <p:nvPr/>
        </p:nvSpPr>
        <p:spPr>
          <a:xfrm>
            <a:off x="7656076" y="5202674"/>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Zapier</a:t>
            </a:r>
            <a:endParaRPr lang="en-US" sz="2187" dirty="0"/>
          </a:p>
        </p:txBody>
      </p:sp>
      <p:sp>
        <p:nvSpPr>
          <p:cNvPr id="16" name="Text 13"/>
          <p:cNvSpPr/>
          <p:nvPr/>
        </p:nvSpPr>
        <p:spPr>
          <a:xfrm>
            <a:off x="7656076" y="5683091"/>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Automate various tasks and integrate multiple cloud-based tools and services to streamline your educational AI development.</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037993" y="1205627"/>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Harnessing the Power of Open-Source Tools</a:t>
            </a:r>
            <a:endParaRPr lang="en-US" sz="4374" dirty="0"/>
          </a:p>
        </p:txBody>
      </p:sp>
      <p:sp>
        <p:nvSpPr>
          <p:cNvPr id="5" name="Shape 2"/>
          <p:cNvSpPr/>
          <p:nvPr/>
        </p:nvSpPr>
        <p:spPr>
          <a:xfrm>
            <a:off x="2037993" y="3038713"/>
            <a:ext cx="10554414" cy="3985260"/>
          </a:xfrm>
          <a:prstGeom prst="roundRect">
            <a:avLst>
              <a:gd name="adj" fmla="val 2509"/>
            </a:avLst>
          </a:prstGeom>
          <a:noFill/>
          <a:ln w="7620">
            <a:solidFill>
              <a:srgbClr val="000000">
                <a:alpha val="8000"/>
              </a:srgbClr>
            </a:solidFill>
            <a:prstDash val="solid"/>
          </a:ln>
        </p:spPr>
        <p:txBody>
          <a:bodyPr/>
          <a:lstStyle/>
          <a:p>
            <a:endParaRPr lang="en-US"/>
          </a:p>
        </p:txBody>
      </p:sp>
      <p:sp>
        <p:nvSpPr>
          <p:cNvPr id="6" name="Shape 3"/>
          <p:cNvSpPr/>
          <p:nvPr/>
        </p:nvSpPr>
        <p:spPr>
          <a:xfrm>
            <a:off x="2045613" y="3046333"/>
            <a:ext cx="10539174" cy="992505"/>
          </a:xfrm>
          <a:prstGeom prst="rect">
            <a:avLst/>
          </a:prstGeom>
          <a:solidFill>
            <a:srgbClr val="FFFFFF">
              <a:alpha val="4000"/>
            </a:srgbClr>
          </a:solidFill>
          <a:ln/>
        </p:spPr>
        <p:txBody>
          <a:bodyPr/>
          <a:lstStyle/>
          <a:p>
            <a:endParaRPr lang="en-US"/>
          </a:p>
        </p:txBody>
      </p:sp>
      <p:sp>
        <p:nvSpPr>
          <p:cNvPr id="7" name="Text 4"/>
          <p:cNvSpPr/>
          <p:nvPr/>
        </p:nvSpPr>
        <p:spPr>
          <a:xfrm>
            <a:off x="2267783" y="3187184"/>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OpenAI GPT-3</a:t>
            </a:r>
            <a:endParaRPr lang="en-US" sz="1750" dirty="0"/>
          </a:p>
        </p:txBody>
      </p:sp>
      <p:sp>
        <p:nvSpPr>
          <p:cNvPr id="8" name="Text 5"/>
          <p:cNvSpPr/>
          <p:nvPr/>
        </p:nvSpPr>
        <p:spPr>
          <a:xfrm>
            <a:off x="7541181" y="3187184"/>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Powerful language model for natural language processing and generation</a:t>
            </a:r>
            <a:endParaRPr lang="en-US" sz="1750" dirty="0"/>
          </a:p>
        </p:txBody>
      </p:sp>
      <p:sp>
        <p:nvSpPr>
          <p:cNvPr id="9" name="Shape 6"/>
          <p:cNvSpPr/>
          <p:nvPr/>
        </p:nvSpPr>
        <p:spPr>
          <a:xfrm>
            <a:off x="2045613" y="4038838"/>
            <a:ext cx="10539174" cy="992505"/>
          </a:xfrm>
          <a:prstGeom prst="rect">
            <a:avLst/>
          </a:prstGeom>
          <a:solidFill>
            <a:srgbClr val="000000">
              <a:alpha val="4000"/>
            </a:srgbClr>
          </a:solidFill>
          <a:ln/>
        </p:spPr>
        <p:txBody>
          <a:bodyPr/>
          <a:lstStyle/>
          <a:p>
            <a:endParaRPr lang="en-US"/>
          </a:p>
        </p:txBody>
      </p:sp>
      <p:sp>
        <p:nvSpPr>
          <p:cNvPr id="10" name="Text 7"/>
          <p:cNvSpPr/>
          <p:nvPr/>
        </p:nvSpPr>
        <p:spPr>
          <a:xfrm>
            <a:off x="2267783" y="4179689"/>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TensorFlow</a:t>
            </a:r>
            <a:endParaRPr lang="en-US" sz="1750" dirty="0"/>
          </a:p>
        </p:txBody>
      </p:sp>
      <p:sp>
        <p:nvSpPr>
          <p:cNvPr id="11" name="Text 8"/>
          <p:cNvSpPr/>
          <p:nvPr/>
        </p:nvSpPr>
        <p:spPr>
          <a:xfrm>
            <a:off x="7541181" y="4179689"/>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Flexible open-source machine learning library for building AI models</a:t>
            </a:r>
            <a:endParaRPr lang="en-US" sz="1750" dirty="0"/>
          </a:p>
        </p:txBody>
      </p:sp>
      <p:sp>
        <p:nvSpPr>
          <p:cNvPr id="12" name="Shape 9"/>
          <p:cNvSpPr/>
          <p:nvPr/>
        </p:nvSpPr>
        <p:spPr>
          <a:xfrm>
            <a:off x="2045613" y="5031343"/>
            <a:ext cx="10539174" cy="992505"/>
          </a:xfrm>
          <a:prstGeom prst="rect">
            <a:avLst/>
          </a:prstGeom>
          <a:solidFill>
            <a:srgbClr val="FFFFFF">
              <a:alpha val="4000"/>
            </a:srgbClr>
          </a:solidFill>
          <a:ln/>
        </p:spPr>
        <p:txBody>
          <a:bodyPr/>
          <a:lstStyle/>
          <a:p>
            <a:endParaRPr lang="en-US"/>
          </a:p>
        </p:txBody>
      </p:sp>
      <p:sp>
        <p:nvSpPr>
          <p:cNvPr id="13" name="Text 10"/>
          <p:cNvSpPr/>
          <p:nvPr/>
        </p:nvSpPr>
        <p:spPr>
          <a:xfrm>
            <a:off x="2267783" y="5172194"/>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Hugging Face Transformers</a:t>
            </a:r>
            <a:endParaRPr lang="en-US" sz="1750" dirty="0"/>
          </a:p>
        </p:txBody>
      </p:sp>
      <p:sp>
        <p:nvSpPr>
          <p:cNvPr id="14" name="Text 11"/>
          <p:cNvSpPr/>
          <p:nvPr/>
        </p:nvSpPr>
        <p:spPr>
          <a:xfrm>
            <a:off x="7541181" y="5172194"/>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Open-source library for state-of-the-art natural language processing models</a:t>
            </a:r>
            <a:endParaRPr lang="en-US" sz="1750" dirty="0"/>
          </a:p>
        </p:txBody>
      </p:sp>
      <p:sp>
        <p:nvSpPr>
          <p:cNvPr id="15" name="Shape 12"/>
          <p:cNvSpPr/>
          <p:nvPr/>
        </p:nvSpPr>
        <p:spPr>
          <a:xfrm>
            <a:off x="2045613" y="6023848"/>
            <a:ext cx="10539174" cy="992505"/>
          </a:xfrm>
          <a:prstGeom prst="rect">
            <a:avLst/>
          </a:prstGeom>
          <a:solidFill>
            <a:srgbClr val="000000">
              <a:alpha val="4000"/>
            </a:srgbClr>
          </a:solidFill>
          <a:ln/>
        </p:spPr>
        <p:txBody>
          <a:bodyPr/>
          <a:lstStyle/>
          <a:p>
            <a:endParaRPr lang="en-US"/>
          </a:p>
        </p:txBody>
      </p:sp>
      <p:sp>
        <p:nvSpPr>
          <p:cNvPr id="16" name="Text 13"/>
          <p:cNvSpPr/>
          <p:nvPr/>
        </p:nvSpPr>
        <p:spPr>
          <a:xfrm>
            <a:off x="2267783" y="6164699"/>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Rasa</a:t>
            </a:r>
            <a:endParaRPr lang="en-US" sz="1750" dirty="0"/>
          </a:p>
        </p:txBody>
      </p:sp>
      <p:sp>
        <p:nvSpPr>
          <p:cNvPr id="17" name="Text 14"/>
          <p:cNvSpPr/>
          <p:nvPr/>
        </p:nvSpPr>
        <p:spPr>
          <a:xfrm>
            <a:off x="7541181" y="6164699"/>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Open-source conversational AI platform for building chatbots and assistants</a:t>
            </a:r>
            <a:endParaRPr lang="en-US" sz="17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037993" y="1263491"/>
            <a:ext cx="9666327"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Unlocking the Future of Educational AI</a:t>
            </a:r>
            <a:endParaRPr lang="en-US" sz="4374" dirty="0"/>
          </a:p>
        </p:txBody>
      </p:sp>
      <p:sp>
        <p:nvSpPr>
          <p:cNvPr id="5" name="Shape 2"/>
          <p:cNvSpPr/>
          <p:nvPr/>
        </p:nvSpPr>
        <p:spPr>
          <a:xfrm>
            <a:off x="7293054" y="2402205"/>
            <a:ext cx="44410" cy="4563785"/>
          </a:xfrm>
          <a:prstGeom prst="roundRect">
            <a:avLst>
              <a:gd name="adj" fmla="val 225151"/>
            </a:avLst>
          </a:prstGeom>
          <a:solidFill>
            <a:srgbClr val="CECEC9"/>
          </a:solidFill>
          <a:ln/>
        </p:spPr>
        <p:txBody>
          <a:bodyPr/>
          <a:lstStyle/>
          <a:p>
            <a:endParaRPr lang="en-US"/>
          </a:p>
        </p:txBody>
      </p:sp>
      <p:sp>
        <p:nvSpPr>
          <p:cNvPr id="6" name="Shape 3"/>
          <p:cNvSpPr/>
          <p:nvPr/>
        </p:nvSpPr>
        <p:spPr>
          <a:xfrm>
            <a:off x="6287631" y="2803505"/>
            <a:ext cx="777597" cy="44410"/>
          </a:xfrm>
          <a:prstGeom prst="roundRect">
            <a:avLst>
              <a:gd name="adj" fmla="val 225151"/>
            </a:avLst>
          </a:prstGeom>
          <a:solidFill>
            <a:srgbClr val="CECEC9"/>
          </a:solidFill>
          <a:ln/>
        </p:spPr>
        <p:txBody>
          <a:bodyPr/>
          <a:lstStyle/>
          <a:p>
            <a:endParaRPr lang="en-US"/>
          </a:p>
        </p:txBody>
      </p:sp>
      <p:sp>
        <p:nvSpPr>
          <p:cNvPr id="7" name="Shape 4"/>
          <p:cNvSpPr/>
          <p:nvPr/>
        </p:nvSpPr>
        <p:spPr>
          <a:xfrm>
            <a:off x="7065228" y="2575798"/>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8" name="Text 5"/>
          <p:cNvSpPr/>
          <p:nvPr/>
        </p:nvSpPr>
        <p:spPr>
          <a:xfrm>
            <a:off x="7243584" y="2617470"/>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3315653" y="2624376"/>
            <a:ext cx="2777490" cy="347186"/>
          </a:xfrm>
          <a:prstGeom prst="rect">
            <a:avLst/>
          </a:prstGeom>
          <a:noFill/>
          <a:ln/>
        </p:spPr>
        <p:txBody>
          <a:bodyPr wrap="none" rtlCol="0" anchor="t"/>
          <a:lstStyle/>
          <a:p>
            <a:pPr marL="0" indent="0" algn="r">
              <a:lnSpc>
                <a:spcPts val="2734"/>
              </a:lnSpc>
              <a:buNone/>
            </a:pPr>
            <a:r>
              <a:rPr lang="en-US" sz="2187" dirty="0">
                <a:solidFill>
                  <a:srgbClr val="272525"/>
                </a:solidFill>
                <a:latin typeface="Gelasio" pitchFamily="34" charset="0"/>
                <a:ea typeface="Gelasio" pitchFamily="34" charset="-122"/>
                <a:cs typeface="Gelasio" pitchFamily="34" charset="-120"/>
              </a:rPr>
              <a:t>Personalized Learning</a:t>
            </a:r>
            <a:endParaRPr lang="en-US" sz="2187" dirty="0"/>
          </a:p>
        </p:txBody>
      </p:sp>
      <p:sp>
        <p:nvSpPr>
          <p:cNvPr id="10" name="Text 7"/>
          <p:cNvSpPr/>
          <p:nvPr/>
        </p:nvSpPr>
        <p:spPr>
          <a:xfrm>
            <a:off x="2037993" y="3104793"/>
            <a:ext cx="4055150" cy="1066205"/>
          </a:xfrm>
          <a:prstGeom prst="rect">
            <a:avLst/>
          </a:prstGeom>
          <a:noFill/>
          <a:ln/>
        </p:spPr>
        <p:txBody>
          <a:bodyPr wrap="square" rtlCol="0" anchor="t"/>
          <a:lstStyle/>
          <a:p>
            <a:pPr marL="0" indent="0" algn="r">
              <a:lnSpc>
                <a:spcPts val="2799"/>
              </a:lnSpc>
              <a:buNone/>
            </a:pPr>
            <a:r>
              <a:rPr lang="en-US" sz="1750" dirty="0">
                <a:solidFill>
                  <a:srgbClr val="272525"/>
                </a:solidFill>
                <a:latin typeface="Lato" pitchFamily="34" charset="0"/>
                <a:ea typeface="Lato" pitchFamily="34" charset="-122"/>
                <a:cs typeface="Lato" pitchFamily="34" charset="-120"/>
              </a:rPr>
              <a:t>Educational AI assistants that adapt to individual student needs, providing customized learning experiences.</a:t>
            </a:r>
            <a:endParaRPr lang="en-US" sz="1750" dirty="0"/>
          </a:p>
        </p:txBody>
      </p:sp>
      <p:sp>
        <p:nvSpPr>
          <p:cNvPr id="11" name="Shape 8"/>
          <p:cNvSpPr/>
          <p:nvPr/>
        </p:nvSpPr>
        <p:spPr>
          <a:xfrm>
            <a:off x="7565172" y="3914358"/>
            <a:ext cx="777597" cy="44410"/>
          </a:xfrm>
          <a:prstGeom prst="roundRect">
            <a:avLst>
              <a:gd name="adj" fmla="val 225151"/>
            </a:avLst>
          </a:prstGeom>
          <a:solidFill>
            <a:srgbClr val="CECEC9"/>
          </a:solidFill>
          <a:ln/>
        </p:spPr>
        <p:txBody>
          <a:bodyPr/>
          <a:lstStyle/>
          <a:p>
            <a:endParaRPr lang="en-US"/>
          </a:p>
        </p:txBody>
      </p:sp>
      <p:sp>
        <p:nvSpPr>
          <p:cNvPr id="12" name="Shape 9"/>
          <p:cNvSpPr/>
          <p:nvPr/>
        </p:nvSpPr>
        <p:spPr>
          <a:xfrm>
            <a:off x="7065228" y="3686651"/>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13" name="Text 10"/>
          <p:cNvSpPr/>
          <p:nvPr/>
        </p:nvSpPr>
        <p:spPr>
          <a:xfrm>
            <a:off x="7222034" y="3728323"/>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8537258" y="3735229"/>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Intelligent Tutoring</a:t>
            </a:r>
            <a:endParaRPr lang="en-US" sz="2187" dirty="0"/>
          </a:p>
        </p:txBody>
      </p:sp>
      <p:sp>
        <p:nvSpPr>
          <p:cNvPr id="15" name="Text 12"/>
          <p:cNvSpPr/>
          <p:nvPr/>
        </p:nvSpPr>
        <p:spPr>
          <a:xfrm>
            <a:off x="8537258" y="4215646"/>
            <a:ext cx="4055150"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AI-powered tutors that can identify knowledge gaps, offer targeted feedback, and guide students through complex concepts.</a:t>
            </a:r>
            <a:endParaRPr lang="en-US" sz="1750" dirty="0"/>
          </a:p>
        </p:txBody>
      </p:sp>
      <p:sp>
        <p:nvSpPr>
          <p:cNvPr id="16" name="Shape 13"/>
          <p:cNvSpPr/>
          <p:nvPr/>
        </p:nvSpPr>
        <p:spPr>
          <a:xfrm>
            <a:off x="6287631" y="5198566"/>
            <a:ext cx="777597" cy="44410"/>
          </a:xfrm>
          <a:prstGeom prst="roundRect">
            <a:avLst>
              <a:gd name="adj" fmla="val 225151"/>
            </a:avLst>
          </a:prstGeom>
          <a:solidFill>
            <a:srgbClr val="CECEC9"/>
          </a:solidFill>
          <a:ln/>
        </p:spPr>
        <p:txBody>
          <a:bodyPr/>
          <a:lstStyle/>
          <a:p>
            <a:endParaRPr lang="en-US"/>
          </a:p>
        </p:txBody>
      </p:sp>
      <p:sp>
        <p:nvSpPr>
          <p:cNvPr id="17" name="Shape 14"/>
          <p:cNvSpPr/>
          <p:nvPr/>
        </p:nvSpPr>
        <p:spPr>
          <a:xfrm>
            <a:off x="7065228" y="4970859"/>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18" name="Text 15"/>
          <p:cNvSpPr/>
          <p:nvPr/>
        </p:nvSpPr>
        <p:spPr>
          <a:xfrm>
            <a:off x="7223224" y="5012531"/>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9" name="Text 16"/>
          <p:cNvSpPr/>
          <p:nvPr/>
        </p:nvSpPr>
        <p:spPr>
          <a:xfrm>
            <a:off x="3036570" y="5019437"/>
            <a:ext cx="3056572" cy="347186"/>
          </a:xfrm>
          <a:prstGeom prst="rect">
            <a:avLst/>
          </a:prstGeom>
          <a:noFill/>
          <a:ln/>
        </p:spPr>
        <p:txBody>
          <a:bodyPr wrap="none" rtlCol="0" anchor="t"/>
          <a:lstStyle/>
          <a:p>
            <a:pPr marL="0" indent="0" algn="r">
              <a:lnSpc>
                <a:spcPts val="2734"/>
              </a:lnSpc>
              <a:buNone/>
            </a:pPr>
            <a:r>
              <a:rPr lang="en-US" sz="2187" dirty="0">
                <a:solidFill>
                  <a:srgbClr val="272525"/>
                </a:solidFill>
                <a:latin typeface="Gelasio" pitchFamily="34" charset="0"/>
                <a:ea typeface="Gelasio" pitchFamily="34" charset="-122"/>
                <a:cs typeface="Gelasio" pitchFamily="34" charset="-120"/>
              </a:rPr>
              <a:t>Collaborative Innovation</a:t>
            </a:r>
            <a:endParaRPr lang="en-US" sz="2187" dirty="0"/>
          </a:p>
        </p:txBody>
      </p:sp>
      <p:sp>
        <p:nvSpPr>
          <p:cNvPr id="20" name="Text 17"/>
          <p:cNvSpPr/>
          <p:nvPr/>
        </p:nvSpPr>
        <p:spPr>
          <a:xfrm>
            <a:off x="2037993" y="5499854"/>
            <a:ext cx="4055150" cy="1066205"/>
          </a:xfrm>
          <a:prstGeom prst="rect">
            <a:avLst/>
          </a:prstGeom>
          <a:noFill/>
          <a:ln/>
        </p:spPr>
        <p:txBody>
          <a:bodyPr wrap="square" rtlCol="0" anchor="t"/>
          <a:lstStyle/>
          <a:p>
            <a:pPr marL="0" indent="0" algn="r">
              <a:lnSpc>
                <a:spcPts val="2799"/>
              </a:lnSpc>
              <a:buNone/>
            </a:pPr>
            <a:r>
              <a:rPr lang="en-US" sz="1750" dirty="0">
                <a:solidFill>
                  <a:srgbClr val="272525"/>
                </a:solidFill>
                <a:latin typeface="Lato" pitchFamily="34" charset="0"/>
                <a:ea typeface="Lato" pitchFamily="34" charset="-122"/>
                <a:cs typeface="Lato" pitchFamily="34" charset="-120"/>
              </a:rPr>
              <a:t>Educational AI applications that foster teamwork, creativity, and problem-solving among students and educators.</a:t>
            </a: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99902A-98FB-4524-A6B9-54E375571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5C5CC46-9387-865A-0E1B-804A8B093049}"/>
              </a:ext>
            </a:extLst>
          </p:cNvPr>
          <p:cNvSpPr txBox="1"/>
          <p:nvPr/>
        </p:nvSpPr>
        <p:spPr>
          <a:xfrm>
            <a:off x="7658020" y="874684"/>
            <a:ext cx="6245021" cy="64802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0" kern="1200" dirty="0">
                <a:solidFill>
                  <a:schemeClr val="tx1"/>
                </a:solidFill>
                <a:effectLst/>
                <a:highlight>
                  <a:srgbClr val="FFFFFF"/>
                </a:highlight>
                <a:ea typeface="+mj-ea"/>
                <a:cs typeface="+mj-cs"/>
              </a:rPr>
              <a:t>Building a RAG application from scratch using Python, </a:t>
            </a:r>
            <a:r>
              <a:rPr lang="en-US" sz="4000" b="1" i="0" kern="1200" dirty="0" err="1">
                <a:solidFill>
                  <a:schemeClr val="tx1"/>
                </a:solidFill>
                <a:effectLst/>
                <a:highlight>
                  <a:srgbClr val="FFFFFF"/>
                </a:highlight>
                <a:ea typeface="+mj-ea"/>
                <a:cs typeface="+mj-cs"/>
              </a:rPr>
              <a:t>LangChain</a:t>
            </a:r>
            <a:r>
              <a:rPr lang="en-US" sz="4000" b="1" i="0" kern="1200" dirty="0">
                <a:solidFill>
                  <a:schemeClr val="tx1"/>
                </a:solidFill>
                <a:effectLst/>
                <a:highlight>
                  <a:srgbClr val="FFFFFF"/>
                </a:highlight>
                <a:ea typeface="+mj-ea"/>
                <a:cs typeface="+mj-cs"/>
              </a:rPr>
              <a:t>, and the OpenAI API</a:t>
            </a:r>
          </a:p>
          <a:p>
            <a:pPr>
              <a:lnSpc>
                <a:spcPct val="90000"/>
              </a:lnSpc>
              <a:spcBef>
                <a:spcPct val="0"/>
              </a:spcBef>
              <a:spcAft>
                <a:spcPts val="600"/>
              </a:spcAft>
            </a:pPr>
            <a:endParaRPr lang="en-US" sz="4000" kern="1200" dirty="0">
              <a:solidFill>
                <a:schemeClr val="tx1"/>
              </a:solidFill>
              <a:ea typeface="+mj-ea"/>
              <a:cs typeface="+mj-cs"/>
            </a:endParaRPr>
          </a:p>
        </p:txBody>
      </p:sp>
      <p:pic>
        <p:nvPicPr>
          <p:cNvPr id="5" name="Online Media 4" descr="Building a RAG application from scratch using Python, LangChain, and the OpenAI API">
            <a:hlinkClick r:id="" action="ppaction://media"/>
            <a:extLst>
              <a:ext uri="{FF2B5EF4-FFF2-40B4-BE49-F238E27FC236}">
                <a16:creationId xmlns:a16="http://schemas.microsoft.com/office/drawing/2014/main" id="{D2B35F07-A988-BD48-0D03-C7F33FAA4511}"/>
              </a:ext>
            </a:extLst>
          </p:cNvPr>
          <p:cNvPicPr>
            <a:picLocks noRot="1" noChangeAspect="1"/>
          </p:cNvPicPr>
          <p:nvPr>
            <a:videoFile r:link="rId1"/>
          </p:nvPr>
        </p:nvPicPr>
        <p:blipFill>
          <a:blip r:embed="rId3"/>
          <a:stretch>
            <a:fillRect/>
          </a:stretch>
        </p:blipFill>
        <p:spPr>
          <a:xfrm>
            <a:off x="772160" y="2300076"/>
            <a:ext cx="6423792" cy="3629442"/>
          </a:xfrm>
          <a:prstGeom prst="rect">
            <a:avLst/>
          </a:prstGeom>
        </p:spPr>
      </p:pic>
    </p:spTree>
    <p:extLst>
      <p:ext uri="{BB962C8B-B14F-4D97-AF65-F5344CB8AC3E}">
        <p14:creationId xmlns:p14="http://schemas.microsoft.com/office/powerpoint/2010/main" val="89767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1"/>
          </a:solidFill>
          <a:ln/>
        </p:spPr>
        <p:txBody>
          <a:bodyPr/>
          <a:lstStyle/>
          <a:p>
            <a:endParaRPr lang="en-US"/>
          </a:p>
        </p:txBody>
      </p:sp>
      <p:sp>
        <p:nvSpPr>
          <p:cNvPr id="3" name="Shape 1"/>
          <p:cNvSpPr/>
          <p:nvPr/>
        </p:nvSpPr>
        <p:spPr>
          <a:xfrm>
            <a:off x="0" y="0"/>
            <a:ext cx="14630400" cy="8229600"/>
          </a:xfrm>
          <a:prstGeom prst="rect">
            <a:avLst/>
          </a:prstGeom>
          <a:solidFill>
            <a:schemeClr val="bg1"/>
          </a:solidFill>
          <a:ln/>
        </p:spPr>
        <p:txBody>
          <a:bodyPr/>
          <a:lstStyle/>
          <a:p>
            <a:endParaRPr lang="en-US"/>
          </a:p>
        </p:txBody>
      </p:sp>
      <p:sp>
        <p:nvSpPr>
          <p:cNvPr id="4" name="Text 2"/>
          <p:cNvSpPr/>
          <p:nvPr/>
        </p:nvSpPr>
        <p:spPr>
          <a:xfrm>
            <a:off x="2348389" y="1296233"/>
            <a:ext cx="9933503"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Evolution of Language Models to Retrieval-Augmented Approaches</a:t>
            </a:r>
            <a:endParaRPr lang="en-US" sz="4374" dirty="0"/>
          </a:p>
        </p:txBody>
      </p:sp>
      <p:sp>
        <p:nvSpPr>
          <p:cNvPr id="5" name="Text 3"/>
          <p:cNvSpPr/>
          <p:nvPr/>
        </p:nvSpPr>
        <p:spPr>
          <a:xfrm>
            <a:off x="2348389" y="3129320"/>
            <a:ext cx="9933503"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Language models have long been the backbone of natural language processing, but their limitations in providing contextual and grounded information have led to the emergence of more advanced techniques. RAG builds upon the foundation of traditional language models by incorporating retrieval systems, which can access and utilize relevant external information to generate more accurate, coherent, and informative text.</a:t>
            </a:r>
            <a:endParaRPr lang="en-US" sz="1750" dirty="0"/>
          </a:p>
        </p:txBody>
      </p:sp>
      <p:sp>
        <p:nvSpPr>
          <p:cNvPr id="6" name="Text 4"/>
          <p:cNvSpPr/>
          <p:nvPr/>
        </p:nvSpPr>
        <p:spPr>
          <a:xfrm>
            <a:off x="2348389" y="5156240"/>
            <a:ext cx="9933503"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development of RAG is a culmination of decades of progress in natural language processing, from the early days of rule-based systems to the rise of neural networks and the increasingly sophisticated language models we see today. By bridging the gap between language models and retrieval systems, RAG represents a significant step forward in the field, paving the way for more versatile and powerful natural language generation capabilities.</a:t>
            </a:r>
            <a:endParaRPr lang="en-US" sz="1750" dirty="0"/>
          </a:p>
        </p:txBody>
      </p:sp>
    </p:spTree>
    <p:extLst>
      <p:ext uri="{BB962C8B-B14F-4D97-AF65-F5344CB8AC3E}">
        <p14:creationId xmlns:p14="http://schemas.microsoft.com/office/powerpoint/2010/main" val="35565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FDD5F-61BD-3A31-4EF5-F8426C455723}"/>
              </a:ext>
            </a:extLst>
          </p:cNvPr>
          <p:cNvSpPr txBox="1"/>
          <p:nvPr/>
        </p:nvSpPr>
        <p:spPr>
          <a:xfrm>
            <a:off x="1645920" y="1146048"/>
            <a:ext cx="8680704" cy="1200329"/>
          </a:xfrm>
          <a:prstGeom prst="rect">
            <a:avLst/>
          </a:prstGeom>
          <a:noFill/>
        </p:spPr>
        <p:txBody>
          <a:bodyPr wrap="square" rtlCol="0">
            <a:spAutoFit/>
          </a:bodyPr>
          <a:lstStyle/>
          <a:p>
            <a:r>
              <a:rPr lang="en-US" sz="3600" dirty="0"/>
              <a:t>Quiz questions on RAG</a:t>
            </a:r>
          </a:p>
          <a:p>
            <a:endParaRPr lang="en-US" sz="3600" dirty="0"/>
          </a:p>
        </p:txBody>
      </p:sp>
      <p:sp>
        <p:nvSpPr>
          <p:cNvPr id="4" name="TextBox 3">
            <a:extLst>
              <a:ext uri="{FF2B5EF4-FFF2-40B4-BE49-F238E27FC236}">
                <a16:creationId xmlns:a16="http://schemas.microsoft.com/office/drawing/2014/main" id="{14F20D4D-5808-10DC-685F-F5100918F27C}"/>
              </a:ext>
            </a:extLst>
          </p:cNvPr>
          <p:cNvSpPr txBox="1"/>
          <p:nvPr/>
        </p:nvSpPr>
        <p:spPr>
          <a:xfrm>
            <a:off x="1487424" y="2170099"/>
            <a:ext cx="7315200" cy="923330"/>
          </a:xfrm>
          <a:prstGeom prst="rect">
            <a:avLst/>
          </a:prstGeom>
          <a:noFill/>
        </p:spPr>
        <p:txBody>
          <a:bodyPr wrap="square">
            <a:spAutoFit/>
          </a:bodyPr>
          <a:lstStyle/>
          <a:p>
            <a:r>
              <a:rPr lang="en-US" dirty="0">
                <a:hlinkClick r:id="rId2"/>
              </a:rPr>
              <a:t>https://docs.google.com/document/d/1rKqjqh2svLgUyUHOSHJsH4Mt9sRJOVSeGyo1T8WNEkU/edit</a:t>
            </a:r>
            <a:endParaRPr lang="en-US" dirty="0"/>
          </a:p>
          <a:p>
            <a:endParaRPr lang="en-US" dirty="0"/>
          </a:p>
        </p:txBody>
      </p:sp>
    </p:spTree>
    <p:extLst>
      <p:ext uri="{BB962C8B-B14F-4D97-AF65-F5344CB8AC3E}">
        <p14:creationId xmlns:p14="http://schemas.microsoft.com/office/powerpoint/2010/main" val="4259861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D1F298-F1E5-BE20-63E5-2A4F42284737}"/>
              </a:ext>
            </a:extLst>
          </p:cNvPr>
          <p:cNvSpPr txBox="1"/>
          <p:nvPr/>
        </p:nvSpPr>
        <p:spPr>
          <a:xfrm>
            <a:off x="463296" y="2109216"/>
            <a:ext cx="13411200" cy="6001643"/>
          </a:xfrm>
          <a:prstGeom prst="rect">
            <a:avLst/>
          </a:prstGeom>
          <a:noFill/>
        </p:spPr>
        <p:txBody>
          <a:bodyPr wrap="square">
            <a:spAutoFit/>
          </a:bodyPr>
          <a:lstStyle/>
          <a:p>
            <a:r>
              <a:rPr lang="en-US" sz="1600" dirty="0"/>
              <a:t>Here are some excellent resources where you can learn more about Retrieval-Augmented Generation (RAG):</a:t>
            </a:r>
          </a:p>
          <a:p>
            <a:endParaRPr lang="en-US" sz="1600" dirty="0"/>
          </a:p>
          <a:p>
            <a:r>
              <a:rPr lang="en-US" sz="1600" b="1" dirty="0"/>
              <a:t>NVIDIA Blogs: </a:t>
            </a:r>
            <a:r>
              <a:rPr lang="en-US" sz="1600" dirty="0"/>
              <a:t>Offers a detailed explanation on RAG and explores its applications and technical aspects. [Learn more from NVIDIA Blogs]</a:t>
            </a:r>
          </a:p>
          <a:p>
            <a:r>
              <a:rPr lang="en-US" sz="1600" dirty="0">
                <a:hlinkClick r:id="rId2"/>
              </a:rPr>
              <a:t>https://blogs.nvidia.com/blog/2023/11/15/what-is-retrieval-augmented-generation/</a:t>
            </a:r>
            <a:endParaRPr lang="en-US" sz="1600" dirty="0"/>
          </a:p>
          <a:p>
            <a:endParaRPr lang="en-US" sz="1600" dirty="0"/>
          </a:p>
          <a:p>
            <a:r>
              <a:rPr lang="en-US" sz="1600" b="1" dirty="0"/>
              <a:t>AWS</a:t>
            </a:r>
            <a:r>
              <a:rPr lang="en-US" sz="1600" dirty="0"/>
              <a:t>: Provides a comprehensive overview of how RAG works, including its integration with live data sources and the benefits of enhancing user trust and developer control. </a:t>
            </a:r>
          </a:p>
          <a:p>
            <a:r>
              <a:rPr lang="en-US" sz="1600" dirty="0">
                <a:hlinkClick r:id="rId3"/>
              </a:rPr>
              <a:t>https://aws.amazon.com/what-is/retrieval-augmented-generation/#:~:text=Retrieval%2DAugmented%20Generation%20(RAG),sources%20before%20generating%20a%20response</a:t>
            </a:r>
            <a:r>
              <a:rPr lang="en-US" sz="1600" dirty="0"/>
              <a:t>.</a:t>
            </a:r>
          </a:p>
          <a:p>
            <a:endParaRPr lang="en-US" sz="1600" dirty="0"/>
          </a:p>
          <a:p>
            <a:r>
              <a:rPr lang="en-US" sz="1600" b="1" dirty="0"/>
              <a:t>Medium:</a:t>
            </a:r>
          </a:p>
          <a:p>
            <a:r>
              <a:rPr lang="en-US" sz="1600" dirty="0">
                <a:hlinkClick r:id="rId4"/>
              </a:rPr>
              <a:t>https://medium.com/@rajan.sethi36/rag-retrieval-argumentation-generation-c6d035c9e2a4</a:t>
            </a:r>
            <a:endParaRPr lang="en-US" sz="1600" dirty="0"/>
          </a:p>
          <a:p>
            <a:endParaRPr lang="en-US" sz="1600" dirty="0"/>
          </a:p>
          <a:p>
            <a:endParaRPr lang="en-US" sz="1600" dirty="0"/>
          </a:p>
          <a:p>
            <a:r>
              <a:rPr lang="en-US" sz="1600" b="1" dirty="0"/>
              <a:t>Coursera: </a:t>
            </a:r>
            <a:r>
              <a:rPr lang="en-US" sz="1600" dirty="0"/>
              <a:t>Provides a project-based course where you can practically implement RAG, helping you understand both the theoretical and practical aspects of this technology. </a:t>
            </a:r>
          </a:p>
          <a:p>
            <a:r>
              <a:rPr lang="en-US" sz="1600" dirty="0">
                <a:hlinkClick r:id="rId5"/>
              </a:rPr>
              <a:t>https://www.coursera.org/projects/introduction-to-rag</a:t>
            </a:r>
            <a:endParaRPr lang="en-US" sz="1600" dirty="0"/>
          </a:p>
          <a:p>
            <a:endParaRPr lang="en-US" sz="1600" dirty="0"/>
          </a:p>
          <a:p>
            <a:r>
              <a:rPr lang="en-US" sz="1600" b="1" dirty="0"/>
              <a:t>IBM:</a:t>
            </a:r>
          </a:p>
          <a:p>
            <a:r>
              <a:rPr lang="en-US" sz="1600" dirty="0">
                <a:hlinkClick r:id="rId6"/>
              </a:rPr>
              <a:t>https://research.ibm.com/blog/retrieval-augmented-generation-RAG</a:t>
            </a:r>
            <a:endParaRPr lang="en-US" sz="1600" dirty="0"/>
          </a:p>
          <a:p>
            <a:endParaRPr lang="en-US" sz="1600" dirty="0"/>
          </a:p>
          <a:p>
            <a:endParaRPr lang="en-US" sz="1600" dirty="0"/>
          </a:p>
          <a:p>
            <a:r>
              <a:rPr lang="en-US" sz="1600" dirty="0"/>
              <a:t>These resources range from introductory explanations to hands-on projects, making them suitable for both beginners and those looking to deepen their understanding of RAG technology.</a:t>
            </a:r>
          </a:p>
        </p:txBody>
      </p:sp>
      <p:sp>
        <p:nvSpPr>
          <p:cNvPr id="4" name="TextBox 3">
            <a:extLst>
              <a:ext uri="{FF2B5EF4-FFF2-40B4-BE49-F238E27FC236}">
                <a16:creationId xmlns:a16="http://schemas.microsoft.com/office/drawing/2014/main" id="{8007112C-A30D-2BFD-6B5A-3398AAFD2E82}"/>
              </a:ext>
            </a:extLst>
          </p:cNvPr>
          <p:cNvSpPr txBox="1"/>
          <p:nvPr/>
        </p:nvSpPr>
        <p:spPr>
          <a:xfrm>
            <a:off x="755904" y="154281"/>
            <a:ext cx="8522208" cy="584775"/>
          </a:xfrm>
          <a:prstGeom prst="rect">
            <a:avLst/>
          </a:prstGeom>
          <a:noFill/>
        </p:spPr>
        <p:txBody>
          <a:bodyPr wrap="square" rtlCol="0">
            <a:spAutoFit/>
          </a:bodyPr>
          <a:lstStyle/>
          <a:p>
            <a:r>
              <a:rPr lang="en-US" sz="3200" dirty="0"/>
              <a:t>References to learn about RAG</a:t>
            </a:r>
          </a:p>
        </p:txBody>
      </p:sp>
    </p:spTree>
    <p:extLst>
      <p:ext uri="{BB962C8B-B14F-4D97-AF65-F5344CB8AC3E}">
        <p14:creationId xmlns:p14="http://schemas.microsoft.com/office/powerpoint/2010/main" val="361976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2"/>
          <p:cNvSpPr/>
          <p:nvPr/>
        </p:nvSpPr>
        <p:spPr>
          <a:xfrm>
            <a:off x="1005840" y="417196"/>
            <a:ext cx="7396348" cy="1567770"/>
          </a:xfrm>
          <a:prstGeom prst="rect">
            <a:avLst/>
          </a:prstGeom>
        </p:spPr>
        <p:txBody>
          <a:bodyPr vert="horz" lIns="91440" tIns="45720" rIns="91440" bIns="45720" rtlCol="0" anchor="ctr">
            <a:normAutofit/>
          </a:bodyPr>
          <a:lstStyle/>
          <a:p>
            <a:pPr marL="0" indent="0" algn="ctr">
              <a:lnSpc>
                <a:spcPct val="90000"/>
              </a:lnSpc>
              <a:spcBef>
                <a:spcPct val="0"/>
              </a:spcBef>
              <a:spcAft>
                <a:spcPts val="600"/>
              </a:spcAft>
            </a:pPr>
            <a:r>
              <a:rPr lang="en-US" sz="3900" kern="1200">
                <a:solidFill>
                  <a:schemeClr val="tx1"/>
                </a:solidFill>
                <a:latin typeface="+mj-lt"/>
                <a:ea typeface="+mj-ea"/>
                <a:cs typeface="+mj-cs"/>
              </a:rPr>
              <a:t>The RAG Architecture: Combining Retrieval and Generation</a:t>
            </a:r>
          </a:p>
        </p:txBody>
      </p:sp>
      <p:pic>
        <p:nvPicPr>
          <p:cNvPr id="24" name="Picture 23" descr="A diagram of a computer&#10;&#10;Description automatically generated">
            <a:extLst>
              <a:ext uri="{FF2B5EF4-FFF2-40B4-BE49-F238E27FC236}">
                <a16:creationId xmlns:a16="http://schemas.microsoft.com/office/drawing/2014/main" id="{23E5783A-34D6-F8D8-DA32-9E2971CC6710}"/>
              </a:ext>
            </a:extLst>
          </p:cNvPr>
          <p:cNvPicPr>
            <a:picLocks noChangeAspect="1"/>
          </p:cNvPicPr>
          <p:nvPr/>
        </p:nvPicPr>
        <p:blipFill>
          <a:blip r:embed="rId3"/>
          <a:stretch>
            <a:fillRect/>
          </a:stretch>
        </p:blipFill>
        <p:spPr>
          <a:xfrm>
            <a:off x="2545186" y="2214511"/>
            <a:ext cx="9536364" cy="5340363"/>
          </a:xfrm>
          <a:prstGeom prst="rect">
            <a:avLst/>
          </a:prstGeom>
        </p:spPr>
      </p:pic>
    </p:spTree>
    <p:extLst>
      <p:ext uri="{BB962C8B-B14F-4D97-AF65-F5344CB8AC3E}">
        <p14:creationId xmlns:p14="http://schemas.microsoft.com/office/powerpoint/2010/main" val="171994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346364"/>
            <a:ext cx="14630400" cy="8229600"/>
          </a:xfrm>
          <a:prstGeom prst="rect">
            <a:avLst/>
          </a:prstGeom>
          <a:solidFill>
            <a:srgbClr val="F7F7F7"/>
          </a:solidFill>
          <a:ln/>
        </p:spPr>
        <p:txBody>
          <a:bodyPr/>
          <a:lstStyle/>
          <a:p>
            <a:endParaRPr lang="en-US"/>
          </a:p>
        </p:txBody>
      </p:sp>
      <p:sp>
        <p:nvSpPr>
          <p:cNvPr id="4" name="Text 2"/>
          <p:cNvSpPr/>
          <p:nvPr/>
        </p:nvSpPr>
        <p:spPr>
          <a:xfrm>
            <a:off x="3093363" y="2039064"/>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How Does RAG Work?</a:t>
            </a:r>
            <a:endParaRPr lang="en-US" sz="4374" dirty="0"/>
          </a:p>
        </p:txBody>
      </p:sp>
      <p:sp>
        <p:nvSpPr>
          <p:cNvPr id="5" name="Text 3"/>
          <p:cNvSpPr/>
          <p:nvPr/>
        </p:nvSpPr>
        <p:spPr>
          <a:xfrm>
            <a:off x="3093363" y="3288863"/>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Retrieval</a:t>
            </a:r>
            <a:endParaRPr lang="en-US" sz="2187" dirty="0"/>
          </a:p>
        </p:txBody>
      </p:sp>
      <p:sp>
        <p:nvSpPr>
          <p:cNvPr id="6" name="Text 4"/>
          <p:cNvSpPr/>
          <p:nvPr/>
        </p:nvSpPr>
        <p:spPr>
          <a:xfrm>
            <a:off x="3093363" y="3858220"/>
            <a:ext cx="2452807" cy="1421606"/>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first retrieves relevant information from a knowledge base to complement the input given to the language model.</a:t>
            </a:r>
            <a:endParaRPr lang="en-US" sz="1750" dirty="0"/>
          </a:p>
        </p:txBody>
      </p:sp>
      <p:sp>
        <p:nvSpPr>
          <p:cNvPr id="7" name="Text 5"/>
          <p:cNvSpPr/>
          <p:nvPr/>
        </p:nvSpPr>
        <p:spPr>
          <a:xfrm>
            <a:off x="6095762" y="3288863"/>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Generation</a:t>
            </a:r>
            <a:endParaRPr lang="en-US" sz="2187" dirty="0"/>
          </a:p>
        </p:txBody>
      </p:sp>
      <p:sp>
        <p:nvSpPr>
          <p:cNvPr id="8" name="Text 6"/>
          <p:cNvSpPr/>
          <p:nvPr/>
        </p:nvSpPr>
        <p:spPr>
          <a:xfrm>
            <a:off x="6095762" y="3858220"/>
            <a:ext cx="2452807" cy="2132409"/>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The retrieved information is then combined with the input and used to guide the language model's generation process, resulting in more informed and coherent outputs.</a:t>
            </a:r>
            <a:endParaRPr lang="en-US" sz="1750" dirty="0"/>
          </a:p>
        </p:txBody>
      </p:sp>
      <p:sp>
        <p:nvSpPr>
          <p:cNvPr id="9" name="Text 7"/>
          <p:cNvSpPr/>
          <p:nvPr/>
        </p:nvSpPr>
        <p:spPr>
          <a:xfrm>
            <a:off x="9098161" y="3288863"/>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Iterative Process</a:t>
            </a:r>
            <a:endParaRPr lang="en-US" sz="2187" dirty="0"/>
          </a:p>
        </p:txBody>
      </p:sp>
      <p:sp>
        <p:nvSpPr>
          <p:cNvPr id="10" name="Text 8"/>
          <p:cNvSpPr/>
          <p:nvPr/>
        </p:nvSpPr>
        <p:spPr>
          <a:xfrm>
            <a:off x="9098161" y="3858220"/>
            <a:ext cx="2452807" cy="2132409"/>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This retrieval-generation cycle can be repeated iteratively to refine the output and incorporate additional relevant information.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0"/>
            <a:ext cx="14630400" cy="8229600"/>
          </a:xfrm>
          <a:prstGeom prst="rect">
            <a:avLst/>
          </a:prstGeom>
          <a:solidFill>
            <a:srgbClr val="F7F7F7"/>
          </a:solidFill>
          <a:ln/>
        </p:spPr>
        <p:txBody>
          <a:bodyPr/>
          <a:lstStyle/>
          <a:p>
            <a:endParaRPr lang="en-US"/>
          </a:p>
        </p:txBody>
      </p:sp>
      <p:sp>
        <p:nvSpPr>
          <p:cNvPr id="4" name="Text 2"/>
          <p:cNvSpPr/>
          <p:nvPr/>
        </p:nvSpPr>
        <p:spPr>
          <a:xfrm>
            <a:off x="3093363" y="1460063"/>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Use Cases of RAG</a:t>
            </a:r>
            <a:endParaRPr lang="en-US" sz="4374" dirty="0"/>
          </a:p>
        </p:txBody>
      </p:sp>
      <p:sp>
        <p:nvSpPr>
          <p:cNvPr id="5" name="Shape 3"/>
          <p:cNvSpPr/>
          <p:nvPr/>
        </p:nvSpPr>
        <p:spPr>
          <a:xfrm>
            <a:off x="3093363" y="2772370"/>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6" name="Text 4"/>
          <p:cNvSpPr/>
          <p:nvPr/>
        </p:nvSpPr>
        <p:spPr>
          <a:xfrm>
            <a:off x="3282791" y="2814042"/>
            <a:ext cx="121087"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1</a:t>
            </a:r>
            <a:endParaRPr lang="en-US" sz="2624" dirty="0"/>
          </a:p>
        </p:txBody>
      </p:sp>
      <p:sp>
        <p:nvSpPr>
          <p:cNvPr id="7" name="Text 5"/>
          <p:cNvSpPr/>
          <p:nvPr/>
        </p:nvSpPr>
        <p:spPr>
          <a:xfrm>
            <a:off x="3815477" y="2848689"/>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Question Answering</a:t>
            </a:r>
            <a:endParaRPr lang="en-US" sz="2187" dirty="0"/>
          </a:p>
        </p:txBody>
      </p:sp>
      <p:sp>
        <p:nvSpPr>
          <p:cNvPr id="8" name="Text 6"/>
          <p:cNvSpPr/>
          <p:nvPr/>
        </p:nvSpPr>
        <p:spPr>
          <a:xfrm>
            <a:off x="3815477" y="3329107"/>
            <a:ext cx="3388638" cy="1421606"/>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provide more accurate and comprehensive answers by retrieving relevant information from knowledge bases.</a:t>
            </a:r>
            <a:endParaRPr lang="en-US" sz="1750" dirty="0"/>
          </a:p>
        </p:txBody>
      </p:sp>
      <p:sp>
        <p:nvSpPr>
          <p:cNvPr id="9" name="Shape 7"/>
          <p:cNvSpPr/>
          <p:nvPr/>
        </p:nvSpPr>
        <p:spPr>
          <a:xfrm>
            <a:off x="7426285" y="2772370"/>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10" name="Text 8"/>
          <p:cNvSpPr/>
          <p:nvPr/>
        </p:nvSpPr>
        <p:spPr>
          <a:xfrm>
            <a:off x="7598212" y="2814042"/>
            <a:ext cx="155972"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2</a:t>
            </a:r>
            <a:endParaRPr lang="en-US" sz="2624" dirty="0"/>
          </a:p>
        </p:txBody>
      </p:sp>
      <p:sp>
        <p:nvSpPr>
          <p:cNvPr id="11" name="Text 9"/>
          <p:cNvSpPr/>
          <p:nvPr/>
        </p:nvSpPr>
        <p:spPr>
          <a:xfrm>
            <a:off x="8148399" y="2848689"/>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Dialogue Systems</a:t>
            </a:r>
            <a:endParaRPr lang="en-US" sz="2187" dirty="0"/>
          </a:p>
        </p:txBody>
      </p:sp>
      <p:sp>
        <p:nvSpPr>
          <p:cNvPr id="12" name="Text 10"/>
          <p:cNvSpPr/>
          <p:nvPr/>
        </p:nvSpPr>
        <p:spPr>
          <a:xfrm>
            <a:off x="8148399" y="3329107"/>
            <a:ext cx="3388638" cy="1421606"/>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help dialogue systems engage in more natural and informative conversations by drawing upon relevant knowledge.</a:t>
            </a:r>
            <a:endParaRPr lang="en-US" sz="1750" dirty="0"/>
          </a:p>
        </p:txBody>
      </p:sp>
      <p:sp>
        <p:nvSpPr>
          <p:cNvPr id="13" name="Shape 11"/>
          <p:cNvSpPr/>
          <p:nvPr/>
        </p:nvSpPr>
        <p:spPr>
          <a:xfrm>
            <a:off x="3093363" y="5146477"/>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14" name="Text 12"/>
          <p:cNvSpPr/>
          <p:nvPr/>
        </p:nvSpPr>
        <p:spPr>
          <a:xfrm>
            <a:off x="3268623" y="5188148"/>
            <a:ext cx="149304"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3</a:t>
            </a:r>
            <a:endParaRPr lang="en-US" sz="2624" dirty="0"/>
          </a:p>
        </p:txBody>
      </p:sp>
      <p:sp>
        <p:nvSpPr>
          <p:cNvPr id="15" name="Text 13"/>
          <p:cNvSpPr/>
          <p:nvPr/>
        </p:nvSpPr>
        <p:spPr>
          <a:xfrm>
            <a:off x="3815477" y="5222796"/>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Summarization</a:t>
            </a:r>
            <a:endParaRPr lang="en-US" sz="2187" dirty="0"/>
          </a:p>
        </p:txBody>
      </p:sp>
      <p:sp>
        <p:nvSpPr>
          <p:cNvPr id="16" name="Text 14"/>
          <p:cNvSpPr/>
          <p:nvPr/>
        </p:nvSpPr>
        <p:spPr>
          <a:xfrm>
            <a:off x="3815477" y="5703213"/>
            <a:ext cx="3388638"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generate more meaningful and coherent summaries by incorporating key facts and details from external sources.</a:t>
            </a:r>
            <a:endParaRPr lang="en-US" sz="1750" dirty="0"/>
          </a:p>
        </p:txBody>
      </p:sp>
      <p:sp>
        <p:nvSpPr>
          <p:cNvPr id="17" name="Shape 15"/>
          <p:cNvSpPr/>
          <p:nvPr/>
        </p:nvSpPr>
        <p:spPr>
          <a:xfrm>
            <a:off x="7426285" y="5146477"/>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18" name="Text 16"/>
          <p:cNvSpPr/>
          <p:nvPr/>
        </p:nvSpPr>
        <p:spPr>
          <a:xfrm>
            <a:off x="7613690" y="5188148"/>
            <a:ext cx="125016"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4</a:t>
            </a:r>
            <a:endParaRPr lang="en-US" sz="2624" dirty="0"/>
          </a:p>
        </p:txBody>
      </p:sp>
      <p:sp>
        <p:nvSpPr>
          <p:cNvPr id="19" name="Text 17"/>
          <p:cNvSpPr/>
          <p:nvPr/>
        </p:nvSpPr>
        <p:spPr>
          <a:xfrm>
            <a:off x="8148399" y="5222796"/>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Content Generation</a:t>
            </a:r>
            <a:endParaRPr lang="en-US" sz="2187" dirty="0"/>
          </a:p>
        </p:txBody>
      </p:sp>
      <p:sp>
        <p:nvSpPr>
          <p:cNvPr id="20" name="Text 18"/>
          <p:cNvSpPr/>
          <p:nvPr/>
        </p:nvSpPr>
        <p:spPr>
          <a:xfrm>
            <a:off x="8148399" y="5703213"/>
            <a:ext cx="3388638"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be used to create more informative and well-researched content, such as articles, reports, or essays.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0"/>
            <a:ext cx="14630400" cy="8229600"/>
          </a:xfrm>
          <a:prstGeom prst="rect">
            <a:avLst/>
          </a:prstGeom>
          <a:solidFill>
            <a:srgbClr val="F7F7F7"/>
          </a:solidFill>
          <a:ln/>
        </p:spPr>
        <p:txBody>
          <a:bodyPr/>
          <a:lstStyle/>
          <a:p>
            <a:endParaRPr lang="en-US"/>
          </a:p>
        </p:txBody>
      </p:sp>
      <p:sp>
        <p:nvSpPr>
          <p:cNvPr id="4" name="Text 2"/>
          <p:cNvSpPr/>
          <p:nvPr/>
        </p:nvSpPr>
        <p:spPr>
          <a:xfrm>
            <a:off x="3093363" y="1428155"/>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Advantages of RAG</a:t>
            </a:r>
            <a:endParaRPr lang="en-US" sz="4374" dirty="0"/>
          </a:p>
        </p:txBody>
      </p:sp>
      <p:sp>
        <p:nvSpPr>
          <p:cNvPr id="5" name="Shape 3"/>
          <p:cNvSpPr/>
          <p:nvPr/>
        </p:nvSpPr>
        <p:spPr>
          <a:xfrm>
            <a:off x="3093363" y="2566868"/>
            <a:ext cx="4110752" cy="2006203"/>
          </a:xfrm>
          <a:prstGeom prst="roundRect">
            <a:avLst>
              <a:gd name="adj" fmla="val 4984"/>
            </a:avLst>
          </a:prstGeom>
          <a:solidFill>
            <a:srgbClr val="E6E6E6"/>
          </a:solidFill>
          <a:ln w="7620">
            <a:solidFill>
              <a:srgbClr val="CCCCCC"/>
            </a:solidFill>
            <a:prstDash val="solid"/>
          </a:ln>
        </p:spPr>
        <p:txBody>
          <a:bodyPr/>
          <a:lstStyle/>
          <a:p>
            <a:endParaRPr lang="en-US"/>
          </a:p>
        </p:txBody>
      </p:sp>
      <p:sp>
        <p:nvSpPr>
          <p:cNvPr id="6" name="Text 4"/>
          <p:cNvSpPr/>
          <p:nvPr/>
        </p:nvSpPr>
        <p:spPr>
          <a:xfrm>
            <a:off x="3323153" y="2796659"/>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Improved Accuracy</a:t>
            </a:r>
            <a:endParaRPr lang="en-US" sz="2187" dirty="0"/>
          </a:p>
        </p:txBody>
      </p:sp>
      <p:sp>
        <p:nvSpPr>
          <p:cNvPr id="7" name="Text 5"/>
          <p:cNvSpPr/>
          <p:nvPr/>
        </p:nvSpPr>
        <p:spPr>
          <a:xfrm>
            <a:off x="3323153" y="3277076"/>
            <a:ext cx="3651171"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generate more accurate and factually correct outputs by leveraging knowledge from diverse sources.</a:t>
            </a:r>
            <a:endParaRPr lang="en-US" sz="1750" dirty="0"/>
          </a:p>
        </p:txBody>
      </p:sp>
      <p:sp>
        <p:nvSpPr>
          <p:cNvPr id="8" name="Shape 6"/>
          <p:cNvSpPr/>
          <p:nvPr/>
        </p:nvSpPr>
        <p:spPr>
          <a:xfrm>
            <a:off x="7426285" y="2566868"/>
            <a:ext cx="4110752" cy="2006203"/>
          </a:xfrm>
          <a:prstGeom prst="roundRect">
            <a:avLst>
              <a:gd name="adj" fmla="val 4984"/>
            </a:avLst>
          </a:prstGeom>
          <a:solidFill>
            <a:srgbClr val="E6E6E6"/>
          </a:solidFill>
          <a:ln w="7620">
            <a:solidFill>
              <a:srgbClr val="CCCCCC"/>
            </a:solidFill>
            <a:prstDash val="solid"/>
          </a:ln>
        </p:spPr>
        <p:txBody>
          <a:bodyPr/>
          <a:lstStyle/>
          <a:p>
            <a:endParaRPr lang="en-US"/>
          </a:p>
        </p:txBody>
      </p:sp>
      <p:sp>
        <p:nvSpPr>
          <p:cNvPr id="9" name="Text 7"/>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Enhanced Coherence</a:t>
            </a:r>
            <a:endParaRPr lang="en-US" sz="2187" dirty="0"/>
          </a:p>
        </p:txBody>
      </p:sp>
      <p:sp>
        <p:nvSpPr>
          <p:cNvPr id="10" name="Text 8"/>
          <p:cNvSpPr/>
          <p:nvPr/>
        </p:nvSpPr>
        <p:spPr>
          <a:xfrm>
            <a:off x="7656076" y="3277076"/>
            <a:ext cx="3651171"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The integration of retrieved information helps RAG produce more coherent and contextually relevant responses.</a:t>
            </a:r>
            <a:endParaRPr lang="en-US" sz="1750" dirty="0"/>
          </a:p>
        </p:txBody>
      </p:sp>
      <p:sp>
        <p:nvSpPr>
          <p:cNvPr id="11" name="Shape 9"/>
          <p:cNvSpPr/>
          <p:nvPr/>
        </p:nvSpPr>
        <p:spPr>
          <a:xfrm>
            <a:off x="3093363" y="4795242"/>
            <a:ext cx="4110752" cy="2006203"/>
          </a:xfrm>
          <a:prstGeom prst="roundRect">
            <a:avLst>
              <a:gd name="adj" fmla="val 4984"/>
            </a:avLst>
          </a:prstGeom>
          <a:solidFill>
            <a:srgbClr val="E6E6E6"/>
          </a:solidFill>
          <a:ln w="7620">
            <a:solidFill>
              <a:srgbClr val="CCCCCC"/>
            </a:solidFill>
            <a:prstDash val="solid"/>
          </a:ln>
        </p:spPr>
        <p:txBody>
          <a:bodyPr/>
          <a:lstStyle/>
          <a:p>
            <a:endParaRPr lang="en-US"/>
          </a:p>
        </p:txBody>
      </p:sp>
      <p:sp>
        <p:nvSpPr>
          <p:cNvPr id="12" name="Text 10"/>
          <p:cNvSpPr/>
          <p:nvPr/>
        </p:nvSpPr>
        <p:spPr>
          <a:xfrm>
            <a:off x="3323153" y="5025033"/>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Increased Flexibility</a:t>
            </a:r>
            <a:endParaRPr lang="en-US" sz="2187" dirty="0"/>
          </a:p>
        </p:txBody>
      </p:sp>
      <p:sp>
        <p:nvSpPr>
          <p:cNvPr id="13" name="Text 11"/>
          <p:cNvSpPr/>
          <p:nvPr/>
        </p:nvSpPr>
        <p:spPr>
          <a:xfrm>
            <a:off x="3323153" y="5505450"/>
            <a:ext cx="3651171"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adapt to a wide range of tasks and domains by accessing relevant knowledge as needed.</a:t>
            </a:r>
            <a:endParaRPr lang="en-US" sz="1750" dirty="0"/>
          </a:p>
        </p:txBody>
      </p:sp>
      <p:sp>
        <p:nvSpPr>
          <p:cNvPr id="14" name="Shape 12"/>
          <p:cNvSpPr/>
          <p:nvPr/>
        </p:nvSpPr>
        <p:spPr>
          <a:xfrm>
            <a:off x="7426285" y="4795242"/>
            <a:ext cx="4110752" cy="2006203"/>
          </a:xfrm>
          <a:prstGeom prst="roundRect">
            <a:avLst>
              <a:gd name="adj" fmla="val 4984"/>
            </a:avLst>
          </a:prstGeom>
          <a:solidFill>
            <a:srgbClr val="E6E6E6"/>
          </a:solidFill>
          <a:ln w="7620">
            <a:solidFill>
              <a:srgbClr val="CCCCCC"/>
            </a:solidFill>
            <a:prstDash val="solid"/>
          </a:ln>
        </p:spPr>
        <p:txBody>
          <a:bodyPr/>
          <a:lstStyle/>
          <a:p>
            <a:endParaRPr lang="en-US"/>
          </a:p>
        </p:txBody>
      </p:sp>
      <p:sp>
        <p:nvSpPr>
          <p:cNvPr id="15" name="Text 13"/>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Reduced Hallucination</a:t>
            </a:r>
            <a:endParaRPr lang="en-US" sz="2187" dirty="0"/>
          </a:p>
        </p:txBody>
      </p:sp>
      <p:sp>
        <p:nvSpPr>
          <p:cNvPr id="16" name="Text 14"/>
          <p:cNvSpPr/>
          <p:nvPr/>
        </p:nvSpPr>
        <p:spPr>
          <a:xfrm>
            <a:off x="7656076" y="5505450"/>
            <a:ext cx="3651171"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mitigate the tendency of language models to generate factually incorrect or irrelevant content.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346363"/>
            <a:ext cx="14630400" cy="8229600"/>
          </a:xfrm>
          <a:prstGeom prst="rect">
            <a:avLst/>
          </a:prstGeom>
          <a:solidFill>
            <a:srgbClr val="F7F7F7"/>
          </a:solidFill>
          <a:ln/>
        </p:spPr>
        <p:txBody>
          <a:bodyPr/>
          <a:lstStyle/>
          <a:p>
            <a:endParaRPr lang="en-US"/>
          </a:p>
        </p:txBody>
      </p:sp>
      <p:sp>
        <p:nvSpPr>
          <p:cNvPr id="4" name="Text 2"/>
          <p:cNvSpPr/>
          <p:nvPr/>
        </p:nvSpPr>
        <p:spPr>
          <a:xfrm>
            <a:off x="3093363" y="2039064"/>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Disadvantages of RAG</a:t>
            </a:r>
            <a:endParaRPr lang="en-US" sz="4374" dirty="0"/>
          </a:p>
        </p:txBody>
      </p:sp>
      <p:sp>
        <p:nvSpPr>
          <p:cNvPr id="5" name="Text 3"/>
          <p:cNvSpPr/>
          <p:nvPr/>
        </p:nvSpPr>
        <p:spPr>
          <a:xfrm>
            <a:off x="3093363" y="3288863"/>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Complexity</a:t>
            </a:r>
            <a:endParaRPr lang="en-US" sz="2187" dirty="0"/>
          </a:p>
        </p:txBody>
      </p:sp>
      <p:sp>
        <p:nvSpPr>
          <p:cNvPr id="6" name="Text 4"/>
          <p:cNvSpPr/>
          <p:nvPr/>
        </p:nvSpPr>
        <p:spPr>
          <a:xfrm>
            <a:off x="3093363" y="3858220"/>
            <a:ext cx="2452807" cy="1777008"/>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models can be more complex and computationally expensive to train and deploy compared to traditional language models.</a:t>
            </a:r>
            <a:endParaRPr lang="en-US" sz="1750" dirty="0"/>
          </a:p>
        </p:txBody>
      </p:sp>
      <p:sp>
        <p:nvSpPr>
          <p:cNvPr id="7" name="Text 5"/>
          <p:cNvSpPr/>
          <p:nvPr/>
        </p:nvSpPr>
        <p:spPr>
          <a:xfrm>
            <a:off x="6095762" y="3288863"/>
            <a:ext cx="2452807" cy="694373"/>
          </a:xfrm>
          <a:prstGeom prst="rect">
            <a:avLst/>
          </a:prstGeom>
          <a:noFill/>
          <a:ln/>
        </p:spPr>
        <p:txBody>
          <a:bodyPr wrap="squar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Dependency on Knowledge Bases</a:t>
            </a:r>
            <a:endParaRPr lang="en-US" sz="2187" dirty="0"/>
          </a:p>
        </p:txBody>
      </p:sp>
      <p:sp>
        <p:nvSpPr>
          <p:cNvPr id="8" name="Text 6"/>
          <p:cNvSpPr/>
          <p:nvPr/>
        </p:nvSpPr>
        <p:spPr>
          <a:xfrm>
            <a:off x="6095762" y="4205407"/>
            <a:ext cx="2452807" cy="1777008"/>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RAG's performance is dependent on the quality and coverage of the knowledge bases it can access, which may be limited.</a:t>
            </a:r>
            <a:endParaRPr lang="en-US" sz="1750" dirty="0"/>
          </a:p>
        </p:txBody>
      </p:sp>
      <p:sp>
        <p:nvSpPr>
          <p:cNvPr id="9" name="Text 7"/>
          <p:cNvSpPr/>
          <p:nvPr/>
        </p:nvSpPr>
        <p:spPr>
          <a:xfrm>
            <a:off x="9098161" y="3288863"/>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Potential Biases</a:t>
            </a:r>
            <a:endParaRPr lang="en-US" sz="2187" dirty="0"/>
          </a:p>
        </p:txBody>
      </p:sp>
      <p:sp>
        <p:nvSpPr>
          <p:cNvPr id="10" name="Text 8"/>
          <p:cNvSpPr/>
          <p:nvPr/>
        </p:nvSpPr>
        <p:spPr>
          <a:xfrm>
            <a:off x="9098161" y="3858220"/>
            <a:ext cx="2452807" cy="2132409"/>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The information retrieved from knowledge bases may reflect societal biases or inconsistencies, which could be amplified in the generated outputs.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0"/>
            <a:ext cx="14630400" cy="8229600"/>
          </a:xfrm>
          <a:prstGeom prst="rect">
            <a:avLst/>
          </a:prstGeom>
          <a:solidFill>
            <a:srgbClr val="F7F7F7"/>
          </a:solidFill>
          <a:ln/>
        </p:spPr>
        <p:txBody>
          <a:bodyPr/>
          <a:lstStyle/>
          <a:p>
            <a:endParaRPr lang="en-US"/>
          </a:p>
        </p:txBody>
      </p:sp>
      <p:sp>
        <p:nvSpPr>
          <p:cNvPr id="4" name="Text 2"/>
          <p:cNvSpPr/>
          <p:nvPr/>
        </p:nvSpPr>
        <p:spPr>
          <a:xfrm>
            <a:off x="3093363" y="1544002"/>
            <a:ext cx="5887522"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Potential Applications of RAG</a:t>
            </a:r>
            <a:endParaRPr lang="en-US" sz="4374" dirty="0"/>
          </a:p>
        </p:txBody>
      </p:sp>
      <p:pic>
        <p:nvPicPr>
          <p:cNvPr id="5" name="Image 0" descr="preencoded.png"/>
          <p:cNvPicPr>
            <a:picLocks noChangeAspect="1"/>
          </p:cNvPicPr>
          <p:nvPr/>
        </p:nvPicPr>
        <p:blipFill>
          <a:blip r:embed="rId3"/>
          <a:stretch>
            <a:fillRect/>
          </a:stretch>
        </p:blipFill>
        <p:spPr>
          <a:xfrm>
            <a:off x="3093363" y="2682716"/>
            <a:ext cx="465177" cy="465177"/>
          </a:xfrm>
          <a:prstGeom prst="rect">
            <a:avLst/>
          </a:prstGeom>
        </p:spPr>
      </p:pic>
      <p:sp>
        <p:nvSpPr>
          <p:cNvPr id="6" name="Text 3"/>
          <p:cNvSpPr/>
          <p:nvPr/>
        </p:nvSpPr>
        <p:spPr>
          <a:xfrm>
            <a:off x="3093363" y="3370064"/>
            <a:ext cx="1860947"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Research Assistance</a:t>
            </a:r>
            <a:endParaRPr lang="en-US" sz="2187" dirty="0"/>
          </a:p>
        </p:txBody>
      </p:sp>
      <p:sp>
        <p:nvSpPr>
          <p:cNvPr id="7" name="Text 4"/>
          <p:cNvSpPr/>
          <p:nvPr/>
        </p:nvSpPr>
        <p:spPr>
          <a:xfrm>
            <a:off x="3093363" y="4197668"/>
            <a:ext cx="1860947" cy="2487811"/>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aid researchers by providing relevant background information and insights from the literature.</a:t>
            </a:r>
            <a:endParaRPr lang="en-US" sz="1750" dirty="0"/>
          </a:p>
        </p:txBody>
      </p:sp>
      <p:pic>
        <p:nvPicPr>
          <p:cNvPr id="8" name="Image 1" descr="preencoded.png"/>
          <p:cNvPicPr>
            <a:picLocks noChangeAspect="1"/>
          </p:cNvPicPr>
          <p:nvPr/>
        </p:nvPicPr>
        <p:blipFill>
          <a:blip r:embed="rId4"/>
          <a:stretch>
            <a:fillRect/>
          </a:stretch>
        </p:blipFill>
        <p:spPr>
          <a:xfrm>
            <a:off x="5287566" y="2682716"/>
            <a:ext cx="465177" cy="465177"/>
          </a:xfrm>
          <a:prstGeom prst="rect">
            <a:avLst/>
          </a:prstGeom>
        </p:spPr>
      </p:pic>
      <p:sp>
        <p:nvSpPr>
          <p:cNvPr id="9" name="Text 5"/>
          <p:cNvSpPr/>
          <p:nvPr/>
        </p:nvSpPr>
        <p:spPr>
          <a:xfrm>
            <a:off x="5287566" y="3370064"/>
            <a:ext cx="1860947"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Educational Applications</a:t>
            </a:r>
            <a:endParaRPr lang="en-US" sz="2187" dirty="0"/>
          </a:p>
        </p:txBody>
      </p:sp>
      <p:sp>
        <p:nvSpPr>
          <p:cNvPr id="10" name="Text 6"/>
          <p:cNvSpPr/>
          <p:nvPr/>
        </p:nvSpPr>
        <p:spPr>
          <a:xfrm>
            <a:off x="5287566" y="4197668"/>
            <a:ext cx="1860947" cy="2132409"/>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be used in educational settings to generate personalized learning content and answer student questions.</a:t>
            </a:r>
            <a:endParaRPr lang="en-US" sz="1750" dirty="0"/>
          </a:p>
        </p:txBody>
      </p:sp>
      <p:pic>
        <p:nvPicPr>
          <p:cNvPr id="11" name="Image 2" descr="preencoded.png"/>
          <p:cNvPicPr>
            <a:picLocks noChangeAspect="1"/>
          </p:cNvPicPr>
          <p:nvPr/>
        </p:nvPicPr>
        <p:blipFill>
          <a:blip r:embed="rId5"/>
          <a:stretch>
            <a:fillRect/>
          </a:stretch>
        </p:blipFill>
        <p:spPr>
          <a:xfrm>
            <a:off x="7481768" y="2682716"/>
            <a:ext cx="465177" cy="465177"/>
          </a:xfrm>
          <a:prstGeom prst="rect">
            <a:avLst/>
          </a:prstGeom>
        </p:spPr>
      </p:pic>
      <p:sp>
        <p:nvSpPr>
          <p:cNvPr id="12" name="Text 7"/>
          <p:cNvSpPr/>
          <p:nvPr/>
        </p:nvSpPr>
        <p:spPr>
          <a:xfrm>
            <a:off x="7481768" y="3370064"/>
            <a:ext cx="1860947"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Healthcare and Medicine</a:t>
            </a:r>
            <a:endParaRPr lang="en-US" sz="2187" dirty="0"/>
          </a:p>
        </p:txBody>
      </p:sp>
      <p:sp>
        <p:nvSpPr>
          <p:cNvPr id="13" name="Text 8"/>
          <p:cNvSpPr/>
          <p:nvPr/>
        </p:nvSpPr>
        <p:spPr>
          <a:xfrm>
            <a:off x="7481768" y="4197668"/>
            <a:ext cx="1860947" cy="1777008"/>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assist medical professionals by providing relevant clinical information and decision support.</a:t>
            </a:r>
            <a:endParaRPr lang="en-US" sz="1750" dirty="0"/>
          </a:p>
        </p:txBody>
      </p:sp>
      <p:pic>
        <p:nvPicPr>
          <p:cNvPr id="14" name="Image 3" descr="preencoded.png"/>
          <p:cNvPicPr>
            <a:picLocks noChangeAspect="1"/>
          </p:cNvPicPr>
          <p:nvPr/>
        </p:nvPicPr>
        <p:blipFill>
          <a:blip r:embed="rId6"/>
          <a:stretch>
            <a:fillRect/>
          </a:stretch>
        </p:blipFill>
        <p:spPr>
          <a:xfrm>
            <a:off x="9675971" y="2682716"/>
            <a:ext cx="465177" cy="465177"/>
          </a:xfrm>
          <a:prstGeom prst="rect">
            <a:avLst/>
          </a:prstGeom>
        </p:spPr>
      </p:pic>
      <p:sp>
        <p:nvSpPr>
          <p:cNvPr id="15" name="Text 9"/>
          <p:cNvSpPr/>
          <p:nvPr/>
        </p:nvSpPr>
        <p:spPr>
          <a:xfrm>
            <a:off x="9675971" y="3370064"/>
            <a:ext cx="1860947" cy="347186"/>
          </a:xfrm>
          <a:prstGeom prst="rect">
            <a:avLst/>
          </a:prstGeom>
          <a:noFill/>
          <a:ln/>
        </p:spPr>
        <p:txBody>
          <a:bodyPr wrap="non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Customer Service</a:t>
            </a:r>
            <a:endParaRPr lang="en-US" sz="2187" dirty="0"/>
          </a:p>
        </p:txBody>
      </p:sp>
      <p:sp>
        <p:nvSpPr>
          <p:cNvPr id="16" name="Text 10"/>
          <p:cNvSpPr/>
          <p:nvPr/>
        </p:nvSpPr>
        <p:spPr>
          <a:xfrm>
            <a:off x="9675971" y="3850481"/>
            <a:ext cx="1860947" cy="1777008"/>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RAG-powered chatbots can provide more informative and tailored responses to customer inquiries.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327779"/>
            <a:ext cx="14630400" cy="8229600"/>
          </a:xfrm>
          <a:prstGeom prst="rect">
            <a:avLst/>
          </a:prstGeom>
          <a:solidFill>
            <a:srgbClr val="F7F7F7"/>
          </a:solidFill>
          <a:ln/>
        </p:spPr>
        <p:txBody>
          <a:bodyPr/>
          <a:lstStyle/>
          <a:p>
            <a:endParaRPr lang="en-US"/>
          </a:p>
        </p:txBody>
      </p:sp>
      <p:sp>
        <p:nvSpPr>
          <p:cNvPr id="5" name="Text 2"/>
          <p:cNvSpPr/>
          <p:nvPr/>
        </p:nvSpPr>
        <p:spPr>
          <a:xfrm>
            <a:off x="1264563" y="925473"/>
            <a:ext cx="6860738"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Limitations and Challenges of RAG</a:t>
            </a:r>
            <a:endParaRPr lang="en-US" sz="4374" dirty="0"/>
          </a:p>
        </p:txBody>
      </p:sp>
      <p:sp>
        <p:nvSpPr>
          <p:cNvPr id="6" name="Shape 3"/>
          <p:cNvSpPr/>
          <p:nvPr/>
        </p:nvSpPr>
        <p:spPr>
          <a:xfrm>
            <a:off x="1575673" y="1953101"/>
            <a:ext cx="44410" cy="5351026"/>
          </a:xfrm>
          <a:prstGeom prst="roundRect">
            <a:avLst>
              <a:gd name="adj" fmla="val 225151"/>
            </a:avLst>
          </a:prstGeom>
          <a:solidFill>
            <a:srgbClr val="CCCCCC"/>
          </a:solidFill>
          <a:ln/>
        </p:spPr>
        <p:txBody>
          <a:bodyPr/>
          <a:lstStyle/>
          <a:p>
            <a:endParaRPr lang="en-US"/>
          </a:p>
        </p:txBody>
      </p:sp>
      <p:sp>
        <p:nvSpPr>
          <p:cNvPr id="7" name="Shape 4"/>
          <p:cNvSpPr/>
          <p:nvPr/>
        </p:nvSpPr>
        <p:spPr>
          <a:xfrm>
            <a:off x="1847790" y="2354401"/>
            <a:ext cx="777597" cy="44410"/>
          </a:xfrm>
          <a:prstGeom prst="roundRect">
            <a:avLst>
              <a:gd name="adj" fmla="val 225151"/>
            </a:avLst>
          </a:prstGeom>
          <a:solidFill>
            <a:srgbClr val="CCCCCC"/>
          </a:solidFill>
          <a:ln/>
        </p:spPr>
        <p:txBody>
          <a:bodyPr/>
          <a:lstStyle/>
          <a:p>
            <a:endParaRPr lang="en-US"/>
          </a:p>
        </p:txBody>
      </p:sp>
      <p:sp>
        <p:nvSpPr>
          <p:cNvPr id="8" name="Shape 5"/>
          <p:cNvSpPr/>
          <p:nvPr/>
        </p:nvSpPr>
        <p:spPr>
          <a:xfrm>
            <a:off x="1347847" y="2126694"/>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9" name="Text 6"/>
          <p:cNvSpPr/>
          <p:nvPr/>
        </p:nvSpPr>
        <p:spPr>
          <a:xfrm>
            <a:off x="1537275" y="2168366"/>
            <a:ext cx="121087"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1</a:t>
            </a:r>
            <a:endParaRPr lang="en-US" sz="2624" dirty="0"/>
          </a:p>
        </p:txBody>
      </p:sp>
      <p:sp>
        <p:nvSpPr>
          <p:cNvPr id="10" name="Text 7"/>
          <p:cNvSpPr/>
          <p:nvPr/>
        </p:nvSpPr>
        <p:spPr>
          <a:xfrm>
            <a:off x="2819876" y="2175272"/>
            <a:ext cx="2777490" cy="347186"/>
          </a:xfrm>
          <a:prstGeom prst="rect">
            <a:avLst/>
          </a:prstGeom>
          <a:noFill/>
          <a:ln/>
        </p:spPr>
        <p:txBody>
          <a:bodyPr wrap="non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Knowledge Gaps</a:t>
            </a:r>
            <a:endParaRPr lang="en-US" sz="2187" dirty="0"/>
          </a:p>
        </p:txBody>
      </p:sp>
      <p:sp>
        <p:nvSpPr>
          <p:cNvPr id="11" name="Text 8"/>
          <p:cNvSpPr/>
          <p:nvPr/>
        </p:nvSpPr>
        <p:spPr>
          <a:xfrm>
            <a:off x="2819876" y="2655689"/>
            <a:ext cx="6888242" cy="710803"/>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is limited by the completeness and accuracy of the knowledge bases it can access, which may have gaps or inconsistencies.</a:t>
            </a:r>
            <a:endParaRPr lang="en-US" sz="1750" dirty="0"/>
          </a:p>
        </p:txBody>
      </p:sp>
      <p:sp>
        <p:nvSpPr>
          <p:cNvPr id="12" name="Shape 9"/>
          <p:cNvSpPr/>
          <p:nvPr/>
        </p:nvSpPr>
        <p:spPr>
          <a:xfrm>
            <a:off x="1847790" y="4212134"/>
            <a:ext cx="777597" cy="44410"/>
          </a:xfrm>
          <a:prstGeom prst="roundRect">
            <a:avLst>
              <a:gd name="adj" fmla="val 225151"/>
            </a:avLst>
          </a:prstGeom>
          <a:solidFill>
            <a:srgbClr val="CCCCCC"/>
          </a:solidFill>
          <a:ln/>
        </p:spPr>
        <p:txBody>
          <a:bodyPr/>
          <a:lstStyle/>
          <a:p>
            <a:endParaRPr lang="en-US"/>
          </a:p>
        </p:txBody>
      </p:sp>
      <p:sp>
        <p:nvSpPr>
          <p:cNvPr id="13" name="Shape 10"/>
          <p:cNvSpPr/>
          <p:nvPr/>
        </p:nvSpPr>
        <p:spPr>
          <a:xfrm>
            <a:off x="1347847" y="3984427"/>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14" name="Text 11"/>
          <p:cNvSpPr/>
          <p:nvPr/>
        </p:nvSpPr>
        <p:spPr>
          <a:xfrm>
            <a:off x="1519773" y="4026098"/>
            <a:ext cx="155972"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2</a:t>
            </a:r>
            <a:endParaRPr lang="en-US" sz="2624" dirty="0"/>
          </a:p>
        </p:txBody>
      </p:sp>
      <p:sp>
        <p:nvSpPr>
          <p:cNvPr id="15" name="Text 12"/>
          <p:cNvSpPr/>
          <p:nvPr/>
        </p:nvSpPr>
        <p:spPr>
          <a:xfrm>
            <a:off x="2819876" y="4033004"/>
            <a:ext cx="2777490" cy="347186"/>
          </a:xfrm>
          <a:prstGeom prst="rect">
            <a:avLst/>
          </a:prstGeom>
          <a:noFill/>
          <a:ln/>
        </p:spPr>
        <p:txBody>
          <a:bodyPr wrap="non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Contextual Understanding</a:t>
            </a:r>
            <a:endParaRPr lang="en-US" sz="2187" dirty="0"/>
          </a:p>
        </p:txBody>
      </p:sp>
      <p:sp>
        <p:nvSpPr>
          <p:cNvPr id="16" name="Text 13"/>
          <p:cNvSpPr/>
          <p:nvPr/>
        </p:nvSpPr>
        <p:spPr>
          <a:xfrm>
            <a:off x="2819876" y="4513421"/>
            <a:ext cx="6888242" cy="710803"/>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Effectively incorporating contextual information into the retrieval and generation process remains a challenge for RAG.</a:t>
            </a:r>
            <a:endParaRPr lang="en-US" sz="1750" dirty="0"/>
          </a:p>
        </p:txBody>
      </p:sp>
      <p:sp>
        <p:nvSpPr>
          <p:cNvPr id="17" name="Shape 14"/>
          <p:cNvSpPr/>
          <p:nvPr/>
        </p:nvSpPr>
        <p:spPr>
          <a:xfrm>
            <a:off x="1847790" y="6069866"/>
            <a:ext cx="777597" cy="44410"/>
          </a:xfrm>
          <a:prstGeom prst="roundRect">
            <a:avLst>
              <a:gd name="adj" fmla="val 225151"/>
            </a:avLst>
          </a:prstGeom>
          <a:solidFill>
            <a:srgbClr val="CCCCCC"/>
          </a:solidFill>
          <a:ln/>
        </p:spPr>
        <p:txBody>
          <a:bodyPr/>
          <a:lstStyle/>
          <a:p>
            <a:endParaRPr lang="en-US"/>
          </a:p>
        </p:txBody>
      </p:sp>
      <p:sp>
        <p:nvSpPr>
          <p:cNvPr id="18" name="Shape 15"/>
          <p:cNvSpPr/>
          <p:nvPr/>
        </p:nvSpPr>
        <p:spPr>
          <a:xfrm>
            <a:off x="1347847" y="5842159"/>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19" name="Text 16"/>
          <p:cNvSpPr/>
          <p:nvPr/>
        </p:nvSpPr>
        <p:spPr>
          <a:xfrm>
            <a:off x="1523107" y="5883831"/>
            <a:ext cx="149304"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3</a:t>
            </a:r>
            <a:endParaRPr lang="en-US" sz="2624" dirty="0"/>
          </a:p>
        </p:txBody>
      </p:sp>
      <p:sp>
        <p:nvSpPr>
          <p:cNvPr id="20" name="Text 17"/>
          <p:cNvSpPr/>
          <p:nvPr/>
        </p:nvSpPr>
        <p:spPr>
          <a:xfrm>
            <a:off x="2819876" y="5890736"/>
            <a:ext cx="3414117" cy="347186"/>
          </a:xfrm>
          <a:prstGeom prst="rect">
            <a:avLst/>
          </a:prstGeom>
          <a:noFill/>
          <a:ln/>
        </p:spPr>
        <p:txBody>
          <a:bodyPr wrap="non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Transparency and Interpretability</a:t>
            </a:r>
            <a:endParaRPr lang="en-US" sz="2187" dirty="0"/>
          </a:p>
        </p:txBody>
      </p:sp>
      <p:sp>
        <p:nvSpPr>
          <p:cNvPr id="21" name="Text 18"/>
          <p:cNvSpPr/>
          <p:nvPr/>
        </p:nvSpPr>
        <p:spPr>
          <a:xfrm>
            <a:off x="2819876" y="6371153"/>
            <a:ext cx="6888242" cy="710803"/>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Explaining the reasoning behind RAG's outputs and making the system more transparent and interpretable is an ongoing research area.</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TotalTime>
  <Words>1485</Words>
  <Application>Microsoft Macintosh PowerPoint</Application>
  <PresentationFormat>Custom</PresentationFormat>
  <Paragraphs>173</Paragraphs>
  <Slides>21</Slides>
  <Notes>17</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Gelasio</vt:lpstr>
      <vt:lpstr>Lato</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 Supraja Kosuri</cp:lastModifiedBy>
  <cp:revision>41</cp:revision>
  <dcterms:created xsi:type="dcterms:W3CDTF">2024-05-22T00:26:37Z</dcterms:created>
  <dcterms:modified xsi:type="dcterms:W3CDTF">2024-05-29T02:54:16Z</dcterms:modified>
</cp:coreProperties>
</file>