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126c5ea0f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c126c5ea0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126c5ea0f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2c126c5ea0f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126c5ea0f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2c126c5ea0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000">
                <a:latin typeface="Times New Roman"/>
                <a:ea typeface="Times New Roman"/>
                <a:cs typeface="Times New Roman"/>
                <a:sym typeface="Times New Roman"/>
              </a:rPr>
              <a:t>Quiz Questions</a:t>
            </a:r>
            <a:endParaRPr sz="3000">
              <a:latin typeface="Times New Roman"/>
              <a:ea typeface="Times New Roman"/>
              <a:cs typeface="Times New Roman"/>
              <a:sym typeface="Times New Roman"/>
            </a:endParaRPr>
          </a:p>
          <a:p>
            <a:pPr indent="0" lvl="0" marL="0" rtl="0" algn="ctr">
              <a:spcBef>
                <a:spcPts val="0"/>
              </a:spcBef>
              <a:spcAft>
                <a:spcPts val="0"/>
              </a:spcAft>
              <a:buNone/>
            </a:pPr>
            <a:r>
              <a:rPr lang="en-GB" sz="3000">
                <a:latin typeface="Times New Roman"/>
                <a:ea typeface="Times New Roman"/>
                <a:cs typeface="Times New Roman"/>
                <a:sym typeface="Times New Roman"/>
              </a:rPr>
              <a:t> on Large Language Models &amp; Prompt Patterns </a:t>
            </a:r>
            <a:endParaRPr sz="3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69181" y="90238"/>
            <a:ext cx="3820200" cy="514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Times New Roman"/>
              <a:buNone/>
            </a:pPr>
            <a:r>
              <a:rPr lang="en-GB" sz="2700">
                <a:latin typeface="Times New Roman"/>
                <a:ea typeface="Times New Roman"/>
                <a:cs typeface="Times New Roman"/>
                <a:sym typeface="Times New Roman"/>
              </a:rPr>
              <a:t>QUIZ</a:t>
            </a:r>
            <a:endParaRPr/>
          </a:p>
        </p:txBody>
      </p:sp>
      <p:sp>
        <p:nvSpPr>
          <p:cNvPr id="66" name="Google Shape;66;p15"/>
          <p:cNvSpPr txBox="1"/>
          <p:nvPr>
            <p:ph idx="1" type="body"/>
          </p:nvPr>
        </p:nvSpPr>
        <p:spPr>
          <a:xfrm>
            <a:off x="180473" y="836821"/>
            <a:ext cx="8783100" cy="4306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Multiple Choice Questions (MCQs):</a:t>
            </a:r>
            <a:endParaRPr/>
          </a:p>
          <a:p>
            <a:pPr indent="0" lvl="0" marL="0" rtl="0" algn="l">
              <a:lnSpc>
                <a:spcPct val="90000"/>
              </a:lnSpc>
              <a:spcBef>
                <a:spcPts val="8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MCQ 1:</a:t>
            </a:r>
            <a:r>
              <a:rPr b="0" i="0" lang="en-GB" sz="1200">
                <a:solidFill>
                  <a:srgbClr val="0D0D0D"/>
                </a:solidFill>
                <a:latin typeface="Times New Roman"/>
                <a:ea typeface="Times New Roman"/>
                <a:cs typeface="Times New Roman"/>
                <a:sym typeface="Times New Roman"/>
              </a:rPr>
              <a:t> What is the primary purpose of using Prompt Patterns in Large Language Models? </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a) To introduce randomness in the output.</a:t>
            </a:r>
            <a:endParaRPr/>
          </a:p>
          <a:p>
            <a:pPr indent="0" lvl="0" marL="0" rtl="0" algn="l">
              <a:lnSpc>
                <a:spcPct val="90000"/>
              </a:lnSpc>
              <a:spcBef>
                <a:spcPts val="8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b) To structure and guide the input for the model.</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c) To limit the prompt size.</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d) To restrict the output to predefined patterns.</a:t>
            </a:r>
            <a:endParaRPr/>
          </a:p>
          <a:p>
            <a:pPr indent="0" lvl="0" marL="0" rtl="0" algn="l">
              <a:lnSpc>
                <a:spcPct val="90000"/>
              </a:lnSpc>
              <a:spcBef>
                <a:spcPts val="8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MCQ 2:</a:t>
            </a:r>
            <a:r>
              <a:rPr b="0" i="0" lang="en-GB" sz="1200">
                <a:solidFill>
                  <a:srgbClr val="0D0D0D"/>
                </a:solidFill>
                <a:latin typeface="Times New Roman"/>
                <a:ea typeface="Times New Roman"/>
                <a:cs typeface="Times New Roman"/>
                <a:sym typeface="Times New Roman"/>
              </a:rPr>
              <a:t> In the context of Large Language Models, what does "Persona Pattern" primarily focus on?</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a) Controlling randomness in output.</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b) Introducing new information.</a:t>
            </a:r>
            <a:endParaRPr/>
          </a:p>
          <a:p>
            <a:pPr indent="0" lvl="0" marL="0" rtl="0" algn="l">
              <a:lnSpc>
                <a:spcPct val="90000"/>
              </a:lnSpc>
              <a:spcBef>
                <a:spcPts val="8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c) Structuring the input with a specified persona.</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d) Limiting prompt size.</a:t>
            </a:r>
            <a:endParaRPr/>
          </a:p>
          <a:p>
            <a:pPr indent="0" lvl="0" marL="0" rtl="0" algn="l">
              <a:lnSpc>
                <a:spcPct val="90000"/>
              </a:lnSpc>
              <a:spcBef>
                <a:spcPts val="8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MCQ 3:</a:t>
            </a:r>
            <a:r>
              <a:rPr b="0" i="0" lang="en-GB" sz="1200">
                <a:solidFill>
                  <a:srgbClr val="0D0D0D"/>
                </a:solidFill>
                <a:latin typeface="Times New Roman"/>
                <a:ea typeface="Times New Roman"/>
                <a:cs typeface="Times New Roman"/>
                <a:sym typeface="Times New Roman"/>
              </a:rPr>
              <a:t> Why is controlling prompt size important when interacting with Large Language Models?</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a) It enhances the model's creativity.</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b) It improves the model's understanding of context.</a:t>
            </a:r>
            <a:endParaRPr/>
          </a:p>
          <a:p>
            <a:pPr indent="0" lvl="0" marL="0" rtl="0" algn="l">
              <a:lnSpc>
                <a:spcPct val="90000"/>
              </a:lnSpc>
              <a:spcBef>
                <a:spcPts val="8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c) It prevents overwhelming the model with information.</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d) It allows the model to generate longer responses.</a:t>
            </a:r>
            <a:endParaRPr/>
          </a:p>
          <a:p>
            <a:pPr indent="0" lvl="0" marL="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69181" y="90237"/>
            <a:ext cx="3820200" cy="642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Times New Roman"/>
              <a:buNone/>
            </a:pPr>
            <a:r>
              <a:rPr lang="en-GB" sz="2700">
                <a:latin typeface="Times New Roman"/>
                <a:ea typeface="Times New Roman"/>
                <a:cs typeface="Times New Roman"/>
                <a:sym typeface="Times New Roman"/>
              </a:rPr>
              <a:t>QUIZ</a:t>
            </a:r>
            <a:endParaRPr/>
          </a:p>
        </p:txBody>
      </p:sp>
      <p:sp>
        <p:nvSpPr>
          <p:cNvPr id="72" name="Google Shape;72;p16"/>
          <p:cNvSpPr txBox="1"/>
          <p:nvPr>
            <p:ph idx="1" type="body"/>
          </p:nvPr>
        </p:nvSpPr>
        <p:spPr>
          <a:xfrm>
            <a:off x="222583" y="1053389"/>
            <a:ext cx="8783100" cy="3999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Multiple Choice Questions (MCQs):</a:t>
            </a:r>
            <a:endParaRPr/>
          </a:p>
          <a:p>
            <a:pPr indent="0" lvl="0" marL="0" rtl="0" algn="l">
              <a:lnSpc>
                <a:spcPct val="90000"/>
              </a:lnSpc>
              <a:spcBef>
                <a:spcPts val="800"/>
              </a:spcBef>
              <a:spcAft>
                <a:spcPts val="0"/>
              </a:spcAft>
              <a:buClr>
                <a:schemeClr val="dk1"/>
              </a:buClr>
              <a:buSzPts val="1200"/>
              <a:buNone/>
            </a:pPr>
            <a:r>
              <a:t/>
            </a:r>
            <a:endParaRPr b="1" i="0" sz="1200">
              <a:solidFill>
                <a:srgbClr val="0D0D0D"/>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MCQ 4: </a:t>
            </a:r>
            <a:r>
              <a:rPr lang="en-GB" sz="1200">
                <a:latin typeface="Times New Roman"/>
                <a:ea typeface="Times New Roman"/>
                <a:cs typeface="Times New Roman"/>
                <a:sym typeface="Times New Roman"/>
              </a:rPr>
              <a:t>What is the significance of introducing new information to Large Language Models through prompts?</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a) It helps in testing the model's memory capacity.</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b) It enhances the model's ability to generalize.</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c) It is not possible with current language models.</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d) It reduces the model's performance.</a:t>
            </a:r>
            <a:endParaRPr/>
          </a:p>
          <a:p>
            <a:pPr indent="0" lvl="0" marL="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MCQ 5</a:t>
            </a:r>
            <a:r>
              <a:rPr lang="en-GB" sz="1200">
                <a:latin typeface="Times New Roman"/>
                <a:ea typeface="Times New Roman"/>
                <a:cs typeface="Times New Roman"/>
                <a:sym typeface="Times New Roman"/>
              </a:rPr>
              <a:t>: How can randomness in the output of Large Language Models be influenced or controlled?</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a) By using fixed and rigid prompt patterns.</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b) By increasing the prompt size.</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c) By adjusting parameters or modifying prompt patterns.</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d) By limiting the use of Persona Patterns.</a:t>
            </a:r>
            <a:endParaRPr/>
          </a:p>
          <a:p>
            <a:pPr indent="0" lvl="0" marL="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222583" y="358566"/>
            <a:ext cx="8921400" cy="4703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100"/>
              <a:buNone/>
            </a:pPr>
            <a:r>
              <a:rPr b="1" lang="en-GB" sz="1100">
                <a:latin typeface="Times New Roman"/>
                <a:ea typeface="Times New Roman"/>
                <a:cs typeface="Times New Roman"/>
                <a:sym typeface="Times New Roman"/>
              </a:rPr>
              <a:t>Question 6: Describe the process of creating a Persona Pattern for Large Language Models. Provide an example.</a:t>
            </a:r>
            <a:endParaRPr/>
          </a:p>
          <a:p>
            <a:pPr indent="0" lvl="0" marL="0" rtl="0" algn="l">
              <a:lnSpc>
                <a:spcPct val="90000"/>
              </a:lnSpc>
              <a:spcBef>
                <a:spcPts val="800"/>
              </a:spcBef>
              <a:spcAft>
                <a:spcPts val="0"/>
              </a:spcAft>
              <a:buClr>
                <a:schemeClr val="dk1"/>
              </a:buClr>
              <a:buSzPts val="1100"/>
              <a:buNone/>
            </a:pPr>
            <a:r>
              <a:rPr lang="en-GB" sz="1100">
                <a:latin typeface="Times New Roman"/>
                <a:ea typeface="Times New Roman"/>
                <a:cs typeface="Times New Roman"/>
                <a:sym typeface="Times New Roman"/>
              </a:rPr>
              <a:t>Answer: A Persona Pattern involves defining a specific character or role for the model to adopt. For example, "You are an enthusiastic tour guide. Describe the highlights of a city for a first-time visitor.”</a:t>
            </a:r>
            <a:endParaRPr/>
          </a:p>
          <a:p>
            <a:pPr indent="0" lvl="0" marL="0" rtl="0" algn="l">
              <a:lnSpc>
                <a:spcPct val="90000"/>
              </a:lnSpc>
              <a:spcBef>
                <a:spcPts val="800"/>
              </a:spcBef>
              <a:spcAft>
                <a:spcPts val="0"/>
              </a:spcAft>
              <a:buClr>
                <a:schemeClr val="dk1"/>
              </a:buClr>
              <a:buSzPts val="1100"/>
              <a:buNone/>
            </a:pPr>
            <a:r>
              <a:t/>
            </a:r>
            <a:endParaRPr sz="11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100"/>
              <a:buNone/>
            </a:pPr>
            <a:r>
              <a:rPr b="1" lang="en-GB" sz="1100">
                <a:latin typeface="Times New Roman"/>
                <a:ea typeface="Times New Roman"/>
                <a:cs typeface="Times New Roman"/>
                <a:sym typeface="Times New Roman"/>
              </a:rPr>
              <a:t>Question 7: Explain the concept of randomness in the output of Large Language Models. How does it impact the overall user experience?</a:t>
            </a:r>
            <a:endParaRPr/>
          </a:p>
          <a:p>
            <a:pPr indent="0" lvl="0" marL="0" rtl="0" algn="l">
              <a:lnSpc>
                <a:spcPct val="90000"/>
              </a:lnSpc>
              <a:spcBef>
                <a:spcPts val="800"/>
              </a:spcBef>
              <a:spcAft>
                <a:spcPts val="0"/>
              </a:spcAft>
              <a:buClr>
                <a:schemeClr val="dk1"/>
              </a:buClr>
              <a:buSzPts val="1100"/>
              <a:buNone/>
            </a:pPr>
            <a:r>
              <a:rPr lang="en-GB" sz="1100">
                <a:latin typeface="Times New Roman"/>
                <a:ea typeface="Times New Roman"/>
                <a:cs typeface="Times New Roman"/>
                <a:sym typeface="Times New Roman"/>
              </a:rPr>
              <a:t>Answer: Randomness in output refers to the model's ability to generate diverse responses for the same input. It can enhance creativity but may lead to unpredictable results, impacting user experience if not appropriately controlled.</a:t>
            </a:r>
            <a:endParaRPr/>
          </a:p>
          <a:p>
            <a:pPr indent="-114300" lvl="0" marL="177800" rtl="0" algn="l">
              <a:lnSpc>
                <a:spcPct val="90000"/>
              </a:lnSpc>
              <a:spcBef>
                <a:spcPts val="800"/>
              </a:spcBef>
              <a:spcAft>
                <a:spcPts val="0"/>
              </a:spcAft>
              <a:buClr>
                <a:schemeClr val="dk1"/>
              </a:buClr>
              <a:buSzPts val="1100"/>
              <a:buNone/>
            </a:pPr>
            <a:r>
              <a:t/>
            </a:r>
            <a:endParaRPr sz="11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100"/>
              <a:buNone/>
            </a:pPr>
            <a:r>
              <a:rPr b="1" lang="en-GB" sz="1100">
                <a:latin typeface="Times New Roman"/>
                <a:ea typeface="Times New Roman"/>
                <a:cs typeface="Times New Roman"/>
                <a:sym typeface="Times New Roman"/>
              </a:rPr>
              <a:t>Question 8: Discuss the potential challenges and advantages associated with introducing new information to Large Language Models through prompts.</a:t>
            </a:r>
            <a:endParaRPr/>
          </a:p>
          <a:p>
            <a:pPr indent="0" lvl="0" marL="0" rtl="0" algn="l">
              <a:lnSpc>
                <a:spcPct val="90000"/>
              </a:lnSpc>
              <a:spcBef>
                <a:spcPts val="800"/>
              </a:spcBef>
              <a:spcAft>
                <a:spcPts val="0"/>
              </a:spcAft>
              <a:buClr>
                <a:schemeClr val="dk1"/>
              </a:buClr>
              <a:buSzPts val="1100"/>
              <a:buNone/>
            </a:pPr>
            <a:r>
              <a:rPr lang="en-GB" sz="1100">
                <a:latin typeface="Times New Roman"/>
                <a:ea typeface="Times New Roman"/>
                <a:cs typeface="Times New Roman"/>
                <a:sym typeface="Times New Roman"/>
              </a:rPr>
              <a:t>Answer: Challenges include the risk of misinformation, while advantages encompass improved adaptability and the ability to stay updated with current information.</a:t>
            </a:r>
            <a:endParaRPr/>
          </a:p>
          <a:p>
            <a:pPr indent="0" lvl="0" marL="0" rtl="0" algn="l">
              <a:lnSpc>
                <a:spcPct val="90000"/>
              </a:lnSpc>
              <a:spcBef>
                <a:spcPts val="800"/>
              </a:spcBef>
              <a:spcAft>
                <a:spcPts val="0"/>
              </a:spcAft>
              <a:buClr>
                <a:schemeClr val="dk1"/>
              </a:buClr>
              <a:buSzPts val="1100"/>
              <a:buNone/>
            </a:pPr>
            <a:r>
              <a:t/>
            </a:r>
            <a:endParaRPr sz="11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100"/>
              <a:buNone/>
            </a:pPr>
            <a:r>
              <a:rPr b="1" lang="en-GB" sz="1100">
                <a:latin typeface="Times New Roman"/>
                <a:ea typeface="Times New Roman"/>
                <a:cs typeface="Times New Roman"/>
                <a:sym typeface="Times New Roman"/>
              </a:rPr>
              <a:t>Question 9: How does the size of the prompt influence the output of a Large Language Model? Provide examples to illustrate its impact.</a:t>
            </a:r>
            <a:endParaRPr/>
          </a:p>
          <a:p>
            <a:pPr indent="0" lvl="0" marL="0" rtl="0" algn="l">
              <a:lnSpc>
                <a:spcPct val="90000"/>
              </a:lnSpc>
              <a:spcBef>
                <a:spcPts val="800"/>
              </a:spcBef>
              <a:spcAft>
                <a:spcPts val="0"/>
              </a:spcAft>
              <a:buClr>
                <a:schemeClr val="dk1"/>
              </a:buClr>
              <a:buSzPts val="1100"/>
              <a:buNone/>
            </a:pPr>
            <a:r>
              <a:rPr lang="en-GB" sz="1100">
                <a:latin typeface="Times New Roman"/>
                <a:ea typeface="Times New Roman"/>
                <a:cs typeface="Times New Roman"/>
                <a:sym typeface="Times New Roman"/>
              </a:rPr>
              <a:t>Answer: A larger prompt can provide more context and generate more detailed responses. For instance, "Tell me about dogs" might yield general information, while "Describe the characteristics and behavior of Golden Retrievers" could result in a more specific response.</a:t>
            </a:r>
            <a:endParaRPr/>
          </a:p>
          <a:p>
            <a:pPr indent="-114300" lvl="0" marL="177800" rtl="0" algn="l">
              <a:lnSpc>
                <a:spcPct val="90000"/>
              </a:lnSpc>
              <a:spcBef>
                <a:spcPts val="800"/>
              </a:spcBef>
              <a:spcAft>
                <a:spcPts val="0"/>
              </a:spcAft>
              <a:buClr>
                <a:schemeClr val="dk1"/>
              </a:buClr>
              <a:buSzPts val="1100"/>
              <a:buNone/>
            </a:pPr>
            <a:r>
              <a:t/>
            </a:r>
            <a:endParaRPr sz="11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100"/>
              <a:buNone/>
            </a:pPr>
            <a:r>
              <a:rPr b="1" lang="en-GB" sz="1100">
                <a:latin typeface="Times New Roman"/>
                <a:ea typeface="Times New Roman"/>
                <a:cs typeface="Times New Roman"/>
                <a:sym typeface="Times New Roman"/>
              </a:rPr>
              <a:t>Question 10: In what real-world scenarios or applications can an understanding of Prompt Patterns be particularly useful? Provide specific examples to support your answer.</a:t>
            </a:r>
            <a:endParaRPr/>
          </a:p>
          <a:p>
            <a:pPr indent="0" lvl="0" marL="0" rtl="0" algn="l">
              <a:lnSpc>
                <a:spcPct val="90000"/>
              </a:lnSpc>
              <a:spcBef>
                <a:spcPts val="800"/>
              </a:spcBef>
              <a:spcAft>
                <a:spcPts val="0"/>
              </a:spcAft>
              <a:buClr>
                <a:schemeClr val="dk1"/>
              </a:buClr>
              <a:buSzPts val="1100"/>
              <a:buNone/>
            </a:pPr>
            <a:r>
              <a:rPr lang="en-GB" sz="1100">
                <a:latin typeface="Times New Roman"/>
                <a:ea typeface="Times New Roman"/>
                <a:cs typeface="Times New Roman"/>
                <a:sym typeface="Times New Roman"/>
              </a:rPr>
              <a:t>Answer: Understanding Prompt Patterns is valuable in content creation, chatbot development, and educational tools where controlling the output of Large Language Models is crucial for specific use cases. Examples include generating marketing content or creating tailored responses in customer suppor</a:t>
            </a:r>
            <a:endParaRPr sz="1100">
              <a:latin typeface="Times New Roman"/>
              <a:ea typeface="Times New Roman"/>
              <a:cs typeface="Times New Roman"/>
              <a:sym typeface="Times New Roman"/>
            </a:endParaRPr>
          </a:p>
          <a:p>
            <a:pPr indent="-114300" lvl="0" marL="177800" rtl="0" algn="l">
              <a:lnSpc>
                <a:spcPct val="90000"/>
              </a:lnSpc>
              <a:spcBef>
                <a:spcPts val="800"/>
              </a:spcBef>
              <a:spcAft>
                <a:spcPts val="1200"/>
              </a:spcAft>
              <a:buClr>
                <a:schemeClr val="dk1"/>
              </a:buClr>
              <a:buSzPts val="1100"/>
              <a:buNone/>
            </a:pPr>
            <a:r>
              <a:t/>
            </a:r>
            <a:endParaRPr sz="1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