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128e95f4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 name="Google Shape;63;g2c128e95f43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g2c128e95f43_0_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128e95f43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128e95f43_0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g2c128e95f43_0_6: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128e95f43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128e95f43_0_1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2c128e95f43_0_12: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128e95f43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4" name="Google Shape;84;g2c128e95f43_0_1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2c128e95f43_0_18: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cfcffc2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cfcffc2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cfcffc2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cfcffc2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www.deeplearning.ai/short-courses/chatgpt-prompt-engineering-for-developers/" TargetMode="External"/><Relationship Id="rId4" Type="http://schemas.openxmlformats.org/officeDocument/2006/relationships/hyperlink" Target="https://www.deeplearning.ai/courses/generative-ai-with-llms/" TargetMode="External"/><Relationship Id="rId5" Type="http://schemas.openxmlformats.org/officeDocument/2006/relationships/hyperlink" Target="https://www.deeplearning.ai/courses/generative-ai-for-everyon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s://maven.com/dair-ai/prompt-engineering-llms" TargetMode="External"/><Relationship Id="rId4" Type="http://schemas.openxmlformats.org/officeDocument/2006/relationships/hyperlink" Target="https://maven.com/dair-ai/prompt-engineering-llms" TargetMode="External"/><Relationship Id="rId5" Type="http://schemas.openxmlformats.org/officeDocument/2006/relationships/hyperlink" Target="https://supportvectors.com/" TargetMode="External"/><Relationship Id="rId6" Type="http://schemas.openxmlformats.org/officeDocument/2006/relationships/hyperlink" Target="https://supportvectors.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learnprompting.org/" TargetMode="External"/><Relationship Id="rId4" Type="http://schemas.openxmlformats.org/officeDocument/2006/relationships/hyperlink" Target="https://learnprompting.org/" TargetMode="External"/><Relationship Id="rId5" Type="http://schemas.openxmlformats.org/officeDocument/2006/relationships/hyperlink" Target="https://www.oreilly.com/live-events/prompt-engineering-for-generating-ai-art-and-text/0636920084340/" TargetMode="External"/><Relationship Id="rId6" Type="http://schemas.openxmlformats.org/officeDocument/2006/relationships/hyperlink" Target="https://www.oreilly.com/live-events/prompt-engineering-for-generating-ai-art-and-text/063692008434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huggingface.co/datasets/fka/awesome-chatgpt-prompts" TargetMode="External"/><Relationship Id="rId4" Type="http://schemas.openxmlformats.org/officeDocument/2006/relationships/hyperlink" Target="https://huggingface.co/datasets/fka/awesome-chatgpt-promp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s://learn.microsoft.com/en-us/training/paths/introduction-generative-ai/" TargetMode="External"/><Relationship Id="rId4" Type="http://schemas.openxmlformats.org/officeDocument/2006/relationships/hyperlink" Target="https://www.coursera.org/learn/introduction-to-generative-ai" TargetMode="External"/><Relationship Id="rId5" Type="http://schemas.openxmlformats.org/officeDocument/2006/relationships/hyperlink" Target="https://ai.google/discover/generativeai"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news.mit.edu/2023/explained-generative-ai-1109" TargetMode="External"/><Relationship Id="rId4" Type="http://schemas.openxmlformats.org/officeDocument/2006/relationships/hyperlink" Target="https://www.datacamp.com/courses/generative-ai-concept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lnSpc>
                <a:spcPct val="90000"/>
              </a:lnSpc>
              <a:spcBef>
                <a:spcPts val="0"/>
              </a:spcBef>
              <a:spcAft>
                <a:spcPts val="0"/>
              </a:spcAft>
              <a:buClr>
                <a:schemeClr val="dk1"/>
              </a:buClr>
              <a:buSzPts val="1100"/>
              <a:buFont typeface="Arial"/>
              <a:buNone/>
            </a:pPr>
            <a:r>
              <a:rPr b="1" lang="en-GB" sz="2700">
                <a:solidFill>
                  <a:srgbClr val="1F2328"/>
                </a:solidFill>
                <a:highlight>
                  <a:schemeClr val="lt1"/>
                </a:highlight>
                <a:latin typeface="Times New Roman"/>
                <a:ea typeface="Times New Roman"/>
                <a:cs typeface="Times New Roman"/>
                <a:sym typeface="Times New Roman"/>
              </a:rPr>
              <a:t>Relevant courses to learn about LLMs and Prompting</a:t>
            </a:r>
            <a:endParaRPr b="1" sz="2700">
              <a:latin typeface="Times New Roman"/>
              <a:ea typeface="Times New Roman"/>
              <a:cs typeface="Times New Roman"/>
              <a:sym typeface="Times New Roman"/>
            </a:endParaRPr>
          </a:p>
          <a:p>
            <a:pPr indent="0" lvl="0" marL="0" rtl="0" algn="ctr">
              <a:spcBef>
                <a:spcPts val="0"/>
              </a:spcBef>
              <a:spcAft>
                <a:spcPts val="0"/>
              </a:spcAft>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403613" y="66863"/>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sz="2700">
                <a:solidFill>
                  <a:srgbClr val="1F2328"/>
                </a:solidFill>
                <a:highlight>
                  <a:srgbClr val="FFFFFF"/>
                </a:highlight>
                <a:latin typeface="Times New Roman"/>
                <a:ea typeface="Times New Roman"/>
                <a:cs typeface="Times New Roman"/>
                <a:sym typeface="Times New Roman"/>
              </a:rPr>
              <a:t>Relevant courses to learn about LLMs and Prompting</a:t>
            </a:r>
            <a:endParaRPr sz="2700">
              <a:latin typeface="Times New Roman"/>
              <a:ea typeface="Times New Roman"/>
              <a:cs typeface="Times New Roman"/>
              <a:sym typeface="Times New Roman"/>
            </a:endParaRPr>
          </a:p>
        </p:txBody>
      </p:sp>
      <p:sp>
        <p:nvSpPr>
          <p:cNvPr id="67" name="Google Shape;67;p15"/>
          <p:cNvSpPr txBox="1"/>
          <p:nvPr>
            <p:ph idx="1" type="body"/>
          </p:nvPr>
        </p:nvSpPr>
        <p:spPr>
          <a:xfrm>
            <a:off x="196631" y="1007006"/>
            <a:ext cx="8444100" cy="4084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Clr>
                <a:schemeClr val="dk1"/>
              </a:buClr>
              <a:buSzPts val="800"/>
              <a:buFont typeface="Arial"/>
              <a:buNone/>
            </a:pPr>
            <a:r>
              <a:rPr lang="en-GB" sz="1100">
                <a:latin typeface="Times New Roman"/>
                <a:ea typeface="Times New Roman"/>
                <a:cs typeface="Times New Roman"/>
                <a:sym typeface="Times New Roman"/>
              </a:rPr>
              <a:t>For students interested in learning about Large Language Models (LLMs) and prompting, DeepLearning.AI offers several relevant courses:</a:t>
            </a:r>
            <a:endParaRPr sz="1100">
              <a:latin typeface="Times New Roman"/>
              <a:ea typeface="Times New Roman"/>
              <a:cs typeface="Times New Roman"/>
              <a:sym typeface="Times New Roman"/>
            </a:endParaRPr>
          </a:p>
          <a:p>
            <a:pPr indent="0" lvl="0" marL="0" rtl="0" algn="l">
              <a:spcBef>
                <a:spcPts val="1200"/>
              </a:spcBef>
              <a:spcAft>
                <a:spcPts val="0"/>
              </a:spcAft>
              <a:buClr>
                <a:schemeClr val="dk1"/>
              </a:buClr>
              <a:buSzPts val="800"/>
              <a:buFont typeface="Arial"/>
              <a:buNone/>
            </a:pPr>
            <a:r>
              <a:t/>
            </a:r>
            <a:endParaRPr sz="1100">
              <a:latin typeface="Times New Roman"/>
              <a:ea typeface="Times New Roman"/>
              <a:cs typeface="Times New Roman"/>
              <a:sym typeface="Times New Roman"/>
            </a:endParaRPr>
          </a:p>
          <a:p>
            <a:pPr indent="0" lvl="0" marL="0" rtl="0" algn="l">
              <a:spcBef>
                <a:spcPts val="1200"/>
              </a:spcBef>
              <a:spcAft>
                <a:spcPts val="0"/>
              </a:spcAft>
              <a:buClr>
                <a:schemeClr val="dk1"/>
              </a:buClr>
              <a:buSzPts val="800"/>
              <a:buFont typeface="Arial"/>
              <a:buNone/>
            </a:pPr>
            <a:r>
              <a:rPr b="1" lang="en-GB" sz="1100">
                <a:latin typeface="Times New Roman"/>
                <a:ea typeface="Times New Roman"/>
                <a:cs typeface="Times New Roman"/>
                <a:sym typeface="Times New Roman"/>
              </a:rPr>
              <a:t>ChatGPT Prompt Engineering for Developers: </a:t>
            </a:r>
            <a:r>
              <a:rPr lang="en-GB" sz="1100">
                <a:latin typeface="Times New Roman"/>
                <a:ea typeface="Times New Roman"/>
                <a:cs typeface="Times New Roman"/>
                <a:sym typeface="Times New Roman"/>
              </a:rPr>
              <a:t>This course, taught by Isa Fulford from OpenAI and Andrew Ng from DeepLearning.AI, focuses on using LLMs for application development. It covers best practices for prompt engineering, using the OpenAI API to build applications, and writing effective prompts. The course is designed for both beginners with a basic understanding of Python and advanced machine learning engineers. It's available for free for a limited time</a:t>
            </a:r>
            <a:endParaRPr sz="1100">
              <a:latin typeface="Times New Roman"/>
              <a:ea typeface="Times New Roman"/>
              <a:cs typeface="Times New Roman"/>
              <a:sym typeface="Times New Roman"/>
            </a:endParaRPr>
          </a:p>
          <a:p>
            <a:pPr indent="0" lvl="0" marL="0" rtl="0" algn="l">
              <a:spcBef>
                <a:spcPts val="1200"/>
              </a:spcBef>
              <a:spcAft>
                <a:spcPts val="0"/>
              </a:spcAft>
              <a:buClr>
                <a:schemeClr val="dk1"/>
              </a:buClr>
              <a:buSzPts val="800"/>
              <a:buFont typeface="Arial"/>
              <a:buNone/>
            </a:pPr>
            <a:r>
              <a:rPr lang="en-GB" sz="1100" u="sng">
                <a:solidFill>
                  <a:schemeClr val="hlink"/>
                </a:solidFill>
                <a:latin typeface="Times New Roman"/>
                <a:ea typeface="Times New Roman"/>
                <a:cs typeface="Times New Roman"/>
                <a:sym typeface="Times New Roman"/>
                <a:hlinkClick r:id="rId3"/>
              </a:rPr>
              <a:t>https://www.deeplearning.ai/short-courses/chatgpt-prompt-engineering-for-developers/</a:t>
            </a:r>
            <a:endParaRPr sz="1100">
              <a:latin typeface="Times New Roman"/>
              <a:ea typeface="Times New Roman"/>
              <a:cs typeface="Times New Roman"/>
              <a:sym typeface="Times New Roman"/>
            </a:endParaRPr>
          </a:p>
          <a:p>
            <a:pPr indent="0" lvl="0" marL="0" rtl="0" algn="l">
              <a:spcBef>
                <a:spcPts val="1200"/>
              </a:spcBef>
              <a:spcAft>
                <a:spcPts val="0"/>
              </a:spcAft>
              <a:buNone/>
            </a:pPr>
            <a:r>
              <a:rPr b="1" lang="en-GB" sz="1100">
                <a:latin typeface="Times New Roman"/>
                <a:ea typeface="Times New Roman"/>
                <a:cs typeface="Times New Roman"/>
                <a:sym typeface="Times New Roman"/>
              </a:rPr>
              <a:t>Generative AI with LLMs:</a:t>
            </a:r>
            <a:r>
              <a:rPr lang="en-GB" sz="1100">
                <a:latin typeface="Times New Roman"/>
                <a:ea typeface="Times New Roman"/>
                <a:cs typeface="Times New Roman"/>
                <a:sym typeface="Times New Roman"/>
              </a:rPr>
              <a:t> Created in partnership with AWS, this course dives into the fundamentals of generative AI, including the transformer architecture that powers LLMs, how they’re trained, and how fine-tuning enables them to be adapted to specific use cases. It's suitable for data scientists, machine learning engineers, prompt engineers, and research engineers looking to deepen their knowledge in generative AI and its applications</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u="sng">
                <a:solidFill>
                  <a:schemeClr val="hlink"/>
                </a:solidFill>
                <a:latin typeface="Times New Roman"/>
                <a:ea typeface="Times New Roman"/>
                <a:cs typeface="Times New Roman"/>
                <a:sym typeface="Times New Roman"/>
                <a:hlinkClick r:id="rId4"/>
              </a:rPr>
              <a:t>https://www.deeplearning.ai/courses/generative-ai-with-llms/</a:t>
            </a:r>
            <a:endParaRPr sz="1100">
              <a:latin typeface="Times New Roman"/>
              <a:ea typeface="Times New Roman"/>
              <a:cs typeface="Times New Roman"/>
              <a:sym typeface="Times New Roman"/>
            </a:endParaRPr>
          </a:p>
          <a:p>
            <a:pPr indent="0" lvl="0" marL="0" rtl="0" algn="l">
              <a:spcBef>
                <a:spcPts val="1200"/>
              </a:spcBef>
              <a:spcAft>
                <a:spcPts val="0"/>
              </a:spcAft>
              <a:buClr>
                <a:schemeClr val="dk1"/>
              </a:buClr>
              <a:buSzPts val="800"/>
              <a:buFont typeface="Arial"/>
              <a:buNone/>
            </a:pPr>
            <a:r>
              <a:rPr b="1" lang="en-GB" sz="1100">
                <a:latin typeface="Times New Roman"/>
                <a:ea typeface="Times New Roman"/>
                <a:cs typeface="Times New Roman"/>
                <a:sym typeface="Times New Roman"/>
              </a:rPr>
              <a:t>Generative AI for Everyone: </a:t>
            </a:r>
            <a:r>
              <a:rPr lang="en-GB" sz="1100">
                <a:latin typeface="Times New Roman"/>
                <a:ea typeface="Times New Roman"/>
                <a:cs typeface="Times New Roman"/>
                <a:sym typeface="Times New Roman"/>
              </a:rPr>
              <a:t>Instructed by Andrew Ng, this introductory course requires no coding skills or prior AI knowledge. It's aimed at anyone interested in the uses, impacts, and underlying technologies of generative AI, including business leaders and professionals. The course provides an overview of AI tools and techniques that can be applied in various work settings.</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u="sng">
                <a:solidFill>
                  <a:schemeClr val="hlink"/>
                </a:solidFill>
                <a:latin typeface="Times New Roman"/>
                <a:ea typeface="Times New Roman"/>
                <a:cs typeface="Times New Roman"/>
                <a:sym typeface="Times New Roman"/>
                <a:hlinkClick r:id="rId5"/>
              </a:rPr>
              <a:t>https://www.deeplearning.ai/courses/generative-ai-for-everyone/</a:t>
            </a:r>
            <a:endParaRPr sz="1100">
              <a:latin typeface="Times New Roman"/>
              <a:ea typeface="Times New Roman"/>
              <a:cs typeface="Times New Roman"/>
              <a:sym typeface="Times New Roman"/>
            </a:endParaRPr>
          </a:p>
          <a:p>
            <a:pPr indent="0" lvl="0" marL="0" rtl="0" algn="l">
              <a:spcBef>
                <a:spcPts val="1200"/>
              </a:spcBef>
              <a:spcAft>
                <a:spcPts val="0"/>
              </a:spcAft>
              <a:buClr>
                <a:schemeClr val="dk1"/>
              </a:buClr>
              <a:buSzPts val="800"/>
              <a:buFont typeface="Arial"/>
              <a:buNone/>
            </a:pPr>
            <a:r>
              <a:t/>
            </a:r>
            <a:endParaRPr sz="1100">
              <a:latin typeface="Times New Roman"/>
              <a:ea typeface="Times New Roman"/>
              <a:cs typeface="Times New Roman"/>
              <a:sym typeface="Times New Roman"/>
            </a:endParaRPr>
          </a:p>
          <a:p>
            <a:pPr indent="0" lvl="0" marL="0" rtl="0" algn="l">
              <a:spcBef>
                <a:spcPts val="1200"/>
              </a:spcBef>
              <a:spcAft>
                <a:spcPts val="0"/>
              </a:spcAft>
              <a:buClr>
                <a:schemeClr val="dk1"/>
              </a:buClr>
              <a:buSzPts val="800"/>
              <a:buFont typeface="Arial"/>
              <a:buNone/>
            </a:pPr>
            <a:r>
              <a:rPr lang="en-GB" sz="1100">
                <a:latin typeface="Times New Roman"/>
                <a:ea typeface="Times New Roman"/>
                <a:cs typeface="Times New Roman"/>
                <a:sym typeface="Times New Roman"/>
              </a:rPr>
              <a:t>These courses offer a mix of foundational knowledge, practical skills, and insights into the latest research and real-world applications of LLMs and generative AI.</a:t>
            </a:r>
            <a:endParaRPr sz="1100">
              <a:latin typeface="Times New Roman"/>
              <a:ea typeface="Times New Roman"/>
              <a:cs typeface="Times New Roman"/>
              <a:sym typeface="Times New Roman"/>
            </a:endParaRPr>
          </a:p>
          <a:p>
            <a:pPr indent="0" lvl="0" marL="0" rtl="0" algn="l">
              <a:spcBef>
                <a:spcPts val="1200"/>
              </a:spcBef>
              <a:spcAft>
                <a:spcPts val="1200"/>
              </a:spcAft>
              <a:buNone/>
            </a:pPr>
            <a:r>
              <a:t/>
            </a:r>
            <a:endParaRPr sz="11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403613" y="66863"/>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sz="2700">
                <a:solidFill>
                  <a:srgbClr val="1F2328"/>
                </a:solidFill>
                <a:highlight>
                  <a:srgbClr val="FFFFFF"/>
                </a:highlight>
                <a:latin typeface="Times New Roman"/>
                <a:ea typeface="Times New Roman"/>
                <a:cs typeface="Times New Roman"/>
                <a:sym typeface="Times New Roman"/>
              </a:rPr>
              <a:t>Relevant courses to learn about LLMs and Prompting</a:t>
            </a:r>
            <a:endParaRPr sz="2700">
              <a:latin typeface="Times New Roman"/>
              <a:ea typeface="Times New Roman"/>
              <a:cs typeface="Times New Roman"/>
              <a:sym typeface="Times New Roman"/>
            </a:endParaRPr>
          </a:p>
        </p:txBody>
      </p:sp>
      <p:sp>
        <p:nvSpPr>
          <p:cNvPr id="74" name="Google Shape;74;p16"/>
          <p:cNvSpPr txBox="1"/>
          <p:nvPr>
            <p:ph idx="1" type="body"/>
          </p:nvPr>
        </p:nvSpPr>
        <p:spPr>
          <a:xfrm>
            <a:off x="196631" y="1007006"/>
            <a:ext cx="8444100" cy="4084500"/>
          </a:xfrm>
          <a:prstGeom prst="rect">
            <a:avLst/>
          </a:prstGeom>
        </p:spPr>
        <p:txBody>
          <a:bodyPr anchorCtr="0" anchor="t" bIns="34275" lIns="68575" spcFirstLastPara="1" rIns="68575" wrap="square" tIns="34275">
            <a:noAutofit/>
          </a:bodyPr>
          <a:lstStyle/>
          <a:p>
            <a:pPr indent="0" lvl="0" marL="0" rtl="0" algn="l">
              <a:lnSpc>
                <a:spcPct val="175000"/>
              </a:lnSpc>
              <a:spcBef>
                <a:spcPts val="900"/>
              </a:spcBef>
              <a:spcAft>
                <a:spcPts val="0"/>
              </a:spcAft>
              <a:buClr>
                <a:schemeClr val="dk1"/>
              </a:buClr>
              <a:buSzPts val="800"/>
              <a:buFont typeface="Arial"/>
              <a:buNone/>
            </a:pPr>
            <a:r>
              <a:rPr b="1" lang="en-GB" sz="1100">
                <a:solidFill>
                  <a:srgbClr val="1F1F1F"/>
                </a:solidFill>
                <a:latin typeface="Times New Roman"/>
                <a:ea typeface="Times New Roman"/>
                <a:cs typeface="Times New Roman"/>
                <a:sym typeface="Times New Roman"/>
              </a:rPr>
              <a:t>1. Prompt Engineering for LLMs by Elvis Saravia on Maven:</a:t>
            </a:r>
            <a:r>
              <a:rPr lang="en-GB" sz="1100">
                <a:solidFill>
                  <a:srgbClr val="1F1F1F"/>
                </a:solidFill>
                <a:latin typeface="Times New Roman"/>
                <a:ea typeface="Times New Roman"/>
                <a:cs typeface="Times New Roman"/>
                <a:sym typeface="Times New Roman"/>
              </a:rPr>
              <a:t>This </a:t>
            </a:r>
            <a:r>
              <a:rPr b="1" lang="en-GB" sz="1100">
                <a:solidFill>
                  <a:srgbClr val="1F1F1F"/>
                </a:solidFill>
                <a:latin typeface="Times New Roman"/>
                <a:ea typeface="Times New Roman"/>
                <a:cs typeface="Times New Roman"/>
                <a:sym typeface="Times New Roman"/>
              </a:rPr>
              <a:t>hands-on, technical course</a:t>
            </a:r>
            <a:r>
              <a:rPr lang="en-GB" sz="1100">
                <a:solidFill>
                  <a:srgbClr val="1F1F1F"/>
                </a:solidFill>
                <a:latin typeface="Times New Roman"/>
                <a:ea typeface="Times New Roman"/>
                <a:cs typeface="Times New Roman"/>
                <a:sym typeface="Times New Roman"/>
              </a:rPr>
              <a:t> delves into effectively building and prompting with LLMs. It covers various aspects, including:</a:t>
            </a:r>
            <a:endParaRPr sz="1100">
              <a:solidFill>
                <a:srgbClr val="1F1F1F"/>
              </a:solidFill>
              <a:latin typeface="Times New Roman"/>
              <a:ea typeface="Times New Roman"/>
              <a:cs typeface="Times New Roman"/>
              <a:sym typeface="Times New Roman"/>
            </a:endParaRPr>
          </a:p>
          <a:p>
            <a:pPr indent="-234950" lvl="0" marL="342900" rtl="0" algn="l">
              <a:lnSpc>
                <a:spcPct val="175000"/>
              </a:lnSpc>
              <a:spcBef>
                <a:spcPts val="900"/>
              </a:spcBef>
              <a:spcAft>
                <a:spcPts val="0"/>
              </a:spcAft>
              <a:buClr>
                <a:srgbClr val="1F1F1F"/>
              </a:buClr>
              <a:buSzPts val="1100"/>
              <a:buFont typeface="Times New Roman"/>
              <a:buChar char="●"/>
            </a:pPr>
            <a:r>
              <a:rPr lang="en-GB" sz="1100">
                <a:solidFill>
                  <a:srgbClr val="1F1F1F"/>
                </a:solidFill>
                <a:latin typeface="Times New Roman"/>
                <a:ea typeface="Times New Roman"/>
                <a:cs typeface="Times New Roman"/>
                <a:sym typeface="Times New Roman"/>
              </a:rPr>
              <a:t>Latest prompting techniques (few-shot, chain-of-thought, RAG, prompt chaining)</a:t>
            </a:r>
            <a:endParaRPr sz="1100">
              <a:solidFill>
                <a:srgbClr val="1F1F1F"/>
              </a:solidFill>
              <a:latin typeface="Times New Roman"/>
              <a:ea typeface="Times New Roman"/>
              <a:cs typeface="Times New Roman"/>
              <a:sym typeface="Times New Roman"/>
            </a:endParaRPr>
          </a:p>
          <a:p>
            <a:pPr indent="-234950" lvl="0" marL="342900" rtl="0" algn="l">
              <a:lnSpc>
                <a:spcPct val="175000"/>
              </a:lnSpc>
              <a:spcBef>
                <a:spcPts val="0"/>
              </a:spcBef>
              <a:spcAft>
                <a:spcPts val="0"/>
              </a:spcAft>
              <a:buClr>
                <a:srgbClr val="1F1F1F"/>
              </a:buClr>
              <a:buSzPts val="1100"/>
              <a:buFont typeface="Times New Roman"/>
              <a:buChar char="●"/>
            </a:pPr>
            <a:r>
              <a:rPr lang="en-GB" sz="1100">
                <a:solidFill>
                  <a:srgbClr val="1F1F1F"/>
                </a:solidFill>
                <a:latin typeface="Times New Roman"/>
                <a:ea typeface="Times New Roman"/>
                <a:cs typeface="Times New Roman"/>
                <a:sym typeface="Times New Roman"/>
              </a:rPr>
              <a:t>Applying these techniques to complex use cases like building chatbots, LLM-powered agents, and more.</a:t>
            </a:r>
            <a:endParaRPr sz="1100">
              <a:solidFill>
                <a:srgbClr val="1F1F1F"/>
              </a:solidFill>
              <a:latin typeface="Times New Roman"/>
              <a:ea typeface="Times New Roman"/>
              <a:cs typeface="Times New Roman"/>
              <a:sym typeface="Times New Roman"/>
            </a:endParaRPr>
          </a:p>
          <a:p>
            <a:pPr indent="0" lvl="0" marL="0" rtl="0" algn="l">
              <a:lnSpc>
                <a:spcPct val="175000"/>
              </a:lnSpc>
              <a:spcBef>
                <a:spcPts val="900"/>
              </a:spcBef>
              <a:spcAft>
                <a:spcPts val="0"/>
              </a:spcAft>
              <a:buClr>
                <a:schemeClr val="dk1"/>
              </a:buClr>
              <a:buSzPts val="800"/>
              <a:buFont typeface="Arial"/>
              <a:buNone/>
            </a:pPr>
            <a:r>
              <a:rPr b="1" lang="en-GB" sz="1100">
                <a:solidFill>
                  <a:srgbClr val="1F1F1F"/>
                </a:solidFill>
                <a:latin typeface="Times New Roman"/>
                <a:ea typeface="Times New Roman"/>
                <a:cs typeface="Times New Roman"/>
                <a:sym typeface="Times New Roman"/>
              </a:rPr>
              <a:t>Link:</a:t>
            </a:r>
            <a:r>
              <a:rPr lang="en-GB" sz="1100">
                <a:solidFill>
                  <a:srgbClr val="1F1F1F"/>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GB" sz="1100" u="sng">
                <a:solidFill>
                  <a:srgbClr val="0B57D0"/>
                </a:solidFill>
                <a:latin typeface="Times New Roman"/>
                <a:ea typeface="Times New Roman"/>
                <a:cs typeface="Times New Roman"/>
                <a:sym typeface="Times New Roman"/>
                <a:hlinkClick r:id="rId4">
                  <a:extLst>
                    <a:ext uri="{A12FA001-AC4F-418D-AE19-62706E023703}">
                      <ahyp:hlinkClr val="tx"/>
                    </a:ext>
                  </a:extLst>
                </a:hlinkClick>
              </a:rPr>
              <a:t>https://maven.com/dair-ai/prompt-engineering-llms</a:t>
            </a:r>
            <a:endParaRPr sz="1100" u="sng">
              <a:solidFill>
                <a:srgbClr val="0B57D0"/>
              </a:solidFill>
              <a:latin typeface="Times New Roman"/>
              <a:ea typeface="Times New Roman"/>
              <a:cs typeface="Times New Roman"/>
              <a:sym typeface="Times New Roman"/>
            </a:endParaRPr>
          </a:p>
          <a:p>
            <a:pPr indent="0" lvl="0" marL="0" rtl="0" algn="l">
              <a:lnSpc>
                <a:spcPct val="175000"/>
              </a:lnSpc>
              <a:spcBef>
                <a:spcPts val="900"/>
              </a:spcBef>
              <a:spcAft>
                <a:spcPts val="0"/>
              </a:spcAft>
              <a:buNone/>
            </a:pPr>
            <a:r>
              <a:rPr b="1" lang="en-GB" sz="1100">
                <a:solidFill>
                  <a:srgbClr val="1F1F1F"/>
                </a:solidFill>
                <a:latin typeface="Times New Roman"/>
                <a:ea typeface="Times New Roman"/>
                <a:cs typeface="Times New Roman"/>
                <a:sym typeface="Times New Roman"/>
              </a:rPr>
              <a:t>2. Generative AI, LLMs &amp; Prompt Engineering for Enterprises by Support Vector:</a:t>
            </a:r>
            <a:r>
              <a:rPr lang="en-GB" sz="1100">
                <a:solidFill>
                  <a:srgbClr val="1F1F1F"/>
                </a:solidFill>
                <a:latin typeface="Times New Roman"/>
                <a:ea typeface="Times New Roman"/>
                <a:cs typeface="Times New Roman"/>
                <a:sym typeface="Times New Roman"/>
              </a:rPr>
              <a:t>This </a:t>
            </a:r>
            <a:r>
              <a:rPr b="1" lang="en-GB" sz="1100">
                <a:solidFill>
                  <a:srgbClr val="1F1F1F"/>
                </a:solidFill>
                <a:latin typeface="Times New Roman"/>
                <a:ea typeface="Times New Roman"/>
                <a:cs typeface="Times New Roman"/>
                <a:sym typeface="Times New Roman"/>
              </a:rPr>
              <a:t>course</a:t>
            </a:r>
            <a:r>
              <a:rPr lang="en-GB" sz="1100">
                <a:solidFill>
                  <a:srgbClr val="1F1F1F"/>
                </a:solidFill>
                <a:latin typeface="Times New Roman"/>
                <a:ea typeface="Times New Roman"/>
                <a:cs typeface="Times New Roman"/>
                <a:sym typeface="Times New Roman"/>
              </a:rPr>
              <a:t> offers a comprehensive understanding of generative AI, LLMs, and prompt engineering in the context of enterprises. It covers:</a:t>
            </a:r>
            <a:endParaRPr sz="1100">
              <a:solidFill>
                <a:srgbClr val="1F1F1F"/>
              </a:solidFill>
              <a:latin typeface="Times New Roman"/>
              <a:ea typeface="Times New Roman"/>
              <a:cs typeface="Times New Roman"/>
              <a:sym typeface="Times New Roman"/>
            </a:endParaRPr>
          </a:p>
          <a:p>
            <a:pPr indent="-234950" lvl="0" marL="342900" rtl="0" algn="l">
              <a:lnSpc>
                <a:spcPct val="175000"/>
              </a:lnSpc>
              <a:spcBef>
                <a:spcPts val="900"/>
              </a:spcBef>
              <a:spcAft>
                <a:spcPts val="0"/>
              </a:spcAft>
              <a:buClr>
                <a:srgbClr val="1F1F1F"/>
              </a:buClr>
              <a:buSzPts val="1100"/>
              <a:buFont typeface="Times New Roman"/>
              <a:buChar char="●"/>
            </a:pPr>
            <a:r>
              <a:rPr lang="en-GB" sz="1100">
                <a:solidFill>
                  <a:srgbClr val="1F1F1F"/>
                </a:solidFill>
                <a:latin typeface="Times New Roman"/>
                <a:ea typeface="Times New Roman"/>
                <a:cs typeface="Times New Roman"/>
                <a:sym typeface="Times New Roman"/>
              </a:rPr>
              <a:t>Business case development</a:t>
            </a:r>
            <a:endParaRPr sz="1100">
              <a:solidFill>
                <a:srgbClr val="1F1F1F"/>
              </a:solidFill>
              <a:latin typeface="Times New Roman"/>
              <a:ea typeface="Times New Roman"/>
              <a:cs typeface="Times New Roman"/>
              <a:sym typeface="Times New Roman"/>
            </a:endParaRPr>
          </a:p>
          <a:p>
            <a:pPr indent="-234950" lvl="0" marL="342900" rtl="0" algn="l">
              <a:lnSpc>
                <a:spcPct val="175000"/>
              </a:lnSpc>
              <a:spcBef>
                <a:spcPts val="0"/>
              </a:spcBef>
              <a:spcAft>
                <a:spcPts val="0"/>
              </a:spcAft>
              <a:buClr>
                <a:srgbClr val="1F1F1F"/>
              </a:buClr>
              <a:buSzPts val="1100"/>
              <a:buFont typeface="Times New Roman"/>
              <a:buChar char="●"/>
            </a:pPr>
            <a:r>
              <a:rPr lang="en-GB" sz="1100">
                <a:solidFill>
                  <a:srgbClr val="1F1F1F"/>
                </a:solidFill>
                <a:latin typeface="Times New Roman"/>
                <a:ea typeface="Times New Roman"/>
                <a:cs typeface="Times New Roman"/>
                <a:sym typeface="Times New Roman"/>
              </a:rPr>
              <a:t>Foundation of machine learning and deep learning</a:t>
            </a:r>
            <a:endParaRPr sz="1100">
              <a:solidFill>
                <a:srgbClr val="1F1F1F"/>
              </a:solidFill>
              <a:latin typeface="Times New Roman"/>
              <a:ea typeface="Times New Roman"/>
              <a:cs typeface="Times New Roman"/>
              <a:sym typeface="Times New Roman"/>
            </a:endParaRPr>
          </a:p>
          <a:p>
            <a:pPr indent="-234950" lvl="0" marL="342900" rtl="0" algn="l">
              <a:lnSpc>
                <a:spcPct val="175000"/>
              </a:lnSpc>
              <a:spcBef>
                <a:spcPts val="0"/>
              </a:spcBef>
              <a:spcAft>
                <a:spcPts val="0"/>
              </a:spcAft>
              <a:buClr>
                <a:srgbClr val="1F1F1F"/>
              </a:buClr>
              <a:buSzPts val="1100"/>
              <a:buFont typeface="Times New Roman"/>
              <a:buChar char="●"/>
            </a:pPr>
            <a:r>
              <a:rPr lang="en-GB" sz="1100">
                <a:solidFill>
                  <a:srgbClr val="1F1F1F"/>
                </a:solidFill>
                <a:latin typeface="Times New Roman"/>
                <a:ea typeface="Times New Roman"/>
                <a:cs typeface="Times New Roman"/>
                <a:sym typeface="Times New Roman"/>
              </a:rPr>
              <a:t>LLM model architectures</a:t>
            </a:r>
            <a:endParaRPr sz="1100">
              <a:solidFill>
                <a:srgbClr val="1F1F1F"/>
              </a:solidFill>
              <a:latin typeface="Times New Roman"/>
              <a:ea typeface="Times New Roman"/>
              <a:cs typeface="Times New Roman"/>
              <a:sym typeface="Times New Roman"/>
            </a:endParaRPr>
          </a:p>
          <a:p>
            <a:pPr indent="-234950" lvl="0" marL="342900" rtl="0" algn="l">
              <a:lnSpc>
                <a:spcPct val="175000"/>
              </a:lnSpc>
              <a:spcBef>
                <a:spcPts val="0"/>
              </a:spcBef>
              <a:spcAft>
                <a:spcPts val="0"/>
              </a:spcAft>
              <a:buClr>
                <a:srgbClr val="1F1F1F"/>
              </a:buClr>
              <a:buSzPts val="1100"/>
              <a:buFont typeface="Times New Roman"/>
              <a:buChar char="●"/>
            </a:pPr>
            <a:r>
              <a:rPr lang="en-GB" sz="1100">
                <a:solidFill>
                  <a:srgbClr val="1F1F1F"/>
                </a:solidFill>
                <a:latin typeface="Times New Roman"/>
                <a:ea typeface="Times New Roman"/>
                <a:cs typeface="Times New Roman"/>
                <a:sym typeface="Times New Roman"/>
              </a:rPr>
              <a:t>Prompt engineering techniques</a:t>
            </a:r>
            <a:endParaRPr sz="1100">
              <a:solidFill>
                <a:srgbClr val="1F1F1F"/>
              </a:solidFill>
              <a:latin typeface="Times New Roman"/>
              <a:ea typeface="Times New Roman"/>
              <a:cs typeface="Times New Roman"/>
              <a:sym typeface="Times New Roman"/>
            </a:endParaRPr>
          </a:p>
          <a:p>
            <a:pPr indent="-234950" lvl="0" marL="342900" rtl="0" algn="l">
              <a:lnSpc>
                <a:spcPct val="175000"/>
              </a:lnSpc>
              <a:spcBef>
                <a:spcPts val="0"/>
              </a:spcBef>
              <a:spcAft>
                <a:spcPts val="0"/>
              </a:spcAft>
              <a:buClr>
                <a:srgbClr val="1F1F1F"/>
              </a:buClr>
              <a:buSzPts val="1100"/>
              <a:buFont typeface="Times New Roman"/>
              <a:buChar char="●"/>
            </a:pPr>
            <a:r>
              <a:rPr lang="en-GB" sz="1100">
                <a:solidFill>
                  <a:srgbClr val="1F1F1F"/>
                </a:solidFill>
                <a:latin typeface="Times New Roman"/>
                <a:ea typeface="Times New Roman"/>
                <a:cs typeface="Times New Roman"/>
                <a:sym typeface="Times New Roman"/>
              </a:rPr>
              <a:t>Case studies and hands-on practice</a:t>
            </a:r>
            <a:br>
              <a:rPr lang="en-GB" sz="1100">
                <a:solidFill>
                  <a:srgbClr val="1F1F1F"/>
                </a:solidFill>
                <a:latin typeface="Times New Roman"/>
                <a:ea typeface="Times New Roman"/>
                <a:cs typeface="Times New Roman"/>
                <a:sym typeface="Times New Roman"/>
              </a:rPr>
            </a:br>
            <a:r>
              <a:rPr b="1" lang="en-GB" sz="1100">
                <a:solidFill>
                  <a:srgbClr val="1F1F1F"/>
                </a:solidFill>
                <a:latin typeface="Times New Roman"/>
                <a:ea typeface="Times New Roman"/>
                <a:cs typeface="Times New Roman"/>
                <a:sym typeface="Times New Roman"/>
              </a:rPr>
              <a:t>Link:</a:t>
            </a:r>
            <a:r>
              <a:rPr lang="en-GB" sz="1100">
                <a:solidFill>
                  <a:srgbClr val="1F1F1F"/>
                </a:solidFill>
                <a:uFill>
                  <a:noFill/>
                </a:uFill>
                <a:latin typeface="Times New Roman"/>
                <a:ea typeface="Times New Roman"/>
                <a:cs typeface="Times New Roman"/>
                <a:sym typeface="Times New Roman"/>
                <a:hlinkClick r:id="rId5">
                  <a:extLst>
                    <a:ext uri="{A12FA001-AC4F-418D-AE19-62706E023703}">
                      <ahyp:hlinkClr val="tx"/>
                    </a:ext>
                  </a:extLst>
                </a:hlinkClick>
              </a:rPr>
              <a:t> </a:t>
            </a:r>
            <a:r>
              <a:rPr lang="en-GB" sz="1100" u="sng">
                <a:solidFill>
                  <a:srgbClr val="0B57D0"/>
                </a:solidFill>
                <a:latin typeface="Times New Roman"/>
                <a:ea typeface="Times New Roman"/>
                <a:cs typeface="Times New Roman"/>
                <a:sym typeface="Times New Roman"/>
                <a:hlinkClick r:id="rId6">
                  <a:extLst>
                    <a:ext uri="{A12FA001-AC4F-418D-AE19-62706E023703}">
                      <ahyp:hlinkClr val="tx"/>
                    </a:ext>
                  </a:extLst>
                </a:hlinkClick>
              </a:rPr>
              <a:t>https://supportvectors.com/</a:t>
            </a:r>
            <a:endParaRPr sz="1100" u="sng">
              <a:solidFill>
                <a:srgbClr val="0B57D0"/>
              </a:solidFill>
              <a:latin typeface="Times New Roman"/>
              <a:ea typeface="Times New Roman"/>
              <a:cs typeface="Times New Roman"/>
              <a:sym typeface="Times New Roman"/>
            </a:endParaRPr>
          </a:p>
          <a:p>
            <a:pPr indent="0" lvl="0" marL="0" rtl="0" algn="l">
              <a:spcBef>
                <a:spcPts val="800"/>
              </a:spcBef>
              <a:spcAft>
                <a:spcPts val="1200"/>
              </a:spcAft>
              <a:buNone/>
            </a:pPr>
            <a:r>
              <a:t/>
            </a:r>
            <a:endParaRPr sz="11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403613" y="66863"/>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sz="2700">
                <a:solidFill>
                  <a:srgbClr val="1F2328"/>
                </a:solidFill>
                <a:highlight>
                  <a:srgbClr val="FFFFFF"/>
                </a:highlight>
                <a:latin typeface="Times New Roman"/>
                <a:ea typeface="Times New Roman"/>
                <a:cs typeface="Times New Roman"/>
                <a:sym typeface="Times New Roman"/>
              </a:rPr>
              <a:t>Relevant courses to learn about LLMs and Prompting</a:t>
            </a:r>
            <a:endParaRPr sz="2700">
              <a:latin typeface="Times New Roman"/>
              <a:ea typeface="Times New Roman"/>
              <a:cs typeface="Times New Roman"/>
              <a:sym typeface="Times New Roman"/>
            </a:endParaRPr>
          </a:p>
        </p:txBody>
      </p:sp>
      <p:sp>
        <p:nvSpPr>
          <p:cNvPr id="81" name="Google Shape;81;p17"/>
          <p:cNvSpPr txBox="1"/>
          <p:nvPr>
            <p:ph idx="1" type="body"/>
          </p:nvPr>
        </p:nvSpPr>
        <p:spPr>
          <a:xfrm>
            <a:off x="196631" y="1007006"/>
            <a:ext cx="8444100" cy="4084500"/>
          </a:xfrm>
          <a:prstGeom prst="rect">
            <a:avLst/>
          </a:prstGeom>
        </p:spPr>
        <p:txBody>
          <a:bodyPr anchorCtr="0" anchor="t" bIns="34275" lIns="68575" spcFirstLastPara="1" rIns="68575" wrap="square" tIns="34275">
            <a:noAutofit/>
          </a:bodyPr>
          <a:lstStyle/>
          <a:p>
            <a:pPr indent="0" lvl="0" marL="0" rtl="0" algn="l">
              <a:lnSpc>
                <a:spcPct val="175000"/>
              </a:lnSpc>
              <a:spcBef>
                <a:spcPts val="900"/>
              </a:spcBef>
              <a:spcAft>
                <a:spcPts val="0"/>
              </a:spcAft>
              <a:buClr>
                <a:schemeClr val="dk1"/>
              </a:buClr>
              <a:buSzPts val="800"/>
              <a:buFont typeface="Arial"/>
              <a:buNone/>
            </a:pPr>
            <a:r>
              <a:rPr b="1" lang="en-GB" sz="1000">
                <a:solidFill>
                  <a:srgbClr val="1F1F1F"/>
                </a:solidFill>
                <a:latin typeface="Times New Roman"/>
                <a:ea typeface="Times New Roman"/>
                <a:cs typeface="Times New Roman"/>
                <a:sym typeface="Times New Roman"/>
              </a:rPr>
              <a:t>3. Learn Prompting:</a:t>
            </a:r>
            <a:r>
              <a:rPr lang="en-GB" sz="1000">
                <a:solidFill>
                  <a:srgbClr val="1F1F1F"/>
                </a:solidFill>
                <a:latin typeface="Times New Roman"/>
                <a:ea typeface="Times New Roman"/>
                <a:cs typeface="Times New Roman"/>
                <a:sym typeface="Times New Roman"/>
              </a:rPr>
              <a:t>This </a:t>
            </a:r>
            <a:r>
              <a:rPr b="1" lang="en-GB" sz="1000">
                <a:solidFill>
                  <a:srgbClr val="1F1F1F"/>
                </a:solidFill>
                <a:latin typeface="Times New Roman"/>
                <a:ea typeface="Times New Roman"/>
                <a:cs typeface="Times New Roman"/>
                <a:sym typeface="Times New Roman"/>
              </a:rPr>
              <a:t>free online resource</a:t>
            </a:r>
            <a:r>
              <a:rPr lang="en-GB" sz="1000">
                <a:solidFill>
                  <a:srgbClr val="1F1F1F"/>
                </a:solidFill>
                <a:latin typeface="Times New Roman"/>
                <a:ea typeface="Times New Roman"/>
                <a:cs typeface="Times New Roman"/>
                <a:sym typeface="Times New Roman"/>
              </a:rPr>
              <a:t> offers various learning materials on prompt engineering and generative AI, including:</a:t>
            </a:r>
            <a:endParaRPr sz="1000">
              <a:solidFill>
                <a:srgbClr val="1F1F1F"/>
              </a:solidFill>
              <a:latin typeface="Times New Roman"/>
              <a:ea typeface="Times New Roman"/>
              <a:cs typeface="Times New Roman"/>
              <a:sym typeface="Times New Roman"/>
            </a:endParaRPr>
          </a:p>
          <a:p>
            <a:pPr indent="-228600" lvl="0" marL="342900" rtl="0" algn="l">
              <a:lnSpc>
                <a:spcPct val="175000"/>
              </a:lnSpc>
              <a:spcBef>
                <a:spcPts val="900"/>
              </a:spcBef>
              <a:spcAft>
                <a:spcPts val="0"/>
              </a:spcAft>
              <a:buClr>
                <a:srgbClr val="1F1F1F"/>
              </a:buClr>
              <a:buSzPts val="1000"/>
              <a:buFont typeface="Times New Roman"/>
              <a:buChar char="●"/>
            </a:pPr>
            <a:r>
              <a:rPr lang="en-GB" sz="1000">
                <a:solidFill>
                  <a:srgbClr val="1F1F1F"/>
                </a:solidFill>
                <a:latin typeface="Times New Roman"/>
                <a:ea typeface="Times New Roman"/>
                <a:cs typeface="Times New Roman"/>
                <a:sym typeface="Times New Roman"/>
              </a:rPr>
              <a:t>Interactive tutorials</a:t>
            </a:r>
            <a:endParaRPr sz="1000">
              <a:solidFill>
                <a:srgbClr val="1F1F1F"/>
              </a:solidFill>
              <a:latin typeface="Times New Roman"/>
              <a:ea typeface="Times New Roman"/>
              <a:cs typeface="Times New Roman"/>
              <a:sym typeface="Times New Roman"/>
            </a:endParaRPr>
          </a:p>
          <a:p>
            <a:pPr indent="-228600" lvl="0" marL="342900" rtl="0" algn="l">
              <a:lnSpc>
                <a:spcPct val="175000"/>
              </a:lnSpc>
              <a:spcBef>
                <a:spcPts val="0"/>
              </a:spcBef>
              <a:spcAft>
                <a:spcPts val="0"/>
              </a:spcAft>
              <a:buClr>
                <a:srgbClr val="1F1F1F"/>
              </a:buClr>
              <a:buSzPts val="1000"/>
              <a:buFont typeface="Times New Roman"/>
              <a:buChar char="●"/>
            </a:pPr>
            <a:r>
              <a:rPr lang="en-GB" sz="1000">
                <a:solidFill>
                  <a:srgbClr val="1F1F1F"/>
                </a:solidFill>
                <a:latin typeface="Times New Roman"/>
                <a:ea typeface="Times New Roman"/>
                <a:cs typeface="Times New Roman"/>
                <a:sym typeface="Times New Roman"/>
              </a:rPr>
              <a:t>Video lectures</a:t>
            </a:r>
            <a:endParaRPr sz="1000">
              <a:solidFill>
                <a:srgbClr val="1F1F1F"/>
              </a:solidFill>
              <a:latin typeface="Times New Roman"/>
              <a:ea typeface="Times New Roman"/>
              <a:cs typeface="Times New Roman"/>
              <a:sym typeface="Times New Roman"/>
            </a:endParaRPr>
          </a:p>
          <a:p>
            <a:pPr indent="-228600" lvl="0" marL="342900" rtl="0" algn="l">
              <a:lnSpc>
                <a:spcPct val="175000"/>
              </a:lnSpc>
              <a:spcBef>
                <a:spcPts val="0"/>
              </a:spcBef>
              <a:spcAft>
                <a:spcPts val="0"/>
              </a:spcAft>
              <a:buClr>
                <a:srgbClr val="1F1F1F"/>
              </a:buClr>
              <a:buSzPts val="1000"/>
              <a:buFont typeface="Times New Roman"/>
              <a:buChar char="●"/>
            </a:pPr>
            <a:r>
              <a:rPr lang="en-GB" sz="1000">
                <a:solidFill>
                  <a:srgbClr val="1F1F1F"/>
                </a:solidFill>
                <a:latin typeface="Times New Roman"/>
                <a:ea typeface="Times New Roman"/>
                <a:cs typeface="Times New Roman"/>
                <a:sym typeface="Times New Roman"/>
              </a:rPr>
              <a:t>Articles and blog posts</a:t>
            </a:r>
            <a:endParaRPr sz="1000">
              <a:solidFill>
                <a:srgbClr val="1F1F1F"/>
              </a:solidFill>
              <a:latin typeface="Times New Roman"/>
              <a:ea typeface="Times New Roman"/>
              <a:cs typeface="Times New Roman"/>
              <a:sym typeface="Times New Roman"/>
            </a:endParaRPr>
          </a:p>
          <a:p>
            <a:pPr indent="0" lvl="0" marL="0" rtl="0" algn="l">
              <a:lnSpc>
                <a:spcPct val="175000"/>
              </a:lnSpc>
              <a:spcBef>
                <a:spcPts val="900"/>
              </a:spcBef>
              <a:spcAft>
                <a:spcPts val="0"/>
              </a:spcAft>
              <a:buNone/>
            </a:pPr>
            <a:r>
              <a:rPr lang="en-GB" sz="1000">
                <a:solidFill>
                  <a:srgbClr val="1F1F1F"/>
                </a:solidFill>
                <a:latin typeface="Times New Roman"/>
                <a:ea typeface="Times New Roman"/>
                <a:cs typeface="Times New Roman"/>
                <a:sym typeface="Times New Roman"/>
              </a:rPr>
              <a:t>It caters to both beginners and those with some prior knowledge.</a:t>
            </a:r>
            <a:endParaRPr sz="1000">
              <a:solidFill>
                <a:srgbClr val="1F1F1F"/>
              </a:solidFill>
              <a:latin typeface="Times New Roman"/>
              <a:ea typeface="Times New Roman"/>
              <a:cs typeface="Times New Roman"/>
              <a:sym typeface="Times New Roman"/>
            </a:endParaRPr>
          </a:p>
          <a:p>
            <a:pPr indent="0" lvl="0" marL="0" rtl="0" algn="l">
              <a:lnSpc>
                <a:spcPct val="175000"/>
              </a:lnSpc>
              <a:spcBef>
                <a:spcPts val="900"/>
              </a:spcBef>
              <a:spcAft>
                <a:spcPts val="0"/>
              </a:spcAft>
              <a:buClr>
                <a:schemeClr val="dk1"/>
              </a:buClr>
              <a:buSzPts val="800"/>
              <a:buFont typeface="Arial"/>
              <a:buNone/>
            </a:pPr>
            <a:r>
              <a:rPr b="1" lang="en-GB" sz="1000">
                <a:solidFill>
                  <a:srgbClr val="1F1F1F"/>
                </a:solidFill>
                <a:latin typeface="Times New Roman"/>
                <a:ea typeface="Times New Roman"/>
                <a:cs typeface="Times New Roman"/>
                <a:sym typeface="Times New Roman"/>
              </a:rPr>
              <a:t>Link:</a:t>
            </a:r>
            <a:r>
              <a:rPr lang="en-GB" sz="1000">
                <a:solidFill>
                  <a:srgbClr val="1F1F1F"/>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GB" sz="1000" u="sng">
                <a:solidFill>
                  <a:srgbClr val="0B57D0"/>
                </a:solidFill>
                <a:latin typeface="Times New Roman"/>
                <a:ea typeface="Times New Roman"/>
                <a:cs typeface="Times New Roman"/>
                <a:sym typeface="Times New Roman"/>
                <a:hlinkClick r:id="rId4">
                  <a:extLst>
                    <a:ext uri="{A12FA001-AC4F-418D-AE19-62706E023703}">
                      <ahyp:hlinkClr val="tx"/>
                    </a:ext>
                  </a:extLst>
                </a:hlinkClick>
              </a:rPr>
              <a:t>https://learnprompting.org/</a:t>
            </a:r>
            <a:endParaRPr sz="1000" u="sng">
              <a:solidFill>
                <a:srgbClr val="0B57D0"/>
              </a:solidFill>
              <a:latin typeface="Times New Roman"/>
              <a:ea typeface="Times New Roman"/>
              <a:cs typeface="Times New Roman"/>
              <a:sym typeface="Times New Roman"/>
            </a:endParaRPr>
          </a:p>
          <a:p>
            <a:pPr indent="0" lvl="0" marL="0" rtl="0" algn="l">
              <a:lnSpc>
                <a:spcPct val="175000"/>
              </a:lnSpc>
              <a:spcBef>
                <a:spcPts val="900"/>
              </a:spcBef>
              <a:spcAft>
                <a:spcPts val="0"/>
              </a:spcAft>
              <a:buClr>
                <a:schemeClr val="dk1"/>
              </a:buClr>
              <a:buSzPts val="800"/>
              <a:buFont typeface="Arial"/>
              <a:buNone/>
            </a:pPr>
            <a:r>
              <a:rPr b="1" lang="en-GB" sz="1000">
                <a:solidFill>
                  <a:srgbClr val="1F1F1F"/>
                </a:solidFill>
                <a:latin typeface="Times New Roman"/>
                <a:ea typeface="Times New Roman"/>
                <a:cs typeface="Times New Roman"/>
                <a:sym typeface="Times New Roman"/>
              </a:rPr>
              <a:t>4. LLMs, GPT, and Prompt Engineering for Developers by O'Reilly:</a:t>
            </a:r>
            <a:r>
              <a:rPr lang="en-GB" sz="1000">
                <a:solidFill>
                  <a:srgbClr val="1F1F1F"/>
                </a:solidFill>
                <a:latin typeface="Times New Roman"/>
                <a:ea typeface="Times New Roman"/>
                <a:cs typeface="Times New Roman"/>
                <a:sym typeface="Times New Roman"/>
              </a:rPr>
              <a:t>This </a:t>
            </a:r>
            <a:r>
              <a:rPr b="1" lang="en-GB" sz="1000">
                <a:solidFill>
                  <a:srgbClr val="1F1F1F"/>
                </a:solidFill>
                <a:latin typeface="Times New Roman"/>
                <a:ea typeface="Times New Roman"/>
                <a:cs typeface="Times New Roman"/>
                <a:sym typeface="Times New Roman"/>
              </a:rPr>
              <a:t>live online course</a:t>
            </a:r>
            <a:r>
              <a:rPr lang="en-GB" sz="1000">
                <a:solidFill>
                  <a:srgbClr val="1F1F1F"/>
                </a:solidFill>
                <a:latin typeface="Times New Roman"/>
                <a:ea typeface="Times New Roman"/>
                <a:cs typeface="Times New Roman"/>
                <a:sym typeface="Times New Roman"/>
              </a:rPr>
              <a:t> focuses on the technical aspects of LLMs and prompt engineering. It covers:</a:t>
            </a:r>
            <a:endParaRPr sz="1000">
              <a:solidFill>
                <a:srgbClr val="1F1F1F"/>
              </a:solidFill>
              <a:latin typeface="Times New Roman"/>
              <a:ea typeface="Times New Roman"/>
              <a:cs typeface="Times New Roman"/>
              <a:sym typeface="Times New Roman"/>
            </a:endParaRPr>
          </a:p>
          <a:p>
            <a:pPr indent="-228600" lvl="0" marL="342900" rtl="0" algn="l">
              <a:lnSpc>
                <a:spcPct val="175000"/>
              </a:lnSpc>
              <a:spcBef>
                <a:spcPts val="900"/>
              </a:spcBef>
              <a:spcAft>
                <a:spcPts val="0"/>
              </a:spcAft>
              <a:buClr>
                <a:srgbClr val="1F1F1F"/>
              </a:buClr>
              <a:buSzPts val="1000"/>
              <a:buFont typeface="Times New Roman"/>
              <a:buChar char="●"/>
            </a:pPr>
            <a:r>
              <a:rPr lang="en-GB" sz="1000">
                <a:solidFill>
                  <a:srgbClr val="1F1F1F"/>
                </a:solidFill>
                <a:latin typeface="Times New Roman"/>
                <a:ea typeface="Times New Roman"/>
                <a:cs typeface="Times New Roman"/>
                <a:sym typeface="Times New Roman"/>
              </a:rPr>
              <a:t>Architecture and functionalities of LLMs and GPT models</a:t>
            </a:r>
            <a:endParaRPr sz="1000">
              <a:solidFill>
                <a:srgbClr val="1F1F1F"/>
              </a:solidFill>
              <a:latin typeface="Times New Roman"/>
              <a:ea typeface="Times New Roman"/>
              <a:cs typeface="Times New Roman"/>
              <a:sym typeface="Times New Roman"/>
            </a:endParaRPr>
          </a:p>
          <a:p>
            <a:pPr indent="-228600" lvl="0" marL="342900" rtl="0" algn="l">
              <a:lnSpc>
                <a:spcPct val="175000"/>
              </a:lnSpc>
              <a:spcBef>
                <a:spcPts val="0"/>
              </a:spcBef>
              <a:spcAft>
                <a:spcPts val="0"/>
              </a:spcAft>
              <a:buClr>
                <a:srgbClr val="1F1F1F"/>
              </a:buClr>
              <a:buSzPts val="1000"/>
              <a:buFont typeface="Times New Roman"/>
              <a:buChar char="●"/>
            </a:pPr>
            <a:r>
              <a:rPr lang="en-GB" sz="1000">
                <a:solidFill>
                  <a:srgbClr val="1F1F1F"/>
                </a:solidFill>
                <a:latin typeface="Times New Roman"/>
                <a:ea typeface="Times New Roman"/>
                <a:cs typeface="Times New Roman"/>
                <a:sym typeface="Times New Roman"/>
              </a:rPr>
              <a:t>Principles and applications of language modeling with LLMs</a:t>
            </a:r>
            <a:endParaRPr sz="1000">
              <a:solidFill>
                <a:srgbClr val="1F1F1F"/>
              </a:solidFill>
              <a:latin typeface="Times New Roman"/>
              <a:ea typeface="Times New Roman"/>
              <a:cs typeface="Times New Roman"/>
              <a:sym typeface="Times New Roman"/>
            </a:endParaRPr>
          </a:p>
          <a:p>
            <a:pPr indent="-228600" lvl="0" marL="342900" rtl="0" algn="l">
              <a:lnSpc>
                <a:spcPct val="175000"/>
              </a:lnSpc>
              <a:spcBef>
                <a:spcPts val="0"/>
              </a:spcBef>
              <a:spcAft>
                <a:spcPts val="0"/>
              </a:spcAft>
              <a:buClr>
                <a:srgbClr val="1F1F1F"/>
              </a:buClr>
              <a:buSzPts val="1000"/>
              <a:buFont typeface="Times New Roman"/>
              <a:buChar char="●"/>
            </a:pPr>
            <a:r>
              <a:rPr lang="en-GB" sz="1000">
                <a:solidFill>
                  <a:srgbClr val="1F1F1F"/>
                </a:solidFill>
                <a:latin typeface="Times New Roman"/>
                <a:ea typeface="Times New Roman"/>
                <a:cs typeface="Times New Roman"/>
                <a:sym typeface="Times New Roman"/>
              </a:rPr>
              <a:t>Effective training and fine-tuning of LLMs</a:t>
            </a:r>
            <a:endParaRPr sz="1000">
              <a:solidFill>
                <a:srgbClr val="1F1F1F"/>
              </a:solidFill>
              <a:latin typeface="Times New Roman"/>
              <a:ea typeface="Times New Roman"/>
              <a:cs typeface="Times New Roman"/>
              <a:sym typeface="Times New Roman"/>
            </a:endParaRPr>
          </a:p>
          <a:p>
            <a:pPr indent="-228600" lvl="0" marL="342900" rtl="0" algn="l">
              <a:lnSpc>
                <a:spcPct val="175000"/>
              </a:lnSpc>
              <a:spcBef>
                <a:spcPts val="0"/>
              </a:spcBef>
              <a:spcAft>
                <a:spcPts val="0"/>
              </a:spcAft>
              <a:buClr>
                <a:srgbClr val="1F1F1F"/>
              </a:buClr>
              <a:buSzPts val="1000"/>
              <a:buFont typeface="Times New Roman"/>
              <a:buChar char="●"/>
            </a:pPr>
            <a:r>
              <a:rPr lang="en-GB" sz="1000">
                <a:solidFill>
                  <a:srgbClr val="1F1F1F"/>
                </a:solidFill>
                <a:latin typeface="Times New Roman"/>
                <a:ea typeface="Times New Roman"/>
                <a:cs typeface="Times New Roman"/>
                <a:sym typeface="Times New Roman"/>
              </a:rPr>
              <a:t>Prompt engineering techniques for various use cases</a:t>
            </a:r>
            <a:br>
              <a:rPr lang="en-GB" sz="1000">
                <a:solidFill>
                  <a:srgbClr val="1F1F1F"/>
                </a:solidFill>
                <a:latin typeface="Times New Roman"/>
                <a:ea typeface="Times New Roman"/>
                <a:cs typeface="Times New Roman"/>
                <a:sym typeface="Times New Roman"/>
              </a:rPr>
            </a:br>
            <a:r>
              <a:rPr b="1" lang="en-GB" sz="1000">
                <a:solidFill>
                  <a:srgbClr val="1F1F1F"/>
                </a:solidFill>
                <a:latin typeface="Times New Roman"/>
                <a:ea typeface="Times New Roman"/>
                <a:cs typeface="Times New Roman"/>
                <a:sym typeface="Times New Roman"/>
              </a:rPr>
              <a:t>Link:</a:t>
            </a:r>
            <a:r>
              <a:rPr lang="en-GB" sz="1000">
                <a:solidFill>
                  <a:srgbClr val="1F1F1F"/>
                </a:solidFill>
                <a:uFill>
                  <a:noFill/>
                </a:uFill>
                <a:latin typeface="Times New Roman"/>
                <a:ea typeface="Times New Roman"/>
                <a:cs typeface="Times New Roman"/>
                <a:sym typeface="Times New Roman"/>
                <a:hlinkClick r:id="rId5">
                  <a:extLst>
                    <a:ext uri="{A12FA001-AC4F-418D-AE19-62706E023703}">
                      <ahyp:hlinkClr val="tx"/>
                    </a:ext>
                  </a:extLst>
                </a:hlinkClick>
              </a:rPr>
              <a:t> </a:t>
            </a:r>
            <a:r>
              <a:rPr lang="en-GB" sz="1000" u="sng">
                <a:solidFill>
                  <a:srgbClr val="0B57D0"/>
                </a:solidFill>
                <a:latin typeface="Times New Roman"/>
                <a:ea typeface="Times New Roman"/>
                <a:cs typeface="Times New Roman"/>
                <a:sym typeface="Times New Roman"/>
                <a:hlinkClick r:id="rId6">
                  <a:extLst>
                    <a:ext uri="{A12FA001-AC4F-418D-AE19-62706E023703}">
                      <ahyp:hlinkClr val="tx"/>
                    </a:ext>
                  </a:extLst>
                </a:hlinkClick>
              </a:rPr>
              <a:t>https://www.oreilly.com/live-events/prompt-engineering-for-generating-ai-art-and-text/0636920084340/</a:t>
            </a:r>
            <a:endParaRPr sz="1000" u="sng">
              <a:solidFill>
                <a:srgbClr val="0B57D0"/>
              </a:solidFill>
              <a:latin typeface="Times New Roman"/>
              <a:ea typeface="Times New Roman"/>
              <a:cs typeface="Times New Roman"/>
              <a:sym typeface="Times New Roman"/>
            </a:endParaRPr>
          </a:p>
          <a:p>
            <a:pPr indent="0" lvl="0" marL="0" rtl="0" algn="l">
              <a:spcBef>
                <a:spcPts val="800"/>
              </a:spcBef>
              <a:spcAft>
                <a:spcPts val="0"/>
              </a:spcAft>
              <a:buClr>
                <a:schemeClr val="dk1"/>
              </a:buClr>
              <a:buSzPts val="800"/>
              <a:buFont typeface="Arial"/>
              <a:buNone/>
            </a:pPr>
            <a:r>
              <a:t/>
            </a:r>
            <a:endParaRPr sz="1000">
              <a:latin typeface="Times New Roman"/>
              <a:ea typeface="Times New Roman"/>
              <a:cs typeface="Times New Roman"/>
              <a:sym typeface="Times New Roman"/>
            </a:endParaRPr>
          </a:p>
          <a:p>
            <a:pPr indent="0" lvl="0" marL="342900" rtl="0" algn="l">
              <a:lnSpc>
                <a:spcPct val="175000"/>
              </a:lnSpc>
              <a:spcBef>
                <a:spcPts val="1200"/>
              </a:spcBef>
              <a:spcAft>
                <a:spcPts val="0"/>
              </a:spcAft>
              <a:buNone/>
            </a:pPr>
            <a:r>
              <a:t/>
            </a:r>
            <a:endParaRPr b="1" sz="1000">
              <a:solidFill>
                <a:srgbClr val="1F1F1F"/>
              </a:solidFill>
              <a:latin typeface="Times New Roman"/>
              <a:ea typeface="Times New Roman"/>
              <a:cs typeface="Times New Roman"/>
              <a:sym typeface="Times New Roman"/>
            </a:endParaRPr>
          </a:p>
          <a:p>
            <a:pPr indent="0" lvl="0" marL="0" rtl="0" algn="l">
              <a:spcBef>
                <a:spcPts val="800"/>
              </a:spcBef>
              <a:spcAft>
                <a:spcPts val="1200"/>
              </a:spcAft>
              <a:buNone/>
            </a:pPr>
            <a:r>
              <a:t/>
            </a:r>
            <a:endParaRPr sz="1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403613" y="66863"/>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sz="2700">
                <a:solidFill>
                  <a:srgbClr val="1F2328"/>
                </a:solidFill>
                <a:highlight>
                  <a:srgbClr val="FFFFFF"/>
                </a:highlight>
                <a:latin typeface="Times New Roman"/>
                <a:ea typeface="Times New Roman"/>
                <a:cs typeface="Times New Roman"/>
                <a:sym typeface="Times New Roman"/>
              </a:rPr>
              <a:t>Relevant courses to learn about LLMs and Prompting</a:t>
            </a:r>
            <a:endParaRPr sz="2700">
              <a:latin typeface="Times New Roman"/>
              <a:ea typeface="Times New Roman"/>
              <a:cs typeface="Times New Roman"/>
              <a:sym typeface="Times New Roman"/>
            </a:endParaRPr>
          </a:p>
        </p:txBody>
      </p:sp>
      <p:sp>
        <p:nvSpPr>
          <p:cNvPr id="88" name="Google Shape;88;p18"/>
          <p:cNvSpPr txBox="1"/>
          <p:nvPr>
            <p:ph idx="1" type="body"/>
          </p:nvPr>
        </p:nvSpPr>
        <p:spPr>
          <a:xfrm>
            <a:off x="196631" y="1007006"/>
            <a:ext cx="8444100" cy="4084500"/>
          </a:xfrm>
          <a:prstGeom prst="rect">
            <a:avLst/>
          </a:prstGeom>
        </p:spPr>
        <p:txBody>
          <a:bodyPr anchorCtr="0" anchor="t" bIns="34275" lIns="68575" spcFirstLastPara="1" rIns="68575" wrap="square" tIns="34275">
            <a:noAutofit/>
          </a:bodyPr>
          <a:lstStyle/>
          <a:p>
            <a:pPr indent="0" lvl="0" marL="0" rtl="0" algn="l">
              <a:lnSpc>
                <a:spcPct val="175000"/>
              </a:lnSpc>
              <a:spcBef>
                <a:spcPts val="900"/>
              </a:spcBef>
              <a:spcAft>
                <a:spcPts val="0"/>
              </a:spcAft>
              <a:buClr>
                <a:schemeClr val="dk1"/>
              </a:buClr>
              <a:buSzPts val="800"/>
              <a:buFont typeface="Arial"/>
              <a:buNone/>
            </a:pPr>
            <a:r>
              <a:rPr b="1" lang="en-GB" sz="1000">
                <a:solidFill>
                  <a:srgbClr val="1F1F1F"/>
                </a:solidFill>
                <a:latin typeface="Times New Roman"/>
                <a:ea typeface="Times New Roman"/>
                <a:cs typeface="Times New Roman"/>
                <a:sym typeface="Times New Roman"/>
              </a:rPr>
              <a:t>Additional Resources:</a:t>
            </a:r>
            <a:endParaRPr b="1" sz="1000">
              <a:solidFill>
                <a:srgbClr val="1F1F1F"/>
              </a:solidFill>
              <a:latin typeface="Times New Roman"/>
              <a:ea typeface="Times New Roman"/>
              <a:cs typeface="Times New Roman"/>
              <a:sym typeface="Times New Roman"/>
            </a:endParaRPr>
          </a:p>
          <a:p>
            <a:pPr indent="-228600" lvl="0" marL="342900" rtl="0" algn="l">
              <a:lnSpc>
                <a:spcPct val="175000"/>
              </a:lnSpc>
              <a:spcBef>
                <a:spcPts val="900"/>
              </a:spcBef>
              <a:spcAft>
                <a:spcPts val="0"/>
              </a:spcAft>
              <a:buClr>
                <a:srgbClr val="1F1F1F"/>
              </a:buClr>
              <a:buSzPts val="1000"/>
              <a:buChar char="●"/>
            </a:pPr>
            <a:r>
              <a:rPr b="1" lang="en-GB" sz="1000">
                <a:solidFill>
                  <a:srgbClr val="1F1F1F"/>
                </a:solidFill>
                <a:latin typeface="Times New Roman"/>
                <a:ea typeface="Times New Roman"/>
                <a:cs typeface="Times New Roman"/>
                <a:sym typeface="Times New Roman"/>
              </a:rPr>
              <a:t>Hugging Face LLM prompting guide:</a:t>
            </a:r>
            <a:r>
              <a:rPr lang="en-GB" sz="1000">
                <a:solidFill>
                  <a:srgbClr val="1F1F1F"/>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GB" sz="1000" u="sng">
                <a:solidFill>
                  <a:srgbClr val="0B57D0"/>
                </a:solidFill>
                <a:latin typeface="Times New Roman"/>
                <a:ea typeface="Times New Roman"/>
                <a:cs typeface="Times New Roman"/>
                <a:sym typeface="Times New Roman"/>
                <a:hlinkClick r:id="rId4">
                  <a:extLst>
                    <a:ext uri="{A12FA001-AC4F-418D-AE19-62706E023703}">
                      <ahyp:hlinkClr val="tx"/>
                    </a:ext>
                  </a:extLst>
                </a:hlinkClick>
              </a:rPr>
              <a:t>https://huggingface.co/datasets/fka/awesome-chatgpt-prompts</a:t>
            </a:r>
            <a:endParaRPr sz="1000" u="sng">
              <a:solidFill>
                <a:srgbClr val="0B57D0"/>
              </a:solidFill>
              <a:latin typeface="Times New Roman"/>
              <a:ea typeface="Times New Roman"/>
              <a:cs typeface="Times New Roman"/>
              <a:sym typeface="Times New Roman"/>
            </a:endParaRPr>
          </a:p>
          <a:p>
            <a:pPr indent="0" lvl="0" marL="0" rtl="0" algn="l">
              <a:lnSpc>
                <a:spcPct val="175000"/>
              </a:lnSpc>
              <a:spcBef>
                <a:spcPts val="900"/>
              </a:spcBef>
              <a:spcAft>
                <a:spcPts val="0"/>
              </a:spcAft>
              <a:buClr>
                <a:schemeClr val="dk1"/>
              </a:buClr>
              <a:buSzPts val="800"/>
              <a:buFont typeface="Arial"/>
              <a:buNone/>
            </a:pPr>
            <a:r>
              <a:rPr lang="en-GB" sz="1000">
                <a:solidFill>
                  <a:srgbClr val="1F1F1F"/>
                </a:solidFill>
                <a:latin typeface="Times New Roman"/>
                <a:ea typeface="Times New Roman"/>
                <a:cs typeface="Times New Roman"/>
                <a:sym typeface="Times New Roman"/>
              </a:rPr>
              <a:t>While Deeplearning.ai doesn't offer specific courses on LLMs and prompting, these other platforms provide a diverse range of learning options to suit different needs and levels of expertise.</a:t>
            </a:r>
            <a:endParaRPr sz="1000">
              <a:solidFill>
                <a:srgbClr val="1F1F1F"/>
              </a:solidFill>
              <a:latin typeface="Times New Roman"/>
              <a:ea typeface="Times New Roman"/>
              <a:cs typeface="Times New Roman"/>
              <a:sym typeface="Times New Roman"/>
            </a:endParaRPr>
          </a:p>
          <a:p>
            <a:pPr indent="0" lvl="0" marL="0" rtl="0" algn="l">
              <a:lnSpc>
                <a:spcPct val="175000"/>
              </a:lnSpc>
              <a:spcBef>
                <a:spcPts val="900"/>
              </a:spcBef>
              <a:spcAft>
                <a:spcPts val="0"/>
              </a:spcAft>
              <a:buNone/>
            </a:pPr>
            <a:r>
              <a:t/>
            </a:r>
            <a:endParaRPr b="1" sz="1000">
              <a:solidFill>
                <a:srgbClr val="1F1F1F"/>
              </a:solidFill>
              <a:latin typeface="Times New Roman"/>
              <a:ea typeface="Times New Roman"/>
              <a:cs typeface="Times New Roman"/>
              <a:sym typeface="Times New Roman"/>
            </a:endParaRPr>
          </a:p>
          <a:p>
            <a:pPr indent="0" lvl="0" marL="0" rtl="0" algn="l">
              <a:spcBef>
                <a:spcPts val="800"/>
              </a:spcBef>
              <a:spcAft>
                <a:spcPts val="0"/>
              </a:spcAft>
              <a:buNone/>
            </a:pPr>
            <a:r>
              <a:t/>
            </a:r>
            <a:endParaRPr sz="1000">
              <a:latin typeface="Times New Roman"/>
              <a:ea typeface="Times New Roman"/>
              <a:cs typeface="Times New Roman"/>
              <a:sym typeface="Times New Roman"/>
            </a:endParaRPr>
          </a:p>
          <a:p>
            <a:pPr indent="0" lvl="0" marL="342900" rtl="0" algn="l">
              <a:lnSpc>
                <a:spcPct val="175000"/>
              </a:lnSpc>
              <a:spcBef>
                <a:spcPts val="1200"/>
              </a:spcBef>
              <a:spcAft>
                <a:spcPts val="0"/>
              </a:spcAft>
              <a:buNone/>
            </a:pPr>
            <a:r>
              <a:t/>
            </a:r>
            <a:endParaRPr b="1" sz="1000">
              <a:solidFill>
                <a:srgbClr val="1F1F1F"/>
              </a:solidFill>
              <a:latin typeface="Times New Roman"/>
              <a:ea typeface="Times New Roman"/>
              <a:cs typeface="Times New Roman"/>
              <a:sym typeface="Times New Roman"/>
            </a:endParaRPr>
          </a:p>
          <a:p>
            <a:pPr indent="0" lvl="0" marL="0" rtl="0" algn="l">
              <a:spcBef>
                <a:spcPts val="800"/>
              </a:spcBef>
              <a:spcAft>
                <a:spcPts val="1200"/>
              </a:spcAft>
              <a:buNone/>
            </a:pPr>
            <a:r>
              <a:t/>
            </a:r>
            <a:endParaRPr sz="1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b="1" lang="en-GB" sz="1800">
                <a:solidFill>
                  <a:srgbClr val="1F2328"/>
                </a:solidFill>
                <a:highlight>
                  <a:srgbClr val="FFFFFF"/>
                </a:highlight>
                <a:latin typeface="Times New Roman"/>
                <a:ea typeface="Times New Roman"/>
                <a:cs typeface="Times New Roman"/>
                <a:sym typeface="Times New Roman"/>
              </a:rPr>
              <a:t>Relevant courses to learn about generative AI</a:t>
            </a:r>
            <a:endParaRPr b="1" sz="1800">
              <a:solidFill>
                <a:srgbClr val="1F2328"/>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94" name="Google Shape;94;p19"/>
          <p:cNvSpPr txBox="1"/>
          <p:nvPr>
            <p:ph idx="1" type="body"/>
          </p:nvPr>
        </p:nvSpPr>
        <p:spPr>
          <a:xfrm>
            <a:off x="628650" y="1369226"/>
            <a:ext cx="7886700" cy="36549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lang="en-GB" sz="1100">
                <a:solidFill>
                  <a:srgbClr val="242424"/>
                </a:solidFill>
                <a:highlight>
                  <a:srgbClr val="FFFFFF"/>
                </a:highlight>
                <a:latin typeface="Times New Roman"/>
                <a:ea typeface="Times New Roman"/>
                <a:cs typeface="Times New Roman"/>
                <a:sym typeface="Times New Roman"/>
              </a:rPr>
              <a:t>Here are resources to help you learn about generative AI:</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100">
                <a:solidFill>
                  <a:srgbClr val="242424"/>
                </a:solidFill>
                <a:highlight>
                  <a:srgbClr val="FFFFFF"/>
                </a:highlight>
                <a:latin typeface="Times New Roman"/>
                <a:ea typeface="Times New Roman"/>
                <a:cs typeface="Times New Roman"/>
                <a:sym typeface="Times New Roman"/>
              </a:rPr>
              <a:t>1. Microsoft Azure AI Fundamentals: Generative AI - This resource provides training on generative AI, explaining how models are trained to generate new content based on natural language input. It's suitable for understanding the basic concepts and applications of generative AI in various domains</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100" u="sng">
                <a:solidFill>
                  <a:srgbClr val="1155CC"/>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https://learn.microsoft.com/en-us/training/paths/introduction-generative-ai/</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100">
                <a:solidFill>
                  <a:srgbClr val="242424"/>
                </a:solidFill>
                <a:highlight>
                  <a:srgbClr val="FFFFFF"/>
                </a:highlight>
                <a:latin typeface="Times New Roman"/>
                <a:ea typeface="Times New Roman"/>
                <a:cs typeface="Times New Roman"/>
                <a:sym typeface="Times New Roman"/>
              </a:rPr>
              <a:t>2. Coursera: Introduction to Generative AI - An introductory level microlearning course aimed at explaining what generative AI is, its uses, and how it differs from traditional machine learning methods. This course also covers Google Tools to help develop your own Gen AI apps</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100" u="sng">
                <a:solidFill>
                  <a:srgbClr val="1155CC"/>
                </a:solidFill>
                <a:highlight>
                  <a:srgbClr val="FFFFFF"/>
                </a:highlight>
                <a:latin typeface="Times New Roman"/>
                <a:ea typeface="Times New Roman"/>
                <a:cs typeface="Times New Roman"/>
                <a:sym typeface="Times New Roman"/>
                <a:hlinkClick r:id="rId4">
                  <a:extLst>
                    <a:ext uri="{A12FA001-AC4F-418D-AE19-62706E023703}">
                      <ahyp:hlinkClr val="tx"/>
                    </a:ext>
                  </a:extLst>
                </a:hlinkClick>
              </a:rPr>
              <a:t>https://www.coursera.org/learn/introduction-to-generative-ai</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100">
                <a:solidFill>
                  <a:srgbClr val="242424"/>
                </a:solidFill>
                <a:highlight>
                  <a:srgbClr val="FFFFFF"/>
                </a:highlight>
                <a:latin typeface="Times New Roman"/>
                <a:ea typeface="Times New Roman"/>
                <a:cs typeface="Times New Roman"/>
                <a:sym typeface="Times New Roman"/>
              </a:rPr>
              <a:t>3. Google AI: Google Generative AI - This page explains the basics of generative AI, including large language models (LLMs) and their capabilities in generating text, images, videos, or audio.</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100" u="sng">
                <a:solidFill>
                  <a:srgbClr val="1155CC"/>
                </a:solidFill>
                <a:highlight>
                  <a:srgbClr val="FFFFFF"/>
                </a:highlight>
                <a:latin typeface="Times New Roman"/>
                <a:ea typeface="Times New Roman"/>
                <a:cs typeface="Times New Roman"/>
                <a:sym typeface="Times New Roman"/>
                <a:hlinkClick r:id="rId5">
                  <a:extLst>
                    <a:ext uri="{A12FA001-AC4F-418D-AE19-62706E023703}">
                      <ahyp:hlinkClr val="tx"/>
                    </a:ext>
                  </a:extLst>
                </a:hlinkClick>
              </a:rPr>
              <a:t>https://ai.google/discover/generativeai</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rgbClr val="242424"/>
              </a:solidFill>
              <a:highlight>
                <a:srgbClr val="FFFFFF"/>
              </a:highlight>
              <a:latin typeface="Times New Roman"/>
              <a:ea typeface="Times New Roman"/>
              <a:cs typeface="Times New Roman"/>
              <a:sym typeface="Times New Roman"/>
            </a:endParaRPr>
          </a:p>
          <a:p>
            <a:pPr indent="0" lvl="0" marL="0" rtl="0" algn="l">
              <a:spcBef>
                <a:spcPts val="800"/>
              </a:spcBef>
              <a:spcAft>
                <a:spcPts val="1200"/>
              </a:spcAft>
              <a:buNone/>
            </a:pPr>
            <a:r>
              <a:t/>
            </a:r>
            <a:endParaRPr sz="11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b="1" lang="en-GB" sz="1900">
                <a:solidFill>
                  <a:srgbClr val="1F2328"/>
                </a:solidFill>
                <a:highlight>
                  <a:srgbClr val="FFFFFF"/>
                </a:highlight>
                <a:latin typeface="Times New Roman"/>
                <a:ea typeface="Times New Roman"/>
                <a:cs typeface="Times New Roman"/>
                <a:sym typeface="Times New Roman"/>
              </a:rPr>
              <a:t>Relevant courses to learn about generative AI</a:t>
            </a:r>
            <a:endParaRPr b="1" sz="1900">
              <a:solidFill>
                <a:srgbClr val="1F2328"/>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2900">
              <a:latin typeface="Times New Roman"/>
              <a:ea typeface="Times New Roman"/>
              <a:cs typeface="Times New Roman"/>
              <a:sym typeface="Times New Roman"/>
            </a:endParaRPr>
          </a:p>
        </p:txBody>
      </p:sp>
      <p:sp>
        <p:nvSpPr>
          <p:cNvPr id="100" name="Google Shape;100;p20"/>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100">
                <a:solidFill>
                  <a:srgbClr val="242424"/>
                </a:solidFill>
                <a:highlight>
                  <a:srgbClr val="FFFFFF"/>
                </a:highlight>
                <a:latin typeface="Times New Roman"/>
                <a:ea typeface="Times New Roman"/>
                <a:cs typeface="Times New Roman"/>
                <a:sym typeface="Times New Roman"/>
              </a:rPr>
              <a:t>4. MIT News: Explained: Generative AI - A resource from the Massachusetts Institute of Technology that discusses generative AI systems, their underlying algorithms, and the distinctions between generative AI and other types of AI.</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100" u="sng">
                <a:solidFill>
                  <a:srgbClr val="1155CC"/>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https://news.mit.edu/2023/explained-generative-ai-1109</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100">
                <a:solidFill>
                  <a:srgbClr val="242424"/>
                </a:solidFill>
                <a:highlight>
                  <a:srgbClr val="FFFFFF"/>
                </a:highlight>
                <a:latin typeface="Times New Roman"/>
                <a:ea typeface="Times New Roman"/>
                <a:cs typeface="Times New Roman"/>
                <a:sym typeface="Times New Roman"/>
              </a:rPr>
              <a:t>5. DataCamp: Generative AI Concepts Course - A non-technical course that introduces key concepts of generative AI and prepares learners for a future where such AIs are pervasive. This course is aimed at those interested in understanding the impact of AI on various domains</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100" u="sng">
                <a:solidFill>
                  <a:srgbClr val="1155CC"/>
                </a:solidFill>
                <a:highlight>
                  <a:srgbClr val="FFFFFF"/>
                </a:highlight>
                <a:latin typeface="Times New Roman"/>
                <a:ea typeface="Times New Roman"/>
                <a:cs typeface="Times New Roman"/>
                <a:sym typeface="Times New Roman"/>
                <a:hlinkClick r:id="rId4">
                  <a:extLst>
                    <a:ext uri="{A12FA001-AC4F-418D-AE19-62706E023703}">
                      <ahyp:hlinkClr val="tx"/>
                    </a:ext>
                  </a:extLst>
                </a:hlinkClick>
              </a:rPr>
              <a:t>https://www.datacamp.com/courses/generative-ai-concepts</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100">
                <a:solidFill>
                  <a:srgbClr val="242424"/>
                </a:solidFill>
                <a:highlight>
                  <a:srgbClr val="FFFFFF"/>
                </a:highlight>
                <a:latin typeface="Times New Roman"/>
                <a:ea typeface="Times New Roman"/>
                <a:cs typeface="Times New Roman"/>
                <a:sym typeface="Times New Roman"/>
              </a:rPr>
              <a:t>These links provide a mix of introductory courses, detailed explanations, and technical insights into generative AI, catering to a broad audience from beginners to those seeking deeper understanding.</a:t>
            </a:r>
            <a:endParaRPr sz="1100">
              <a:solidFill>
                <a:srgbClr val="242424"/>
              </a:solidFill>
              <a:highlight>
                <a:srgbClr val="FFFFFF"/>
              </a:highlight>
              <a:latin typeface="Times New Roman"/>
              <a:ea typeface="Times New Roman"/>
              <a:cs typeface="Times New Roman"/>
              <a:sym typeface="Times New Roman"/>
            </a:endParaRPr>
          </a:p>
          <a:p>
            <a:pPr indent="0" lvl="0" marL="0" rtl="0" algn="l">
              <a:spcBef>
                <a:spcPts val="800"/>
              </a:spcBef>
              <a:spcAft>
                <a:spcPts val="0"/>
              </a:spcAft>
              <a:buNone/>
            </a:pPr>
            <a:r>
              <a:t/>
            </a:r>
            <a:endParaRPr sz="11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100">
              <a:solidFill>
                <a:srgbClr val="242424"/>
              </a:solidFill>
              <a:highlight>
                <a:srgbClr val="FFFFFF"/>
              </a:highlight>
              <a:latin typeface="Times New Roman"/>
              <a:ea typeface="Times New Roman"/>
              <a:cs typeface="Times New Roman"/>
              <a:sym typeface="Times New Roman"/>
            </a:endParaRPr>
          </a:p>
          <a:p>
            <a:pPr indent="0" lvl="0" marL="0" rtl="0" algn="l">
              <a:spcBef>
                <a:spcPts val="800"/>
              </a:spcBef>
              <a:spcAft>
                <a:spcPts val="1200"/>
              </a:spcAft>
              <a:buNone/>
            </a:pPr>
            <a:r>
              <a:t/>
            </a:r>
            <a:endParaRPr sz="11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