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12141301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c1214130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121413019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c121413019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121413019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c121413019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121413019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c12141301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121413019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c121413019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121413019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c12141301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121413019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c12141301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121413019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c121413019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121413019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c12141301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121413019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c121413019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121413019_0_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c121413019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youtube.com/watch?v=5sLYAQS9sWQ" TargetMode="External"/><Relationship Id="rId4" Type="http://schemas.openxmlformats.org/officeDocument/2006/relationships/hyperlink" Target="http://www.youtube.com/watch?v=RywP7cCYUWE" TargetMode="External"/><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ww.youtube.com/watch?v=5sLYAQS9sWQ" TargetMode="External"/><Relationship Id="rId4" Type="http://schemas.openxmlformats.org/officeDocument/2006/relationships/hyperlink" Target="http://www.youtube.com/watch?v=zizonToFXDs" TargetMode="External"/><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706581" y="382979"/>
            <a:ext cx="8057400" cy="4488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C0000"/>
              </a:buClr>
              <a:buSzPts val="2700"/>
              <a:buFont typeface="Times New Roman"/>
              <a:buNone/>
            </a:pPr>
            <a:r>
              <a:rPr lang="en-GB" sz="2700">
                <a:solidFill>
                  <a:srgbClr val="CC0000"/>
                </a:solidFill>
                <a:latin typeface="Times New Roman"/>
                <a:ea typeface="Times New Roman"/>
                <a:cs typeface="Times New Roman"/>
                <a:sym typeface="Times New Roman"/>
              </a:rPr>
              <a:t>INFO 7375 </a:t>
            </a:r>
            <a:br>
              <a:rPr lang="en-GB" sz="2700">
                <a:latin typeface="Times New Roman"/>
                <a:ea typeface="Times New Roman"/>
                <a:cs typeface="Times New Roman"/>
                <a:sym typeface="Times New Roman"/>
              </a:rPr>
            </a:br>
            <a:r>
              <a:rPr lang="en-GB" sz="2700">
                <a:solidFill>
                  <a:srgbClr val="CC0000"/>
                </a:solidFill>
                <a:latin typeface="Times New Roman"/>
                <a:ea typeface="Times New Roman"/>
                <a:cs typeface="Times New Roman"/>
                <a:sym typeface="Times New Roman"/>
              </a:rPr>
              <a:t>Prompt Engineering for Generative AI</a:t>
            </a:r>
            <a:br>
              <a:rPr lang="en-GB"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p:txBody>
      </p:sp>
      <p:sp>
        <p:nvSpPr>
          <p:cNvPr id="61" name="Google Shape;61;p14"/>
          <p:cNvSpPr txBox="1"/>
          <p:nvPr/>
        </p:nvSpPr>
        <p:spPr>
          <a:xfrm>
            <a:off x="2695416" y="3115163"/>
            <a:ext cx="56646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2100" u="none" cap="none" strike="noStrike">
                <a:solidFill>
                  <a:schemeClr val="dk1"/>
                </a:solidFill>
                <a:latin typeface="Times New Roman"/>
                <a:ea typeface="Times New Roman"/>
                <a:cs typeface="Times New Roman"/>
                <a:sym typeface="Times New Roman"/>
              </a:rPr>
              <a:t>Introduction to LLMs and Prompting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81864" y="153367"/>
            <a:ext cx="7886700" cy="7044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GB" sz="2700">
                <a:latin typeface="Times New Roman"/>
                <a:ea typeface="Times New Roman"/>
                <a:cs typeface="Times New Roman"/>
                <a:sym typeface="Times New Roman"/>
              </a:rPr>
              <a:t>Hands-On: Creating Your First Prompts</a:t>
            </a:r>
            <a:br>
              <a:rPr lang="en-GB"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p:txBody>
      </p:sp>
      <p:sp>
        <p:nvSpPr>
          <p:cNvPr id="121" name="Google Shape;121;p23"/>
          <p:cNvSpPr txBox="1"/>
          <p:nvPr>
            <p:ph idx="1" type="body"/>
          </p:nvPr>
        </p:nvSpPr>
        <p:spPr>
          <a:xfrm>
            <a:off x="261808" y="994334"/>
            <a:ext cx="8620500" cy="41493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Step-by-Step Guide to Creating Prompts: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1.Define Your Objective: </a:t>
            </a:r>
            <a:r>
              <a:rPr lang="en-GB" sz="1200">
                <a:latin typeface="Times New Roman"/>
                <a:ea typeface="Times New Roman"/>
                <a:cs typeface="Times New Roman"/>
                <a:sym typeface="Times New Roman"/>
              </a:rPr>
              <a:t>Clearly outline the purpose of your interaction with the LLM. Are you seeking information, generating creative content, or something else?</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2.Understand Model Capabilities: </a:t>
            </a:r>
            <a:r>
              <a:rPr lang="en-GB" sz="1200">
                <a:latin typeface="Times New Roman"/>
                <a:ea typeface="Times New Roman"/>
                <a:cs typeface="Times New Roman"/>
                <a:sym typeface="Times New Roman"/>
              </a:rPr>
              <a:t>Familiarize yourself with the capabilities of the specific LLM you are working with. Different models may excel in different areas.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3.Specify Context and Constraints: </a:t>
            </a:r>
            <a:r>
              <a:rPr lang="en-GB" sz="1200">
                <a:latin typeface="Times New Roman"/>
                <a:ea typeface="Times New Roman"/>
                <a:cs typeface="Times New Roman"/>
                <a:sym typeface="Times New Roman"/>
              </a:rPr>
              <a:t>Provide context and any constraints to guide the model effectively. This helps in obtaining relevant and tailored responses.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4.Craft Clear and Concise Language: </a:t>
            </a:r>
            <a:r>
              <a:rPr lang="en-GB" sz="1200">
                <a:latin typeface="Times New Roman"/>
                <a:ea typeface="Times New Roman"/>
                <a:cs typeface="Times New Roman"/>
                <a:sym typeface="Times New Roman"/>
              </a:rPr>
              <a:t>Use language that is unambiguous and specific. The clearer your prompt, the better the model can understand and respond.</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Examples of Prompts for Different Purposes:</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1.Information Retrieval:</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"Retrieve information about the history and cultural significance of the Taj Mahal."</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2.Creative Content Generation:</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"Compose a short story set in a world where time flows backward."</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3.Problem-Solving:</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"Suggest innovative solutions for reducing carbon emissions in urban areas."</a:t>
            </a:r>
            <a:endParaRPr/>
          </a:p>
          <a:p>
            <a:pPr indent="0" lvl="0" marL="0" rtl="0" algn="l">
              <a:lnSpc>
                <a:spcPct val="90000"/>
              </a:lnSpc>
              <a:spcBef>
                <a:spcPts val="800"/>
              </a:spcBef>
              <a:spcAft>
                <a:spcPts val="0"/>
              </a:spcAft>
              <a:buClr>
                <a:schemeClr val="dk1"/>
              </a:buClr>
              <a:buSzPts val="1200"/>
              <a:buNone/>
            </a:pPr>
            <a:r>
              <a:rPr i="1" lang="en-GB" sz="1200">
                <a:latin typeface="Times New Roman"/>
                <a:ea typeface="Times New Roman"/>
                <a:cs typeface="Times New Roman"/>
                <a:sym typeface="Times New Roman"/>
              </a:rPr>
              <a:t>4.Programming Assistance:</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"Generate Python code to calculate the Fibonacci sequence."</a:t>
            </a:r>
            <a:endParaRPr/>
          </a:p>
          <a:p>
            <a:pPr indent="-101600" lvl="0" marL="17780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657520" y="556043"/>
            <a:ext cx="3448200" cy="1212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Times New Roman"/>
              <a:buNone/>
            </a:pPr>
            <a:r>
              <a:rPr b="1" i="0" lang="en-GB" sz="2400">
                <a:latin typeface="Times New Roman"/>
                <a:ea typeface="Times New Roman"/>
                <a:cs typeface="Times New Roman"/>
                <a:sym typeface="Times New Roman"/>
              </a:rPr>
              <a:t>Educational Video</a:t>
            </a:r>
            <a:endParaRPr sz="2400">
              <a:latin typeface="Times New Roman"/>
              <a:ea typeface="Times New Roman"/>
              <a:cs typeface="Times New Roman"/>
              <a:sym typeface="Times New Roman"/>
            </a:endParaRPr>
          </a:p>
        </p:txBody>
      </p:sp>
      <p:sp>
        <p:nvSpPr>
          <p:cNvPr id="127" name="Google Shape;127;p24"/>
          <p:cNvSpPr txBox="1"/>
          <p:nvPr>
            <p:ph idx="1" type="body"/>
          </p:nvPr>
        </p:nvSpPr>
        <p:spPr>
          <a:xfrm>
            <a:off x="657520" y="1900107"/>
            <a:ext cx="3448200" cy="2586000"/>
          </a:xfrm>
          <a:prstGeom prst="rect">
            <a:avLst/>
          </a:prstGeom>
          <a:noFill/>
          <a:ln>
            <a:noFill/>
          </a:ln>
        </p:spPr>
        <p:txBody>
          <a:bodyPr anchorCtr="0" anchor="t" bIns="34275" lIns="68575" spcFirstLastPara="1" rIns="68575" wrap="square" tIns="34275">
            <a:normAutofit/>
          </a:bodyPr>
          <a:lstStyle/>
          <a:p>
            <a:pPr indent="-76200" lvl="0" marL="177800" rtl="0" algn="l">
              <a:lnSpc>
                <a:spcPct val="90000"/>
              </a:lnSpc>
              <a:spcBef>
                <a:spcPts val="0"/>
              </a:spcBef>
              <a:spcAft>
                <a:spcPts val="0"/>
              </a:spcAft>
              <a:buClr>
                <a:schemeClr val="dk1"/>
              </a:buClr>
              <a:buSzPts val="1500"/>
              <a:buNone/>
            </a:pPr>
            <a:r>
              <a:t/>
            </a:r>
            <a:endParaRPr sz="1500" u="sng">
              <a:solidFill>
                <a:schemeClr val="hlink"/>
              </a:solidFill>
              <a:hlinkClick r:id="rId3"/>
            </a:endParaRPr>
          </a:p>
          <a:p>
            <a:pPr indent="0" lvl="0" marL="0" rtl="0" algn="l">
              <a:lnSpc>
                <a:spcPct val="90000"/>
              </a:lnSpc>
              <a:spcBef>
                <a:spcPts val="800"/>
              </a:spcBef>
              <a:spcAft>
                <a:spcPts val="0"/>
              </a:spcAft>
              <a:buClr>
                <a:schemeClr val="dk1"/>
              </a:buClr>
              <a:buSzPts val="1500"/>
              <a:buNone/>
            </a:pPr>
            <a:r>
              <a:rPr b="1" i="0" lang="en-GB" sz="1500">
                <a:latin typeface="Roboto"/>
                <a:ea typeface="Roboto"/>
                <a:cs typeface="Roboto"/>
                <a:sym typeface="Roboto"/>
              </a:rPr>
              <a:t>Short Video on </a:t>
            </a:r>
            <a:r>
              <a:rPr b="1" lang="en-GB" sz="1500">
                <a:latin typeface="Times New Roman"/>
                <a:ea typeface="Times New Roman"/>
                <a:cs typeface="Times New Roman"/>
                <a:sym typeface="Times New Roman"/>
              </a:rPr>
              <a:t>Tips to becoming a world-class Prompt Engineer</a:t>
            </a:r>
            <a:endParaRPr/>
          </a:p>
          <a:p>
            <a:pPr indent="-76200" lvl="0" marL="177800" rtl="0" algn="l">
              <a:lnSpc>
                <a:spcPct val="90000"/>
              </a:lnSpc>
              <a:spcBef>
                <a:spcPts val="800"/>
              </a:spcBef>
              <a:spcAft>
                <a:spcPts val="0"/>
              </a:spcAft>
              <a:buClr>
                <a:schemeClr val="dk1"/>
              </a:buClr>
              <a:buSzPts val="1500"/>
              <a:buNone/>
            </a:pPr>
            <a:r>
              <a:t/>
            </a:r>
            <a:endParaRPr sz="1500"/>
          </a:p>
          <a:p>
            <a:pPr indent="0" lvl="0" marL="0" rtl="0" algn="l">
              <a:lnSpc>
                <a:spcPct val="90000"/>
              </a:lnSpc>
              <a:spcBef>
                <a:spcPts val="800"/>
              </a:spcBef>
              <a:spcAft>
                <a:spcPts val="0"/>
              </a:spcAft>
              <a:buClr>
                <a:schemeClr val="dk1"/>
              </a:buClr>
              <a:buSzPts val="1500"/>
              <a:buNone/>
            </a:pPr>
            <a:r>
              <a:t/>
            </a:r>
            <a:endParaRPr sz="1500"/>
          </a:p>
          <a:p>
            <a:pPr indent="-76200" lvl="0" marL="177800" rtl="0" algn="l">
              <a:lnSpc>
                <a:spcPct val="90000"/>
              </a:lnSpc>
              <a:spcBef>
                <a:spcPts val="800"/>
              </a:spcBef>
              <a:spcAft>
                <a:spcPts val="1200"/>
              </a:spcAft>
              <a:buClr>
                <a:schemeClr val="dk1"/>
              </a:buClr>
              <a:buSzPts val="1500"/>
              <a:buNone/>
            </a:pPr>
            <a:r>
              <a:t/>
            </a:r>
            <a:endParaRPr sz="1500"/>
          </a:p>
        </p:txBody>
      </p:sp>
      <p:grpSp>
        <p:nvGrpSpPr>
          <p:cNvPr id="128" name="Google Shape;128;p24"/>
          <p:cNvGrpSpPr/>
          <p:nvPr/>
        </p:nvGrpSpPr>
        <p:grpSpPr>
          <a:xfrm>
            <a:off x="-3844" y="5053335"/>
            <a:ext cx="9155568" cy="92475"/>
            <a:chOff x="-5125" y="6737780"/>
            <a:chExt cx="12207424" cy="123300"/>
          </a:xfrm>
        </p:grpSpPr>
        <p:sp>
          <p:nvSpPr>
            <p:cNvPr id="129" name="Google Shape;129;p24"/>
            <p:cNvSpPr/>
            <p:nvPr/>
          </p:nvSpPr>
          <p:spPr>
            <a:xfrm flipH="1" rot="5400000">
              <a:off x="6036875" y="695781"/>
              <a:ext cx="123300" cy="12207300"/>
            </a:xfrm>
            <a:prstGeom prst="rect">
              <a:avLst/>
            </a:prstGeom>
            <a:gradFill>
              <a:gsLst>
                <a:gs pos="0">
                  <a:schemeClr val="accent5"/>
                </a:gs>
                <a:gs pos="100000">
                  <a:schemeClr val="accent2"/>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0" name="Google Shape;130;p24"/>
            <p:cNvSpPr/>
            <p:nvPr/>
          </p:nvSpPr>
          <p:spPr>
            <a:xfrm rot="-5400000">
              <a:off x="9176499" y="3835280"/>
              <a:ext cx="123300" cy="5928300"/>
            </a:xfrm>
            <a:prstGeom prst="rect">
              <a:avLst/>
            </a:prstGeom>
            <a:gradFill>
              <a:gsLst>
                <a:gs pos="0">
                  <a:srgbClr val="A02B93">
                    <a:alpha val="0"/>
                  </a:srgbClr>
                </a:gs>
                <a:gs pos="19000">
                  <a:srgbClr val="A02B93">
                    <a:alpha val="0"/>
                  </a:srgbClr>
                </a:gs>
                <a:gs pos="100000">
                  <a:srgbClr val="D86CCC"/>
                </a:gs>
              </a:gsLst>
              <a:lin ang="599887"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pic>
        <p:nvPicPr>
          <p:cNvPr descr="As AI-powered tools become increasingly prevalent, prompt engineering is becoming a skill that developers need to master. Learn how you can improve your prompt engineering skills with the tips provided in the video!&#10;&#10;Subscribe to Google Cloud Tech →https://goo.gle/GoogleCloudTech" id="131" name="Google Shape;131;p24" title="Tips to becoming a world-class Prompt Engineer">
            <a:hlinkClick r:id="rId4"/>
          </p:cNvPr>
          <p:cNvPicPr preferRelativeResize="0"/>
          <p:nvPr/>
        </p:nvPicPr>
        <p:blipFill>
          <a:blip r:embed="rId5">
            <a:alphaModFix/>
          </a:blip>
          <a:stretch>
            <a:fillRect/>
          </a:stretch>
        </p:blipFill>
        <p:spPr>
          <a:xfrm>
            <a:off x="4318406" y="556050"/>
            <a:ext cx="4603538" cy="33534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08016" y="28275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Topics topics covered  </a:t>
            </a:r>
            <a:endParaRPr sz="2700">
              <a:latin typeface="Times New Roman"/>
              <a:ea typeface="Times New Roman"/>
              <a:cs typeface="Times New Roman"/>
              <a:sym typeface="Times New Roman"/>
            </a:endParaRPr>
          </a:p>
        </p:txBody>
      </p:sp>
      <p:sp>
        <p:nvSpPr>
          <p:cNvPr id="67" name="Google Shape;67;p15"/>
          <p:cNvSpPr txBox="1"/>
          <p:nvPr>
            <p:ph idx="1" type="body"/>
          </p:nvPr>
        </p:nvSpPr>
        <p:spPr>
          <a:xfrm>
            <a:off x="628650" y="1593750"/>
            <a:ext cx="7886700" cy="3039000"/>
          </a:xfrm>
          <a:prstGeom prst="rect">
            <a:avLst/>
          </a:prstGeom>
          <a:noFill/>
          <a:ln>
            <a:noFill/>
          </a:ln>
        </p:spPr>
        <p:txBody>
          <a:bodyPr anchorCtr="0" anchor="t" bIns="34275" lIns="68575" spcFirstLastPara="1" rIns="68575" wrap="square" tIns="34275">
            <a:normAutofit/>
          </a:bodyPr>
          <a:lstStyle/>
          <a:p>
            <a:pPr indent="-254000" lvl="0" marL="177800" rtl="0" algn="l">
              <a:lnSpc>
                <a:spcPct val="90000"/>
              </a:lnSpc>
              <a:spcBef>
                <a:spcPts val="0"/>
              </a:spcBef>
              <a:spcAft>
                <a:spcPts val="0"/>
              </a:spcAft>
              <a:buClr>
                <a:schemeClr val="dk1"/>
              </a:buClr>
              <a:buSzPts val="2400"/>
              <a:buFont typeface="Times New Roman"/>
              <a:buChar char="●"/>
            </a:pPr>
            <a:r>
              <a:rPr lang="en-GB" sz="2400">
                <a:latin typeface="Times New Roman"/>
                <a:ea typeface="Times New Roman"/>
                <a:cs typeface="Times New Roman"/>
                <a:sym typeface="Times New Roman"/>
              </a:rPr>
              <a:t>Introduction to Large Language Models</a:t>
            </a:r>
            <a:endParaRPr sz="2400">
              <a:latin typeface="Times New Roman"/>
              <a:ea typeface="Times New Roman"/>
              <a:cs typeface="Times New Roman"/>
              <a:sym typeface="Times New Roman"/>
            </a:endParaRPr>
          </a:p>
          <a:p>
            <a:pPr indent="-254000" lvl="0" marL="177800" rtl="0" algn="l">
              <a:lnSpc>
                <a:spcPct val="90000"/>
              </a:lnSpc>
              <a:spcBef>
                <a:spcPts val="800"/>
              </a:spcBef>
              <a:spcAft>
                <a:spcPts val="0"/>
              </a:spcAft>
              <a:buClr>
                <a:schemeClr val="dk1"/>
              </a:buClr>
              <a:buSzPts val="2400"/>
              <a:buFont typeface="Times New Roman"/>
              <a:buChar char="●"/>
            </a:pPr>
            <a:r>
              <a:rPr lang="en-GB" sz="2400">
                <a:latin typeface="Times New Roman"/>
                <a:ea typeface="Times New Roman"/>
                <a:cs typeface="Times New Roman"/>
                <a:sym typeface="Times New Roman"/>
              </a:rPr>
              <a:t>Historical Context of LLMs &amp; Use Cases</a:t>
            </a:r>
            <a:endParaRPr sz="2400">
              <a:latin typeface="Times New Roman"/>
              <a:ea typeface="Times New Roman"/>
              <a:cs typeface="Times New Roman"/>
              <a:sym typeface="Times New Roman"/>
            </a:endParaRPr>
          </a:p>
          <a:p>
            <a:pPr indent="-254000" lvl="0" marL="177800" rtl="0" algn="l">
              <a:lnSpc>
                <a:spcPct val="90000"/>
              </a:lnSpc>
              <a:spcBef>
                <a:spcPts val="800"/>
              </a:spcBef>
              <a:spcAft>
                <a:spcPts val="0"/>
              </a:spcAft>
              <a:buClr>
                <a:schemeClr val="dk1"/>
              </a:buClr>
              <a:buSzPts val="2400"/>
              <a:buFont typeface="Times New Roman"/>
              <a:buChar char="●"/>
            </a:pPr>
            <a:r>
              <a:rPr lang="en-GB" sz="2400">
                <a:latin typeface="Times New Roman"/>
                <a:ea typeface="Times New Roman"/>
                <a:cs typeface="Times New Roman"/>
                <a:sym typeface="Times New Roman"/>
              </a:rPr>
              <a:t>What are Large Language Models? Randomness in Output</a:t>
            </a:r>
            <a:endParaRPr sz="2400">
              <a:latin typeface="Times New Roman"/>
              <a:ea typeface="Times New Roman"/>
              <a:cs typeface="Times New Roman"/>
              <a:sym typeface="Times New Roman"/>
            </a:endParaRPr>
          </a:p>
          <a:p>
            <a:pPr indent="0" lvl="0" marL="0" rtl="0" algn="l">
              <a:lnSpc>
                <a:spcPct val="90000"/>
              </a:lnSpc>
              <a:spcBef>
                <a:spcPts val="80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6"/>
          <p:cNvSpPr/>
          <p:nvPr/>
        </p:nvSpPr>
        <p:spPr>
          <a:xfrm>
            <a:off x="2287"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Large Language Model Types, Working, and Examples ..." id="73" name="Google Shape;73;p16"/>
          <p:cNvPicPr preferRelativeResize="0"/>
          <p:nvPr/>
        </p:nvPicPr>
        <p:blipFill rotWithShape="1">
          <a:blip r:embed="rId3">
            <a:alphaModFix/>
          </a:blip>
          <a:srcRect b="0" l="15925" r="13577" t="0"/>
          <a:stretch/>
        </p:blipFill>
        <p:spPr>
          <a:xfrm>
            <a:off x="1891767" y="8"/>
            <a:ext cx="7252232" cy="5143493"/>
          </a:xfrm>
          <a:prstGeom prst="rect">
            <a:avLst/>
          </a:prstGeom>
          <a:noFill/>
          <a:ln>
            <a:noFill/>
          </a:ln>
        </p:spPr>
      </p:pic>
      <p:sp>
        <p:nvSpPr>
          <p:cNvPr id="74" name="Google Shape;74;p16"/>
          <p:cNvSpPr/>
          <p:nvPr/>
        </p:nvSpPr>
        <p:spPr>
          <a:xfrm>
            <a:off x="-1" y="0"/>
            <a:ext cx="5542800" cy="51435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6"/>
          <p:cNvSpPr txBox="1"/>
          <p:nvPr>
            <p:ph type="title"/>
          </p:nvPr>
        </p:nvSpPr>
        <p:spPr>
          <a:xfrm>
            <a:off x="95250" y="260747"/>
            <a:ext cx="3285600" cy="1021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Introduction to LLMs </a:t>
            </a:r>
            <a:br>
              <a:rPr lang="en-GB" sz="3000"/>
            </a:br>
            <a:endParaRPr sz="3000"/>
          </a:p>
        </p:txBody>
      </p:sp>
      <p:sp>
        <p:nvSpPr>
          <p:cNvPr id="76" name="Google Shape;76;p16"/>
          <p:cNvSpPr txBox="1"/>
          <p:nvPr>
            <p:ph idx="1" type="body"/>
          </p:nvPr>
        </p:nvSpPr>
        <p:spPr>
          <a:xfrm>
            <a:off x="95250" y="1543050"/>
            <a:ext cx="3399900" cy="3600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F5C99"/>
              </a:buClr>
              <a:buSzPts val="1400"/>
              <a:buNone/>
            </a:pPr>
            <a:r>
              <a:rPr b="1" lang="en-GB" sz="1400">
                <a:solidFill>
                  <a:srgbClr val="1F5C99"/>
                </a:solidFill>
                <a:latin typeface="Times New Roman"/>
                <a:ea typeface="Times New Roman"/>
                <a:cs typeface="Times New Roman"/>
                <a:sym typeface="Times New Roman"/>
              </a:rPr>
              <a:t>What is LLMs ?</a:t>
            </a:r>
            <a:br>
              <a:rPr lang="en-GB"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LLMs typically refer to “</a:t>
            </a:r>
            <a:r>
              <a:rPr b="1" lang="en-GB" sz="1200">
                <a:latin typeface="Times New Roman"/>
                <a:ea typeface="Times New Roman"/>
                <a:cs typeface="Times New Roman"/>
                <a:sym typeface="Times New Roman"/>
              </a:rPr>
              <a:t>Large Language Models". </a:t>
            </a:r>
            <a:r>
              <a:rPr lang="en-GB" sz="1200">
                <a:latin typeface="Times New Roman"/>
                <a:ea typeface="Times New Roman"/>
                <a:cs typeface="Times New Roman"/>
                <a:sym typeface="Times New Roman"/>
              </a:rPr>
              <a:t>These are advanced artificial intelligence models capable of understanding and generating human-like text. These models have a wide range of applications including natural language processing, text generation, translation, summarization, and more. They have been trained on vast amounts of text data and utilize deep learning techniques to understand and produce human-like text.</a:t>
            </a:r>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85010" y="322471"/>
            <a:ext cx="7886700" cy="44148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rgbClr val="1F5C99"/>
              </a:buClr>
              <a:buSzPts val="1400"/>
              <a:buNone/>
            </a:pPr>
            <a:r>
              <a:rPr b="1" lang="en-GB" sz="1400">
                <a:solidFill>
                  <a:srgbClr val="1F5C99"/>
                </a:solidFill>
                <a:latin typeface="Times New Roman"/>
                <a:ea typeface="Times New Roman"/>
                <a:cs typeface="Times New Roman"/>
                <a:sym typeface="Times New Roman"/>
              </a:rPr>
              <a:t>Historical Context and Key Milestones: LLMs have evolved over time, with key milestones including:</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Early Models: Think of ELIZA and SHRDLU as the grandparents of LLMs – they were the first to dabble in language.</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Statistics Come In: Next, we got into statistical methods with n-grams, like predicting the next word in a sentence.</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Deep Learning Boom: this era brought us powerful models like GPT-3</a:t>
            </a:r>
            <a:endParaRPr/>
          </a:p>
          <a:p>
            <a:pPr indent="0" lvl="0" marL="0" rtl="0" algn="l">
              <a:lnSpc>
                <a:spcPct val="90000"/>
              </a:lnSpc>
              <a:spcBef>
                <a:spcPts val="800"/>
              </a:spcBef>
              <a:spcAft>
                <a:spcPts val="0"/>
              </a:spcAft>
              <a:buClr>
                <a:schemeClr val="dk1"/>
              </a:buClr>
              <a:buSzPts val="1200"/>
              <a:buNone/>
            </a:pPr>
            <a:br>
              <a:rPr lang="en-GB" sz="1200">
                <a:latin typeface="Times New Roman"/>
                <a:ea typeface="Times New Roman"/>
                <a:cs typeface="Times New Roman"/>
                <a:sym typeface="Times New Roman"/>
              </a:rPr>
            </a:br>
            <a:r>
              <a:rPr b="1" lang="en-GB" sz="1200">
                <a:solidFill>
                  <a:srgbClr val="1F5C99"/>
                </a:solidFill>
                <a:latin typeface="Times New Roman"/>
                <a:ea typeface="Times New Roman"/>
                <a:cs typeface="Times New Roman"/>
                <a:sym typeface="Times New Roman"/>
              </a:rPr>
              <a:t>One prominent example of an LLM is GPT-3.5 (Generative Pre-trained Transformer 3.5), developed by OpenAI.</a:t>
            </a:r>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1F5C99"/>
              </a:buClr>
              <a:buSzPts val="1400"/>
              <a:buNone/>
            </a:pPr>
            <a:r>
              <a:rPr b="1" lang="en-GB" sz="1400">
                <a:solidFill>
                  <a:srgbClr val="1F5C99"/>
                </a:solidFill>
                <a:latin typeface="Times New Roman"/>
                <a:ea typeface="Times New Roman"/>
                <a:cs typeface="Times New Roman"/>
                <a:sym typeface="Times New Roman"/>
              </a:rPr>
              <a:t>Capabilities of LLMs: </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LLMs exhibit remarkable capabilities, including but not limited to:</a:t>
            </a:r>
            <a:endParaRPr/>
          </a:p>
          <a:p>
            <a:pPr indent="0" lvl="0" marL="0" rtl="0" algn="l">
              <a:lnSpc>
                <a:spcPct val="90000"/>
              </a:lnSpc>
              <a:spcBef>
                <a:spcPts val="800"/>
              </a:spcBef>
              <a:spcAft>
                <a:spcPts val="0"/>
              </a:spcAft>
              <a:buClr>
                <a:srgbClr val="0D0D0D"/>
              </a:buClr>
              <a:buSzPts val="1200"/>
              <a:buNone/>
            </a:pPr>
            <a:br>
              <a:rPr b="0" i="0" lang="en-GB" sz="1200">
                <a:solidFill>
                  <a:srgbClr val="0D0D0D"/>
                </a:solidFill>
                <a:latin typeface="Times New Roman"/>
                <a:ea typeface="Times New Roman"/>
                <a:cs typeface="Times New Roman"/>
                <a:sym typeface="Times New Roman"/>
              </a:rPr>
            </a:br>
            <a:r>
              <a:rPr b="1" i="0" lang="en-GB" sz="1200">
                <a:solidFill>
                  <a:srgbClr val="0D0D0D"/>
                </a:solidFill>
                <a:latin typeface="Times New Roman"/>
                <a:ea typeface="Times New Roman"/>
                <a:cs typeface="Times New Roman"/>
                <a:sym typeface="Times New Roman"/>
              </a:rPr>
              <a:t>Contextual Understanding:</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LLMs can understand words based on their context, enabling nuanced comprehension of language.</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Text Generation:</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LLMs can generate coherent and contextually relevant text, mimicking human-like expression.</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Adaptability:</a:t>
            </a:r>
            <a:endParaRPr/>
          </a:p>
          <a:p>
            <a:pPr indent="0" lvl="0" marL="0" rtl="0" algn="l">
              <a:lnSpc>
                <a:spcPct val="90000"/>
              </a:lnSpc>
              <a:spcBef>
                <a:spcPts val="800"/>
              </a:spcBef>
              <a:spcAft>
                <a:spcPts val="0"/>
              </a:spcAft>
              <a:buClr>
                <a:srgbClr val="0D0D0D"/>
              </a:buClr>
              <a:buSzPts val="1200"/>
              <a:buNone/>
            </a:pPr>
            <a:r>
              <a:rPr b="0" i="0" lang="en-GB" sz="1200">
                <a:solidFill>
                  <a:srgbClr val="0D0D0D"/>
                </a:solidFill>
                <a:latin typeface="Times New Roman"/>
                <a:ea typeface="Times New Roman"/>
                <a:cs typeface="Times New Roman"/>
                <a:sym typeface="Times New Roman"/>
              </a:rPr>
              <a:t>LLMs are versatile, adapting to various topics and domains with ease.</a:t>
            </a:r>
            <a:endParaRPr/>
          </a:p>
          <a:p>
            <a:pPr indent="0" lvl="0" marL="0" rtl="0" algn="l">
              <a:lnSpc>
                <a:spcPct val="90000"/>
              </a:lnSpc>
              <a:spcBef>
                <a:spcPts val="800"/>
              </a:spcBef>
              <a:spcAft>
                <a:spcPts val="1200"/>
              </a:spcAft>
              <a:buClr>
                <a:srgbClr val="0D0D0D"/>
              </a:buClr>
              <a:buSzPts val="1200"/>
              <a:buNone/>
            </a:pPr>
            <a:br>
              <a:rPr b="0" i="0" lang="en-GB" sz="1200">
                <a:solidFill>
                  <a:srgbClr val="0D0D0D"/>
                </a:solidFill>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76200" y="13691"/>
            <a:ext cx="7886700" cy="653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Use Cases of LLMs </a:t>
            </a:r>
            <a:endParaRPr/>
          </a:p>
        </p:txBody>
      </p:sp>
      <p:sp>
        <p:nvSpPr>
          <p:cNvPr id="87" name="Google Shape;87;p18"/>
          <p:cNvSpPr txBox="1"/>
          <p:nvPr>
            <p:ph idx="1" type="body"/>
          </p:nvPr>
        </p:nvSpPr>
        <p:spPr>
          <a:xfrm>
            <a:off x="171450" y="781050"/>
            <a:ext cx="7886700" cy="4114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Practical Applications of LLMs</a:t>
            </a:r>
            <a:endParaRPr/>
          </a:p>
          <a:p>
            <a:pPr indent="0" lvl="0" marL="0" rtl="0" algn="l">
              <a:lnSpc>
                <a:spcPct val="90000"/>
              </a:lnSpc>
              <a:spcBef>
                <a:spcPts val="800"/>
              </a:spcBef>
              <a:spcAft>
                <a:spcPts val="0"/>
              </a:spcAft>
              <a:buClr>
                <a:srgbClr val="0D0D0D"/>
              </a:buClr>
              <a:buSzPts val="1200"/>
              <a:buNone/>
            </a:pPr>
            <a:br>
              <a:rPr b="1" i="0" lang="en-GB" sz="1200">
                <a:solidFill>
                  <a:srgbClr val="0D0D0D"/>
                </a:solidFill>
                <a:latin typeface="Times New Roman"/>
                <a:ea typeface="Times New Roman"/>
                <a:cs typeface="Times New Roman"/>
                <a:sym typeface="Times New Roman"/>
              </a:rPr>
            </a:br>
            <a:r>
              <a:rPr b="1" lang="en-GB" sz="1200">
                <a:latin typeface="Times New Roman"/>
                <a:ea typeface="Times New Roman"/>
                <a:cs typeface="Times New Roman"/>
                <a:sym typeface="Times New Roman"/>
              </a:rPr>
              <a:t>Understanding Text:</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Sentiment Analysis: LLMs can read customer feedback like a human, figuring out if comments are positive or negative.</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Creating Written Content:</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Content Creation: They can write articles and stories, saving time for content creators and marketers.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Breaking Language Barriers:</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Translation &amp; Summarization: LLMs translate between languages and summarize long reports into short overviews, making information more accessible.</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Enhancing User Interactions:</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Virtual Assistants &amp; Coding: These AI systems help chatbots converse naturally and even suggest code to programmers.</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Answering Questions:</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Information Retrieval: LLMs quickly find and provide answers to questions across numerous topics.</a:t>
            </a:r>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657520" y="556043"/>
            <a:ext cx="3448200" cy="1212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Times New Roman"/>
              <a:buNone/>
            </a:pPr>
            <a:r>
              <a:rPr b="1" i="0" lang="en-GB" sz="2400">
                <a:latin typeface="Times New Roman"/>
                <a:ea typeface="Times New Roman"/>
                <a:cs typeface="Times New Roman"/>
                <a:sym typeface="Times New Roman"/>
              </a:rPr>
              <a:t>Educational Video</a:t>
            </a:r>
            <a:endParaRPr sz="2400">
              <a:latin typeface="Times New Roman"/>
              <a:ea typeface="Times New Roman"/>
              <a:cs typeface="Times New Roman"/>
              <a:sym typeface="Times New Roman"/>
            </a:endParaRPr>
          </a:p>
        </p:txBody>
      </p:sp>
      <p:sp>
        <p:nvSpPr>
          <p:cNvPr id="93" name="Google Shape;93;p19"/>
          <p:cNvSpPr txBox="1"/>
          <p:nvPr>
            <p:ph idx="1" type="body"/>
          </p:nvPr>
        </p:nvSpPr>
        <p:spPr>
          <a:xfrm>
            <a:off x="657526" y="1900106"/>
            <a:ext cx="2954100" cy="1681800"/>
          </a:xfrm>
          <a:prstGeom prst="rect">
            <a:avLst/>
          </a:prstGeom>
          <a:noFill/>
          <a:ln>
            <a:noFill/>
          </a:ln>
        </p:spPr>
        <p:txBody>
          <a:bodyPr anchorCtr="0" anchor="t" bIns="34275" lIns="68575" spcFirstLastPara="1" rIns="68575" wrap="square" tIns="34275">
            <a:normAutofit lnSpcReduction="10000"/>
          </a:bodyPr>
          <a:lstStyle/>
          <a:p>
            <a:pPr indent="-76200" lvl="0" marL="177800" rtl="0" algn="l">
              <a:lnSpc>
                <a:spcPct val="90000"/>
              </a:lnSpc>
              <a:spcBef>
                <a:spcPts val="0"/>
              </a:spcBef>
              <a:spcAft>
                <a:spcPts val="0"/>
              </a:spcAft>
              <a:buClr>
                <a:schemeClr val="dk1"/>
              </a:buClr>
              <a:buSzPts val="1500"/>
              <a:buNone/>
            </a:pPr>
            <a:r>
              <a:t/>
            </a:r>
            <a:endParaRPr sz="1500" u="sng">
              <a:solidFill>
                <a:schemeClr val="hlink"/>
              </a:solidFill>
              <a:hlinkClick r:id="rId3"/>
            </a:endParaRPr>
          </a:p>
          <a:p>
            <a:pPr indent="0" lvl="0" marL="0" rtl="0" algn="l">
              <a:lnSpc>
                <a:spcPct val="90000"/>
              </a:lnSpc>
              <a:spcBef>
                <a:spcPts val="800"/>
              </a:spcBef>
              <a:spcAft>
                <a:spcPts val="0"/>
              </a:spcAft>
              <a:buClr>
                <a:schemeClr val="dk1"/>
              </a:buClr>
              <a:buSzPts val="1500"/>
              <a:buNone/>
            </a:pPr>
            <a:r>
              <a:rPr b="1" i="0" lang="en-GB" sz="1500">
                <a:latin typeface="Times New Roman"/>
                <a:ea typeface="Times New Roman"/>
                <a:cs typeface="Times New Roman"/>
                <a:sym typeface="Times New Roman"/>
              </a:rPr>
              <a:t>Short Video on Introduction to </a:t>
            </a:r>
            <a:br>
              <a:rPr b="1" i="0" lang="en-GB" sz="1500">
                <a:latin typeface="Times New Roman"/>
                <a:ea typeface="Times New Roman"/>
                <a:cs typeface="Times New Roman"/>
                <a:sym typeface="Times New Roman"/>
              </a:rPr>
            </a:br>
            <a:r>
              <a:rPr b="1" i="0" lang="en-GB" sz="1500">
                <a:latin typeface="Times New Roman"/>
                <a:ea typeface="Times New Roman"/>
                <a:cs typeface="Times New Roman"/>
                <a:sym typeface="Times New Roman"/>
              </a:rPr>
              <a:t>Large Language Models</a:t>
            </a:r>
            <a:endParaRPr b="1" sz="1500">
              <a:latin typeface="Times New Roman"/>
              <a:ea typeface="Times New Roman"/>
              <a:cs typeface="Times New Roman"/>
              <a:sym typeface="Times New Roman"/>
            </a:endParaRPr>
          </a:p>
          <a:p>
            <a:pPr indent="-76200" lvl="0" marL="177800" rtl="0" algn="l">
              <a:lnSpc>
                <a:spcPct val="90000"/>
              </a:lnSpc>
              <a:spcBef>
                <a:spcPts val="800"/>
              </a:spcBef>
              <a:spcAft>
                <a:spcPts val="0"/>
              </a:spcAft>
              <a:buClr>
                <a:schemeClr val="dk1"/>
              </a:buClr>
              <a:buSzPts val="1500"/>
              <a:buNone/>
            </a:pPr>
            <a:r>
              <a:t/>
            </a:r>
            <a:endParaRPr sz="1500"/>
          </a:p>
          <a:p>
            <a:pPr indent="0" lvl="0" marL="0" rtl="0" algn="l">
              <a:lnSpc>
                <a:spcPct val="90000"/>
              </a:lnSpc>
              <a:spcBef>
                <a:spcPts val="800"/>
              </a:spcBef>
              <a:spcAft>
                <a:spcPts val="0"/>
              </a:spcAft>
              <a:buClr>
                <a:schemeClr val="dk1"/>
              </a:buClr>
              <a:buSzPts val="1500"/>
              <a:buNone/>
            </a:pPr>
            <a:r>
              <a:t/>
            </a:r>
            <a:endParaRPr sz="1500"/>
          </a:p>
          <a:p>
            <a:pPr indent="-76200" lvl="0" marL="177800" rtl="0" algn="l">
              <a:lnSpc>
                <a:spcPct val="90000"/>
              </a:lnSpc>
              <a:spcBef>
                <a:spcPts val="800"/>
              </a:spcBef>
              <a:spcAft>
                <a:spcPts val="1200"/>
              </a:spcAft>
              <a:buClr>
                <a:schemeClr val="dk1"/>
              </a:buClr>
              <a:buSzPts val="1500"/>
              <a:buNone/>
            </a:pPr>
            <a:r>
              <a:t/>
            </a:r>
            <a:endParaRPr sz="1500"/>
          </a:p>
        </p:txBody>
      </p:sp>
      <p:grpSp>
        <p:nvGrpSpPr>
          <p:cNvPr id="94" name="Google Shape;94;p19"/>
          <p:cNvGrpSpPr/>
          <p:nvPr/>
        </p:nvGrpSpPr>
        <p:grpSpPr>
          <a:xfrm>
            <a:off x="-3844" y="5053335"/>
            <a:ext cx="9155568" cy="92475"/>
            <a:chOff x="-5125" y="6737780"/>
            <a:chExt cx="12207424" cy="123300"/>
          </a:xfrm>
        </p:grpSpPr>
        <p:sp>
          <p:nvSpPr>
            <p:cNvPr id="95" name="Google Shape;95;p19"/>
            <p:cNvSpPr/>
            <p:nvPr/>
          </p:nvSpPr>
          <p:spPr>
            <a:xfrm flipH="1" rot="5400000">
              <a:off x="6036875" y="695781"/>
              <a:ext cx="123300" cy="12207300"/>
            </a:xfrm>
            <a:prstGeom prst="rect">
              <a:avLst/>
            </a:prstGeom>
            <a:gradFill>
              <a:gsLst>
                <a:gs pos="0">
                  <a:schemeClr val="accent5"/>
                </a:gs>
                <a:gs pos="100000">
                  <a:schemeClr val="accent2"/>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 name="Google Shape;96;p19"/>
            <p:cNvSpPr/>
            <p:nvPr/>
          </p:nvSpPr>
          <p:spPr>
            <a:xfrm rot="-5400000">
              <a:off x="9176499" y="3835280"/>
              <a:ext cx="123300" cy="5928300"/>
            </a:xfrm>
            <a:prstGeom prst="rect">
              <a:avLst/>
            </a:prstGeom>
            <a:gradFill>
              <a:gsLst>
                <a:gs pos="0">
                  <a:srgbClr val="A02B93">
                    <a:alpha val="0"/>
                  </a:srgbClr>
                </a:gs>
                <a:gs pos="19000">
                  <a:srgbClr val="A02B93">
                    <a:alpha val="0"/>
                  </a:srgbClr>
                </a:gs>
                <a:gs pos="100000">
                  <a:srgbClr val="D86CCC"/>
                </a:gs>
              </a:gsLst>
              <a:lin ang="599887"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pic>
        <p:nvPicPr>
          <p:cNvPr descr="Enroll in this course on Google Cloud Skills Boost → https://goo.gle/3nXSmLs&#10;&#10;Large Language Models (LLMs) and Generative AI intersect and they are both part of deep learning. Watch this video to learn about LLMs, including use cases, Prompt Tuning, and GenAI development tools.&#10;&#10;Subscribe to Google Cloud Tech → https://goo.gle/GoogleCloudTech" id="97" name="Google Shape;97;p19" title="Introduction to large language models">
            <a:hlinkClick r:id="rId4"/>
          </p:cNvPr>
          <p:cNvPicPr preferRelativeResize="0"/>
          <p:nvPr/>
        </p:nvPicPr>
        <p:blipFill>
          <a:blip r:embed="rId5">
            <a:alphaModFix/>
          </a:blip>
          <a:stretch>
            <a:fillRect/>
          </a:stretch>
        </p:blipFill>
        <p:spPr>
          <a:xfrm>
            <a:off x="4407487" y="1135725"/>
            <a:ext cx="4438031" cy="335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97971" y="106878"/>
            <a:ext cx="7788900" cy="887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Understanding Randomness in LLM Output </a:t>
            </a:r>
            <a:endParaRPr/>
          </a:p>
        </p:txBody>
      </p:sp>
      <p:sp>
        <p:nvSpPr>
          <p:cNvPr id="103" name="Google Shape;103;p20"/>
          <p:cNvSpPr txBox="1"/>
          <p:nvPr>
            <p:ph idx="1" type="body"/>
          </p:nvPr>
        </p:nvSpPr>
        <p:spPr>
          <a:xfrm>
            <a:off x="628650" y="1262341"/>
            <a:ext cx="8515500" cy="37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Inherent Randomness: </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Large Language Models (LLMs) bring a touch of unpredictability to the table. The content they generate isn't set in stone; instead, it carries a degree of randomness. This is akin to the model's creativity, introducing variations in responses even to similar prompts</a:t>
            </a:r>
            <a:endParaRPr/>
          </a:p>
          <a:p>
            <a:pPr indent="0" lvl="0" marL="0" rtl="0" algn="l">
              <a:lnSpc>
                <a:spcPct val="90000"/>
              </a:lnSpc>
              <a:spcBef>
                <a:spcPts val="800"/>
              </a:spcBef>
              <a:spcAft>
                <a:spcPts val="0"/>
              </a:spcAft>
              <a:buClr>
                <a:srgbClr val="0D0D0D"/>
              </a:buClr>
              <a:buSzPts val="1200"/>
              <a:buNone/>
            </a:pPr>
            <a:r>
              <a:rPr b="1" i="0" lang="en-GB" sz="1200">
                <a:solidFill>
                  <a:srgbClr val="0D0D0D"/>
                </a:solidFill>
                <a:latin typeface="Times New Roman"/>
                <a:ea typeface="Times New Roman"/>
                <a:cs typeface="Times New Roman"/>
                <a:sym typeface="Times New Roman"/>
              </a:rPr>
              <a:t>Why It Matters:</a:t>
            </a:r>
            <a:r>
              <a:rPr b="0" i="0" lang="en-GB" sz="1200">
                <a:solidFill>
                  <a:srgbClr val="0D0D0D"/>
                </a:solidFill>
                <a:latin typeface="Times New Roman"/>
                <a:ea typeface="Times New Roman"/>
                <a:cs typeface="Times New Roman"/>
                <a:sym typeface="Times New Roman"/>
              </a:rPr>
              <a:t> Understanding the randomness in LLM output is crucial for effective engagement. It means that the same prompt might yield different responses, requiring users to be mindful of this variability. This nuance introduces both excitement and challenge, prompting us to explore ways to steer and refine the output through effective prompt engineering.</a:t>
            </a:r>
            <a:endParaRPr/>
          </a:p>
          <a:p>
            <a:pPr indent="0" lvl="0" marL="0" rtl="0" algn="l">
              <a:lnSpc>
                <a:spcPct val="90000"/>
              </a:lnSpc>
              <a:spcBef>
                <a:spcPts val="800"/>
              </a:spcBef>
              <a:spcAft>
                <a:spcPts val="0"/>
              </a:spcAft>
              <a:buClr>
                <a:schemeClr val="dk1"/>
              </a:buClr>
              <a:buSzPts val="1200"/>
              <a:buNone/>
            </a:pPr>
            <a:r>
              <a:rPr b="1" i="1" lang="en-GB" sz="1200">
                <a:latin typeface="Times New Roman"/>
                <a:ea typeface="Times New Roman"/>
                <a:cs typeface="Times New Roman"/>
                <a:sym typeface="Times New Roman"/>
              </a:rPr>
              <a:t>Examples of Randomness in LLM Output</a:t>
            </a:r>
            <a:br>
              <a:rPr lang="en-GB"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 Text Completion:</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Prompt: "The sun sets and the _____ rises."</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1: "moon"</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2: "tide"</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3: "phoenix" </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  The LLM introduces variability by suggesting different words to complete the sentence, showcasing its creativity in generating contextually relevant options.</a:t>
            </a:r>
            <a:endParaRPr/>
          </a:p>
          <a:p>
            <a:pPr indent="0" lvl="0" marL="0" rtl="0" algn="l">
              <a:lnSpc>
                <a:spcPct val="90000"/>
              </a:lnSpc>
              <a:spcBef>
                <a:spcPts val="800"/>
              </a:spcBef>
              <a:spcAft>
                <a:spcPts val="120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112073" y="2390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Examples of Randomness in LLM Output:</a:t>
            </a:r>
            <a:endParaRPr/>
          </a:p>
        </p:txBody>
      </p:sp>
      <p:sp>
        <p:nvSpPr>
          <p:cNvPr id="109" name="Google Shape;109;p21"/>
          <p:cNvSpPr txBox="1"/>
          <p:nvPr>
            <p:ph idx="1" type="body"/>
          </p:nvPr>
        </p:nvSpPr>
        <p:spPr>
          <a:xfrm>
            <a:off x="570016" y="1369219"/>
            <a:ext cx="8113800" cy="3702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Creative Writing Prompts:</a:t>
            </a:r>
            <a:br>
              <a:rPr lang="en-GB" sz="1200">
                <a:latin typeface="Times New Roman"/>
                <a:ea typeface="Times New Roman"/>
                <a:cs typeface="Times New Roman"/>
                <a:sym typeface="Times New Roman"/>
              </a:rPr>
            </a:br>
            <a:r>
              <a:rPr lang="en-GB" sz="1200">
                <a:latin typeface="Times New Roman"/>
                <a:ea typeface="Times New Roman"/>
                <a:cs typeface="Times New Roman"/>
                <a:sym typeface="Times New Roman"/>
              </a:rPr>
              <a:t>Prompt: "In a world where gravity is reversed, people walk on..."</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1: "the ceilings of their homes."</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2: "invisible bridges in the sky."</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3: "floating clouds like stepping stones."</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LLMs inject unpredictability into creative prompts, generating diverse and imaginative scenarios with each request.</a:t>
            </a:r>
            <a:endParaRPr/>
          </a:p>
          <a:p>
            <a:pPr indent="0" lvl="0" marL="0" rtl="0" algn="l">
              <a:lnSpc>
                <a:spcPct val="90000"/>
              </a:lnSpc>
              <a:spcBef>
                <a:spcPts val="800"/>
              </a:spcBef>
              <a:spcAft>
                <a:spcPts val="0"/>
              </a:spcAft>
              <a:buClr>
                <a:schemeClr val="dk1"/>
              </a:buClr>
              <a:buSzPts val="1200"/>
              <a:buNone/>
            </a:pPr>
            <a:br>
              <a:rPr lang="en-GB" sz="1200">
                <a:latin typeface="Times New Roman"/>
                <a:ea typeface="Times New Roman"/>
                <a:cs typeface="Times New Roman"/>
                <a:sym typeface="Times New Roman"/>
              </a:rPr>
            </a:br>
            <a:r>
              <a:rPr b="1" lang="en-GB" sz="1200">
                <a:latin typeface="Times New Roman"/>
                <a:ea typeface="Times New Roman"/>
                <a:cs typeface="Times New Roman"/>
                <a:sym typeface="Times New Roman"/>
              </a:rPr>
              <a:t> Question Answering:</a:t>
            </a:r>
            <a:endParaRPr/>
          </a:p>
          <a:p>
            <a:pPr indent="0" lvl="0" marL="0" rtl="0" algn="l">
              <a:lnSpc>
                <a:spcPct val="90000"/>
              </a:lnSpc>
              <a:spcBef>
                <a:spcPts val="800"/>
              </a:spcBef>
              <a:spcAft>
                <a:spcPts val="0"/>
              </a:spcAft>
              <a:buClr>
                <a:schemeClr val="dk1"/>
              </a:buClr>
              <a:buSzPts val="1200"/>
              <a:buNone/>
            </a:pPr>
            <a:r>
              <a:rPr b="1" lang="en-GB" sz="1200">
                <a:latin typeface="Times New Roman"/>
                <a:ea typeface="Times New Roman"/>
                <a:cs typeface="Times New Roman"/>
                <a:sym typeface="Times New Roman"/>
              </a:rPr>
              <a:t>  </a:t>
            </a:r>
            <a:r>
              <a:rPr lang="en-GB" sz="1200">
                <a:latin typeface="Times New Roman"/>
                <a:ea typeface="Times New Roman"/>
                <a:cs typeface="Times New Roman"/>
                <a:sym typeface="Times New Roman"/>
              </a:rPr>
              <a:t>Prompt: "What is the capital of France?"</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1: "Paris"</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2: "Lyon"</a:t>
            </a:r>
            <a:endParaRPr/>
          </a:p>
          <a:p>
            <a:pPr indent="-177800" lvl="0" marL="177800" rtl="0" algn="l">
              <a:lnSpc>
                <a:spcPct val="90000"/>
              </a:lnSpc>
              <a:spcBef>
                <a:spcPts val="800"/>
              </a:spcBef>
              <a:spcAft>
                <a:spcPts val="0"/>
              </a:spcAft>
              <a:buClr>
                <a:schemeClr val="dk1"/>
              </a:buClr>
              <a:buSzPts val="1200"/>
              <a:buChar char="●"/>
            </a:pPr>
            <a:r>
              <a:rPr lang="en-GB" sz="1200">
                <a:latin typeface="Times New Roman"/>
                <a:ea typeface="Times New Roman"/>
                <a:cs typeface="Times New Roman"/>
                <a:sym typeface="Times New Roman"/>
              </a:rPr>
              <a:t>    Random Output 3: "Marseille"</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 </a:t>
            </a:r>
            <a:endParaRPr/>
          </a:p>
          <a:p>
            <a:pPr indent="0" lvl="0" marL="0" rtl="0" algn="l">
              <a:lnSpc>
                <a:spcPct val="90000"/>
              </a:lnSpc>
              <a:spcBef>
                <a:spcPts val="800"/>
              </a:spcBef>
              <a:spcAft>
                <a:spcPts val="0"/>
              </a:spcAft>
              <a:buClr>
                <a:schemeClr val="dk1"/>
              </a:buClr>
              <a:buSzPts val="1200"/>
              <a:buNone/>
            </a:pPr>
            <a:r>
              <a:rPr lang="en-GB" sz="1200">
                <a:latin typeface="Times New Roman"/>
                <a:ea typeface="Times New Roman"/>
                <a:cs typeface="Times New Roman"/>
                <a:sym typeface="Times New Roman"/>
              </a:rPr>
              <a:t>   Even in factual queries, LLMs introduce randomness by presenting alternative correct answers.</a:t>
            </a:r>
            <a:endParaRPr/>
          </a:p>
          <a:p>
            <a:pPr indent="0" lvl="0" marL="0" rtl="0" algn="l">
              <a:lnSpc>
                <a:spcPct val="90000"/>
              </a:lnSpc>
              <a:spcBef>
                <a:spcPts val="800"/>
              </a:spcBef>
              <a:spcAft>
                <a:spcPts val="0"/>
              </a:spcAft>
              <a:buClr>
                <a:schemeClr val="dk1"/>
              </a:buClr>
              <a:buSzPts val="1200"/>
              <a:buNone/>
            </a:pPr>
            <a:r>
              <a:t/>
            </a:r>
            <a:endParaRPr b="1" sz="12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200"/>
              <a:buNone/>
            </a:pPr>
            <a:r>
              <a:rPr lang="en-GB" sz="1200">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66816" y="92676"/>
            <a:ext cx="7710600" cy="73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Times New Roman"/>
              <a:buNone/>
            </a:pPr>
            <a:r>
              <a:rPr lang="en-GB" sz="2700">
                <a:latin typeface="Times New Roman"/>
                <a:ea typeface="Times New Roman"/>
                <a:cs typeface="Times New Roman"/>
                <a:sym typeface="Times New Roman"/>
              </a:rPr>
              <a:t>Effective Prompt Engineering </a:t>
            </a:r>
            <a:endParaRPr/>
          </a:p>
        </p:txBody>
      </p:sp>
      <p:sp>
        <p:nvSpPr>
          <p:cNvPr id="115" name="Google Shape;115;p22"/>
          <p:cNvSpPr txBox="1"/>
          <p:nvPr>
            <p:ph idx="1" type="body"/>
          </p:nvPr>
        </p:nvSpPr>
        <p:spPr>
          <a:xfrm>
            <a:off x="349850" y="1051008"/>
            <a:ext cx="8444400" cy="38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b="1" lang="en-GB" sz="1100">
                <a:latin typeface="Times New Roman"/>
                <a:ea typeface="Times New Roman"/>
                <a:cs typeface="Times New Roman"/>
                <a:sym typeface="Times New Roman"/>
              </a:rPr>
              <a:t>Introducing Prompt Engineering:</a:t>
            </a:r>
            <a:endParaRPr/>
          </a:p>
          <a:p>
            <a:pPr indent="0" lvl="0" marL="0" rtl="0" algn="l">
              <a:lnSpc>
                <a:spcPct val="90000"/>
              </a:lnSpc>
              <a:spcBef>
                <a:spcPts val="800"/>
              </a:spcBef>
              <a:spcAft>
                <a:spcPts val="0"/>
              </a:spcAft>
              <a:buClr>
                <a:schemeClr val="dk1"/>
              </a:buClr>
              <a:buSzPts val="1100"/>
              <a:buNone/>
            </a:pPr>
            <a:r>
              <a:rPr lang="en-GB" sz="1100">
                <a:latin typeface="Times New Roman"/>
                <a:ea typeface="Times New Roman"/>
                <a:cs typeface="Times New Roman"/>
                <a:sym typeface="Times New Roman"/>
              </a:rPr>
              <a:t> Prompt engineering is the strategic craft of constructing input queries or prompts to elicit desired responses from Large Language Models (LLMs). It involves tailoring your instructions to guide the model effectively, steering it towards generating content that aligns with your specific goals and requirements.</a:t>
            </a:r>
            <a:endParaRPr/>
          </a:p>
          <a:p>
            <a:pPr indent="0" lvl="0" marL="0" rtl="0" algn="l">
              <a:lnSpc>
                <a:spcPct val="90000"/>
              </a:lnSpc>
              <a:spcBef>
                <a:spcPts val="800"/>
              </a:spcBef>
              <a:spcAft>
                <a:spcPts val="0"/>
              </a:spcAft>
              <a:buClr>
                <a:schemeClr val="dk1"/>
              </a:buClr>
              <a:buSzPts val="1100"/>
              <a:buNone/>
            </a:pPr>
            <a:r>
              <a:rPr b="1" lang="en-GB" sz="1100">
                <a:latin typeface="Times New Roman"/>
                <a:ea typeface="Times New Roman"/>
                <a:cs typeface="Times New Roman"/>
                <a:sym typeface="Times New Roman"/>
              </a:rPr>
              <a:t>Why it Matters:</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Precision: </a:t>
            </a:r>
            <a:r>
              <a:rPr lang="en-GB" sz="1100">
                <a:latin typeface="Times New Roman"/>
                <a:ea typeface="Times New Roman"/>
                <a:cs typeface="Times New Roman"/>
                <a:sym typeface="Times New Roman"/>
              </a:rPr>
              <a:t>Well-structured prompts ensure precision in communication with the model, minimizing ambiguity and increasing the likelihood of obtaining desired results.</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Control: </a:t>
            </a:r>
            <a:r>
              <a:rPr lang="en-GB" sz="1100">
                <a:latin typeface="Times New Roman"/>
                <a:ea typeface="Times New Roman"/>
                <a:cs typeface="Times New Roman"/>
                <a:sym typeface="Times New Roman"/>
              </a:rPr>
              <a:t>Effective prompt engineering provides a level of control over the generated output, allowing users to shape the content according to their needs.</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Optimizing Creativity: </a:t>
            </a:r>
            <a:r>
              <a:rPr lang="en-GB" sz="1100">
                <a:latin typeface="Times New Roman"/>
                <a:ea typeface="Times New Roman"/>
                <a:cs typeface="Times New Roman"/>
                <a:sym typeface="Times New Roman"/>
              </a:rPr>
              <a:t>Clear prompts help strike a balance between providing guidance and allowing the model's inherent creativity to shine, resulting in contextually relevant and meaningful responses.</a:t>
            </a:r>
            <a:endParaRPr/>
          </a:p>
          <a:p>
            <a:pPr indent="0" lvl="0" marL="0" rtl="0" algn="l">
              <a:lnSpc>
                <a:spcPct val="90000"/>
              </a:lnSpc>
              <a:spcBef>
                <a:spcPts val="800"/>
              </a:spcBef>
              <a:spcAft>
                <a:spcPts val="0"/>
              </a:spcAft>
              <a:buClr>
                <a:schemeClr val="dk1"/>
              </a:buClr>
              <a:buSzPts val="1100"/>
              <a:buNone/>
            </a:pPr>
            <a:r>
              <a:rPr b="1" lang="en-GB" sz="1100">
                <a:latin typeface="Times New Roman"/>
                <a:ea typeface="Times New Roman"/>
                <a:cs typeface="Times New Roman"/>
                <a:sym typeface="Times New Roman"/>
              </a:rPr>
              <a:t>Strategies for Effective Prompt Engineering:</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Specify Context: </a:t>
            </a:r>
            <a:r>
              <a:rPr lang="en-GB" sz="1100">
                <a:latin typeface="Times New Roman"/>
                <a:ea typeface="Times New Roman"/>
                <a:cs typeface="Times New Roman"/>
                <a:sym typeface="Times New Roman"/>
              </a:rPr>
              <a:t>Clearly define the context or scenario you want the model to consider in its response.</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Provide Examples: </a:t>
            </a:r>
            <a:r>
              <a:rPr lang="en-GB" sz="1100">
                <a:latin typeface="Times New Roman"/>
                <a:ea typeface="Times New Roman"/>
                <a:cs typeface="Times New Roman"/>
                <a:sym typeface="Times New Roman"/>
              </a:rPr>
              <a:t>Offer specific examples to guide the model's understanding of the desired output.</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Experiment and Iterate: </a:t>
            </a:r>
            <a:r>
              <a:rPr lang="en-GB" sz="1100">
                <a:latin typeface="Times New Roman"/>
                <a:ea typeface="Times New Roman"/>
                <a:cs typeface="Times New Roman"/>
                <a:sym typeface="Times New Roman"/>
              </a:rPr>
              <a:t>Prompt engineering is an iterative process. Experiment with different formulations, analyze results, and refine your prompts based on the model's responses.</a:t>
            </a:r>
            <a:endParaRPr/>
          </a:p>
          <a:p>
            <a:pPr indent="-184150" lvl="0" marL="177800" rtl="0" algn="l">
              <a:lnSpc>
                <a:spcPct val="90000"/>
              </a:lnSpc>
              <a:spcBef>
                <a:spcPts val="800"/>
              </a:spcBef>
              <a:spcAft>
                <a:spcPts val="0"/>
              </a:spcAft>
              <a:buClr>
                <a:schemeClr val="dk1"/>
              </a:buClr>
              <a:buSzPts val="1100"/>
              <a:buChar char="●"/>
            </a:pPr>
            <a:r>
              <a:rPr b="1" lang="en-GB" sz="1100">
                <a:latin typeface="Times New Roman"/>
                <a:ea typeface="Times New Roman"/>
                <a:cs typeface="Times New Roman"/>
                <a:sym typeface="Times New Roman"/>
              </a:rPr>
              <a:t>Empowering Your Interaction with LLMs: </a:t>
            </a:r>
            <a:r>
              <a:rPr lang="en-GB" sz="1100">
                <a:latin typeface="Times New Roman"/>
                <a:ea typeface="Times New Roman"/>
                <a:cs typeface="Times New Roman"/>
                <a:sym typeface="Times New Roman"/>
              </a:rPr>
              <a:t>By mastering prompt engineering, you unlock the full potential of LLMs, transforming them from powerful but unpredictable tools into precise instruments tailored to your needs. Let's delve into the strategies and techniques that empower effective prompt engineering.</a:t>
            </a:r>
            <a:endParaRPr/>
          </a:p>
          <a:p>
            <a:pPr indent="-114300" lvl="0" marL="177800" rtl="0" algn="l">
              <a:lnSpc>
                <a:spcPct val="90000"/>
              </a:lnSpc>
              <a:spcBef>
                <a:spcPts val="800"/>
              </a:spcBef>
              <a:spcAft>
                <a:spcPts val="0"/>
              </a:spcAft>
              <a:buClr>
                <a:schemeClr val="dk1"/>
              </a:buClr>
              <a:buSzPts val="1100"/>
              <a:buNone/>
            </a:pPr>
            <a:r>
              <a:t/>
            </a:r>
            <a:endParaRPr sz="11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100"/>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