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
  </p:notesMasterIdLst>
  <p:sldIdLst>
    <p:sldId id="256" r:id="rId2"/>
    <p:sldId id="257" r:id="rId3"/>
    <p:sldId id="260" r:id="rId4"/>
    <p:sldId id="258" r:id="rId5"/>
    <p:sldId id="259"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40" d="100"/>
          <a:sy n="140" d="100"/>
        </p:scale>
        <p:origin x="8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126c5ea0f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2c126c5ea0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c126c5ea0f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2c126c5ea0f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126c5ea0f_0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2c126c5ea0f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000">
                <a:latin typeface="Times New Roman"/>
                <a:ea typeface="Times New Roman"/>
                <a:cs typeface="Times New Roman"/>
                <a:sym typeface="Times New Roman"/>
              </a:rPr>
              <a:t>Quiz Questions</a:t>
            </a:r>
            <a:endParaRPr sz="3000">
              <a:latin typeface="Times New Roman"/>
              <a:ea typeface="Times New Roman"/>
              <a:cs typeface="Times New Roman"/>
              <a:sym typeface="Times New Roman"/>
            </a:endParaRPr>
          </a:p>
          <a:p>
            <a:pPr marL="0" lvl="0" indent="0" algn="ctr" rtl="0">
              <a:spcBef>
                <a:spcPts val="0"/>
              </a:spcBef>
              <a:spcAft>
                <a:spcPts val="0"/>
              </a:spcAft>
              <a:buNone/>
            </a:pPr>
            <a:r>
              <a:rPr lang="en-GB" sz="3000">
                <a:latin typeface="Times New Roman"/>
                <a:ea typeface="Times New Roman"/>
                <a:cs typeface="Times New Roman"/>
                <a:sym typeface="Times New Roman"/>
              </a:rPr>
              <a:t> on Large Language Models &amp; Prompt Patterns </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9181" y="90238"/>
            <a:ext cx="3820200" cy="514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700"/>
              <a:buFont typeface="Times New Roman"/>
              <a:buNone/>
            </a:pPr>
            <a:r>
              <a:rPr lang="en-GB" sz="2700" dirty="0">
                <a:latin typeface="Times New Roman"/>
                <a:ea typeface="Times New Roman"/>
                <a:cs typeface="Times New Roman"/>
                <a:sym typeface="Times New Roman"/>
              </a:rPr>
              <a:t>QUIZ</a:t>
            </a:r>
            <a:endParaRPr dirty="0"/>
          </a:p>
        </p:txBody>
      </p:sp>
      <p:sp>
        <p:nvSpPr>
          <p:cNvPr id="66" name="Google Shape;66;p15"/>
          <p:cNvSpPr txBox="1">
            <a:spLocks noGrp="1"/>
          </p:cNvSpPr>
          <p:nvPr>
            <p:ph type="body" idx="1"/>
          </p:nvPr>
        </p:nvSpPr>
        <p:spPr>
          <a:xfrm>
            <a:off x="180473" y="836821"/>
            <a:ext cx="8783100" cy="4082651"/>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0D0D0D"/>
              </a:buClr>
              <a:buSzPts val="1200"/>
              <a:buNone/>
            </a:pPr>
            <a:r>
              <a:rPr lang="en-GB" sz="12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Multiple Choice Questions (MCQs):</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MCQ 1:</a:t>
            </a: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 What is the primary purpose of using Prompt Patterns in Large Language Models? </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a) To introduce randomness in the output.</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b) To structure and guide the input for the model.</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c) To limit the prompt size.</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d) To restrict the output to predefined patterns.</a:t>
            </a:r>
          </a:p>
          <a:p>
            <a:pPr marL="0" indent="0">
              <a:buClr>
                <a:srgbClr val="0D0D0D"/>
              </a:buClr>
              <a:buSzPts val="1200"/>
              <a:buNone/>
            </a:pPr>
            <a:r>
              <a:rPr lang="en-US" sz="1200" b="1" dirty="0">
                <a:solidFill>
                  <a:srgbClr val="0D0D0D"/>
                </a:solidFill>
                <a:latin typeface="Times New Roman" panose="02020603050405020304" pitchFamily="18" charset="0"/>
                <a:cs typeface="Times New Roman" panose="02020603050405020304" pitchFamily="18" charset="0"/>
              </a:rPr>
              <a:t>Explanation: </a:t>
            </a:r>
            <a:r>
              <a:rPr lang="en-US" sz="1200" dirty="0">
                <a:solidFill>
                  <a:srgbClr val="0D0D0D"/>
                </a:solidFill>
                <a:latin typeface="Times New Roman" panose="02020603050405020304" pitchFamily="18" charset="0"/>
                <a:cs typeface="Times New Roman" panose="02020603050405020304" pitchFamily="18" charset="0"/>
              </a:rPr>
              <a:t>Prompt Patterns are strategies for structuring and formatting prompts to provide guidance to Large Language Models (LLMs) on the desired output. By carefully crafting the prompt, users can steer the model's generation towards specific objectives, styles, or formats.</a:t>
            </a:r>
            <a:endParaRPr sz="1200" dirty="0">
              <a:solidFill>
                <a:srgbClr val="0D0D0D"/>
              </a:solidFill>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MCQ 2:</a:t>
            </a: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 In the context of Large Language Models, what does "Persona Pattern" primarily focus on?</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a) Controlling randomness in output.</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b) Introducing new information.</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c) Structuring the input with a specified persona.</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d) Limiting prompt size.</a:t>
            </a:r>
            <a:endParaRPr sz="1200" dirty="0">
              <a:latin typeface="Times New Roman" panose="02020603050405020304" pitchFamily="18" charset="0"/>
              <a:cs typeface="Times New Roman" panose="02020603050405020304" pitchFamily="18" charset="0"/>
            </a:endParaRPr>
          </a:p>
          <a:p>
            <a:pPr marL="0" indent="0">
              <a:spcAft>
                <a:spcPts val="1200"/>
              </a:spcAft>
              <a:buSzPts val="1200"/>
              <a:buNone/>
            </a:pPr>
            <a:r>
              <a:rPr lang="en-US" sz="1200" b="1" dirty="0">
                <a:solidFill>
                  <a:srgbClr val="0D0D0D"/>
                </a:solidFill>
                <a:latin typeface="Times New Roman" panose="02020603050405020304" pitchFamily="18" charset="0"/>
                <a:cs typeface="Times New Roman" panose="02020603050405020304" pitchFamily="18" charset="0"/>
                <a:sym typeface="Times New Roman"/>
              </a:rPr>
              <a:t>Explanation: </a:t>
            </a:r>
            <a:r>
              <a:rPr lang="en-US" sz="1200" dirty="0">
                <a:solidFill>
                  <a:srgbClr val="0D0D0D"/>
                </a:solidFill>
                <a:latin typeface="Times New Roman" panose="02020603050405020304" pitchFamily="18" charset="0"/>
                <a:cs typeface="Times New Roman" panose="02020603050405020304" pitchFamily="18" charset="0"/>
                <a:sym typeface="Times New Roman"/>
              </a:rPr>
              <a:t>The Persona Pattern involves providing the LLM with a specific persona or role to adopt during the generation process. This helps the model tailor its responses to align with the given persona, such as a particular character, profession, or viewpoint</a:t>
            </a:r>
            <a:endParaRPr sz="1200" dirty="0">
              <a:solidFill>
                <a:srgbClr val="0D0D0D"/>
              </a:solidFill>
              <a:latin typeface="Times New Roman" panose="02020603050405020304" pitchFamily="18" charset="0"/>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F5310F-4DA2-C57F-10B4-70D987148165}"/>
              </a:ext>
            </a:extLst>
          </p:cNvPr>
          <p:cNvSpPr>
            <a:spLocks noGrp="1"/>
          </p:cNvSpPr>
          <p:nvPr>
            <p:ph type="body" idx="1"/>
          </p:nvPr>
        </p:nvSpPr>
        <p:spPr>
          <a:xfrm>
            <a:off x="201168" y="940050"/>
            <a:ext cx="8823960" cy="4015998"/>
          </a:xfrm>
        </p:spPr>
        <p:txBody>
          <a:bodyPr>
            <a:normAutofit/>
          </a:bodyPr>
          <a:lstStyle/>
          <a:p>
            <a:pPr marL="0" lvl="0" indent="0" algn="l" rtl="0">
              <a:lnSpc>
                <a:spcPct val="90000"/>
              </a:lnSpc>
              <a:spcBef>
                <a:spcPts val="800"/>
              </a:spcBef>
              <a:spcAft>
                <a:spcPts val="0"/>
              </a:spcAft>
              <a:buClr>
                <a:srgbClr val="0D0D0D"/>
              </a:buClr>
              <a:buSzPts val="1200"/>
              <a:buNone/>
            </a:pPr>
            <a:r>
              <a:rPr lang="en-GB" sz="12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MCQ 3:</a:t>
            </a: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 Why is controlling prompt size important when interacting with Large Language Models?</a:t>
            </a:r>
            <a:endParaRPr lang="en-GB"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a) It enhances the model's creativity.</a:t>
            </a:r>
            <a:endParaRPr lang="en-GB"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b) It improves the model's understanding of context.</a:t>
            </a:r>
            <a:endParaRPr lang="en-GB"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1" i="0" dirty="0">
                <a:solidFill>
                  <a:srgbClr val="0D0D0D"/>
                </a:solidFill>
                <a:latin typeface="Times New Roman" panose="02020603050405020304" pitchFamily="18" charset="0"/>
                <a:ea typeface="Times New Roman"/>
                <a:cs typeface="Times New Roman" panose="02020603050405020304" pitchFamily="18" charset="0"/>
                <a:sym typeface="Times New Roman"/>
              </a:rPr>
              <a:t>c) It prevents overwhelming the model with information.</a:t>
            </a:r>
            <a:endParaRPr lang="en-GB"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rgbClr val="0D0D0D"/>
              </a:buClr>
              <a:buSzPts val="1200"/>
              <a:buNone/>
            </a:pPr>
            <a:r>
              <a:rPr lang="en-GB" sz="1200" b="0" i="0" dirty="0">
                <a:solidFill>
                  <a:srgbClr val="0D0D0D"/>
                </a:solidFill>
                <a:latin typeface="Times New Roman" panose="02020603050405020304" pitchFamily="18" charset="0"/>
                <a:ea typeface="Times New Roman"/>
                <a:cs typeface="Times New Roman" panose="02020603050405020304" pitchFamily="18" charset="0"/>
                <a:sym typeface="Times New Roman"/>
              </a:rPr>
              <a:t>d) It allows the model to generate longer responses.</a:t>
            </a:r>
          </a:p>
          <a:p>
            <a:pPr marL="0" lvl="0" indent="0" algn="l" rtl="0">
              <a:lnSpc>
                <a:spcPct val="90000"/>
              </a:lnSpc>
              <a:spcBef>
                <a:spcPts val="800"/>
              </a:spcBef>
              <a:spcAft>
                <a:spcPts val="0"/>
              </a:spcAft>
              <a:buClr>
                <a:srgbClr val="0D0D0D"/>
              </a:buClr>
              <a:buSzPts val="1200"/>
              <a:buNone/>
            </a:pPr>
            <a:r>
              <a:rPr lang="en-US" sz="1200" b="1" dirty="0">
                <a:latin typeface="Times New Roman" panose="02020603050405020304" pitchFamily="18" charset="0"/>
                <a:cs typeface="Times New Roman" panose="02020603050405020304" pitchFamily="18" charset="0"/>
              </a:rPr>
              <a:t>Explanation: </a:t>
            </a:r>
            <a:r>
              <a:rPr lang="en-US" sz="1200" dirty="0">
                <a:latin typeface="Times New Roman" panose="02020603050405020304" pitchFamily="18" charset="0"/>
                <a:cs typeface="Times New Roman" panose="02020603050405020304" pitchFamily="18" charset="0"/>
              </a:rPr>
              <a:t>While LLMs can handle long prompts, excessively large inputs can potentially overwhelm the model's processing capabilities and negatively impact the quality of the output. Keeping prompts concise and focused helps ensure the model can effectively process and respond to the provided information.</a:t>
            </a:r>
          </a:p>
          <a:p>
            <a:pPr marL="0" lvl="0" indent="0" algn="l" rtl="0">
              <a:lnSpc>
                <a:spcPct val="90000"/>
              </a:lnSpc>
              <a:spcBef>
                <a:spcPts val="800"/>
              </a:spcBef>
              <a:spcAft>
                <a:spcPts val="0"/>
              </a:spcAft>
              <a:buClr>
                <a:schemeClr val="dk1"/>
              </a:buClr>
              <a:buSzPts val="1200"/>
              <a:buNone/>
            </a:pPr>
            <a:r>
              <a:rPr lang="en-US" sz="1200" b="1" dirty="0">
                <a:latin typeface="Times New Roman"/>
                <a:ea typeface="Times New Roman"/>
                <a:cs typeface="Times New Roman"/>
                <a:sym typeface="Times New Roman"/>
              </a:rPr>
              <a:t>MCQ 4: </a:t>
            </a:r>
            <a:r>
              <a:rPr lang="en-US" sz="1200" dirty="0">
                <a:latin typeface="Times New Roman"/>
                <a:ea typeface="Times New Roman"/>
                <a:cs typeface="Times New Roman"/>
                <a:sym typeface="Times New Roman"/>
              </a:rPr>
              <a:t>What is the significance of introducing new information to Large Language Models through prompts?</a:t>
            </a:r>
            <a:endParaRPr lang="en-US" sz="1200" dirty="0"/>
          </a:p>
          <a:p>
            <a:pPr marL="0" lvl="0" indent="0" algn="l" rtl="0">
              <a:lnSpc>
                <a:spcPct val="90000"/>
              </a:lnSpc>
              <a:spcBef>
                <a:spcPts val="800"/>
              </a:spcBef>
              <a:spcAft>
                <a:spcPts val="0"/>
              </a:spcAft>
              <a:buClr>
                <a:schemeClr val="dk1"/>
              </a:buClr>
              <a:buSzPts val="1200"/>
              <a:buNone/>
            </a:pPr>
            <a:r>
              <a:rPr lang="en-US" sz="1200" dirty="0">
                <a:latin typeface="Times New Roman"/>
                <a:ea typeface="Times New Roman"/>
                <a:cs typeface="Times New Roman"/>
                <a:sym typeface="Times New Roman"/>
              </a:rPr>
              <a:t>a) It helps in testing the model's memory capacity.</a:t>
            </a:r>
            <a:endParaRPr lang="en-US" sz="1200" dirty="0"/>
          </a:p>
          <a:p>
            <a:pPr marL="0" lvl="0" indent="0" algn="l" rtl="0">
              <a:lnSpc>
                <a:spcPct val="90000"/>
              </a:lnSpc>
              <a:spcBef>
                <a:spcPts val="800"/>
              </a:spcBef>
              <a:spcAft>
                <a:spcPts val="0"/>
              </a:spcAft>
              <a:buClr>
                <a:schemeClr val="dk1"/>
              </a:buClr>
              <a:buSzPts val="1200"/>
              <a:buNone/>
            </a:pPr>
            <a:r>
              <a:rPr lang="en-US" sz="1200" b="1" dirty="0">
                <a:latin typeface="Times New Roman"/>
                <a:ea typeface="Times New Roman"/>
                <a:cs typeface="Times New Roman"/>
                <a:sym typeface="Times New Roman"/>
              </a:rPr>
              <a:t>b) It enhances the model's ability to generalize.</a:t>
            </a:r>
            <a:endParaRPr lang="en-US" sz="1200" dirty="0"/>
          </a:p>
          <a:p>
            <a:pPr marL="0" lvl="0" indent="0" algn="l" rtl="0">
              <a:lnSpc>
                <a:spcPct val="90000"/>
              </a:lnSpc>
              <a:spcBef>
                <a:spcPts val="800"/>
              </a:spcBef>
              <a:spcAft>
                <a:spcPts val="0"/>
              </a:spcAft>
              <a:buClr>
                <a:schemeClr val="dk1"/>
              </a:buClr>
              <a:buSzPts val="1200"/>
              <a:buNone/>
            </a:pPr>
            <a:r>
              <a:rPr lang="en-US" sz="1200" dirty="0">
                <a:latin typeface="Times New Roman"/>
                <a:ea typeface="Times New Roman"/>
                <a:cs typeface="Times New Roman"/>
                <a:sym typeface="Times New Roman"/>
              </a:rPr>
              <a:t>c) It is not possible with current language models.</a:t>
            </a:r>
            <a:endParaRPr lang="en-US" sz="1200" dirty="0"/>
          </a:p>
          <a:p>
            <a:pPr marL="0" lvl="0" indent="0" algn="l" rtl="0">
              <a:lnSpc>
                <a:spcPct val="90000"/>
              </a:lnSpc>
              <a:spcBef>
                <a:spcPts val="800"/>
              </a:spcBef>
              <a:spcAft>
                <a:spcPts val="0"/>
              </a:spcAft>
              <a:buClr>
                <a:schemeClr val="dk1"/>
              </a:buClr>
              <a:buSzPts val="1200"/>
              <a:buNone/>
            </a:pPr>
            <a:r>
              <a:rPr lang="en-US" sz="1200" dirty="0">
                <a:latin typeface="Times New Roman"/>
                <a:ea typeface="Times New Roman"/>
                <a:cs typeface="Times New Roman"/>
                <a:sym typeface="Times New Roman"/>
              </a:rPr>
              <a:t>d) It reduces the model's performance.</a:t>
            </a:r>
            <a:endParaRPr lang="en-US" sz="1200" dirty="0"/>
          </a:p>
          <a:p>
            <a:pPr marL="0" indent="0">
              <a:buSzPts val="1200"/>
              <a:buNone/>
            </a:pPr>
            <a:r>
              <a:rPr lang="en-US" sz="1200" b="1" dirty="0">
                <a:latin typeface="Times New Roman"/>
                <a:ea typeface="Times New Roman"/>
                <a:cs typeface="Times New Roman"/>
                <a:sym typeface="Times New Roman"/>
              </a:rPr>
              <a:t>Explanation: </a:t>
            </a:r>
            <a:r>
              <a:rPr lang="en-US" sz="1200" dirty="0">
                <a:latin typeface="Times New Roman"/>
                <a:ea typeface="Times New Roman"/>
                <a:cs typeface="Times New Roman"/>
                <a:sym typeface="Times New Roman"/>
              </a:rPr>
              <a:t>Large Language Models are trained on a finite set of data, and introducing new information through prompts allows the model to leverage its generalization capabilities. By exposing the model to novel contexts, concepts, or scenarios, it can better adapt and generate relevant outputs beyond its original training data, enhancing its versatility and usefulness.</a:t>
            </a:r>
          </a:p>
        </p:txBody>
      </p:sp>
      <p:sp>
        <p:nvSpPr>
          <p:cNvPr id="4" name="Google Shape;71;p16">
            <a:extLst>
              <a:ext uri="{FF2B5EF4-FFF2-40B4-BE49-F238E27FC236}">
                <a16:creationId xmlns:a16="http://schemas.microsoft.com/office/drawing/2014/main" id="{5161BE47-D69A-1971-BD26-3580B77B8991}"/>
              </a:ext>
            </a:extLst>
          </p:cNvPr>
          <p:cNvSpPr txBox="1">
            <a:spLocks noGrp="1"/>
          </p:cNvSpPr>
          <p:nvPr>
            <p:ph type="title"/>
          </p:nvPr>
        </p:nvSpPr>
        <p:spPr>
          <a:xfrm>
            <a:off x="69181" y="90237"/>
            <a:ext cx="3820200" cy="642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700"/>
              <a:buFont typeface="Times New Roman"/>
              <a:buNone/>
            </a:pPr>
            <a:r>
              <a:rPr lang="en-GB" sz="2700" dirty="0">
                <a:latin typeface="Times New Roman"/>
                <a:ea typeface="Times New Roman"/>
                <a:cs typeface="Times New Roman"/>
                <a:sym typeface="Times New Roman"/>
              </a:rPr>
              <a:t>QUIZ</a:t>
            </a:r>
            <a:endParaRPr dirty="0"/>
          </a:p>
        </p:txBody>
      </p:sp>
    </p:spTree>
    <p:extLst>
      <p:ext uri="{BB962C8B-B14F-4D97-AF65-F5344CB8AC3E}">
        <p14:creationId xmlns:p14="http://schemas.microsoft.com/office/powerpoint/2010/main" val="80474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9181" y="90237"/>
            <a:ext cx="3820200" cy="642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700"/>
              <a:buFont typeface="Times New Roman"/>
              <a:buNone/>
            </a:pPr>
            <a:r>
              <a:rPr lang="en-GB" sz="2700" dirty="0">
                <a:latin typeface="Times New Roman"/>
                <a:ea typeface="Times New Roman"/>
                <a:cs typeface="Times New Roman"/>
                <a:sym typeface="Times New Roman"/>
              </a:rPr>
              <a:t>QUIZ</a:t>
            </a:r>
            <a:endParaRPr dirty="0"/>
          </a:p>
        </p:txBody>
      </p:sp>
      <p:sp>
        <p:nvSpPr>
          <p:cNvPr id="72" name="Google Shape;72;p16"/>
          <p:cNvSpPr txBox="1">
            <a:spLocks noGrp="1"/>
          </p:cNvSpPr>
          <p:nvPr>
            <p:ph type="body" idx="1"/>
          </p:nvPr>
        </p:nvSpPr>
        <p:spPr>
          <a:xfrm>
            <a:off x="222583" y="1053389"/>
            <a:ext cx="8783100" cy="3999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Clr>
                <a:schemeClr val="dk1"/>
              </a:buClr>
              <a:buSzPts val="1200"/>
              <a:buNone/>
            </a:pPr>
            <a:r>
              <a:rPr lang="en-GB" sz="1200" b="1" dirty="0">
                <a:latin typeface="Times New Roman" panose="02020603050405020304" pitchFamily="18" charset="0"/>
                <a:ea typeface="Times New Roman"/>
                <a:cs typeface="Times New Roman" panose="02020603050405020304" pitchFamily="18" charset="0"/>
                <a:sym typeface="Times New Roman"/>
              </a:rPr>
              <a:t>MCQ 5</a:t>
            </a:r>
            <a:r>
              <a:rPr lang="en-GB" sz="1200" dirty="0">
                <a:latin typeface="Times New Roman" panose="02020603050405020304" pitchFamily="18" charset="0"/>
                <a:ea typeface="Times New Roman"/>
                <a:cs typeface="Times New Roman" panose="02020603050405020304" pitchFamily="18" charset="0"/>
                <a:sym typeface="Times New Roman"/>
              </a:rPr>
              <a:t>: How can randomness in the output of Large Language Models be influenced or controlled?</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1200"/>
              <a:buNone/>
            </a:pPr>
            <a:r>
              <a:rPr lang="en-GB" sz="1200" dirty="0">
                <a:latin typeface="Times New Roman" panose="02020603050405020304" pitchFamily="18" charset="0"/>
                <a:ea typeface="Times New Roman"/>
                <a:cs typeface="Times New Roman" panose="02020603050405020304" pitchFamily="18" charset="0"/>
                <a:sym typeface="Times New Roman"/>
              </a:rPr>
              <a:t>a) By using fixed and rigid prompt patterns.</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1200"/>
              <a:buNone/>
            </a:pPr>
            <a:r>
              <a:rPr lang="en-GB" sz="1200" dirty="0">
                <a:latin typeface="Times New Roman" panose="02020603050405020304" pitchFamily="18" charset="0"/>
                <a:ea typeface="Times New Roman"/>
                <a:cs typeface="Times New Roman" panose="02020603050405020304" pitchFamily="18" charset="0"/>
                <a:sym typeface="Times New Roman"/>
              </a:rPr>
              <a:t>b) By increasing the prompt size.</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1200"/>
              <a:buNone/>
            </a:pPr>
            <a:r>
              <a:rPr lang="en-GB" sz="1200" b="1" dirty="0">
                <a:latin typeface="Times New Roman" panose="02020603050405020304" pitchFamily="18" charset="0"/>
                <a:ea typeface="Times New Roman"/>
                <a:cs typeface="Times New Roman" panose="02020603050405020304" pitchFamily="18" charset="0"/>
                <a:sym typeface="Times New Roman"/>
              </a:rPr>
              <a:t>c) By adjusting parameters or modifying prompt patterns.</a:t>
            </a:r>
            <a:endParaRPr sz="12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dk1"/>
              </a:buClr>
              <a:buSzPts val="1200"/>
              <a:buNone/>
            </a:pPr>
            <a:r>
              <a:rPr lang="en-GB" sz="1200" dirty="0">
                <a:latin typeface="Times New Roman" panose="02020603050405020304" pitchFamily="18" charset="0"/>
                <a:ea typeface="Times New Roman"/>
                <a:cs typeface="Times New Roman" panose="02020603050405020304" pitchFamily="18" charset="0"/>
                <a:sym typeface="Times New Roman"/>
              </a:rPr>
              <a:t>d) By limiting the use of Persona Patterns.</a:t>
            </a:r>
            <a:endParaRPr sz="1200" dirty="0">
              <a:latin typeface="Times New Roman" panose="02020603050405020304" pitchFamily="18" charset="0"/>
              <a:cs typeface="Times New Roman" panose="02020603050405020304" pitchFamily="18" charset="0"/>
            </a:endParaRPr>
          </a:p>
          <a:p>
            <a:pPr marL="0" indent="0">
              <a:spcAft>
                <a:spcPts val="1200"/>
              </a:spcAft>
              <a:buSzPts val="1200"/>
              <a:buNone/>
            </a:pPr>
            <a:r>
              <a:rPr lang="en-US" sz="1200" dirty="0">
                <a:latin typeface="Times New Roman" panose="02020603050405020304" pitchFamily="18" charset="0"/>
                <a:ea typeface="Times New Roman"/>
                <a:cs typeface="Times New Roman" panose="02020603050405020304" pitchFamily="18" charset="0"/>
                <a:sym typeface="Times New Roman"/>
              </a:rPr>
              <a:t>Explanation: The degree of randomness or variety in the output of Large Language Models can be controlled through various techniques. One approach is adjusting model parameters, such as temperature or top-k/top-p sampling, which affect the level of exploration or exploitation during generation. Additionally, modifying prompt patterns, such as adding constraints or guides, can steer the model's output in a desired direction, potentially reducing or increasing randomness as </a:t>
            </a:r>
            <a:r>
              <a:rPr lang="en-US" sz="1200" dirty="0" err="1">
                <a:latin typeface="Times New Roman" panose="02020603050405020304" pitchFamily="18" charset="0"/>
                <a:ea typeface="Times New Roman"/>
                <a:cs typeface="Times New Roman" panose="02020603050405020304" pitchFamily="18" charset="0"/>
                <a:sym typeface="Times New Roman"/>
              </a:rPr>
              <a:t>neede</a:t>
            </a:r>
            <a:endParaRPr sz="12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222583" y="358566"/>
            <a:ext cx="8921400" cy="4703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100"/>
              <a:buNone/>
            </a:pPr>
            <a:r>
              <a:rPr lang="en-GB" sz="1100" b="1" dirty="0">
                <a:latin typeface="Times New Roman"/>
                <a:ea typeface="Times New Roman"/>
                <a:cs typeface="Times New Roman"/>
                <a:sym typeface="Times New Roman"/>
              </a:rPr>
              <a:t>Question 6: Describe the process of creating a Persona Pattern for Large Language Models. Provide an example.</a:t>
            </a:r>
            <a:endParaRPr dirty="0"/>
          </a:p>
          <a:p>
            <a:pPr marL="0" lvl="0" indent="0" algn="l" rtl="0">
              <a:lnSpc>
                <a:spcPct val="90000"/>
              </a:lnSpc>
              <a:spcBef>
                <a:spcPts val="800"/>
              </a:spcBef>
              <a:spcAft>
                <a:spcPts val="0"/>
              </a:spcAft>
              <a:buClr>
                <a:schemeClr val="dk1"/>
              </a:buClr>
              <a:buSzPts val="1100"/>
              <a:buNone/>
            </a:pPr>
            <a:r>
              <a:rPr lang="en-GB" sz="1100" dirty="0">
                <a:latin typeface="Times New Roman"/>
                <a:ea typeface="Times New Roman"/>
                <a:cs typeface="Times New Roman"/>
                <a:sym typeface="Times New Roman"/>
              </a:rPr>
              <a:t>Answer: A Persona Pattern involves defining a specific character or role for the model to adopt. For example, "You are an enthusiastic tour guide. Describe the highlights of a city for a first-time visitor.”</a:t>
            </a:r>
            <a:endParaRPr dirty="0"/>
          </a:p>
          <a:p>
            <a:pPr marL="0" lvl="0" indent="0" algn="l" rtl="0">
              <a:lnSpc>
                <a:spcPct val="90000"/>
              </a:lnSpc>
              <a:spcBef>
                <a:spcPts val="800"/>
              </a:spcBef>
              <a:spcAft>
                <a:spcPts val="0"/>
              </a:spcAft>
              <a:buClr>
                <a:schemeClr val="dk1"/>
              </a:buClr>
              <a:buSzPts val="1100"/>
              <a:buNone/>
            </a:pPr>
            <a:endParaRPr sz="1100" dirty="0">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100"/>
              <a:buNone/>
            </a:pPr>
            <a:r>
              <a:rPr lang="en-GB" sz="1100" b="1">
                <a:latin typeface="Times New Roman"/>
                <a:ea typeface="Times New Roman"/>
                <a:cs typeface="Times New Roman"/>
                <a:sym typeface="Times New Roman"/>
              </a:rPr>
              <a:t>Question 7: Explain the concept of randomness in the output of Large Language Models. </a:t>
            </a:r>
            <a:r>
              <a:rPr lang="en-GB" sz="1100" b="1" dirty="0">
                <a:latin typeface="Times New Roman"/>
                <a:ea typeface="Times New Roman"/>
                <a:cs typeface="Times New Roman"/>
                <a:sym typeface="Times New Roman"/>
              </a:rPr>
              <a:t>How does it impact the overall user experience?</a:t>
            </a:r>
            <a:endParaRPr dirty="0"/>
          </a:p>
          <a:p>
            <a:pPr marL="0" lvl="0" indent="0" algn="l" rtl="0">
              <a:lnSpc>
                <a:spcPct val="90000"/>
              </a:lnSpc>
              <a:spcBef>
                <a:spcPts val="800"/>
              </a:spcBef>
              <a:spcAft>
                <a:spcPts val="0"/>
              </a:spcAft>
              <a:buClr>
                <a:schemeClr val="dk1"/>
              </a:buClr>
              <a:buSzPts val="1100"/>
              <a:buNone/>
            </a:pPr>
            <a:r>
              <a:rPr lang="en-GB" sz="1100" dirty="0">
                <a:latin typeface="Times New Roman"/>
                <a:ea typeface="Times New Roman"/>
                <a:cs typeface="Times New Roman"/>
                <a:sym typeface="Times New Roman"/>
              </a:rPr>
              <a:t>Answer: Randomness in output refers to the model's ability to generate diverse responses for the same input. It can enhance creativity but may lead to unpredictable results, impacting user experience if not appropriately controlled.</a:t>
            </a:r>
            <a:endParaRPr dirty="0"/>
          </a:p>
          <a:p>
            <a:pPr marL="177800" lvl="0" indent="-114300" algn="l" rtl="0">
              <a:lnSpc>
                <a:spcPct val="90000"/>
              </a:lnSpc>
              <a:spcBef>
                <a:spcPts val="800"/>
              </a:spcBef>
              <a:spcAft>
                <a:spcPts val="0"/>
              </a:spcAft>
              <a:buClr>
                <a:schemeClr val="dk1"/>
              </a:buClr>
              <a:buSzPts val="1100"/>
              <a:buNone/>
            </a:pPr>
            <a:endParaRPr sz="1100" dirty="0">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100"/>
              <a:buNone/>
            </a:pPr>
            <a:r>
              <a:rPr lang="en-GB" sz="1100" b="1" dirty="0">
                <a:latin typeface="Times New Roman"/>
                <a:ea typeface="Times New Roman"/>
                <a:cs typeface="Times New Roman"/>
                <a:sym typeface="Times New Roman"/>
              </a:rPr>
              <a:t>Question 8: Discuss the potential challenges and advantages associated with introducing new information to Large Language Models through prompts.</a:t>
            </a:r>
            <a:endParaRPr dirty="0"/>
          </a:p>
          <a:p>
            <a:pPr marL="0" lvl="0" indent="0" algn="l" rtl="0">
              <a:lnSpc>
                <a:spcPct val="90000"/>
              </a:lnSpc>
              <a:spcBef>
                <a:spcPts val="800"/>
              </a:spcBef>
              <a:spcAft>
                <a:spcPts val="0"/>
              </a:spcAft>
              <a:buClr>
                <a:schemeClr val="dk1"/>
              </a:buClr>
              <a:buSzPts val="1100"/>
              <a:buNone/>
            </a:pPr>
            <a:r>
              <a:rPr lang="en-GB" sz="1100" dirty="0">
                <a:latin typeface="Times New Roman"/>
                <a:ea typeface="Times New Roman"/>
                <a:cs typeface="Times New Roman"/>
                <a:sym typeface="Times New Roman"/>
              </a:rPr>
              <a:t>Answer: Challenges include the risk of misinformation, while advantages encompass improved adaptability and the ability to stay updated with current information.</a:t>
            </a:r>
            <a:endParaRPr dirty="0"/>
          </a:p>
          <a:p>
            <a:pPr marL="0" lvl="0" indent="0" algn="l" rtl="0">
              <a:lnSpc>
                <a:spcPct val="90000"/>
              </a:lnSpc>
              <a:spcBef>
                <a:spcPts val="800"/>
              </a:spcBef>
              <a:spcAft>
                <a:spcPts val="0"/>
              </a:spcAft>
              <a:buClr>
                <a:schemeClr val="dk1"/>
              </a:buClr>
              <a:buSzPts val="1100"/>
              <a:buNone/>
            </a:pPr>
            <a:endParaRPr sz="1100" dirty="0">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100"/>
              <a:buNone/>
            </a:pPr>
            <a:r>
              <a:rPr lang="en-GB" sz="1100" b="1" dirty="0">
                <a:latin typeface="Times New Roman"/>
                <a:ea typeface="Times New Roman"/>
                <a:cs typeface="Times New Roman"/>
                <a:sym typeface="Times New Roman"/>
              </a:rPr>
              <a:t>Question 9: How does the size of the prompt influence the output of a Large Language Model? Provide examples to illustrate its impact.</a:t>
            </a:r>
            <a:endParaRPr dirty="0"/>
          </a:p>
          <a:p>
            <a:pPr marL="0" lvl="0" indent="0" algn="l" rtl="0">
              <a:lnSpc>
                <a:spcPct val="90000"/>
              </a:lnSpc>
              <a:spcBef>
                <a:spcPts val="800"/>
              </a:spcBef>
              <a:spcAft>
                <a:spcPts val="0"/>
              </a:spcAft>
              <a:buClr>
                <a:schemeClr val="dk1"/>
              </a:buClr>
              <a:buSzPts val="1100"/>
              <a:buNone/>
            </a:pPr>
            <a:r>
              <a:rPr lang="en-GB" sz="1100" dirty="0">
                <a:latin typeface="Times New Roman"/>
                <a:ea typeface="Times New Roman"/>
                <a:cs typeface="Times New Roman"/>
                <a:sym typeface="Times New Roman"/>
              </a:rPr>
              <a:t>Answer: A larger prompt can provide more context and generate more detailed responses. For instance, "Tell me about dogs" might yield general information, while "Describe the characteristics and </a:t>
            </a:r>
            <a:r>
              <a:rPr lang="en-GB" sz="1100" dirty="0" err="1">
                <a:latin typeface="Times New Roman"/>
                <a:ea typeface="Times New Roman"/>
                <a:cs typeface="Times New Roman"/>
                <a:sym typeface="Times New Roman"/>
              </a:rPr>
              <a:t>behavior</a:t>
            </a:r>
            <a:r>
              <a:rPr lang="en-GB" sz="1100" dirty="0">
                <a:latin typeface="Times New Roman"/>
                <a:ea typeface="Times New Roman"/>
                <a:cs typeface="Times New Roman"/>
                <a:sym typeface="Times New Roman"/>
              </a:rPr>
              <a:t> of Golden Retrievers" could result in a more specific response.</a:t>
            </a:r>
            <a:endParaRPr dirty="0"/>
          </a:p>
          <a:p>
            <a:pPr marL="177800" lvl="0" indent="-114300" algn="l" rtl="0">
              <a:lnSpc>
                <a:spcPct val="90000"/>
              </a:lnSpc>
              <a:spcBef>
                <a:spcPts val="800"/>
              </a:spcBef>
              <a:spcAft>
                <a:spcPts val="0"/>
              </a:spcAft>
              <a:buClr>
                <a:schemeClr val="dk1"/>
              </a:buClr>
              <a:buSzPts val="1100"/>
              <a:buNone/>
            </a:pPr>
            <a:endParaRPr sz="1100" dirty="0">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100"/>
              <a:buNone/>
            </a:pPr>
            <a:r>
              <a:rPr lang="en-GB" sz="1100" b="1" dirty="0">
                <a:latin typeface="Times New Roman"/>
                <a:ea typeface="Times New Roman"/>
                <a:cs typeface="Times New Roman"/>
                <a:sym typeface="Times New Roman"/>
              </a:rPr>
              <a:t>Question 10: In what real-world scenarios or applications can an understanding of Prompt Patterns be particularly useful? Provide specific examples to support your answer.</a:t>
            </a:r>
            <a:endParaRPr dirty="0"/>
          </a:p>
          <a:p>
            <a:pPr marL="0" lvl="0" indent="0" algn="l" rtl="0">
              <a:lnSpc>
                <a:spcPct val="90000"/>
              </a:lnSpc>
              <a:spcBef>
                <a:spcPts val="800"/>
              </a:spcBef>
              <a:spcAft>
                <a:spcPts val="0"/>
              </a:spcAft>
              <a:buClr>
                <a:schemeClr val="dk1"/>
              </a:buClr>
              <a:buSzPts val="1100"/>
              <a:buNone/>
            </a:pPr>
            <a:r>
              <a:rPr lang="en-GB" sz="1100" dirty="0">
                <a:latin typeface="Times New Roman"/>
                <a:ea typeface="Times New Roman"/>
                <a:cs typeface="Times New Roman"/>
                <a:sym typeface="Times New Roman"/>
              </a:rPr>
              <a:t>Answer: Understanding Prompt Patterns is valuable in content creation, chatbot development, and educational tools where controlling the output of Large Language Models is crucial for specific use cases. Examples include generating marketing content or creating tailored responses in customer </a:t>
            </a:r>
            <a:r>
              <a:rPr lang="en-GB" sz="1100" dirty="0" err="1">
                <a:latin typeface="Times New Roman"/>
                <a:ea typeface="Times New Roman"/>
                <a:cs typeface="Times New Roman"/>
                <a:sym typeface="Times New Roman"/>
              </a:rPr>
              <a:t>suppor</a:t>
            </a:r>
            <a:endParaRPr sz="1100" dirty="0">
              <a:latin typeface="Times New Roman"/>
              <a:ea typeface="Times New Roman"/>
              <a:cs typeface="Times New Roman"/>
              <a:sym typeface="Times New Roman"/>
            </a:endParaRPr>
          </a:p>
          <a:p>
            <a:pPr marL="177800" lvl="0" indent="-114300" algn="l" rtl="0">
              <a:lnSpc>
                <a:spcPct val="90000"/>
              </a:lnSpc>
              <a:spcBef>
                <a:spcPts val="800"/>
              </a:spcBef>
              <a:spcAft>
                <a:spcPts val="1200"/>
              </a:spcAft>
              <a:buClr>
                <a:schemeClr val="dk1"/>
              </a:buClr>
              <a:buSzPts val="1100"/>
              <a:buNone/>
            </a:pPr>
            <a:endParaRPr sz="11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888</Words>
  <Application>Microsoft Macintosh PowerPoint</Application>
  <PresentationFormat>On-screen Show (16:9)</PresentationFormat>
  <Paragraphs>50</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Times New Roman</vt:lpstr>
      <vt:lpstr>Simple Light</vt:lpstr>
      <vt:lpstr>Quiz Questions  on Large Language Models &amp; Prompt Patterns </vt:lpstr>
      <vt:lpstr>QUIZ</vt:lpstr>
      <vt:lpstr>QUIZ</vt:lpstr>
      <vt:lpstr>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Questions  on Large Language Models &amp; Prompt Patterns </dc:title>
  <cp:lastModifiedBy>Sai Supraja Kosuri</cp:lastModifiedBy>
  <cp:revision>12</cp:revision>
  <dcterms:modified xsi:type="dcterms:W3CDTF">2024-04-04T17:34:13Z</dcterms:modified>
</cp:coreProperties>
</file>