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128e95f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128e95f4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c128e95f43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28e95f4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28e95f43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2c128e95f43_0_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128e95f4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128e95f43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c128e95f43_0_1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128e95f4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128e95f43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c128e95f43_0_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fcffc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fcffc2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fcffc2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fcffc2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0906e36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0906e36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deeplearning.ai/short-courses/chatgpt-prompt-engineering-for-developers/" TargetMode="External"/><Relationship Id="rId4" Type="http://schemas.openxmlformats.org/officeDocument/2006/relationships/hyperlink" Target="https://www.deeplearning.ai/courses/generative-ai-with-llms/" TargetMode="External"/><Relationship Id="rId5" Type="http://schemas.openxmlformats.org/officeDocument/2006/relationships/hyperlink" Target="https://www.deeplearning.ai/courses/generative-ai-for-every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maven.com/dair-ai/prompt-engineering-llms" TargetMode="External"/><Relationship Id="rId4" Type="http://schemas.openxmlformats.org/officeDocument/2006/relationships/hyperlink" Target="https://maven.com/dair-ai/prompt-engineering-llms" TargetMode="External"/><Relationship Id="rId5" Type="http://schemas.openxmlformats.org/officeDocument/2006/relationships/hyperlink" Target="https://supportvectors.com/" TargetMode="External"/><Relationship Id="rId6" Type="http://schemas.openxmlformats.org/officeDocument/2006/relationships/hyperlink" Target="https://supportvector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learnprompting.org/" TargetMode="External"/><Relationship Id="rId4" Type="http://schemas.openxmlformats.org/officeDocument/2006/relationships/hyperlink" Target="https://learnprompting.org/" TargetMode="External"/><Relationship Id="rId5" Type="http://schemas.openxmlformats.org/officeDocument/2006/relationships/hyperlink" Target="https://www.oreilly.com/live-events/prompt-engineering-for-generating-ai-art-and-text/0636920084340/" TargetMode="External"/><Relationship Id="rId6" Type="http://schemas.openxmlformats.org/officeDocument/2006/relationships/hyperlink" Target="https://www.oreilly.com/live-events/prompt-engineering-for-generating-ai-art-and-text/06369200843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huggingface.co/datasets/fka/awesome-chatgpt-prompts" TargetMode="External"/><Relationship Id="rId4" Type="http://schemas.openxmlformats.org/officeDocument/2006/relationships/hyperlink" Target="https://huggingface.co/datasets/fka/awesome-chatgpt-promp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learn.microsoft.com/en-us/training/paths/introduction-generative-ai/" TargetMode="External"/><Relationship Id="rId4" Type="http://schemas.openxmlformats.org/officeDocument/2006/relationships/hyperlink" Target="https://www.coursera.org/learn/introduction-to-generative-ai" TargetMode="External"/><Relationship Id="rId5" Type="http://schemas.openxmlformats.org/officeDocument/2006/relationships/hyperlink" Target="https://ai.google/discover/generative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news.mit.edu/2023/explained-generative-ai-1109" TargetMode="External"/><Relationship Id="rId4" Type="http://schemas.openxmlformats.org/officeDocument/2006/relationships/hyperlink" Target="https://www.datacamp.com/courses/generative-ai-concep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aws.amazon.com/what-is/vector-databases/" TargetMode="External"/><Relationship Id="rId4" Type="http://schemas.openxmlformats.org/officeDocument/2006/relationships/hyperlink" Target="https://www.elastic.co/search-labs/blog/text-similarity-search-with-vectors-in-elasticsearch" TargetMode="External"/><Relationship Id="rId5" Type="http://schemas.openxmlformats.org/officeDocument/2006/relationships/hyperlink" Target="https://stackoverflow.blog/2023/10/09/from-prototype-to-production-vector-databases-in-generative-ai-applic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b="1" lang="en-GB" sz="1800">
                <a:solidFill>
                  <a:srgbClr val="1F2328"/>
                </a:solidFill>
                <a:highlight>
                  <a:schemeClr val="lt1"/>
                </a:highlight>
                <a:latin typeface="Times New Roman"/>
                <a:ea typeface="Times New Roman"/>
                <a:cs typeface="Times New Roman"/>
                <a:sym typeface="Times New Roman"/>
              </a:rPr>
              <a:t>Relevant  Links to learn about LLMs,Gen AI and Prompting,</a:t>
            </a:r>
            <a:r>
              <a:rPr b="1" lang="en-GB" sz="1800">
                <a:latin typeface="Times New Roman"/>
                <a:ea typeface="Times New Roman"/>
                <a:cs typeface="Times New Roman"/>
                <a:sym typeface="Times New Roman"/>
              </a:rPr>
              <a:t>Integrating Vector Databases with LLMs</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1800">
              <a:solidFill>
                <a:srgbClr val="1F2328"/>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67" name="Google Shape;67;p15"/>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800"/>
              <a:buFont typeface="Arial"/>
              <a:buNone/>
            </a:pPr>
            <a:r>
              <a:rPr lang="en-GB" sz="1000">
                <a:latin typeface="Times New Roman"/>
                <a:ea typeface="Times New Roman"/>
                <a:cs typeface="Times New Roman"/>
                <a:sym typeface="Times New Roman"/>
              </a:rPr>
              <a:t>For students interested in learning about Large Language Models (LLMs) and prompting, DeepLearning.AI offers several relevant courses:</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b="1" lang="en-GB" sz="1000">
                <a:latin typeface="Times New Roman"/>
                <a:ea typeface="Times New Roman"/>
                <a:cs typeface="Times New Roman"/>
                <a:sym typeface="Times New Roman"/>
              </a:rPr>
              <a:t>ChatGPT Prompt Engineering for Developers: </a:t>
            </a:r>
            <a:r>
              <a:rPr lang="en-GB" sz="1000">
                <a:latin typeface="Times New Roman"/>
                <a:ea typeface="Times New Roman"/>
                <a:cs typeface="Times New Roman"/>
                <a:sym typeface="Times New Roman"/>
              </a:rPr>
              <a:t>This course, taught by Isa Fulford from OpenAI and Andrew Ng from DeepLearning.AI, focuses on using LLMs for application development. It covers best practices for prompt engineering, using the OpenAI API to build applications, and writing effective prompts. The course is designed for both beginners with a basic understanding of Python and advanced machine learning engineers. It's available for free for a limited time</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lang="en-GB" sz="1000" u="sng">
                <a:solidFill>
                  <a:schemeClr val="hlink"/>
                </a:solidFill>
                <a:latin typeface="Times New Roman"/>
                <a:ea typeface="Times New Roman"/>
                <a:cs typeface="Times New Roman"/>
                <a:sym typeface="Times New Roman"/>
                <a:hlinkClick r:id="rId3"/>
              </a:rPr>
              <a:t>https://www.deeplearning.ai/short-courses/chatgpt-prompt-engineering-for-developers/</a:t>
            </a:r>
            <a:endParaRPr sz="1000">
              <a:latin typeface="Times New Roman"/>
              <a:ea typeface="Times New Roman"/>
              <a:cs typeface="Times New Roman"/>
              <a:sym typeface="Times New Roman"/>
            </a:endParaRPr>
          </a:p>
          <a:p>
            <a:pPr indent="0" lvl="0" marL="0" rtl="0" algn="l">
              <a:spcBef>
                <a:spcPts val="1200"/>
              </a:spcBef>
              <a:spcAft>
                <a:spcPts val="0"/>
              </a:spcAft>
              <a:buNone/>
            </a:pPr>
            <a:r>
              <a:rPr b="1" lang="en-GB" sz="1000">
                <a:latin typeface="Times New Roman"/>
                <a:ea typeface="Times New Roman"/>
                <a:cs typeface="Times New Roman"/>
                <a:sym typeface="Times New Roman"/>
              </a:rPr>
              <a:t>Generative AI with LLMs:</a:t>
            </a:r>
            <a:r>
              <a:rPr lang="en-GB" sz="1000">
                <a:latin typeface="Times New Roman"/>
                <a:ea typeface="Times New Roman"/>
                <a:cs typeface="Times New Roman"/>
                <a:sym typeface="Times New Roman"/>
              </a:rPr>
              <a:t> Created in partnership with AWS, this course dives into the fundamentals of generative AI, including the transformer architecture that powers LLMs, how they’re trained, and how fine-tuning enables them to be adapted to specific use cases. It's suitable for data scientists, machine learning engineers, prompt engineers, and research engineers looking to deepen their knowledge in generative AI and its applications</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000" u="sng">
                <a:solidFill>
                  <a:schemeClr val="hlink"/>
                </a:solidFill>
                <a:latin typeface="Times New Roman"/>
                <a:ea typeface="Times New Roman"/>
                <a:cs typeface="Times New Roman"/>
                <a:sym typeface="Times New Roman"/>
                <a:hlinkClick r:id="rId4"/>
              </a:rPr>
              <a:t>https://www.deeplearning.ai/courses/generative-ai-with-llms/</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b="1" lang="en-GB" sz="1000">
                <a:latin typeface="Times New Roman"/>
                <a:ea typeface="Times New Roman"/>
                <a:cs typeface="Times New Roman"/>
                <a:sym typeface="Times New Roman"/>
              </a:rPr>
              <a:t>Generative AI for Everyone: </a:t>
            </a:r>
            <a:r>
              <a:rPr lang="en-GB" sz="1000">
                <a:latin typeface="Times New Roman"/>
                <a:ea typeface="Times New Roman"/>
                <a:cs typeface="Times New Roman"/>
                <a:sym typeface="Times New Roman"/>
              </a:rPr>
              <a:t>Instructed by Andrew Ng, this introductory course requires no coding skills or prior AI knowledge. It's aimed at anyone interested in the uses, impacts, and underlying technologies of generative AI, including business leaders and professionals. The course provides an overview of AI tools and techniques that can be applied in various work settings.</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000" u="sng">
                <a:solidFill>
                  <a:schemeClr val="hlink"/>
                </a:solidFill>
                <a:latin typeface="Times New Roman"/>
                <a:ea typeface="Times New Roman"/>
                <a:cs typeface="Times New Roman"/>
                <a:sym typeface="Times New Roman"/>
                <a:hlinkClick r:id="rId5"/>
              </a:rPr>
              <a:t>https://www.deeplearning.ai/courses/generative-ai-for-everyone/</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t/>
            </a:r>
            <a:endParaRPr sz="1000">
              <a:latin typeface="Times New Roman"/>
              <a:ea typeface="Times New Roman"/>
              <a:cs typeface="Times New Roman"/>
              <a:sym typeface="Times New Roman"/>
            </a:endParaRPr>
          </a:p>
          <a:p>
            <a:pPr indent="0" lvl="0" marL="0" rtl="0" algn="l">
              <a:spcBef>
                <a:spcPts val="1200"/>
              </a:spcBef>
              <a:spcAft>
                <a:spcPts val="0"/>
              </a:spcAft>
              <a:buClr>
                <a:schemeClr val="dk1"/>
              </a:buClr>
              <a:buSzPts val="800"/>
              <a:buFont typeface="Arial"/>
              <a:buNone/>
            </a:pPr>
            <a:r>
              <a:rPr lang="en-GB" sz="1000">
                <a:latin typeface="Times New Roman"/>
                <a:ea typeface="Times New Roman"/>
                <a:cs typeface="Times New Roman"/>
                <a:sym typeface="Times New Roman"/>
              </a:rPr>
              <a:t>These courses offer a mix of foundational knowledge, practical skills, and insights into the latest research and real-world applications of LLMs and generative AI.</a:t>
            </a:r>
            <a:endParaRPr sz="1000">
              <a:latin typeface="Times New Roman"/>
              <a:ea typeface="Times New Roman"/>
              <a:cs typeface="Times New Roman"/>
              <a:sym typeface="Times New Roman"/>
            </a:endParaRPr>
          </a:p>
          <a:p>
            <a:pPr indent="0" lvl="0" marL="0" rtl="0" algn="l">
              <a:spcBef>
                <a:spcPts val="12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74" name="Google Shape;74;p16"/>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1. Prompt Engineering for LLMs by Elvis Saravia on Maven:</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hands-on, technical course</a:t>
            </a:r>
            <a:r>
              <a:rPr lang="en-GB" sz="1000">
                <a:solidFill>
                  <a:srgbClr val="1F1F1F"/>
                </a:solidFill>
                <a:latin typeface="Times New Roman"/>
                <a:ea typeface="Times New Roman"/>
                <a:cs typeface="Times New Roman"/>
                <a:sym typeface="Times New Roman"/>
              </a:rPr>
              <a:t> delves into effectively building and prompting with LLMs. It covers various aspects, including:</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Latest prompting techniques (few-shot, chain-of-thought, RAG, prompt chaining)</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Applying these techniques to complex use cases like building chatbots, LLM-powered agents, and more.</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https://maven.com/dair-ai/prompt-engineering-llms</a:t>
            </a:r>
            <a:endParaRPr sz="10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rPr b="1" lang="en-GB" sz="1000">
                <a:solidFill>
                  <a:srgbClr val="1F1F1F"/>
                </a:solidFill>
                <a:latin typeface="Times New Roman"/>
                <a:ea typeface="Times New Roman"/>
                <a:cs typeface="Times New Roman"/>
                <a:sym typeface="Times New Roman"/>
              </a:rPr>
              <a:t>2. Generative AI, LLMs &amp; Prompt Engineering for Enterprises by Support Vector:</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course</a:t>
            </a:r>
            <a:r>
              <a:rPr lang="en-GB" sz="1000">
                <a:solidFill>
                  <a:srgbClr val="1F1F1F"/>
                </a:solidFill>
                <a:latin typeface="Times New Roman"/>
                <a:ea typeface="Times New Roman"/>
                <a:cs typeface="Times New Roman"/>
                <a:sym typeface="Times New Roman"/>
              </a:rPr>
              <a:t> offers a comprehensive understanding of generative AI, LLMs, and prompt engineering in the context of enterprises. It covers: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Business case development</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Foundation of machine learning and deep learning</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LLM model architectures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Prompt engineering techniques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Case studies and hands-on practice</a:t>
            </a:r>
            <a:br>
              <a:rPr lang="en-GB" sz="1000">
                <a:solidFill>
                  <a:srgbClr val="1F1F1F"/>
                </a:solidFill>
                <a:latin typeface="Times New Roman"/>
                <a:ea typeface="Times New Roman"/>
                <a:cs typeface="Times New Roman"/>
                <a:sym typeface="Times New Roman"/>
              </a:rPr>
            </a:b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6">
                  <a:extLst>
                    <a:ext uri="{A12FA001-AC4F-418D-AE19-62706E023703}">
                      <ahyp:hlinkClr val="tx"/>
                    </a:ext>
                  </a:extLst>
                </a:hlinkClick>
              </a:rPr>
              <a:t>https://supportvectors.com/</a:t>
            </a:r>
            <a:endParaRPr sz="1000" u="sng">
              <a:solidFill>
                <a:srgbClr val="0B57D0"/>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81" name="Google Shape;81;p17"/>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3. Learn Prompting:</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free online resource</a:t>
            </a:r>
            <a:r>
              <a:rPr lang="en-GB" sz="1000">
                <a:solidFill>
                  <a:srgbClr val="1F1F1F"/>
                </a:solidFill>
                <a:latin typeface="Times New Roman"/>
                <a:ea typeface="Times New Roman"/>
                <a:cs typeface="Times New Roman"/>
                <a:sym typeface="Times New Roman"/>
              </a:rPr>
              <a:t> offers various learning materials on prompt engineering and generative AI, including:</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Interactive tutorials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Video lectures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Articles and blog posts</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rPr lang="en-GB" sz="1000">
                <a:solidFill>
                  <a:srgbClr val="1F1F1F"/>
                </a:solidFill>
                <a:latin typeface="Times New Roman"/>
                <a:ea typeface="Times New Roman"/>
                <a:cs typeface="Times New Roman"/>
                <a:sym typeface="Times New Roman"/>
              </a:rPr>
              <a:t>It caters to both beginners and those with some prior knowledge.</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https://learnprompting.org/</a:t>
            </a:r>
            <a:endParaRPr sz="10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4. LLMs, GPT, and Prompt Engineering for Developers by O'Reilly:</a:t>
            </a:r>
            <a:r>
              <a:rPr lang="en-GB" sz="1000">
                <a:solidFill>
                  <a:srgbClr val="1F1F1F"/>
                </a:solidFill>
                <a:latin typeface="Times New Roman"/>
                <a:ea typeface="Times New Roman"/>
                <a:cs typeface="Times New Roman"/>
                <a:sym typeface="Times New Roman"/>
              </a:rPr>
              <a:t>This </a:t>
            </a:r>
            <a:r>
              <a:rPr b="1" lang="en-GB" sz="1000">
                <a:solidFill>
                  <a:srgbClr val="1F1F1F"/>
                </a:solidFill>
                <a:latin typeface="Times New Roman"/>
                <a:ea typeface="Times New Roman"/>
                <a:cs typeface="Times New Roman"/>
                <a:sym typeface="Times New Roman"/>
              </a:rPr>
              <a:t>live online course</a:t>
            </a:r>
            <a:r>
              <a:rPr lang="en-GB" sz="1000">
                <a:solidFill>
                  <a:srgbClr val="1F1F1F"/>
                </a:solidFill>
                <a:latin typeface="Times New Roman"/>
                <a:ea typeface="Times New Roman"/>
                <a:cs typeface="Times New Roman"/>
                <a:sym typeface="Times New Roman"/>
              </a:rPr>
              <a:t> focuses on the technical aspects of LLMs and prompt engineering. It covers: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Architecture and functionalities of LLMs and GPT models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Principles and applications of language modeling with LLMs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Effective training and fine-tuning of LLMs</a:t>
            </a:r>
            <a:endParaRPr sz="1000">
              <a:solidFill>
                <a:srgbClr val="1F1F1F"/>
              </a:solidFill>
              <a:latin typeface="Times New Roman"/>
              <a:ea typeface="Times New Roman"/>
              <a:cs typeface="Times New Roman"/>
              <a:sym typeface="Times New Roman"/>
            </a:endParaRPr>
          </a:p>
          <a:p>
            <a:pPr indent="-228600" lvl="0" marL="342900" rtl="0" algn="l">
              <a:lnSpc>
                <a:spcPct val="175000"/>
              </a:lnSpc>
              <a:spcBef>
                <a:spcPts val="0"/>
              </a:spcBef>
              <a:spcAft>
                <a:spcPts val="0"/>
              </a:spcAft>
              <a:buClr>
                <a:srgbClr val="1F1F1F"/>
              </a:buClr>
              <a:buSzPts val="1000"/>
              <a:buFont typeface="Times New Roman"/>
              <a:buChar char="●"/>
            </a:pPr>
            <a:r>
              <a:rPr lang="en-GB" sz="1000">
                <a:solidFill>
                  <a:srgbClr val="1F1F1F"/>
                </a:solidFill>
                <a:latin typeface="Times New Roman"/>
                <a:ea typeface="Times New Roman"/>
                <a:cs typeface="Times New Roman"/>
                <a:sym typeface="Times New Roman"/>
              </a:rPr>
              <a:t>Prompt engineering techniques for various use cases</a:t>
            </a:r>
            <a:br>
              <a:rPr lang="en-GB" sz="1000">
                <a:solidFill>
                  <a:srgbClr val="1F1F1F"/>
                </a:solidFill>
                <a:latin typeface="Times New Roman"/>
                <a:ea typeface="Times New Roman"/>
                <a:cs typeface="Times New Roman"/>
                <a:sym typeface="Times New Roman"/>
              </a:rPr>
            </a:br>
            <a:r>
              <a:rPr b="1" lang="en-GB" sz="1000">
                <a:solidFill>
                  <a:srgbClr val="1F1F1F"/>
                </a:solidFill>
                <a:latin typeface="Times New Roman"/>
                <a:ea typeface="Times New Roman"/>
                <a:cs typeface="Times New Roman"/>
                <a:sym typeface="Times New Roman"/>
              </a:rPr>
              <a:t>Link:</a:t>
            </a:r>
            <a:r>
              <a:rPr lang="en-GB" sz="1000">
                <a:solidFill>
                  <a:srgbClr val="1F1F1F"/>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6">
                  <a:extLst>
                    <a:ext uri="{A12FA001-AC4F-418D-AE19-62706E023703}">
                      <ahyp:hlinkClr val="tx"/>
                    </a:ext>
                  </a:extLst>
                </a:hlinkClick>
              </a:rPr>
              <a:t>https://www.oreilly.com/live-events/prompt-engineering-for-generating-ai-art-and-text/0636920084340/</a:t>
            </a:r>
            <a:endParaRPr sz="1000" u="sng">
              <a:solidFill>
                <a:srgbClr val="0B57D0"/>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800"/>
              <a:buFont typeface="Arial"/>
              <a:buNone/>
            </a:pPr>
            <a:r>
              <a:t/>
            </a:r>
            <a:endParaRPr sz="1000">
              <a:latin typeface="Times New Roman"/>
              <a:ea typeface="Times New Roman"/>
              <a:cs typeface="Times New Roman"/>
              <a:sym typeface="Times New Roman"/>
            </a:endParaRPr>
          </a:p>
          <a:p>
            <a:pPr indent="0" lvl="0" marL="342900" rtl="0" algn="l">
              <a:lnSpc>
                <a:spcPct val="175000"/>
              </a:lnSpc>
              <a:spcBef>
                <a:spcPts val="12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03613" y="66863"/>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2700">
                <a:solidFill>
                  <a:srgbClr val="1F2328"/>
                </a:solidFill>
                <a:highlight>
                  <a:srgbClr val="FFFFFF"/>
                </a:highlight>
                <a:latin typeface="Times New Roman"/>
                <a:ea typeface="Times New Roman"/>
                <a:cs typeface="Times New Roman"/>
                <a:sym typeface="Times New Roman"/>
              </a:rPr>
              <a:t>Relevant courses to learn about LLMs and Prompting</a:t>
            </a:r>
            <a:endParaRPr sz="2700">
              <a:latin typeface="Times New Roman"/>
              <a:ea typeface="Times New Roman"/>
              <a:cs typeface="Times New Roman"/>
              <a:sym typeface="Times New Roman"/>
            </a:endParaRPr>
          </a:p>
        </p:txBody>
      </p:sp>
      <p:sp>
        <p:nvSpPr>
          <p:cNvPr id="88" name="Google Shape;88;p18"/>
          <p:cNvSpPr txBox="1"/>
          <p:nvPr>
            <p:ph idx="1" type="body"/>
          </p:nvPr>
        </p:nvSpPr>
        <p:spPr>
          <a:xfrm>
            <a:off x="196631" y="1007006"/>
            <a:ext cx="8444100" cy="4084500"/>
          </a:xfrm>
          <a:prstGeom prst="rect">
            <a:avLst/>
          </a:prstGeom>
        </p:spPr>
        <p:txBody>
          <a:bodyPr anchorCtr="0" anchor="t" bIns="34275" lIns="68575" spcFirstLastPara="1" rIns="68575" wrap="square" tIns="34275">
            <a:noAutofit/>
          </a:bodyPr>
          <a:lstStyle/>
          <a:p>
            <a:pPr indent="0" lvl="0" marL="0" rtl="0" algn="l">
              <a:lnSpc>
                <a:spcPct val="175000"/>
              </a:lnSpc>
              <a:spcBef>
                <a:spcPts val="900"/>
              </a:spcBef>
              <a:spcAft>
                <a:spcPts val="0"/>
              </a:spcAft>
              <a:buClr>
                <a:schemeClr val="dk1"/>
              </a:buClr>
              <a:buSzPts val="800"/>
              <a:buFont typeface="Arial"/>
              <a:buNone/>
            </a:pPr>
            <a:r>
              <a:rPr b="1" lang="en-GB" sz="1000">
                <a:solidFill>
                  <a:srgbClr val="1F1F1F"/>
                </a:solidFill>
                <a:latin typeface="Times New Roman"/>
                <a:ea typeface="Times New Roman"/>
                <a:cs typeface="Times New Roman"/>
                <a:sym typeface="Times New Roman"/>
              </a:rPr>
              <a:t>Additional Resources:</a:t>
            </a:r>
            <a:endParaRPr b="1" sz="1000">
              <a:solidFill>
                <a:srgbClr val="1F1F1F"/>
              </a:solidFill>
              <a:latin typeface="Times New Roman"/>
              <a:ea typeface="Times New Roman"/>
              <a:cs typeface="Times New Roman"/>
              <a:sym typeface="Times New Roman"/>
            </a:endParaRPr>
          </a:p>
          <a:p>
            <a:pPr indent="-228600" lvl="0" marL="342900" rtl="0" algn="l">
              <a:lnSpc>
                <a:spcPct val="175000"/>
              </a:lnSpc>
              <a:spcBef>
                <a:spcPts val="900"/>
              </a:spcBef>
              <a:spcAft>
                <a:spcPts val="0"/>
              </a:spcAft>
              <a:buClr>
                <a:srgbClr val="1F1F1F"/>
              </a:buClr>
              <a:buSzPts val="1000"/>
              <a:buChar char="●"/>
            </a:pPr>
            <a:r>
              <a:rPr b="1" lang="en-GB" sz="1000">
                <a:solidFill>
                  <a:srgbClr val="1F1F1F"/>
                </a:solidFill>
                <a:latin typeface="Times New Roman"/>
                <a:ea typeface="Times New Roman"/>
                <a:cs typeface="Times New Roman"/>
                <a:sym typeface="Times New Roman"/>
              </a:rPr>
              <a:t>Hugging Face LLM prompting guide:</a:t>
            </a:r>
            <a:r>
              <a:rPr lang="en-GB" sz="10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000" u="sng">
                <a:solidFill>
                  <a:srgbClr val="0B57D0"/>
                </a:solidFill>
                <a:latin typeface="Times New Roman"/>
                <a:ea typeface="Times New Roman"/>
                <a:cs typeface="Times New Roman"/>
                <a:sym typeface="Times New Roman"/>
                <a:hlinkClick r:id="rId4">
                  <a:extLst>
                    <a:ext uri="{A12FA001-AC4F-418D-AE19-62706E023703}">
                      <ahyp:hlinkClr val="tx"/>
                    </a:ext>
                  </a:extLst>
                </a:hlinkClick>
              </a:rPr>
              <a:t>https://huggingface.co/datasets/fka/awesome-chatgpt-prompts</a:t>
            </a:r>
            <a:endParaRPr sz="1000" u="sng">
              <a:solidFill>
                <a:srgbClr val="0B57D0"/>
              </a:solidFill>
              <a:latin typeface="Times New Roman"/>
              <a:ea typeface="Times New Roman"/>
              <a:cs typeface="Times New Roman"/>
              <a:sym typeface="Times New Roman"/>
            </a:endParaRPr>
          </a:p>
          <a:p>
            <a:pPr indent="0" lvl="0" marL="0" rtl="0" algn="l">
              <a:lnSpc>
                <a:spcPct val="175000"/>
              </a:lnSpc>
              <a:spcBef>
                <a:spcPts val="900"/>
              </a:spcBef>
              <a:spcAft>
                <a:spcPts val="0"/>
              </a:spcAft>
              <a:buClr>
                <a:schemeClr val="dk1"/>
              </a:buClr>
              <a:buSzPts val="800"/>
              <a:buFont typeface="Arial"/>
              <a:buNone/>
            </a:pPr>
            <a:r>
              <a:rPr lang="en-GB" sz="1000">
                <a:solidFill>
                  <a:srgbClr val="1F1F1F"/>
                </a:solidFill>
                <a:latin typeface="Times New Roman"/>
                <a:ea typeface="Times New Roman"/>
                <a:cs typeface="Times New Roman"/>
                <a:sym typeface="Times New Roman"/>
              </a:rPr>
              <a:t>While Deeplearning.ai doesn't offer specific courses on LLMs and prompting, these other platforms provide a diverse range of learning options to suit different needs and levels of expertise.</a:t>
            </a:r>
            <a:endParaRPr sz="1000">
              <a:solidFill>
                <a:srgbClr val="1F1F1F"/>
              </a:solidFill>
              <a:latin typeface="Times New Roman"/>
              <a:ea typeface="Times New Roman"/>
              <a:cs typeface="Times New Roman"/>
              <a:sym typeface="Times New Roman"/>
            </a:endParaRPr>
          </a:p>
          <a:p>
            <a:pPr indent="0" lvl="0" marL="0" rtl="0" algn="l">
              <a:lnSpc>
                <a:spcPct val="175000"/>
              </a:lnSpc>
              <a:spcBef>
                <a:spcPts val="9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0"/>
              </a:spcAft>
              <a:buNone/>
            </a:pPr>
            <a:r>
              <a:t/>
            </a:r>
            <a:endParaRPr sz="1000">
              <a:latin typeface="Times New Roman"/>
              <a:ea typeface="Times New Roman"/>
              <a:cs typeface="Times New Roman"/>
              <a:sym typeface="Times New Roman"/>
            </a:endParaRPr>
          </a:p>
          <a:p>
            <a:pPr indent="0" lvl="0" marL="342900" rtl="0" algn="l">
              <a:lnSpc>
                <a:spcPct val="175000"/>
              </a:lnSpc>
              <a:spcBef>
                <a:spcPts val="1200"/>
              </a:spcBef>
              <a:spcAft>
                <a:spcPts val="0"/>
              </a:spcAft>
              <a:buNone/>
            </a:pPr>
            <a:r>
              <a:t/>
            </a:r>
            <a:endParaRPr b="1" sz="1000">
              <a:solidFill>
                <a:srgbClr val="1F1F1F"/>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b="1" lang="en-GB" sz="1800">
                <a:solidFill>
                  <a:srgbClr val="1F2328"/>
                </a:solidFill>
                <a:highlight>
                  <a:srgbClr val="FFFFFF"/>
                </a:highlight>
                <a:latin typeface="Times New Roman"/>
                <a:ea typeface="Times New Roman"/>
                <a:cs typeface="Times New Roman"/>
                <a:sym typeface="Times New Roman"/>
              </a:rPr>
              <a:t>Relevant courses to learn about generative AI</a:t>
            </a:r>
            <a:endParaRPr b="1" sz="18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4" name="Google Shape;94;p19"/>
          <p:cNvSpPr txBox="1"/>
          <p:nvPr>
            <p:ph idx="1" type="body"/>
          </p:nvPr>
        </p:nvSpPr>
        <p:spPr>
          <a:xfrm>
            <a:off x="628650" y="1369226"/>
            <a:ext cx="7886700" cy="3654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Here are resources to help you learn about generative 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1. Microsoft Azure AI Fundamentals: Generative AI - This resource provides training on generative AI, explaining how models are trained to generate new content based on natural language input. It's suitable for understanding the basic concepts and applications of generative AI in various domains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https://learn.microsoft.com/en-us/training/paths/introduction-generative-ai/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2. Coursera: Introduction to Generative AI - An introductory level microlearning course aimed at explaining what generative AI is, its uses, and how it differs from traditional machine learning methods. This course also covers Google Tools to help develop your own Gen AI apps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https://www.coursera.org/learn/introduction-to-generative-ai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3. Google AI: Google Generative AI - This page explains the basics of generative AI, including large language models (LLMs) and their capabilities in generating text, images, videos, or audio.</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https://ai.google/discover/generativeai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GB" sz="1900">
                <a:solidFill>
                  <a:srgbClr val="1F2328"/>
                </a:solidFill>
                <a:highlight>
                  <a:srgbClr val="FFFFFF"/>
                </a:highlight>
                <a:latin typeface="Times New Roman"/>
                <a:ea typeface="Times New Roman"/>
                <a:cs typeface="Times New Roman"/>
                <a:sym typeface="Times New Roman"/>
              </a:rPr>
              <a:t>Relevant courses to learn about generative AI</a:t>
            </a:r>
            <a:endParaRPr b="1" sz="1900">
              <a:solidFill>
                <a:srgbClr val="1F232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Times New Roman"/>
              <a:ea typeface="Times New Roman"/>
              <a:cs typeface="Times New Roman"/>
              <a:sym typeface="Times New Roman"/>
            </a:endParaRPr>
          </a:p>
        </p:txBody>
      </p:sp>
      <p:sp>
        <p:nvSpPr>
          <p:cNvPr id="100" name="Google Shape;100;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4. MIT News: Explained: Generative AI - A resource from the Massachusetts Institute of Technology that discusses generative AI systems, their underlying algorithms, and the distinctions between generative AI and other types of AI.</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https://news.mit.edu/2023/explained-generative-ai-1109</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5. DataCamp: Generative AI Concepts Course - A non-technical course that introduces key concepts of generative AI and prepares learners for a future where such AIs are pervasive. This course is aimed at those interested in understanding the impact of AI on various domains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https://www.datacamp.com/courses/generative-ai-concepts</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These links provide a mix of introductory courses, detailed explanations, and technical insights into generative AI, catering to a broad audience from beginners to those seeking deeper understanding.</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GB" sz="1800">
                <a:solidFill>
                  <a:srgbClr val="1F2328"/>
                </a:solidFill>
                <a:highlight>
                  <a:srgbClr val="FFFFFF"/>
                </a:highlight>
                <a:latin typeface="Times New Roman"/>
                <a:ea typeface="Times New Roman"/>
                <a:cs typeface="Times New Roman"/>
                <a:sym typeface="Times New Roman"/>
              </a:rPr>
              <a:t>Relevant courses to learn about </a:t>
            </a:r>
            <a:r>
              <a:rPr b="1" lang="en-GB" sz="1800">
                <a:latin typeface="Times New Roman"/>
                <a:ea typeface="Times New Roman"/>
                <a:cs typeface="Times New Roman"/>
                <a:sym typeface="Times New Roman"/>
              </a:rPr>
              <a:t>Integrating Vector Databases with LLMs</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1F2328"/>
              </a:solidFill>
              <a:highlight>
                <a:srgbClr val="FFFFFF"/>
              </a:highlight>
              <a:latin typeface="Times New Roman"/>
              <a:ea typeface="Times New Roman"/>
              <a:cs typeface="Times New Roman"/>
              <a:sym typeface="Times New Roman"/>
            </a:endParaRPr>
          </a:p>
        </p:txBody>
      </p:sp>
      <p:sp>
        <p:nvSpPr>
          <p:cNvPr id="106" name="Google Shape;106;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0"/>
              </a:spcBef>
              <a:spcAft>
                <a:spcPts val="0"/>
              </a:spcAft>
              <a:buClr>
                <a:srgbClr val="0D0D0D"/>
              </a:buClr>
              <a:buSzPts val="1100"/>
              <a:buFont typeface="Times New Roman"/>
              <a:buChar char="●"/>
            </a:pPr>
            <a:r>
              <a:rPr lang="en-GB" sz="1100">
                <a:solidFill>
                  <a:srgbClr val="0D0D0D"/>
                </a:solidFill>
                <a:highlight>
                  <a:srgbClr val="FFFFFF"/>
                </a:highlight>
                <a:latin typeface="Times New Roman"/>
                <a:ea typeface="Times New Roman"/>
                <a:cs typeface="Times New Roman"/>
                <a:sym typeface="Times New Roman"/>
              </a:rPr>
              <a:t>Explore the various applications of vector databases in AI and machine learning, including use cases like semantic search and recommendation systems, available on </a:t>
            </a:r>
            <a:r>
              <a:rPr lang="en-GB" sz="1100">
                <a:solidFill>
                  <a:srgbClr val="0D0D0D"/>
                </a:solidFill>
                <a:highlight>
                  <a:srgbClr val="FFFFFF"/>
                </a:highlight>
                <a:latin typeface="Times New Roman"/>
                <a:ea typeface="Times New Roman"/>
                <a:cs typeface="Times New Roman"/>
                <a:sym typeface="Times New Roman"/>
              </a:rPr>
              <a:t>AWS</a:t>
            </a:r>
            <a:r>
              <a:rPr lang="en-GB" sz="1100">
                <a:solidFill>
                  <a:srgbClr val="0D0D0D"/>
                </a:solidFill>
                <a:highlight>
                  <a:srgbClr val="FFFFFF"/>
                </a:highlight>
                <a:latin typeface="Times New Roman"/>
                <a:ea typeface="Times New Roman"/>
                <a:cs typeface="Times New Roman"/>
                <a:sym typeface="Times New Roman"/>
              </a:rPr>
              <a:t> official blog.</a:t>
            </a:r>
            <a:endParaRPr sz="11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1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https://aws.amazon.com/what-is/vector-databases/</a:t>
            </a:r>
            <a:endParaRPr sz="1100">
              <a:solidFill>
                <a:srgbClr val="27293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72930"/>
              </a:solidFill>
              <a:highlight>
                <a:srgbClr val="FFFFFF"/>
              </a:highlight>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D0D0D"/>
              </a:buClr>
              <a:buSzPts val="1100"/>
              <a:buFont typeface="Times New Roman"/>
              <a:buChar char="●"/>
            </a:pPr>
            <a:r>
              <a:rPr lang="en-GB" sz="1100">
                <a:solidFill>
                  <a:srgbClr val="0D0D0D"/>
                </a:solidFill>
                <a:highlight>
                  <a:srgbClr val="FFFFFF"/>
                </a:highlight>
                <a:latin typeface="Times New Roman"/>
                <a:ea typeface="Times New Roman"/>
                <a:cs typeface="Times New Roman"/>
                <a:sym typeface="Times New Roman"/>
              </a:rPr>
              <a:t>Learn how to develop semantic search applications using vector databases through detailed tutorials on the Elasticsearch website, which covers concepts of vector search and practical implementations.</a:t>
            </a:r>
            <a:endParaRPr sz="11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1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https://www.elastic.co/search-labs/blog/text-similarity-search-with-vectors-in-elasticsearch</a:t>
            </a:r>
            <a:endParaRPr sz="1100" u="sng">
              <a:solidFill>
                <a:srgbClr val="1155CC"/>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72930"/>
              </a:solidFill>
              <a:highlight>
                <a:srgbClr val="FFFFFF"/>
              </a:highlight>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rgbClr val="0D0D0D"/>
              </a:buClr>
              <a:buSzPts val="1100"/>
              <a:buFont typeface="Times New Roman"/>
              <a:buChar char="●"/>
            </a:pPr>
            <a:r>
              <a:rPr lang="en-GB" sz="1100">
                <a:solidFill>
                  <a:srgbClr val="0D0D0D"/>
                </a:solidFill>
                <a:highlight>
                  <a:srgbClr val="FFFFFF"/>
                </a:highlight>
                <a:latin typeface="Times New Roman"/>
                <a:ea typeface="Times New Roman"/>
                <a:cs typeface="Times New Roman"/>
                <a:sym typeface="Times New Roman"/>
              </a:rPr>
              <a:t>Applications and Use Cases of Vector Databases</a:t>
            </a:r>
            <a:endParaRPr sz="11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From prototype to production: Vector databases in generative AI applications</a:t>
            </a:r>
            <a:endParaRPr sz="1100" u="sng">
              <a:solidFill>
                <a:srgbClr val="1155CC"/>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rgbClr val="242424"/>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