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124c4ef92_0_1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c124c4ef92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124c4ef92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c124c4ef9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124c4ef92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c124c4ef92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124c4ef92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c124c4ef9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124c4ef92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c124c4ef92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24c4ef92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c124c4ef92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124c4ef92_0_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c124c4ef92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24c4ef92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c124c4ef92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124c4ef92_0_3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c124c4ef92_0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24c4ef92_0_2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c124c4ef92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124c4ef92_0_2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c124c4ef92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124c4ef92_0_2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c124c4ef92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124c4ef9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c124c4ef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124c4ef92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c124c4ef9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124c4ef9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2c124c4ef92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c124c4ef92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124c4ef92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c124c4ef9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youtube.com/watch?v=5sLYAQS9sWQ" TargetMode="External"/><Relationship Id="rId4" Type="http://schemas.openxmlformats.org/officeDocument/2006/relationships/hyperlink" Target="http://www.youtube.com/watch?v=RywP7cCYUWE" TargetMode="External"/><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docs.google.com/document/d/16pKaAONgvsCgLn1GQo1D5ZBB5tCjA9_2ctoJ4Nhqze4/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706581" y="382979"/>
            <a:ext cx="8057400" cy="448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C0000"/>
              </a:buClr>
              <a:buSzPts val="2700"/>
              <a:buFont typeface="Times New Roman"/>
              <a:buNone/>
            </a:pPr>
            <a:r>
              <a:rPr lang="en-GB" sz="2700">
                <a:solidFill>
                  <a:srgbClr val="CC0000"/>
                </a:solidFill>
                <a:latin typeface="Times New Roman"/>
                <a:ea typeface="Times New Roman"/>
                <a:cs typeface="Times New Roman"/>
                <a:sym typeface="Times New Roman"/>
              </a:rPr>
              <a:t>INFO 7375 </a:t>
            </a:r>
            <a:br>
              <a:rPr lang="en-GB" sz="2700">
                <a:latin typeface="Times New Roman"/>
                <a:ea typeface="Times New Roman"/>
                <a:cs typeface="Times New Roman"/>
                <a:sym typeface="Times New Roman"/>
              </a:rPr>
            </a:br>
            <a:r>
              <a:rPr lang="en-GB" sz="2700">
                <a:solidFill>
                  <a:srgbClr val="CC0000"/>
                </a:solidFill>
                <a:latin typeface="Times New Roman"/>
                <a:ea typeface="Times New Roman"/>
                <a:cs typeface="Times New Roman"/>
                <a:sym typeface="Times New Roman"/>
              </a:rPr>
              <a:t>Prompt Engineering for Generative AI</a:t>
            </a:r>
            <a:br>
              <a:rPr lang="en-GB"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61" name="Google Shape;61;p14"/>
          <p:cNvSpPr txBox="1"/>
          <p:nvPr/>
        </p:nvSpPr>
        <p:spPr>
          <a:xfrm>
            <a:off x="2695416" y="3115163"/>
            <a:ext cx="56646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2100" u="none" cap="none" strike="noStrike">
                <a:solidFill>
                  <a:schemeClr val="dk1"/>
                </a:solidFill>
                <a:latin typeface="Times New Roman"/>
                <a:ea typeface="Times New Roman"/>
                <a:cs typeface="Times New Roman"/>
                <a:sym typeface="Times New Roman"/>
              </a:rPr>
              <a:t>Introduction t</a:t>
            </a:r>
            <a:r>
              <a:rPr lang="en-GB" sz="2100">
                <a:solidFill>
                  <a:schemeClr val="dk1"/>
                </a:solidFill>
                <a:latin typeface="Times New Roman"/>
                <a:ea typeface="Times New Roman"/>
                <a:cs typeface="Times New Roman"/>
                <a:sym typeface="Times New Roman"/>
              </a:rPr>
              <a:t>o Prompt Patterns</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20979" y="122433"/>
            <a:ext cx="8847900" cy="661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Chain of Thought Prompting in LLMs</a:t>
            </a:r>
            <a:br>
              <a:rPr lang="en-GB"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120" name="Google Shape;120;p23"/>
          <p:cNvSpPr txBox="1"/>
          <p:nvPr>
            <p:ph idx="1" type="body"/>
          </p:nvPr>
        </p:nvSpPr>
        <p:spPr>
          <a:xfrm>
            <a:off x="248679" y="1128263"/>
            <a:ext cx="8720100" cy="38076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What is Chain of Thought Prompting?</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A prompting strategy that involves asking LLMs to detail the step-by-step reasoning or thought process behind their answers. To encourage the model to generate explanations or rationales that lead to its conclusions, improving the transparency and usefulness of the responses.</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Benefits of Chain of Thought Prompting:</a:t>
            </a:r>
            <a:br>
              <a:rPr lang="en-GB" sz="1200">
                <a:solidFill>
                  <a:srgbClr val="0D0D0D"/>
                </a:solidFill>
                <a:latin typeface="Times New Roman"/>
                <a:ea typeface="Times New Roman"/>
                <a:cs typeface="Times New Roman"/>
                <a:sym typeface="Times New Roman"/>
              </a:rPr>
            </a:br>
            <a:r>
              <a:rPr i="1" lang="en-GB" sz="1200">
                <a:solidFill>
                  <a:srgbClr val="0D0D0D"/>
                </a:solidFill>
                <a:latin typeface="Times New Roman"/>
                <a:ea typeface="Times New Roman"/>
                <a:cs typeface="Times New Roman"/>
                <a:sym typeface="Times New Roman"/>
              </a:rPr>
              <a:t>Enhanced Clarity:</a:t>
            </a:r>
            <a:r>
              <a:rPr b="0" i="0" lang="en-GB" sz="1200">
                <a:solidFill>
                  <a:srgbClr val="0D0D0D"/>
                </a:solidFill>
                <a:latin typeface="Times New Roman"/>
                <a:ea typeface="Times New Roman"/>
                <a:cs typeface="Times New Roman"/>
                <a:sym typeface="Times New Roman"/>
              </a:rPr>
              <a:t> Responses include intermediate steps or reasoning, which can clarify complex answers.</a:t>
            </a:r>
            <a:br>
              <a:rPr b="0" i="0" lang="en-GB" sz="1200">
                <a:solidFill>
                  <a:srgbClr val="0D0D0D"/>
                </a:solidFill>
                <a:latin typeface="Times New Roman"/>
                <a:ea typeface="Times New Roman"/>
                <a:cs typeface="Times New Roman"/>
                <a:sym typeface="Times New Roman"/>
              </a:rPr>
            </a:br>
            <a:r>
              <a:rPr i="1" lang="en-GB" sz="1200">
                <a:solidFill>
                  <a:srgbClr val="0D0D0D"/>
                </a:solidFill>
                <a:latin typeface="Times New Roman"/>
                <a:ea typeface="Times New Roman"/>
                <a:cs typeface="Times New Roman"/>
                <a:sym typeface="Times New Roman"/>
              </a:rPr>
              <a:t>Educational Value</a:t>
            </a:r>
            <a:r>
              <a:rPr b="1" i="1" lang="en-GB" sz="1200">
                <a:solidFill>
                  <a:srgbClr val="0D0D0D"/>
                </a:solidFill>
                <a:latin typeface="Times New Roman"/>
                <a:ea typeface="Times New Roman"/>
                <a:cs typeface="Times New Roman"/>
                <a:sym typeface="Times New Roman"/>
              </a:rPr>
              <a:t>: </a:t>
            </a:r>
            <a:r>
              <a:rPr lang="en-GB" sz="1200">
                <a:solidFill>
                  <a:srgbClr val="0D0D0D"/>
                </a:solidFill>
                <a:latin typeface="Times New Roman"/>
                <a:ea typeface="Times New Roman"/>
                <a:cs typeface="Times New Roman"/>
                <a:sym typeface="Times New Roman"/>
              </a:rPr>
              <a:t>The detailed explanations can serve as educational tools that reveal how the AI reaches its conclusions.</a:t>
            </a:r>
            <a:br>
              <a:rPr lang="en-GB" sz="1200">
                <a:solidFill>
                  <a:srgbClr val="0D0D0D"/>
                </a:solidFill>
                <a:latin typeface="Times New Roman"/>
                <a:ea typeface="Times New Roman"/>
                <a:cs typeface="Times New Roman"/>
                <a:sym typeface="Times New Roman"/>
              </a:rPr>
            </a:br>
            <a:r>
              <a:rPr i="1" lang="en-GB" sz="1200">
                <a:solidFill>
                  <a:srgbClr val="0D0D0D"/>
                </a:solidFill>
                <a:latin typeface="Times New Roman"/>
                <a:ea typeface="Times New Roman"/>
                <a:cs typeface="Times New Roman"/>
                <a:sym typeface="Times New Roman"/>
              </a:rPr>
              <a:t>Error Checking: </a:t>
            </a:r>
            <a:r>
              <a:rPr lang="en-GB" sz="1200">
                <a:solidFill>
                  <a:srgbClr val="0D0D0D"/>
                </a:solidFill>
                <a:latin typeface="Times New Roman"/>
                <a:ea typeface="Times New Roman"/>
                <a:cs typeface="Times New Roman"/>
                <a:sym typeface="Times New Roman"/>
              </a:rPr>
              <a:t>It allows </a:t>
            </a:r>
            <a:r>
              <a:rPr i="0" lang="en-GB" sz="1200">
                <a:solidFill>
                  <a:srgbClr val="0D0D0D"/>
                </a:solidFill>
                <a:latin typeface="Times New Roman"/>
                <a:ea typeface="Times New Roman"/>
                <a:cs typeface="Times New Roman"/>
                <a:sym typeface="Times New Roman"/>
              </a:rPr>
              <a:t>users and developers to trace the AI's logic, which can be crucial for identifying and correcting errors.</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How to Implement:</a:t>
            </a:r>
            <a:br>
              <a:rPr lang="en-GB" sz="1200">
                <a:solidFill>
                  <a:srgbClr val="0D0D0D"/>
                </a:solidFill>
                <a:latin typeface="Times New Roman"/>
                <a:ea typeface="Times New Roman"/>
                <a:cs typeface="Times New Roman"/>
                <a:sym typeface="Times New Roman"/>
              </a:rPr>
            </a:br>
            <a:r>
              <a:rPr i="1" lang="en-GB" sz="1200">
                <a:solidFill>
                  <a:srgbClr val="0D0D0D"/>
                </a:solidFill>
                <a:latin typeface="Times New Roman"/>
                <a:ea typeface="Times New Roman"/>
                <a:cs typeface="Times New Roman"/>
                <a:sym typeface="Times New Roman"/>
              </a:rPr>
              <a:t>Explicit Instructions: </a:t>
            </a:r>
            <a:r>
              <a:rPr b="0" i="0" lang="en-GB" sz="1200">
                <a:solidFill>
                  <a:srgbClr val="0D0D0D"/>
                </a:solidFill>
                <a:latin typeface="Times New Roman"/>
                <a:ea typeface="Times New Roman"/>
                <a:cs typeface="Times New Roman"/>
                <a:sym typeface="Times New Roman"/>
              </a:rPr>
              <a:t>Direct the model to "show your work" or "explain how you got your answer" within the prompt.</a:t>
            </a:r>
            <a:br>
              <a:rPr b="0" i="0" lang="en-GB" sz="1200">
                <a:solidFill>
                  <a:srgbClr val="0D0D0D"/>
                </a:solidFill>
                <a:latin typeface="Times New Roman"/>
                <a:ea typeface="Times New Roman"/>
                <a:cs typeface="Times New Roman"/>
                <a:sym typeface="Times New Roman"/>
              </a:rPr>
            </a:br>
            <a:r>
              <a:rPr i="1" lang="en-GB" sz="1200">
                <a:solidFill>
                  <a:srgbClr val="0D0D0D"/>
                </a:solidFill>
                <a:latin typeface="Times New Roman"/>
                <a:ea typeface="Times New Roman"/>
                <a:cs typeface="Times New Roman"/>
                <a:sym typeface="Times New Roman"/>
              </a:rPr>
              <a:t>Guided Questions: </a:t>
            </a:r>
            <a:r>
              <a:rPr b="0" i="0" lang="en-GB" sz="1200">
                <a:solidFill>
                  <a:srgbClr val="0D0D0D"/>
                </a:solidFill>
                <a:latin typeface="Times New Roman"/>
                <a:ea typeface="Times New Roman"/>
                <a:cs typeface="Times New Roman"/>
                <a:sym typeface="Times New Roman"/>
              </a:rPr>
              <a:t>Pose questions in a sequence that naturally leads the AI through a logical progression of thoughts.</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Example:</a:t>
            </a:r>
            <a:br>
              <a:rPr lang="en-GB" sz="1200">
                <a:solidFill>
                  <a:srgbClr val="0D0D0D"/>
                </a:solidFill>
                <a:latin typeface="Times New Roman"/>
                <a:ea typeface="Times New Roman"/>
                <a:cs typeface="Times New Roman"/>
                <a:sym typeface="Times New Roman"/>
              </a:rPr>
            </a:br>
            <a:r>
              <a:rPr b="0" i="0" lang="en-GB" sz="1200">
                <a:solidFill>
                  <a:srgbClr val="0D0D0D"/>
                </a:solidFill>
                <a:latin typeface="Times New Roman"/>
                <a:ea typeface="Times New Roman"/>
                <a:cs typeface="Times New Roman"/>
                <a:sym typeface="Times New Roman"/>
              </a:rPr>
              <a:t>Prompt: "How can we reduce plastic waste in our oceans? Show your work.”</a:t>
            </a:r>
            <a:br>
              <a:rPr b="0" i="0" lang="en-GB" sz="1200">
                <a:solidFill>
                  <a:srgbClr val="0D0D0D"/>
                </a:solidFill>
                <a:latin typeface="Times New Roman"/>
                <a:ea typeface="Times New Roman"/>
                <a:cs typeface="Times New Roman"/>
                <a:sym typeface="Times New Roman"/>
              </a:rPr>
            </a:br>
            <a:r>
              <a:rPr b="0" i="0" lang="en-GB" sz="1200">
                <a:solidFill>
                  <a:srgbClr val="0D0D0D"/>
                </a:solidFill>
                <a:latin typeface="Times New Roman"/>
                <a:ea typeface="Times New Roman"/>
                <a:cs typeface="Times New Roman"/>
                <a:sym typeface="Times New Roman"/>
              </a:rPr>
              <a:t>LLM Response: "To reduce plastic waste in the oceans, we can start by reducing the use of single-use plastics, enhancing recycling programs, and organizing clean-up initiatives. For instance, if more products are made with recyclable materials and fewer with single-use plastics, then plastic waste can decrease. Recycling programs ensure plastics are reused, and clean-ups remove plastics currently in the ocean</a:t>
            </a:r>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101600" lvl="0" marL="177800" rtl="0" algn="l">
              <a:lnSpc>
                <a:spcPct val="90000"/>
              </a:lnSpc>
              <a:spcBef>
                <a:spcPts val="800"/>
              </a:spcBef>
              <a:spcAft>
                <a:spcPts val="1200"/>
              </a:spcAft>
              <a:buClr>
                <a:schemeClr val="dk1"/>
              </a:buClr>
              <a:buSzPts val="1200"/>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1" y="125563"/>
            <a:ext cx="8970900" cy="653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Times New Roman"/>
              <a:buNone/>
            </a:pPr>
            <a:r>
              <a:rPr lang="en-GB" sz="2400">
                <a:latin typeface="Times New Roman"/>
                <a:ea typeface="Times New Roman"/>
                <a:cs typeface="Times New Roman"/>
                <a:sym typeface="Times New Roman"/>
              </a:rPr>
              <a:t>Prompt Patterns – Game Play, Template Patterns &amp; Meta Language Creation </a:t>
            </a:r>
            <a:br>
              <a:rPr lang="en-GB" sz="2400">
                <a:latin typeface="Times New Roman"/>
                <a:ea typeface="Times New Roman"/>
                <a:cs typeface="Times New Roman"/>
                <a:sym typeface="Times New Roman"/>
              </a:rPr>
            </a:br>
            <a:br>
              <a:rPr lang="en-GB"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126" name="Google Shape;126;p24"/>
          <p:cNvSpPr txBox="1"/>
          <p:nvPr>
            <p:ph idx="1" type="body"/>
          </p:nvPr>
        </p:nvSpPr>
        <p:spPr>
          <a:xfrm>
            <a:off x="387693" y="1084305"/>
            <a:ext cx="8756400" cy="38367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1.Game Play Pattern:</a:t>
            </a:r>
            <a:endParaRPr b="0" i="0" sz="1200">
              <a:solidFill>
                <a:srgbClr val="0D0D0D"/>
              </a:solidFill>
              <a:latin typeface="Times New Roman"/>
              <a:ea typeface="Times New Roman"/>
              <a:cs typeface="Times New Roman"/>
              <a:sym typeface="Times New Roman"/>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Essentials:</a:t>
            </a:r>
            <a:r>
              <a:rPr b="0" i="0" lang="en-GB" sz="1200">
                <a:solidFill>
                  <a:srgbClr val="0D0D0D"/>
                </a:solidFill>
                <a:latin typeface="Times New Roman"/>
                <a:ea typeface="Times New Roman"/>
                <a:cs typeface="Times New Roman"/>
                <a:sym typeface="Times New Roman"/>
              </a:rPr>
              <a:t> Instruct the AI to create a game involving a topic "X" and establish fundamental rules.</a:t>
            </a:r>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Define "X":</a:t>
            </a:r>
            <a:r>
              <a:rPr b="0" i="0" lang="en-GB" sz="1200">
                <a:solidFill>
                  <a:srgbClr val="0D0D0D"/>
                </a:solidFill>
                <a:latin typeface="Times New Roman"/>
                <a:ea typeface="Times New Roman"/>
                <a:cs typeface="Times New Roman"/>
                <a:sym typeface="Times New Roman"/>
              </a:rPr>
              <a:t> The theme or scenario for the game (e.g., "math" or "cave exploration").</a:t>
            </a:r>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Rules:</a:t>
            </a:r>
            <a:r>
              <a:rPr b="0" i="0" lang="en-GB" sz="1200">
                <a:solidFill>
                  <a:srgbClr val="0D0D0D"/>
                </a:solidFill>
                <a:latin typeface="Times New Roman"/>
                <a:ea typeface="Times New Roman"/>
                <a:cs typeface="Times New Roman"/>
                <a:sym typeface="Times New Roman"/>
              </a:rPr>
              <a:t> Outline gameplay mechanics and goals (e.g., exploring areas, learning language).</a:t>
            </a:r>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"We're playing a math game. You'll challenge me with math problems, and I gain points for correct answers. Start with a simple addition problem."</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2.Template Pattern:</a:t>
            </a:r>
            <a:endParaRPr b="0" i="0" sz="1200">
              <a:solidFill>
                <a:srgbClr val="0D0D0D"/>
              </a:solidFill>
              <a:latin typeface="Times New Roman"/>
              <a:ea typeface="Times New Roman"/>
              <a:cs typeface="Times New Roman"/>
              <a:sym typeface="Times New Roman"/>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Essentials:</a:t>
            </a:r>
            <a:r>
              <a:rPr b="0" i="0" lang="en-GB" sz="1200">
                <a:solidFill>
                  <a:srgbClr val="0D0D0D"/>
                </a:solidFill>
                <a:latin typeface="Times New Roman"/>
                <a:ea typeface="Times New Roman"/>
                <a:cs typeface="Times New Roman"/>
                <a:sym typeface="Times New Roman"/>
              </a:rPr>
              <a:t> Provide the AI with a template containing placeholders "X" for generating structured content.</a:t>
            </a:r>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Define "X":</a:t>
            </a:r>
            <a:r>
              <a:rPr b="0" i="0" lang="en-GB" sz="1200">
                <a:solidFill>
                  <a:srgbClr val="0D0D0D"/>
                </a:solidFill>
                <a:latin typeface="Times New Roman"/>
                <a:ea typeface="Times New Roman"/>
                <a:cs typeface="Times New Roman"/>
                <a:sym typeface="Times New Roman"/>
              </a:rPr>
              <a:t> The specific content to be replaced in the template (e.g., "&lt;FULL NAME&gt;", "CAPITALIZED WORDS").</a:t>
            </a:r>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Template Use:</a:t>
            </a:r>
            <a:r>
              <a:rPr b="0" i="0" lang="en-GB" sz="1200">
                <a:solidFill>
                  <a:srgbClr val="0D0D0D"/>
                </a:solidFill>
                <a:latin typeface="Times New Roman"/>
                <a:ea typeface="Times New Roman"/>
                <a:cs typeface="Times New Roman"/>
                <a:sym typeface="Times New Roman"/>
              </a:rPr>
              <a:t> Direct the AI to preserve the format and fill in placeholders with relevant information.</a:t>
            </a:r>
            <a:endParaRPr/>
          </a:p>
          <a:p>
            <a:pPr indent="0" lvl="1" marL="342900" rtl="0" algn="l">
              <a:lnSpc>
                <a:spcPct val="90000"/>
              </a:lnSpc>
              <a:spcBef>
                <a:spcPts val="4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"Here's a template for a workout routine: NAME, SETS x REPS, TARGET MUSCLE GROUP. Fill in with exercises for a full-body workout.”</a:t>
            </a:r>
            <a:endParaRPr/>
          </a:p>
          <a:p>
            <a:pPr indent="0" lvl="1" marL="0" rtl="0" algn="l">
              <a:lnSpc>
                <a:spcPct val="90000"/>
              </a:lnSpc>
              <a:spcBef>
                <a:spcPts val="800"/>
              </a:spcBef>
              <a:spcAft>
                <a:spcPts val="0"/>
              </a:spcAft>
              <a:buClr>
                <a:srgbClr val="0D0D0D"/>
              </a:buClr>
              <a:buSzPts val="1200"/>
              <a:buNone/>
            </a:pPr>
            <a:r>
              <a:rPr b="1" lang="en-GB" sz="1200">
                <a:solidFill>
                  <a:srgbClr val="0D0D0D"/>
                </a:solidFill>
                <a:latin typeface="Times New Roman"/>
                <a:ea typeface="Times New Roman"/>
                <a:cs typeface="Times New Roman"/>
                <a:sym typeface="Times New Roman"/>
              </a:rPr>
              <a:t>3. Meta Language Creation Pattern:</a:t>
            </a:r>
            <a:endParaRPr/>
          </a:p>
          <a:p>
            <a:pPr indent="0" lvl="1" marL="342900" rtl="0" algn="l">
              <a:lnSpc>
                <a:spcPct val="90000"/>
              </a:lnSpc>
              <a:spcBef>
                <a:spcPts val="400"/>
              </a:spcBef>
              <a:spcAft>
                <a:spcPts val="0"/>
              </a:spcAft>
              <a:buClr>
                <a:srgbClr val="0D0D0D"/>
              </a:buClr>
              <a:buSzPts val="1200"/>
              <a:buNone/>
            </a:pPr>
            <a:r>
              <a:rPr b="1" lang="en-GB" sz="1200">
                <a:solidFill>
                  <a:srgbClr val="0D0D0D"/>
                </a:solidFill>
                <a:latin typeface="Times New Roman"/>
                <a:ea typeface="Times New Roman"/>
                <a:cs typeface="Times New Roman"/>
                <a:sym typeface="Times New Roman"/>
              </a:rPr>
              <a:t>Essentials: </a:t>
            </a:r>
            <a:r>
              <a:rPr lang="en-GB" sz="1200">
                <a:solidFill>
                  <a:srgbClr val="0D0D0D"/>
                </a:solidFill>
                <a:latin typeface="Times New Roman"/>
                <a:ea typeface="Times New Roman"/>
                <a:cs typeface="Times New Roman"/>
                <a:sym typeface="Times New Roman"/>
              </a:rPr>
              <a:t>Translate phrases "X" into actions or detailed requests "Y".</a:t>
            </a:r>
            <a:endParaRPr/>
          </a:p>
          <a:p>
            <a:pPr indent="0" lvl="1" marL="342900" rtl="0" algn="l">
              <a:lnSpc>
                <a:spcPct val="90000"/>
              </a:lnSpc>
              <a:spcBef>
                <a:spcPts val="400"/>
              </a:spcBef>
              <a:spcAft>
                <a:spcPts val="0"/>
              </a:spcAft>
              <a:buClr>
                <a:srgbClr val="0D0D0D"/>
              </a:buClr>
              <a:buSzPts val="1200"/>
              <a:buNone/>
            </a:pPr>
            <a:r>
              <a:rPr b="1" lang="en-GB" sz="1200">
                <a:solidFill>
                  <a:srgbClr val="0D0D0D"/>
                </a:solidFill>
                <a:latin typeface="Times New Roman"/>
                <a:ea typeface="Times New Roman"/>
                <a:cs typeface="Times New Roman"/>
                <a:sym typeface="Times New Roman"/>
              </a:rPr>
              <a:t>Application: </a:t>
            </a:r>
            <a:r>
              <a:rPr lang="en-GB" sz="1200">
                <a:solidFill>
                  <a:srgbClr val="0D0D0D"/>
                </a:solidFill>
                <a:latin typeface="Times New Roman"/>
                <a:ea typeface="Times New Roman"/>
                <a:cs typeface="Times New Roman"/>
                <a:sym typeface="Times New Roman"/>
              </a:rPr>
              <a:t>Use to create shortcuts for complex instructions or dependencies.</a:t>
            </a:r>
            <a:endParaRPr/>
          </a:p>
          <a:p>
            <a:pPr indent="0" lvl="1" marL="342900" rtl="0" algn="l">
              <a:lnSpc>
                <a:spcPct val="90000"/>
              </a:lnSpc>
              <a:spcBef>
                <a:spcPts val="400"/>
              </a:spcBef>
              <a:spcAft>
                <a:spcPts val="0"/>
              </a:spcAft>
              <a:buClr>
                <a:srgbClr val="0D0D0D"/>
              </a:buClr>
              <a:buSzPts val="1200"/>
              <a:buNone/>
            </a:pPr>
            <a:r>
              <a:rPr b="1" lang="en-GB" sz="1200">
                <a:solidFill>
                  <a:srgbClr val="0D0D0D"/>
                </a:solidFill>
                <a:latin typeface="Times New Roman"/>
                <a:ea typeface="Times New Roman"/>
                <a:cs typeface="Times New Roman"/>
                <a:sym typeface="Times New Roman"/>
              </a:rPr>
              <a:t>Example: </a:t>
            </a:r>
            <a:r>
              <a:rPr lang="en-GB" sz="1200">
                <a:solidFill>
                  <a:srgbClr val="0D0D0D"/>
                </a:solidFill>
                <a:latin typeface="Times New Roman"/>
                <a:ea typeface="Times New Roman"/>
                <a:cs typeface="Times New Roman"/>
                <a:sym typeface="Times New Roman"/>
              </a:rPr>
              <a:t>"When I say 'outline(article)', I mean provide a structured outline for an article with headings and subheadings."</a:t>
            </a:r>
            <a:endParaRPr/>
          </a:p>
          <a:p>
            <a:pPr indent="0" lvl="1" marL="342900" rtl="0" algn="l">
              <a:lnSpc>
                <a:spcPct val="90000"/>
              </a:lnSpc>
              <a:spcBef>
                <a:spcPts val="400"/>
              </a:spcBef>
              <a:spcAft>
                <a:spcPts val="0"/>
              </a:spcAft>
              <a:buClr>
                <a:schemeClr val="dk1"/>
              </a:buClr>
              <a:buSzPts val="1200"/>
              <a:buNone/>
            </a:pPr>
            <a:r>
              <a:t/>
            </a:r>
            <a:endParaRPr b="0" i="0" sz="1200">
              <a:solidFill>
                <a:srgbClr val="0D0D0D"/>
              </a:solidFill>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0239" y="0"/>
            <a:ext cx="8983500" cy="1074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Times New Roman"/>
              <a:buNone/>
            </a:pPr>
            <a:br>
              <a:rPr lang="en-GB" sz="2400">
                <a:latin typeface="Times New Roman"/>
                <a:ea typeface="Times New Roman"/>
                <a:cs typeface="Times New Roman"/>
                <a:sym typeface="Times New Roman"/>
              </a:rPr>
            </a:br>
            <a:r>
              <a:rPr lang="en-GB" sz="2400">
                <a:latin typeface="Times New Roman"/>
                <a:ea typeface="Times New Roman"/>
                <a:cs typeface="Times New Roman"/>
                <a:sym typeface="Times New Roman"/>
              </a:rPr>
              <a:t>Prompt Patterns – Recipe Patterns, Alternative Approaches &amp; Ask for Input Patterns</a:t>
            </a:r>
            <a:br>
              <a:rPr lang="en-GB" sz="2400">
                <a:latin typeface="Times New Roman"/>
                <a:ea typeface="Times New Roman"/>
                <a:cs typeface="Times New Roman"/>
                <a:sym typeface="Times New Roman"/>
              </a:rPr>
            </a:br>
            <a:br>
              <a:rPr lang="en-GB" sz="2400">
                <a:latin typeface="Times New Roman"/>
                <a:ea typeface="Times New Roman"/>
                <a:cs typeface="Times New Roman"/>
                <a:sym typeface="Times New Roman"/>
              </a:rPr>
            </a:br>
            <a:br>
              <a:rPr lang="en-GB" sz="2400">
                <a:latin typeface="Times New Roman"/>
                <a:ea typeface="Times New Roman"/>
                <a:cs typeface="Times New Roman"/>
                <a:sym typeface="Times New Roman"/>
              </a:rPr>
            </a:br>
            <a:br>
              <a:rPr lang="en-GB"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132" name="Google Shape;132;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20000"/>
          </a:bodyPr>
          <a:lstStyle/>
          <a:p>
            <a:pPr indent="-177800" lvl="0" marL="177800" rtl="0" algn="l">
              <a:lnSpc>
                <a:spcPct val="90000"/>
              </a:lnSpc>
              <a:spcBef>
                <a:spcPts val="0"/>
              </a:spcBef>
              <a:spcAft>
                <a:spcPts val="0"/>
              </a:spcAft>
              <a:buClr>
                <a:srgbClr val="0D0D0D"/>
              </a:buClr>
              <a:buSzPts val="1200"/>
              <a:buFont typeface="Play"/>
              <a:buAutoNum type="arabicPeriod"/>
            </a:pPr>
            <a:r>
              <a:rPr b="1" i="0" lang="en-GB" sz="1200">
                <a:solidFill>
                  <a:srgbClr val="0D0D0D"/>
                </a:solidFill>
                <a:latin typeface="Times New Roman"/>
                <a:ea typeface="Times New Roman"/>
                <a:cs typeface="Times New Roman"/>
                <a:sym typeface="Times New Roman"/>
              </a:rPr>
              <a:t>Recipe Pattern:</a:t>
            </a:r>
            <a:endParaRPr b="0" i="0" sz="1200">
              <a:solidFill>
                <a:srgbClr val="0D0D0D"/>
              </a:solidFill>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Essentials:</a:t>
            </a:r>
            <a:r>
              <a:rPr b="0" i="0" lang="en-GB" sz="1200">
                <a:solidFill>
                  <a:srgbClr val="0D0D0D"/>
                </a:solidFill>
                <a:latin typeface="Times New Roman"/>
                <a:ea typeface="Times New Roman"/>
                <a:cs typeface="Times New Roman"/>
                <a:sym typeface="Times New Roman"/>
              </a:rPr>
              <a:t> Outline a desired outcome "X" and known steps "A, B, C" and request a detailed plan.</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Application:</a:t>
            </a:r>
            <a:r>
              <a:rPr b="0" i="0" lang="en-GB" sz="1200">
                <a:solidFill>
                  <a:srgbClr val="0D0D0D"/>
                </a:solidFill>
                <a:latin typeface="Times New Roman"/>
                <a:ea typeface="Times New Roman"/>
                <a:cs typeface="Times New Roman"/>
                <a:sym typeface="Times New Roman"/>
              </a:rPr>
              <a:t> Ideal for step-by-step guidance on tasks with known and unknown stages.</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"I plan to drive from Nashville to NYC via Asheville, NC without exceeding 300 miles daily. Detail the route with overnight stops and fill in any additional steps."</a:t>
            </a:r>
            <a:endParaRPr b="1" i="0" sz="1200">
              <a:solidFill>
                <a:srgbClr val="0D0D0D"/>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Clr>
                <a:srgbClr val="0D0D0D"/>
              </a:buClr>
              <a:buSzPts val="1200"/>
              <a:buFont typeface="Play"/>
              <a:buAutoNum type="arabicPeriod"/>
            </a:pPr>
            <a:r>
              <a:rPr b="1" i="0" lang="en-GB" sz="1200">
                <a:solidFill>
                  <a:srgbClr val="0D0D0D"/>
                </a:solidFill>
                <a:latin typeface="Times New Roman"/>
                <a:ea typeface="Times New Roman"/>
                <a:cs typeface="Times New Roman"/>
                <a:sym typeface="Times New Roman"/>
              </a:rPr>
              <a:t>Alternative Approaches Pattern:</a:t>
            </a:r>
            <a:endParaRPr b="0" i="0" sz="1200">
              <a:solidFill>
                <a:srgbClr val="0D0D0D"/>
              </a:solidFill>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Essentials:</a:t>
            </a:r>
            <a:r>
              <a:rPr b="0" i="0" lang="en-GB" sz="1200">
                <a:solidFill>
                  <a:srgbClr val="0D0D0D"/>
                </a:solidFill>
                <a:latin typeface="Times New Roman"/>
                <a:ea typeface="Times New Roman"/>
                <a:cs typeface="Times New Roman"/>
                <a:sym typeface="Times New Roman"/>
              </a:rPr>
              <a:t> When given a task "X", provide alternative methods to achieve it, along with a comparison of each.</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Application:</a:t>
            </a:r>
            <a:r>
              <a:rPr b="0" i="0" lang="en-GB" sz="1200">
                <a:solidFill>
                  <a:srgbClr val="0D0D0D"/>
                </a:solidFill>
                <a:latin typeface="Times New Roman"/>
                <a:ea typeface="Times New Roman"/>
                <a:cs typeface="Times New Roman"/>
                <a:sym typeface="Times New Roman"/>
              </a:rPr>
              <a:t> Use to explore different strategies and their trade-offs for informed decision-making.</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"If I ask for a way to improve website traffic, list alternative strategies with their pros and cons, including the original method if applicable."</a:t>
            </a:r>
            <a:endParaRPr/>
          </a:p>
          <a:p>
            <a:pPr indent="-177800" lvl="0" marL="177800" rtl="0" algn="l">
              <a:lnSpc>
                <a:spcPct val="90000"/>
              </a:lnSpc>
              <a:spcBef>
                <a:spcPts val="800"/>
              </a:spcBef>
              <a:spcAft>
                <a:spcPts val="0"/>
              </a:spcAft>
              <a:buClr>
                <a:srgbClr val="0D0D0D"/>
              </a:buClr>
              <a:buSzPts val="1200"/>
              <a:buFont typeface="Play"/>
              <a:buAutoNum type="arabicPeriod"/>
            </a:pPr>
            <a:r>
              <a:rPr b="1" i="0" lang="en-GB" sz="1200">
                <a:solidFill>
                  <a:srgbClr val="0D0D0D"/>
                </a:solidFill>
                <a:latin typeface="Times New Roman"/>
                <a:ea typeface="Times New Roman"/>
                <a:cs typeface="Times New Roman"/>
                <a:sym typeface="Times New Roman"/>
              </a:rPr>
              <a:t>Ask for Input Pattern:</a:t>
            </a:r>
            <a:endParaRPr b="0" i="0" sz="1200">
              <a:solidFill>
                <a:srgbClr val="0D0D0D"/>
              </a:solidFill>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Essentials:</a:t>
            </a:r>
            <a:r>
              <a:rPr b="0" i="0" lang="en-GB" sz="1200">
                <a:solidFill>
                  <a:srgbClr val="0D0D0D"/>
                </a:solidFill>
                <a:latin typeface="Times New Roman"/>
                <a:ea typeface="Times New Roman"/>
                <a:cs typeface="Times New Roman"/>
                <a:sym typeface="Times New Roman"/>
              </a:rPr>
              <a:t> When instructed, request additional input "X" to proceed with the task.</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Application:</a:t>
            </a:r>
            <a:r>
              <a:rPr b="0" i="0" lang="en-GB" sz="1200">
                <a:solidFill>
                  <a:srgbClr val="0D0D0D"/>
                </a:solidFill>
                <a:latin typeface="Times New Roman"/>
                <a:ea typeface="Times New Roman"/>
                <a:cs typeface="Times New Roman"/>
                <a:sym typeface="Times New Roman"/>
              </a:rPr>
              <a:t> Ideal for tasks requiring clarification, additional data, or when building upon previous interactions.</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"When I provide a draft email, ask for clarifications needed to refine the message. Begin by asking for the main goal of the email."</a:t>
            </a:r>
            <a:endParaRPr/>
          </a:p>
          <a:p>
            <a:pPr indent="-101600" lvl="0" marL="17780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98592" y="90905"/>
            <a:ext cx="8762700" cy="839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D0D0D"/>
              </a:buClr>
              <a:buSzPts val="2700"/>
              <a:buFont typeface="Times New Roman"/>
              <a:buNone/>
            </a:pPr>
            <a:br>
              <a:rPr i="0" lang="en-GB" sz="2700">
                <a:solidFill>
                  <a:srgbClr val="0D0D0D"/>
                </a:solidFill>
                <a:latin typeface="Times New Roman"/>
                <a:ea typeface="Times New Roman"/>
                <a:cs typeface="Times New Roman"/>
                <a:sym typeface="Times New Roman"/>
              </a:rPr>
            </a:br>
            <a:r>
              <a:rPr i="0" lang="en-GB" sz="2700">
                <a:solidFill>
                  <a:srgbClr val="0D0D0D"/>
                </a:solidFill>
                <a:latin typeface="Times New Roman"/>
                <a:ea typeface="Times New Roman"/>
                <a:cs typeface="Times New Roman"/>
                <a:sym typeface="Times New Roman"/>
              </a:rPr>
              <a:t>Prompt Patterns-Outline Expansion and Menu Actions</a:t>
            </a:r>
            <a:br>
              <a:rPr i="0" lang="en-GB" sz="2700">
                <a:solidFill>
                  <a:srgbClr val="0D0D0D"/>
                </a:solidFill>
                <a:latin typeface="Times New Roman"/>
                <a:ea typeface="Times New Roman"/>
                <a:cs typeface="Times New Roman"/>
                <a:sym typeface="Times New Roman"/>
              </a:rPr>
            </a:br>
            <a:br>
              <a:rPr i="0" lang="en-GB" sz="2700">
                <a:solidFill>
                  <a:srgbClr val="0D0D0D"/>
                </a:solidFill>
                <a:latin typeface="Times New Roman"/>
                <a:ea typeface="Times New Roman"/>
                <a:cs typeface="Times New Roman"/>
                <a:sym typeface="Times New Roman"/>
              </a:rPr>
            </a:br>
            <a:br>
              <a:rPr lang="en-GB" sz="2700">
                <a:latin typeface="Times New Roman"/>
                <a:ea typeface="Times New Roman"/>
                <a:cs typeface="Times New Roman"/>
                <a:sym typeface="Times New Roman"/>
              </a:rPr>
            </a:br>
            <a:endParaRPr sz="2700"/>
          </a:p>
        </p:txBody>
      </p:sp>
      <p:sp>
        <p:nvSpPr>
          <p:cNvPr id="138" name="Google Shape;138;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rgbClr val="0D0D0D"/>
              </a:buClr>
              <a:buSzPts val="1200"/>
              <a:buFont typeface="Play"/>
              <a:buAutoNum type="arabicPeriod"/>
            </a:pPr>
            <a:r>
              <a:rPr b="1" i="0" lang="en-GB" sz="1200">
                <a:solidFill>
                  <a:srgbClr val="0D0D0D"/>
                </a:solidFill>
                <a:latin typeface="Times New Roman"/>
                <a:ea typeface="Times New Roman"/>
                <a:cs typeface="Times New Roman"/>
                <a:sym typeface="Times New Roman"/>
              </a:rPr>
              <a:t>Outline Expansion Pattern:</a:t>
            </a:r>
            <a:endParaRPr b="0" i="0" sz="1200">
              <a:solidFill>
                <a:srgbClr val="0D0D0D"/>
              </a:solidFill>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Function:</a:t>
            </a:r>
            <a:r>
              <a:rPr b="0" i="0" lang="en-GB" sz="1200">
                <a:solidFill>
                  <a:srgbClr val="0D0D0D"/>
                </a:solidFill>
                <a:latin typeface="Times New Roman"/>
                <a:ea typeface="Times New Roman"/>
                <a:cs typeface="Times New Roman"/>
                <a:sym typeface="Times New Roman"/>
              </a:rPr>
              <a:t> AI expands on a bullet point outline based on user direction, with a focus on depth and detail.</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Process:</a:t>
            </a:r>
            <a:r>
              <a:rPr b="0" i="0" lang="en-GB" sz="1200">
                <a:solidFill>
                  <a:srgbClr val="0D0D0D"/>
                </a:solidFill>
                <a:latin typeface="Times New Roman"/>
                <a:ea typeface="Times New Roman"/>
                <a:cs typeface="Times New Roman"/>
                <a:sym typeface="Times New Roman"/>
              </a:rPr>
              <a:t> The user starts with a high-level outline; the AI asks which point to detail further, creating subpoints and expanding iteratively.</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"Create an outline for a healthy diet plan. After listing main food groups, ask me which to elaborate on for meal ideas."</a:t>
            </a:r>
            <a:endParaRPr/>
          </a:p>
          <a:p>
            <a:pPr indent="-177800" lvl="0" marL="177800" rtl="0" algn="l">
              <a:lnSpc>
                <a:spcPct val="90000"/>
              </a:lnSpc>
              <a:spcBef>
                <a:spcPts val="800"/>
              </a:spcBef>
              <a:spcAft>
                <a:spcPts val="0"/>
              </a:spcAft>
              <a:buClr>
                <a:srgbClr val="0D0D0D"/>
              </a:buClr>
              <a:buSzPts val="1200"/>
              <a:buFont typeface="Play"/>
              <a:buAutoNum type="arabicPeriod"/>
            </a:pPr>
            <a:r>
              <a:rPr b="1" i="0" lang="en-GB" sz="1200">
                <a:solidFill>
                  <a:srgbClr val="0D0D0D"/>
                </a:solidFill>
                <a:latin typeface="Times New Roman"/>
                <a:ea typeface="Times New Roman"/>
                <a:cs typeface="Times New Roman"/>
                <a:sym typeface="Times New Roman"/>
              </a:rPr>
              <a:t>Menu Actions Pattern:</a:t>
            </a:r>
            <a:endParaRPr b="0" i="0" sz="1200">
              <a:solidFill>
                <a:srgbClr val="0D0D0D"/>
              </a:solidFill>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Function:</a:t>
            </a:r>
            <a:r>
              <a:rPr b="0" i="0" lang="en-GB" sz="1200">
                <a:solidFill>
                  <a:srgbClr val="0D0D0D"/>
                </a:solidFill>
                <a:latin typeface="Times New Roman"/>
                <a:ea typeface="Times New Roman"/>
                <a:cs typeface="Times New Roman"/>
                <a:sym typeface="Times New Roman"/>
              </a:rPr>
              <a:t> AI performs actions based on user commands, facilitating an interactive menu-driven dialogue.</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Process:</a:t>
            </a:r>
            <a:r>
              <a:rPr b="0" i="0" lang="en-GB" sz="1200">
                <a:solidFill>
                  <a:srgbClr val="0D0D0D"/>
                </a:solidFill>
                <a:latin typeface="Times New Roman"/>
                <a:ea typeface="Times New Roman"/>
                <a:cs typeface="Times New Roman"/>
                <a:sym typeface="Times New Roman"/>
              </a:rPr>
              <a:t> The user inputs specific commands like 'add' or 'remove', and the AI executes these while updating the user and seeking the next action.</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"When I type 'add spinach', include it in my meal plan and adjust the nutritional chart. After each addition, prompt for the next ingredient or action."</a:t>
            </a:r>
            <a:endParaRPr/>
          </a:p>
          <a:p>
            <a:pPr indent="-101600" lvl="0" marL="17780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62346" y="104620"/>
            <a:ext cx="83640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D0D0D"/>
              </a:buClr>
              <a:buSzPts val="2700"/>
              <a:buFont typeface="Times New Roman"/>
              <a:buNone/>
            </a:pPr>
            <a:r>
              <a:rPr i="0" lang="en-GB" sz="2700">
                <a:solidFill>
                  <a:srgbClr val="0D0D0D"/>
                </a:solidFill>
                <a:latin typeface="Times New Roman"/>
                <a:ea typeface="Times New Roman"/>
                <a:cs typeface="Times New Roman"/>
                <a:sym typeface="Times New Roman"/>
              </a:rPr>
              <a:t>Prompt Patterns- Semantic Filtering, Fact-Checking, and Tail Generation</a:t>
            </a:r>
            <a:endParaRPr sz="2700"/>
          </a:p>
        </p:txBody>
      </p:sp>
      <p:sp>
        <p:nvSpPr>
          <p:cNvPr id="144" name="Google Shape;144;p27"/>
          <p:cNvSpPr txBox="1"/>
          <p:nvPr>
            <p:ph idx="1" type="body"/>
          </p:nvPr>
        </p:nvSpPr>
        <p:spPr>
          <a:xfrm>
            <a:off x="129886" y="1098793"/>
            <a:ext cx="8952000" cy="38175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Semantic Filter Pattern:</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Function</a:t>
            </a:r>
            <a:r>
              <a:rPr lang="en-GB" sz="1200">
                <a:latin typeface="Times New Roman"/>
                <a:ea typeface="Times New Roman"/>
                <a:cs typeface="Times New Roman"/>
                <a:sym typeface="Times New Roman"/>
              </a:rPr>
              <a:t>: Instruct the AI to remove specific information "X" from the content.</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Application: </a:t>
            </a:r>
            <a:r>
              <a:rPr lang="en-GB" sz="1200">
                <a:latin typeface="Times New Roman"/>
                <a:ea typeface="Times New Roman"/>
                <a:cs typeface="Times New Roman"/>
                <a:sym typeface="Times New Roman"/>
              </a:rPr>
              <a:t>Use to sanitize data, ensuring privacy or removing non-essential details.</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Example: </a:t>
            </a:r>
            <a:r>
              <a:rPr lang="en-GB" sz="1200">
                <a:latin typeface="Times New Roman"/>
                <a:ea typeface="Times New Roman"/>
                <a:cs typeface="Times New Roman"/>
                <a:sym typeface="Times New Roman"/>
              </a:rPr>
              <a:t>"Filter out all costs exceeding $100 from the budget report.”</a:t>
            </a:r>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Fact Check List Pattern:</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Function: </a:t>
            </a:r>
            <a:r>
              <a:rPr lang="en-GB" sz="1200">
                <a:latin typeface="Times New Roman"/>
                <a:ea typeface="Times New Roman"/>
                <a:cs typeface="Times New Roman"/>
                <a:sym typeface="Times New Roman"/>
              </a:rPr>
              <a:t>Generate a list of core facts from the content and place it at a specified position.</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Application: </a:t>
            </a:r>
            <a:r>
              <a:rPr lang="en-GB" sz="1200">
                <a:latin typeface="Times New Roman"/>
                <a:ea typeface="Times New Roman"/>
                <a:cs typeface="Times New Roman"/>
                <a:sym typeface="Times New Roman"/>
              </a:rPr>
              <a:t>Aimed at verifying the accuracy of the content and highlighting critical information.</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Example: </a:t>
            </a:r>
            <a:r>
              <a:rPr lang="en-GB" sz="1200">
                <a:latin typeface="Times New Roman"/>
                <a:ea typeface="Times New Roman"/>
                <a:cs typeface="Times New Roman"/>
                <a:sym typeface="Times New Roman"/>
              </a:rPr>
              <a:t>"After summarizing the article, list the key facts at the end that support the main arguments.”</a:t>
            </a:r>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Tail Generation Pattern:</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Function: </a:t>
            </a:r>
            <a:r>
              <a:rPr lang="en-GB" sz="1200">
                <a:latin typeface="Times New Roman"/>
                <a:ea typeface="Times New Roman"/>
                <a:cs typeface="Times New Roman"/>
                <a:sym typeface="Times New Roman"/>
              </a:rPr>
              <a:t>End outputs with a repeated element "Y" or a prompt for further input "X."</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Application: </a:t>
            </a:r>
            <a:r>
              <a:rPr lang="en-GB" sz="1200">
                <a:latin typeface="Times New Roman"/>
                <a:ea typeface="Times New Roman"/>
                <a:cs typeface="Times New Roman"/>
                <a:sym typeface="Times New Roman"/>
              </a:rPr>
              <a:t>Ideal for summarizing or ensuring action items are clear and acknowledged.</a:t>
            </a:r>
            <a:endParaRPr/>
          </a:p>
          <a:p>
            <a:pPr indent="-177800" lvl="0" marL="177800" rtl="0" algn="l">
              <a:lnSpc>
                <a:spcPct val="90000"/>
              </a:lnSpc>
              <a:spcBef>
                <a:spcPts val="800"/>
              </a:spcBef>
              <a:spcAft>
                <a:spcPts val="0"/>
              </a:spcAft>
              <a:buClr>
                <a:schemeClr val="dk1"/>
              </a:buClr>
              <a:buSzPts val="1200"/>
              <a:buChar char="●"/>
            </a:pPr>
            <a:r>
              <a:rPr b="1" lang="en-GB" sz="1200">
                <a:latin typeface="Times New Roman"/>
                <a:ea typeface="Times New Roman"/>
                <a:cs typeface="Times New Roman"/>
                <a:sym typeface="Times New Roman"/>
              </a:rPr>
              <a:t>Example: </a:t>
            </a:r>
            <a:r>
              <a:rPr lang="en-GB" sz="1200">
                <a:latin typeface="Times New Roman"/>
                <a:ea typeface="Times New Roman"/>
                <a:cs typeface="Times New Roman"/>
                <a:sym typeface="Times New Roman"/>
              </a:rPr>
              <a:t>"Conclude each meeting summary with a list of next steps and ask 'What’s the next agenda item?'"</a:t>
            </a:r>
            <a:endParaRPr/>
          </a:p>
          <a:p>
            <a:pPr indent="-101600" lvl="0" marL="17780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14300" y="87229"/>
            <a:ext cx="8703300" cy="847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D0D0D"/>
              </a:buClr>
              <a:buSzPts val="2700"/>
              <a:buFont typeface="Times New Roman"/>
              <a:buNone/>
            </a:pPr>
            <a:r>
              <a:rPr i="0" lang="en-GB" sz="2700">
                <a:solidFill>
                  <a:srgbClr val="0D0D0D"/>
                </a:solidFill>
                <a:latin typeface="Times New Roman"/>
                <a:ea typeface="Times New Roman"/>
                <a:cs typeface="Times New Roman"/>
                <a:sym typeface="Times New Roman"/>
              </a:rPr>
              <a:t>Introducing New Information to the Large Language Model</a:t>
            </a:r>
            <a:endParaRPr sz="2700">
              <a:latin typeface="Times New Roman"/>
              <a:ea typeface="Times New Roman"/>
              <a:cs typeface="Times New Roman"/>
              <a:sym typeface="Times New Roman"/>
            </a:endParaRPr>
          </a:p>
        </p:txBody>
      </p:sp>
      <p:sp>
        <p:nvSpPr>
          <p:cNvPr id="150" name="Google Shape;150;p28"/>
          <p:cNvSpPr txBox="1"/>
          <p:nvPr>
            <p:ph idx="1" type="body"/>
          </p:nvPr>
        </p:nvSpPr>
        <p:spPr>
          <a:xfrm>
            <a:off x="0" y="1097256"/>
            <a:ext cx="9029700" cy="3829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Definition: </a:t>
            </a:r>
            <a:endParaRPr/>
          </a:p>
          <a:p>
            <a:pPr indent="0" lvl="0" marL="0" marR="0" rtl="0" algn="l">
              <a:lnSpc>
                <a:spcPct val="90000"/>
              </a:lnSpc>
              <a:spcBef>
                <a:spcPts val="0"/>
              </a:spcBef>
              <a:spcAft>
                <a:spcPts val="0"/>
              </a:spcAft>
              <a:buClr>
                <a:schemeClr val="dk1"/>
              </a:buClr>
              <a:buSzPts val="1200"/>
              <a:buNone/>
            </a:pPr>
            <a:r>
              <a:rPr lang="en-GB" sz="1200">
                <a:latin typeface="Times New Roman"/>
                <a:ea typeface="Times New Roman"/>
                <a:cs typeface="Times New Roman"/>
                <a:sym typeface="Times New Roman"/>
              </a:rPr>
              <a:t>The process of incorporating novel details into prompts involves feeding large language models (LLMs) with up-to-date information or new contexts. This method aims to enhance the model's understanding and responses by presenting fresh data or scenarios not previously encountered during its training phase.</a:t>
            </a:r>
            <a:endParaRPr/>
          </a:p>
          <a:p>
            <a:pPr indent="0" lvl="0" marL="0" marR="0" rtl="0" algn="l">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Example: </a:t>
            </a:r>
            <a:endParaRPr/>
          </a:p>
          <a:p>
            <a:pPr indent="0" lvl="0" marL="0" marR="0" rtl="0" algn="l">
              <a:lnSpc>
                <a:spcPct val="90000"/>
              </a:lnSpc>
              <a:spcBef>
                <a:spcPts val="0"/>
              </a:spcBef>
              <a:spcAft>
                <a:spcPts val="0"/>
              </a:spcAft>
              <a:buClr>
                <a:schemeClr val="dk1"/>
              </a:buClr>
              <a:buSzPts val="1200"/>
              <a:buNone/>
            </a:pPr>
            <a:r>
              <a:rPr lang="en-GB" sz="1200">
                <a:latin typeface="Times New Roman"/>
                <a:ea typeface="Times New Roman"/>
                <a:cs typeface="Times New Roman"/>
                <a:sym typeface="Times New Roman"/>
              </a:rPr>
              <a:t>A practical example of this is "Prompting the model as a news reporter for recent updates." Here, the user engages the LLM by asking for information as if the model is a news reporter, providing the latest news or updates. This prompts the model to generate responses based on the most recent information it has been trained on or simulate a news reporting style based on its existing knowledge.</a:t>
            </a:r>
            <a:endParaRPr/>
          </a:p>
          <a:p>
            <a:pPr indent="0" lvl="0" marL="0" marR="0" rtl="0" algn="l">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Importance: </a:t>
            </a:r>
            <a:endParaRPr/>
          </a:p>
          <a:p>
            <a:pPr indent="-177800" lvl="0" marL="177800" rtl="0" algn="l">
              <a:lnSpc>
                <a:spcPct val="90000"/>
              </a:lnSpc>
              <a:spcBef>
                <a:spcPts val="0"/>
              </a:spcBef>
              <a:spcAft>
                <a:spcPts val="0"/>
              </a:spcAft>
              <a:buClr>
                <a:schemeClr val="dk1"/>
              </a:buClr>
              <a:buSzPts val="1200"/>
              <a:buChar char="●"/>
            </a:pPr>
            <a:r>
              <a:rPr lang="en-GB" sz="1200">
                <a:latin typeface="Times New Roman"/>
                <a:ea typeface="Times New Roman"/>
                <a:cs typeface="Times New Roman"/>
                <a:sym typeface="Times New Roman"/>
              </a:rPr>
              <a:t>   Enhanced Generalization: Introducing new information helps in improving the model's ability to generalize beyond its training data. It encourages the model to apply its learned patterns to new and diverse scenarios, making its responses more relevant and up-to-date.</a:t>
            </a:r>
            <a:endParaRPr/>
          </a:p>
          <a:p>
            <a:pPr indent="-177800" lvl="0" marL="177800" rtl="0" algn="l">
              <a:lnSpc>
                <a:spcPct val="90000"/>
              </a:lnSpc>
              <a:spcBef>
                <a:spcPts val="0"/>
              </a:spcBef>
              <a:spcAft>
                <a:spcPts val="0"/>
              </a:spcAft>
              <a:buClr>
                <a:schemeClr val="dk1"/>
              </a:buClr>
              <a:buSzPts val="1200"/>
              <a:buChar char="●"/>
            </a:pPr>
            <a:r>
              <a:rPr lang="en-GB" sz="1200">
                <a:latin typeface="Times New Roman"/>
                <a:ea typeface="Times New Roman"/>
                <a:cs typeface="Times New Roman"/>
                <a:sym typeface="Times New Roman"/>
              </a:rPr>
              <a:t>   Adaptability: This practice allows LLMs to adapt to evolving contexts and information landscapes, ensuring their utility remains strong across different times and applications.</a:t>
            </a:r>
            <a:endParaRPr/>
          </a:p>
          <a:p>
            <a:pPr indent="-177800" lvl="0" marL="254000" marR="0" rtl="0" algn="l">
              <a:lnSpc>
                <a:spcPct val="90000"/>
              </a:lnSpc>
              <a:spcBef>
                <a:spcPts val="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Challenges: </a:t>
            </a:r>
            <a:endParaRPr/>
          </a:p>
          <a:p>
            <a:pPr indent="-254000" lvl="0" marL="254000" marR="0" rtl="0" algn="l">
              <a:lnSpc>
                <a:spcPct val="90000"/>
              </a:lnSpc>
              <a:spcBef>
                <a:spcPts val="0"/>
              </a:spcBef>
              <a:spcAft>
                <a:spcPts val="0"/>
              </a:spcAft>
              <a:buClr>
                <a:schemeClr val="dk1"/>
              </a:buClr>
              <a:buSzPts val="1200"/>
              <a:buFont typeface="Arial"/>
              <a:buChar char="●"/>
            </a:pPr>
            <a:r>
              <a:rPr lang="en-GB" sz="1200">
                <a:latin typeface="Times New Roman"/>
                <a:ea typeface="Times New Roman"/>
                <a:cs typeface="Times New Roman"/>
                <a:sym typeface="Times New Roman"/>
              </a:rPr>
              <a:t>   Potential for Misinformation: While introducing new information can enhance relevance, there is a risk of incorporating incorrect or misleading data. It's crucial to verify the sources and accuracy of the information being introduced.</a:t>
            </a:r>
            <a:endParaRPr/>
          </a:p>
          <a:p>
            <a:pPr indent="-254000" lvl="0" marL="254000" marR="0" rtl="0" algn="l">
              <a:lnSpc>
                <a:spcPct val="90000"/>
              </a:lnSpc>
              <a:spcBef>
                <a:spcPts val="0"/>
              </a:spcBef>
              <a:spcAft>
                <a:spcPts val="0"/>
              </a:spcAft>
              <a:buClr>
                <a:schemeClr val="dk1"/>
              </a:buClr>
              <a:buSzPts val="1200"/>
              <a:buFont typeface="Arial"/>
              <a:buChar char="●"/>
            </a:pPr>
            <a:r>
              <a:rPr lang="en-GB" sz="1200">
                <a:latin typeface="Times New Roman"/>
                <a:ea typeface="Times New Roman"/>
                <a:cs typeface="Times New Roman"/>
                <a:sym typeface="Times New Roman"/>
              </a:rPr>
              <a:t>   Model Limitations: LLMs may struggle to accurately integrate new information if it significantly diverges from their training data. This can affect the coherence and reliability of their responses.</a:t>
            </a:r>
            <a:endParaRPr/>
          </a:p>
          <a:p>
            <a:pPr indent="0" lvl="0" marL="0" marR="0" rtl="0" algn="l">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14301" y="250281"/>
            <a:ext cx="8703300" cy="631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D0D0D"/>
              </a:buClr>
              <a:buSzPts val="2700"/>
              <a:buFont typeface="Times New Roman"/>
              <a:buNone/>
            </a:pPr>
            <a:r>
              <a:rPr i="0" lang="en-GB" sz="2700">
                <a:solidFill>
                  <a:srgbClr val="0D0D0D"/>
                </a:solidFill>
                <a:latin typeface="Times New Roman"/>
                <a:ea typeface="Times New Roman"/>
                <a:cs typeface="Times New Roman"/>
                <a:sym typeface="Times New Roman"/>
              </a:rPr>
              <a:t>Prompt Size Limitations</a:t>
            </a:r>
            <a:endParaRPr sz="2700">
              <a:latin typeface="Times New Roman"/>
              <a:ea typeface="Times New Roman"/>
              <a:cs typeface="Times New Roman"/>
              <a:sym typeface="Times New Roman"/>
            </a:endParaRPr>
          </a:p>
        </p:txBody>
      </p:sp>
      <p:sp>
        <p:nvSpPr>
          <p:cNvPr id="156" name="Google Shape;156;p29"/>
          <p:cNvSpPr txBox="1"/>
          <p:nvPr>
            <p:ph idx="1" type="body"/>
          </p:nvPr>
        </p:nvSpPr>
        <p:spPr>
          <a:xfrm>
            <a:off x="0" y="974558"/>
            <a:ext cx="9041700" cy="41691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Definition: </a:t>
            </a:r>
            <a:r>
              <a:rPr lang="en-GB" sz="1200">
                <a:latin typeface="Times New Roman"/>
                <a:ea typeface="Times New Roman"/>
                <a:cs typeface="Times New Roman"/>
                <a:sym typeface="Times New Roman"/>
              </a:rPr>
              <a:t>Prompt size limitations refer to the constraints on the length of input that can be provided to LLMs during an interaction. These limitations are crucial for optimizing the model's performance and ensuring the relevance and coherence of its responses.</a:t>
            </a:r>
            <a:endParaRPr/>
          </a:p>
          <a:p>
            <a:pPr indent="0" lvl="0" marL="0" marR="0" rtl="0" algn="l">
              <a:lnSpc>
                <a:spcPct val="90000"/>
              </a:lnSpc>
              <a:spcBef>
                <a:spcPts val="0"/>
              </a:spcBef>
              <a:spcAft>
                <a:spcPts val="0"/>
              </a:spcAft>
              <a:buClr>
                <a:schemeClr val="dk1"/>
              </a:buClr>
              <a:buSzPts val="1200"/>
              <a:buNone/>
            </a:pPr>
            <a:br>
              <a:rPr lang="en-GB" sz="1200">
                <a:latin typeface="Times New Roman"/>
                <a:ea typeface="Times New Roman"/>
                <a:cs typeface="Times New Roman"/>
                <a:sym typeface="Times New Roman"/>
              </a:rPr>
            </a:br>
            <a:r>
              <a:rPr b="1" lang="en-GB" sz="1200">
                <a:latin typeface="Times New Roman"/>
                <a:ea typeface="Times New Roman"/>
                <a:cs typeface="Times New Roman"/>
                <a:sym typeface="Times New Roman"/>
              </a:rPr>
              <a:t>Example: </a:t>
            </a:r>
            <a:r>
              <a:rPr lang="en-GB" sz="1200">
                <a:latin typeface="Times New Roman"/>
                <a:ea typeface="Times New Roman"/>
                <a:cs typeface="Times New Roman"/>
                <a:sym typeface="Times New Roman"/>
              </a:rPr>
              <a:t>A comparison between concise and detailed prompts illustrates this concept. Concise prompts may lack specific details, leading to more generalized responses, whereas overly detailed prompts might include superfluous information, which can confuse the model or lead to irrelevant details in the output.</a:t>
            </a:r>
            <a:endParaRPr/>
          </a:p>
          <a:p>
            <a:pPr indent="0" lvl="0" marL="0" marR="0" rtl="0" algn="l">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 Importance: </a:t>
            </a:r>
            <a:endParaRPr/>
          </a:p>
          <a:p>
            <a:pPr indent="0" lvl="0" marL="0" marR="0" rtl="0" algn="l">
              <a:lnSpc>
                <a:spcPct val="90000"/>
              </a:lnSpc>
              <a:spcBef>
                <a:spcPts val="0"/>
              </a:spcBef>
              <a:spcAft>
                <a:spcPts val="0"/>
              </a:spcAft>
              <a:buClr>
                <a:schemeClr val="dk1"/>
              </a:buClr>
              <a:buSzPts val="1200"/>
              <a:buChar char="●"/>
            </a:pPr>
            <a:r>
              <a:rPr lang="en-GB" sz="1200">
                <a:latin typeface="Times New Roman"/>
                <a:ea typeface="Times New Roman"/>
                <a:cs typeface="Times New Roman"/>
                <a:sym typeface="Times New Roman"/>
              </a:rPr>
              <a:t>   Improved Focus: Setting limits on prompt length helps in maintaining the focus of the input, ensuring that the model receives only the most relevant information. This leads to more precise and applicable outputs.</a:t>
            </a:r>
            <a:endParaRPr/>
          </a:p>
          <a:p>
            <a:pPr indent="0" lvl="0" marL="0" marR="0" rtl="0" algn="l">
              <a:lnSpc>
                <a:spcPct val="90000"/>
              </a:lnSpc>
              <a:spcBef>
                <a:spcPts val="0"/>
              </a:spcBef>
              <a:spcAft>
                <a:spcPts val="0"/>
              </a:spcAft>
              <a:buClr>
                <a:schemeClr val="dk1"/>
              </a:buClr>
              <a:buSzPts val="1200"/>
              <a:buChar char="●"/>
            </a:pPr>
            <a:r>
              <a:rPr lang="en-GB" sz="1200">
                <a:latin typeface="Times New Roman"/>
                <a:ea typeface="Times New Roman"/>
                <a:cs typeface="Times New Roman"/>
                <a:sym typeface="Times New Roman"/>
              </a:rPr>
              <a:t>  Impact on Model Performance: Excessive information can overwhelm the model, potentially causing it to miss critical details or to generate responses that are less accurate or relevant. Conversely, too little information might not give the model enough context to generate useful responses.</a:t>
            </a:r>
            <a:endParaRPr/>
          </a:p>
          <a:p>
            <a:pPr indent="0" lvl="0" marL="0" marR="0" rtl="0" algn="l">
              <a:lnSpc>
                <a:spcPct val="90000"/>
              </a:lnSpc>
              <a:spcBef>
                <a:spcPts val="0"/>
              </a:spcBef>
              <a:spcAft>
                <a:spcPts val="0"/>
              </a:spcAft>
              <a:buClr>
                <a:schemeClr val="dk1"/>
              </a:buClr>
              <a:buSzPts val="1200"/>
              <a:buNone/>
            </a:pPr>
            <a:r>
              <a:rPr lang="en-GB" sz="1200">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Practical Tips:</a:t>
            </a:r>
            <a:endParaRPr/>
          </a:p>
          <a:p>
            <a:pPr indent="0" lvl="0" marL="0" marR="0" rtl="0" algn="l">
              <a:lnSpc>
                <a:spcPct val="90000"/>
              </a:lnSpc>
              <a:spcBef>
                <a:spcPts val="0"/>
              </a:spcBef>
              <a:spcAft>
                <a:spcPts val="0"/>
              </a:spcAft>
              <a:buClr>
                <a:schemeClr val="dk1"/>
              </a:buClr>
              <a:buSzPts val="1200"/>
              <a:buNone/>
            </a:pPr>
            <a:r>
              <a:rPr lang="en-GB" sz="1200">
                <a:latin typeface="Times New Roman"/>
                <a:ea typeface="Times New Roman"/>
                <a:cs typeface="Times New Roman"/>
                <a:sym typeface="Times New Roman"/>
              </a:rPr>
              <a:t>Balancing Prompt Length: Finding the right balance in prompt length is key to effective communication with LLMs. This involves including enough detail to guide the model's response without overloading it with unnecessary information.</a:t>
            </a:r>
            <a:endParaRPr/>
          </a:p>
          <a:p>
            <a:pPr indent="0" lvl="0" marL="0" marR="0" rtl="0" algn="l">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Best Practices:</a:t>
            </a:r>
            <a:endParaRPr/>
          </a:p>
          <a:p>
            <a:pPr indent="0" lvl="0" marL="0" marR="0" rtl="0" algn="l">
              <a:lnSpc>
                <a:spcPct val="90000"/>
              </a:lnSpc>
              <a:spcBef>
                <a:spcPts val="0"/>
              </a:spcBef>
              <a:spcAft>
                <a:spcPts val="0"/>
              </a:spcAft>
              <a:buClr>
                <a:schemeClr val="dk1"/>
              </a:buClr>
              <a:buSzPts val="1200"/>
              <a:buNone/>
            </a:pPr>
            <a:r>
              <a:rPr lang="en-GB" sz="1200">
                <a:latin typeface="Times New Roman"/>
                <a:ea typeface="Times New Roman"/>
                <a:cs typeface="Times New Roman"/>
                <a:sym typeface="Times New Roman"/>
              </a:rPr>
              <a:t>Utilize Persona Patterns: Crafting prompts that follow certain "persona patterns" can help maintain coherence in interactions. For example, structuring prompts to mimic a specific style of inquiry or response can guide the model to produce outputs that are consistent and coherent.</a:t>
            </a:r>
            <a:endParaRPr/>
          </a:p>
          <a:p>
            <a:pPr indent="0" lvl="0" marL="0" marR="0" rtl="0" algn="l">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200"/>
              <a:buNone/>
            </a:pPr>
            <a:r>
              <a:rPr lang="en-GB" sz="1200">
                <a:latin typeface="Times New Roman"/>
                <a:ea typeface="Times New Roman"/>
                <a:cs typeface="Times New Roman"/>
                <a:sym typeface="Times New Roman"/>
              </a:rPr>
              <a:t>Chunking Information: When dealing with complex queries or instructions, breaking down the information into smaller, manageable pieces can help the model process each part more effectively, leading to better overall outcomes.</a:t>
            </a:r>
            <a:endParaRPr/>
          </a:p>
          <a:p>
            <a:pPr indent="0" lvl="0" marL="0" marR="0" rtl="0" algn="l">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200"/>
              <a:buNone/>
            </a:pPr>
            <a:r>
              <a:rPr lang="en-GB" sz="1200">
                <a:latin typeface="Times New Roman"/>
                <a:ea typeface="Times New Roman"/>
                <a:cs typeface="Times New Roman"/>
                <a:sym typeface="Times New Roman"/>
              </a:rPr>
              <a:t> </a:t>
            </a:r>
            <a:endParaRPr/>
          </a:p>
          <a:p>
            <a:pPr indent="-101600" lvl="0" marL="17780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08016" y="28275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Topics topics covered  </a:t>
            </a:r>
            <a:endParaRPr sz="2700">
              <a:latin typeface="Times New Roman"/>
              <a:ea typeface="Times New Roman"/>
              <a:cs typeface="Times New Roman"/>
              <a:sym typeface="Times New Roman"/>
            </a:endParaRPr>
          </a:p>
        </p:txBody>
      </p:sp>
      <p:sp>
        <p:nvSpPr>
          <p:cNvPr id="67" name="Google Shape;67;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spcBef>
                <a:spcPts val="0"/>
              </a:spcBef>
              <a:spcAft>
                <a:spcPts val="0"/>
              </a:spcAft>
              <a:buSzPts val="1200"/>
              <a:buChar char="●"/>
            </a:pPr>
            <a:r>
              <a:rPr lang="en-GB" sz="1200">
                <a:latin typeface="Times New Roman"/>
                <a:ea typeface="Times New Roman"/>
                <a:cs typeface="Times New Roman"/>
                <a:sym typeface="Times New Roman"/>
              </a:rPr>
              <a:t>Effective Prompt Engineering </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Creating Your First Prompts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What is a Prompt?</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Prompt Patterns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The Persona Pattern</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Reading a Prompt Pattern</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Format of the Persona Pattern</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Learn More About Prompt Patterns</a:t>
            </a:r>
            <a:endParaRPr/>
          </a:p>
          <a:p>
            <a:pPr indent="-177800" lvl="0" marL="177800" rtl="0" algn="l">
              <a:lnSpc>
                <a:spcPct val="90000"/>
              </a:lnSpc>
              <a:spcBef>
                <a:spcPts val="800"/>
              </a:spcBef>
              <a:spcAft>
                <a:spcPts val="1200"/>
              </a:spcAft>
              <a:buClr>
                <a:schemeClr val="dk1"/>
              </a:buClr>
              <a:buSzPts val="1200"/>
              <a:buChar char="●"/>
            </a:pPr>
            <a:r>
              <a:rPr lang="en-GB" sz="1200">
                <a:latin typeface="Times New Roman"/>
                <a:ea typeface="Times New Roman"/>
                <a:cs typeface="Times New Roman"/>
                <a:sym typeface="Times New Roman"/>
              </a:rPr>
              <a:t>Introducing New Information to the Large Language Model Prompt Size 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66816" y="92676"/>
            <a:ext cx="7710600" cy="73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Effective Prompt Engineering </a:t>
            </a:r>
            <a:endParaRPr/>
          </a:p>
        </p:txBody>
      </p:sp>
      <p:sp>
        <p:nvSpPr>
          <p:cNvPr id="73" name="Google Shape;73;p16"/>
          <p:cNvSpPr txBox="1"/>
          <p:nvPr>
            <p:ph idx="1" type="body"/>
          </p:nvPr>
        </p:nvSpPr>
        <p:spPr>
          <a:xfrm>
            <a:off x="349850" y="1051008"/>
            <a:ext cx="8444400" cy="38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b="1" lang="en-GB" sz="1100">
                <a:latin typeface="Times New Roman"/>
                <a:ea typeface="Times New Roman"/>
                <a:cs typeface="Times New Roman"/>
                <a:sym typeface="Times New Roman"/>
              </a:rPr>
              <a:t>Introducing Prompt Engineering:</a:t>
            </a:r>
            <a:endParaRPr/>
          </a:p>
          <a:p>
            <a:pPr indent="0" lvl="0" marL="0" rtl="0" algn="l">
              <a:lnSpc>
                <a:spcPct val="90000"/>
              </a:lnSpc>
              <a:spcBef>
                <a:spcPts val="800"/>
              </a:spcBef>
              <a:spcAft>
                <a:spcPts val="0"/>
              </a:spcAft>
              <a:buClr>
                <a:schemeClr val="dk1"/>
              </a:buClr>
              <a:buSzPts val="1100"/>
              <a:buNone/>
            </a:pPr>
            <a:r>
              <a:rPr lang="en-GB" sz="1100">
                <a:latin typeface="Times New Roman"/>
                <a:ea typeface="Times New Roman"/>
                <a:cs typeface="Times New Roman"/>
                <a:sym typeface="Times New Roman"/>
              </a:rPr>
              <a:t> Prompt engineering is the strategic craft of constructing input queries or prompts to elicit desired responses from Large Language Models (LLMs). It involves tailoring your instructions to guide the model effectively, steering it towards generating content that aligns with your specific goals and requirements.</a:t>
            </a:r>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Why it Matters: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Precision: </a:t>
            </a:r>
            <a:r>
              <a:rPr lang="en-GB" sz="1100">
                <a:latin typeface="Times New Roman"/>
                <a:ea typeface="Times New Roman"/>
                <a:cs typeface="Times New Roman"/>
                <a:sym typeface="Times New Roman"/>
              </a:rPr>
              <a:t>Well-structured prompts ensure precision in communication with the model, minimizing ambiguity and increasing the likelihood of obtaining desired results.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Control: </a:t>
            </a:r>
            <a:r>
              <a:rPr lang="en-GB" sz="1100">
                <a:latin typeface="Times New Roman"/>
                <a:ea typeface="Times New Roman"/>
                <a:cs typeface="Times New Roman"/>
                <a:sym typeface="Times New Roman"/>
              </a:rPr>
              <a:t>Effective prompt engineering provides a level of control over the generated output, allowing users to shape the content according to their needs.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Optimizing Creativity: </a:t>
            </a:r>
            <a:r>
              <a:rPr lang="en-GB" sz="1100">
                <a:latin typeface="Times New Roman"/>
                <a:ea typeface="Times New Roman"/>
                <a:cs typeface="Times New Roman"/>
                <a:sym typeface="Times New Roman"/>
              </a:rPr>
              <a:t>Clear prompts help strike a balance between providing guidance and allowing the model's inherent creativity to shine, resulting in contextually relevant and meaningful responses.</a:t>
            </a:r>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Strategies for Effective Prompt Engineering:</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Specify Context: </a:t>
            </a:r>
            <a:r>
              <a:rPr lang="en-GB" sz="1100">
                <a:latin typeface="Times New Roman"/>
                <a:ea typeface="Times New Roman"/>
                <a:cs typeface="Times New Roman"/>
                <a:sym typeface="Times New Roman"/>
              </a:rPr>
              <a:t>Clearly define the context or scenario you want the model to consider in its response.</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Provide Examples: </a:t>
            </a:r>
            <a:r>
              <a:rPr lang="en-GB" sz="1100">
                <a:latin typeface="Times New Roman"/>
                <a:ea typeface="Times New Roman"/>
                <a:cs typeface="Times New Roman"/>
                <a:sym typeface="Times New Roman"/>
              </a:rPr>
              <a:t>Offer specific examples to guide the model's understanding of the desired output.</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Experiment and Iterate: </a:t>
            </a:r>
            <a:r>
              <a:rPr lang="en-GB" sz="1100">
                <a:latin typeface="Times New Roman"/>
                <a:ea typeface="Times New Roman"/>
                <a:cs typeface="Times New Roman"/>
                <a:sym typeface="Times New Roman"/>
              </a:rPr>
              <a:t>Prompt engineering is an iterative process. Experiment with different formulations, analyze results, and refine your prompts based on the model's responses.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Empowering Your Interaction with LLMs: </a:t>
            </a:r>
            <a:r>
              <a:rPr lang="en-GB" sz="1100">
                <a:latin typeface="Times New Roman"/>
                <a:ea typeface="Times New Roman"/>
                <a:cs typeface="Times New Roman"/>
                <a:sym typeface="Times New Roman"/>
              </a:rPr>
              <a:t>By mastering prompt engineering, you unlock the full potential of LLMs, transforming them from powerful but unpredictable tools into precise instruments tailored to your needs. Let's delve into the strategies and techniques that empower effective prompt engineering.</a:t>
            </a:r>
            <a:endParaRPr/>
          </a:p>
          <a:p>
            <a:pPr indent="-114300" lvl="0" marL="177800" rtl="0" algn="l">
              <a:lnSpc>
                <a:spcPct val="90000"/>
              </a:lnSpc>
              <a:spcBef>
                <a:spcPts val="800"/>
              </a:spcBef>
              <a:spcAft>
                <a:spcPts val="0"/>
              </a:spcAft>
              <a:buClr>
                <a:schemeClr val="dk1"/>
              </a:buClr>
              <a:buSzPts val="1100"/>
              <a:buNone/>
            </a:pPr>
            <a:r>
              <a:t/>
            </a:r>
            <a:endParaRPr sz="11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100"/>
              <a:buNone/>
            </a:pPr>
            <a:r>
              <a:t/>
            </a:r>
            <a:endParaRPr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81864" y="153367"/>
            <a:ext cx="7886700" cy="7044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GB" sz="2700">
                <a:latin typeface="Times New Roman"/>
                <a:ea typeface="Times New Roman"/>
                <a:cs typeface="Times New Roman"/>
                <a:sym typeface="Times New Roman"/>
              </a:rPr>
              <a:t>Hands-On: Creating Your First Prompts</a:t>
            </a:r>
            <a:br>
              <a:rPr lang="en-GB"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79" name="Google Shape;79;p17"/>
          <p:cNvSpPr txBox="1"/>
          <p:nvPr>
            <p:ph idx="1" type="body"/>
          </p:nvPr>
        </p:nvSpPr>
        <p:spPr>
          <a:xfrm>
            <a:off x="261808" y="994334"/>
            <a:ext cx="8620500" cy="41493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Step-by-Step Guide to Creating Prompts: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1.Define Your Objective: </a:t>
            </a:r>
            <a:r>
              <a:rPr lang="en-GB" sz="1200">
                <a:latin typeface="Times New Roman"/>
                <a:ea typeface="Times New Roman"/>
                <a:cs typeface="Times New Roman"/>
                <a:sym typeface="Times New Roman"/>
              </a:rPr>
              <a:t>Clearly outline the purpose of your interaction with the LLM. Are you seeking information, generating creative content, or something else?</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2.Understand Model Capabilities: </a:t>
            </a:r>
            <a:r>
              <a:rPr lang="en-GB" sz="1200">
                <a:latin typeface="Times New Roman"/>
                <a:ea typeface="Times New Roman"/>
                <a:cs typeface="Times New Roman"/>
                <a:sym typeface="Times New Roman"/>
              </a:rPr>
              <a:t>Familiarize yourself with the capabilities of the specific LLM you are working with. Different models may excel in different areas.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3.Specify Context and Constraints: </a:t>
            </a:r>
            <a:r>
              <a:rPr lang="en-GB" sz="1200">
                <a:latin typeface="Times New Roman"/>
                <a:ea typeface="Times New Roman"/>
                <a:cs typeface="Times New Roman"/>
                <a:sym typeface="Times New Roman"/>
              </a:rPr>
              <a:t>Provide context and any constraints to guide the model effectively. This helps in obtaining relevant and tailored responses.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4.Craft Clear and Concise Language: </a:t>
            </a:r>
            <a:r>
              <a:rPr lang="en-GB" sz="1200">
                <a:latin typeface="Times New Roman"/>
                <a:ea typeface="Times New Roman"/>
                <a:cs typeface="Times New Roman"/>
                <a:sym typeface="Times New Roman"/>
              </a:rPr>
              <a:t>Use language that is unambiguous and specific. The clearer your prompt, the better the model can understand and respond.</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Examples of Prompts for Different Purposes:</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1.Information Retrieval:</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"Retrieve information about the history and cultural significance of the Taj Mahal."</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2.Creative Content Generation:</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"Compose a short story set in a world where time flows backward."</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3.Problem-Solving:</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"Suggest innovative solutions for reducing carbon emissions in urban areas."</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4.Programming Assistance:</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"Generate Python code to calculate the Fibonacci sequence."</a:t>
            </a:r>
            <a:endParaRPr/>
          </a:p>
          <a:p>
            <a:pPr indent="-101600" lvl="0" marL="17780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657520" y="556043"/>
            <a:ext cx="3448200" cy="1212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Times New Roman"/>
              <a:buNone/>
            </a:pPr>
            <a:r>
              <a:rPr b="1" i="0" lang="en-GB" sz="2400">
                <a:latin typeface="Times New Roman"/>
                <a:ea typeface="Times New Roman"/>
                <a:cs typeface="Times New Roman"/>
                <a:sym typeface="Times New Roman"/>
              </a:rPr>
              <a:t>Educational Video</a:t>
            </a:r>
            <a:endParaRPr sz="2400">
              <a:latin typeface="Times New Roman"/>
              <a:ea typeface="Times New Roman"/>
              <a:cs typeface="Times New Roman"/>
              <a:sym typeface="Times New Roman"/>
            </a:endParaRPr>
          </a:p>
        </p:txBody>
      </p:sp>
      <p:sp>
        <p:nvSpPr>
          <p:cNvPr id="85" name="Google Shape;85;p18"/>
          <p:cNvSpPr txBox="1"/>
          <p:nvPr>
            <p:ph idx="1" type="body"/>
          </p:nvPr>
        </p:nvSpPr>
        <p:spPr>
          <a:xfrm>
            <a:off x="657520" y="1900107"/>
            <a:ext cx="3448200" cy="2586000"/>
          </a:xfrm>
          <a:prstGeom prst="rect">
            <a:avLst/>
          </a:prstGeom>
          <a:noFill/>
          <a:ln>
            <a:noFill/>
          </a:ln>
        </p:spPr>
        <p:txBody>
          <a:bodyPr anchorCtr="0" anchor="t" bIns="34275" lIns="68575" spcFirstLastPara="1" rIns="68575" wrap="square" tIns="34275">
            <a:normAutofit/>
          </a:bodyPr>
          <a:lstStyle/>
          <a:p>
            <a:pPr indent="-76200" lvl="0" marL="177800" rtl="0" algn="l">
              <a:lnSpc>
                <a:spcPct val="90000"/>
              </a:lnSpc>
              <a:spcBef>
                <a:spcPts val="0"/>
              </a:spcBef>
              <a:spcAft>
                <a:spcPts val="0"/>
              </a:spcAft>
              <a:buClr>
                <a:schemeClr val="dk1"/>
              </a:buClr>
              <a:buSzPts val="1500"/>
              <a:buNone/>
            </a:pPr>
            <a:r>
              <a:t/>
            </a:r>
            <a:endParaRPr sz="1500" u="sng">
              <a:solidFill>
                <a:schemeClr val="hlink"/>
              </a:solidFill>
              <a:hlinkClick r:id="rId3"/>
            </a:endParaRPr>
          </a:p>
          <a:p>
            <a:pPr indent="0" lvl="0" marL="0" rtl="0" algn="l">
              <a:lnSpc>
                <a:spcPct val="90000"/>
              </a:lnSpc>
              <a:spcBef>
                <a:spcPts val="800"/>
              </a:spcBef>
              <a:spcAft>
                <a:spcPts val="0"/>
              </a:spcAft>
              <a:buClr>
                <a:schemeClr val="dk1"/>
              </a:buClr>
              <a:buSzPts val="1500"/>
              <a:buNone/>
            </a:pPr>
            <a:r>
              <a:rPr b="1" i="0" lang="en-GB" sz="1500">
                <a:latin typeface="Roboto"/>
                <a:ea typeface="Roboto"/>
                <a:cs typeface="Roboto"/>
                <a:sym typeface="Roboto"/>
              </a:rPr>
              <a:t>Short Video on </a:t>
            </a:r>
            <a:r>
              <a:rPr b="1" lang="en-GB" sz="1500">
                <a:latin typeface="Times New Roman"/>
                <a:ea typeface="Times New Roman"/>
                <a:cs typeface="Times New Roman"/>
                <a:sym typeface="Times New Roman"/>
              </a:rPr>
              <a:t>Tips to becoming a world-class Prompt Engineer</a:t>
            </a:r>
            <a:endParaRPr/>
          </a:p>
          <a:p>
            <a:pPr indent="-76200" lvl="0" marL="177800" rtl="0" algn="l">
              <a:lnSpc>
                <a:spcPct val="90000"/>
              </a:lnSpc>
              <a:spcBef>
                <a:spcPts val="800"/>
              </a:spcBef>
              <a:spcAft>
                <a:spcPts val="0"/>
              </a:spcAft>
              <a:buClr>
                <a:schemeClr val="dk1"/>
              </a:buClr>
              <a:buSzPts val="1500"/>
              <a:buNone/>
            </a:pPr>
            <a:r>
              <a:t/>
            </a:r>
            <a:endParaRPr sz="1500"/>
          </a:p>
          <a:p>
            <a:pPr indent="0" lvl="0" marL="0" rtl="0" algn="l">
              <a:lnSpc>
                <a:spcPct val="90000"/>
              </a:lnSpc>
              <a:spcBef>
                <a:spcPts val="800"/>
              </a:spcBef>
              <a:spcAft>
                <a:spcPts val="0"/>
              </a:spcAft>
              <a:buClr>
                <a:schemeClr val="dk1"/>
              </a:buClr>
              <a:buSzPts val="1500"/>
              <a:buNone/>
            </a:pPr>
            <a:r>
              <a:t/>
            </a:r>
            <a:endParaRPr sz="1500"/>
          </a:p>
          <a:p>
            <a:pPr indent="-76200" lvl="0" marL="177800" rtl="0" algn="l">
              <a:lnSpc>
                <a:spcPct val="90000"/>
              </a:lnSpc>
              <a:spcBef>
                <a:spcPts val="800"/>
              </a:spcBef>
              <a:spcAft>
                <a:spcPts val="1200"/>
              </a:spcAft>
              <a:buClr>
                <a:schemeClr val="dk1"/>
              </a:buClr>
              <a:buSzPts val="1500"/>
              <a:buNone/>
            </a:pPr>
            <a:r>
              <a:t/>
            </a:r>
            <a:endParaRPr sz="1500"/>
          </a:p>
        </p:txBody>
      </p:sp>
      <p:grpSp>
        <p:nvGrpSpPr>
          <p:cNvPr id="86" name="Google Shape;86;p18"/>
          <p:cNvGrpSpPr/>
          <p:nvPr/>
        </p:nvGrpSpPr>
        <p:grpSpPr>
          <a:xfrm>
            <a:off x="-3844" y="5053335"/>
            <a:ext cx="9155568" cy="92475"/>
            <a:chOff x="-5125" y="6737780"/>
            <a:chExt cx="12207424" cy="123300"/>
          </a:xfrm>
        </p:grpSpPr>
        <p:sp>
          <p:nvSpPr>
            <p:cNvPr id="87" name="Google Shape;87;p18"/>
            <p:cNvSpPr/>
            <p:nvPr/>
          </p:nvSpPr>
          <p:spPr>
            <a:xfrm flipH="1" rot="5400000">
              <a:off x="6036875" y="695781"/>
              <a:ext cx="123300" cy="12207300"/>
            </a:xfrm>
            <a:prstGeom prst="rect">
              <a:avLst/>
            </a:prstGeom>
            <a:gradFill>
              <a:gsLst>
                <a:gs pos="0">
                  <a:schemeClr val="accent5"/>
                </a:gs>
                <a:gs pos="100000">
                  <a:schemeClr val="accent2"/>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8" name="Google Shape;88;p18"/>
            <p:cNvSpPr/>
            <p:nvPr/>
          </p:nvSpPr>
          <p:spPr>
            <a:xfrm rot="-5400000">
              <a:off x="9176499" y="3835280"/>
              <a:ext cx="123300" cy="5928300"/>
            </a:xfrm>
            <a:prstGeom prst="rect">
              <a:avLst/>
            </a:prstGeom>
            <a:gradFill>
              <a:gsLst>
                <a:gs pos="0">
                  <a:srgbClr val="A02B93">
                    <a:alpha val="0"/>
                  </a:srgbClr>
                </a:gs>
                <a:gs pos="19000">
                  <a:srgbClr val="A02B93">
                    <a:alpha val="0"/>
                  </a:srgbClr>
                </a:gs>
                <a:gs pos="100000">
                  <a:srgbClr val="D86CCC"/>
                </a:gs>
              </a:gsLst>
              <a:lin ang="599887"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pic>
        <p:nvPicPr>
          <p:cNvPr descr="As AI-powered tools become increasingly prevalent, prompt engineering is becoming a skill that developers need to master. Learn how you can improve your prompt engineering skills with the tips provided in the video!&#10;&#10;Subscribe to Google Cloud Tech →https://goo.gle/GoogleCloudTech" id="89" name="Google Shape;89;p18" title="Tips to becoming a world-class Prompt Engineer">
            <a:hlinkClick r:id="rId4"/>
          </p:cNvPr>
          <p:cNvPicPr preferRelativeResize="0"/>
          <p:nvPr/>
        </p:nvPicPr>
        <p:blipFill>
          <a:blip r:embed="rId5">
            <a:alphaModFix/>
          </a:blip>
          <a:stretch>
            <a:fillRect/>
          </a:stretch>
        </p:blipFill>
        <p:spPr>
          <a:xfrm>
            <a:off x="4318406" y="556050"/>
            <a:ext cx="4603538" cy="3353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0" y="144098"/>
            <a:ext cx="8759400" cy="541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0D0D0D"/>
              </a:buClr>
              <a:buSzPts val="2700"/>
              <a:buFont typeface="Times New Roman"/>
              <a:buNone/>
            </a:pPr>
            <a:br>
              <a:rPr i="0" lang="en-GB" sz="2700">
                <a:solidFill>
                  <a:srgbClr val="0D0D0D"/>
                </a:solidFill>
                <a:latin typeface="Times New Roman"/>
                <a:ea typeface="Times New Roman"/>
                <a:cs typeface="Times New Roman"/>
                <a:sym typeface="Times New Roman"/>
              </a:rPr>
            </a:br>
            <a:r>
              <a:rPr i="0" lang="en-GB" sz="2700">
                <a:solidFill>
                  <a:srgbClr val="0D0D0D"/>
                </a:solidFill>
                <a:latin typeface="Times New Roman"/>
                <a:ea typeface="Times New Roman"/>
                <a:cs typeface="Times New Roman"/>
                <a:sym typeface="Times New Roman"/>
              </a:rPr>
              <a:t>Understanding Prompt Patterns</a:t>
            </a:r>
            <a:endParaRPr sz="2700">
              <a:latin typeface="Times New Roman"/>
              <a:ea typeface="Times New Roman"/>
              <a:cs typeface="Times New Roman"/>
              <a:sym typeface="Times New Roman"/>
            </a:endParaRPr>
          </a:p>
        </p:txBody>
      </p:sp>
      <p:sp>
        <p:nvSpPr>
          <p:cNvPr id="95" name="Google Shape;95;p19"/>
          <p:cNvSpPr txBox="1"/>
          <p:nvPr>
            <p:ph idx="1" type="body"/>
          </p:nvPr>
        </p:nvSpPr>
        <p:spPr>
          <a:xfrm>
            <a:off x="230145" y="939997"/>
            <a:ext cx="7886700" cy="42036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rgbClr val="0D0D0D"/>
              </a:buClr>
              <a:buSzPct val="100000"/>
              <a:buNone/>
            </a:pPr>
            <a:r>
              <a:rPr b="1" i="0" lang="en-GB" sz="1200">
                <a:solidFill>
                  <a:srgbClr val="0D0D0D"/>
                </a:solidFill>
                <a:latin typeface="Times New Roman"/>
                <a:ea typeface="Times New Roman"/>
                <a:cs typeface="Times New Roman"/>
                <a:sym typeface="Times New Roman"/>
              </a:rPr>
              <a:t>What Are Prompt Patterns?</a:t>
            </a:r>
            <a:r>
              <a:rPr b="0" i="0" lang="en-GB" sz="1200">
                <a:solidFill>
                  <a:srgbClr val="0D0D0D"/>
                </a:solidFill>
                <a:latin typeface="Times New Roman"/>
                <a:ea typeface="Times New Roman"/>
                <a:cs typeface="Times New Roman"/>
                <a:sym typeface="Times New Roman"/>
              </a:rPr>
              <a:t> </a:t>
            </a:r>
            <a:endParaRPr/>
          </a:p>
          <a:p>
            <a:pPr indent="0" lvl="0" marL="0" rtl="0" algn="l">
              <a:lnSpc>
                <a:spcPct val="90000"/>
              </a:lnSpc>
              <a:spcBef>
                <a:spcPts val="800"/>
              </a:spcBef>
              <a:spcAft>
                <a:spcPts val="0"/>
              </a:spcAft>
              <a:buClr>
                <a:srgbClr val="0D0D0D"/>
              </a:buClr>
              <a:buSzPct val="100000"/>
              <a:buNone/>
            </a:pPr>
            <a:br>
              <a:rPr b="0" i="0" lang="en-GB" sz="1200">
                <a:solidFill>
                  <a:srgbClr val="0D0D0D"/>
                </a:solidFill>
                <a:latin typeface="Times New Roman"/>
                <a:ea typeface="Times New Roman"/>
                <a:cs typeface="Times New Roman"/>
                <a:sym typeface="Times New Roman"/>
              </a:rPr>
            </a:br>
            <a:r>
              <a:rPr b="0" i="0" lang="en-GB" sz="1200">
                <a:solidFill>
                  <a:srgbClr val="0D0D0D"/>
                </a:solidFill>
                <a:latin typeface="Times New Roman"/>
                <a:ea typeface="Times New Roman"/>
                <a:cs typeface="Times New Roman"/>
                <a:sym typeface="Times New Roman"/>
              </a:rPr>
              <a:t>Prompt patterns are structured templates or guidelines used to formulate prompts that guide the responses of Large Language Models (LLMs). These patterns help in achieving specific types of responses based on how the prompt is constructed, including the tone, context, and specificity of the information requested.</a:t>
            </a:r>
            <a:endParaRPr/>
          </a:p>
          <a:p>
            <a:pPr indent="0" lvl="0" marL="0" rtl="0" algn="l">
              <a:lnSpc>
                <a:spcPct val="90000"/>
              </a:lnSpc>
              <a:spcBef>
                <a:spcPts val="800"/>
              </a:spcBef>
              <a:spcAft>
                <a:spcPts val="0"/>
              </a:spcAft>
              <a:buClr>
                <a:srgbClr val="0D0D0D"/>
              </a:buClr>
              <a:buSzPct val="100000"/>
              <a:buNone/>
            </a:pPr>
            <a:r>
              <a:rPr b="1" i="0" lang="en-GB" sz="1200">
                <a:solidFill>
                  <a:srgbClr val="0D0D0D"/>
                </a:solidFill>
                <a:latin typeface="Times New Roman"/>
                <a:ea typeface="Times New Roman"/>
                <a:cs typeface="Times New Roman"/>
                <a:sym typeface="Times New Roman"/>
              </a:rPr>
              <a:t>Why Are Prompt Patterns Important?</a:t>
            </a:r>
            <a:endParaRPr b="0" i="0" sz="1200">
              <a:solidFill>
                <a:srgbClr val="0D0D0D"/>
              </a:solidFill>
              <a:latin typeface="Times New Roman"/>
              <a:ea typeface="Times New Roman"/>
              <a:cs typeface="Times New Roman"/>
              <a:sym typeface="Times New Roman"/>
            </a:endParaRPr>
          </a:p>
          <a:p>
            <a:pPr indent="-172085" lvl="0" marL="177800" rtl="0" algn="l">
              <a:lnSpc>
                <a:spcPct val="90000"/>
              </a:lnSpc>
              <a:spcBef>
                <a:spcPts val="800"/>
              </a:spcBef>
              <a:spcAft>
                <a:spcPts val="0"/>
              </a:spcAft>
              <a:buClr>
                <a:srgbClr val="0D0D0D"/>
              </a:buClr>
              <a:buSzPct val="100000"/>
              <a:buFont typeface="Arial"/>
              <a:buChar char="•"/>
            </a:pPr>
            <a:r>
              <a:rPr i="0" lang="en-GB" sz="1200">
                <a:solidFill>
                  <a:srgbClr val="0D0D0D"/>
                </a:solidFill>
                <a:latin typeface="Times New Roman"/>
                <a:ea typeface="Times New Roman"/>
                <a:cs typeface="Times New Roman"/>
                <a:sym typeface="Times New Roman"/>
              </a:rPr>
              <a:t>Consistency and Efficiency: </a:t>
            </a:r>
            <a:r>
              <a:rPr b="0" i="0" lang="en-GB" sz="1200">
                <a:solidFill>
                  <a:srgbClr val="0D0D0D"/>
                </a:solidFill>
                <a:latin typeface="Times New Roman"/>
                <a:ea typeface="Times New Roman"/>
                <a:cs typeface="Times New Roman"/>
                <a:sym typeface="Times New Roman"/>
              </a:rPr>
              <a:t>They provide a consistent structure for interacting with LLMs, making the process more efficient and predictable.</a:t>
            </a:r>
            <a:endParaRPr/>
          </a:p>
          <a:p>
            <a:pPr indent="-172085" lvl="0" marL="177800" rtl="0" algn="l">
              <a:lnSpc>
                <a:spcPct val="90000"/>
              </a:lnSpc>
              <a:spcBef>
                <a:spcPts val="800"/>
              </a:spcBef>
              <a:spcAft>
                <a:spcPts val="0"/>
              </a:spcAft>
              <a:buClr>
                <a:srgbClr val="0D0D0D"/>
              </a:buClr>
              <a:buSzPct val="100000"/>
              <a:buFont typeface="Arial"/>
              <a:buChar char="•"/>
            </a:pPr>
            <a:r>
              <a:rPr i="0" lang="en-GB" sz="1200">
                <a:solidFill>
                  <a:srgbClr val="0D0D0D"/>
                </a:solidFill>
                <a:latin typeface="Times New Roman"/>
                <a:ea typeface="Times New Roman"/>
                <a:cs typeface="Times New Roman"/>
                <a:sym typeface="Times New Roman"/>
              </a:rPr>
              <a:t>Improved Response Quality: </a:t>
            </a:r>
            <a:r>
              <a:rPr b="0" i="0" lang="en-GB" sz="1200">
                <a:solidFill>
                  <a:srgbClr val="0D0D0D"/>
                </a:solidFill>
                <a:latin typeface="Times New Roman"/>
                <a:ea typeface="Times New Roman"/>
                <a:cs typeface="Times New Roman"/>
                <a:sym typeface="Times New Roman"/>
              </a:rPr>
              <a:t>Properly structured prompts lead to clearer, more relevant, and useful responses from the AI.</a:t>
            </a:r>
            <a:endParaRPr/>
          </a:p>
          <a:p>
            <a:pPr indent="-172085" lvl="0" marL="177800" rtl="0" algn="l">
              <a:lnSpc>
                <a:spcPct val="90000"/>
              </a:lnSpc>
              <a:spcBef>
                <a:spcPts val="800"/>
              </a:spcBef>
              <a:spcAft>
                <a:spcPts val="0"/>
              </a:spcAft>
              <a:buClr>
                <a:srgbClr val="0D0D0D"/>
              </a:buClr>
              <a:buSzPct val="100000"/>
              <a:buChar char="•"/>
            </a:pPr>
            <a:r>
              <a:rPr i="0" lang="en-GB" sz="1200">
                <a:solidFill>
                  <a:srgbClr val="0D0D0D"/>
                </a:solidFill>
                <a:latin typeface="Times New Roman"/>
                <a:ea typeface="Times New Roman"/>
                <a:cs typeface="Times New Roman"/>
                <a:sym typeface="Times New Roman"/>
              </a:rPr>
              <a:t>Customization and Control: </a:t>
            </a:r>
            <a:r>
              <a:rPr b="0" i="0" lang="en-GB" sz="1200">
                <a:solidFill>
                  <a:srgbClr val="0D0D0D"/>
                </a:solidFill>
                <a:latin typeface="Times New Roman"/>
                <a:ea typeface="Times New Roman"/>
                <a:cs typeface="Times New Roman"/>
                <a:sym typeface="Times New Roman"/>
              </a:rPr>
              <a:t>They allow for greater control over the AI's output, enabling the creation of tailored responses for specific needs or scenarios.</a:t>
            </a:r>
            <a:endParaRPr/>
          </a:p>
          <a:p>
            <a:pPr indent="0" lvl="0" marL="0" rtl="0" algn="l">
              <a:lnSpc>
                <a:spcPct val="90000"/>
              </a:lnSpc>
              <a:spcBef>
                <a:spcPts val="800"/>
              </a:spcBef>
              <a:spcAft>
                <a:spcPts val="0"/>
              </a:spcAft>
              <a:buClr>
                <a:srgbClr val="0D0D0D"/>
              </a:buClr>
              <a:buSzPct val="100000"/>
              <a:buNone/>
            </a:pPr>
            <a:r>
              <a:rPr b="1" i="0" lang="en-GB" sz="1200">
                <a:solidFill>
                  <a:srgbClr val="0D0D0D"/>
                </a:solidFill>
                <a:latin typeface="Times New Roman"/>
                <a:ea typeface="Times New Roman"/>
                <a:cs typeface="Times New Roman"/>
                <a:sym typeface="Times New Roman"/>
              </a:rPr>
              <a:t>How to Use Prompt Patterns</a:t>
            </a:r>
            <a:endParaRPr/>
          </a:p>
          <a:p>
            <a:pPr indent="-172085" lvl="0" marL="177800" rtl="0" algn="l">
              <a:lnSpc>
                <a:spcPct val="90000"/>
              </a:lnSpc>
              <a:spcBef>
                <a:spcPts val="800"/>
              </a:spcBef>
              <a:spcAft>
                <a:spcPts val="0"/>
              </a:spcAft>
              <a:buClr>
                <a:srgbClr val="0D0D0D"/>
              </a:buClr>
              <a:buSzPct val="100000"/>
              <a:buChar char="•"/>
            </a:pPr>
            <a:r>
              <a:rPr lang="en-GB" sz="1200">
                <a:solidFill>
                  <a:srgbClr val="0D0D0D"/>
                </a:solidFill>
                <a:latin typeface="Times New Roman"/>
                <a:ea typeface="Times New Roman"/>
                <a:cs typeface="Times New Roman"/>
                <a:sym typeface="Times New Roman"/>
              </a:rPr>
              <a:t>Identify the Objective: </a:t>
            </a:r>
            <a:r>
              <a:rPr b="0" i="0" lang="en-GB" sz="1200">
                <a:solidFill>
                  <a:srgbClr val="0D0D0D"/>
                </a:solidFill>
                <a:latin typeface="Times New Roman"/>
                <a:ea typeface="Times New Roman"/>
                <a:cs typeface="Times New Roman"/>
                <a:sym typeface="Times New Roman"/>
              </a:rPr>
              <a:t>Start by defining what you want to achieve with the AI's response. This could range from generating creative content to extracting information or simulating a conversation.</a:t>
            </a:r>
            <a:endParaRPr/>
          </a:p>
          <a:p>
            <a:pPr indent="-172085" lvl="0" marL="177800" rtl="0" algn="l">
              <a:lnSpc>
                <a:spcPct val="90000"/>
              </a:lnSpc>
              <a:spcBef>
                <a:spcPts val="800"/>
              </a:spcBef>
              <a:spcAft>
                <a:spcPts val="0"/>
              </a:spcAft>
              <a:buClr>
                <a:srgbClr val="0D0D0D"/>
              </a:buClr>
              <a:buSzPct val="100000"/>
              <a:buChar char="•"/>
            </a:pPr>
            <a:r>
              <a:rPr lang="en-GB" sz="1200">
                <a:solidFill>
                  <a:srgbClr val="0D0D0D"/>
                </a:solidFill>
                <a:latin typeface="Times New Roman"/>
                <a:ea typeface="Times New Roman"/>
                <a:cs typeface="Times New Roman"/>
                <a:sym typeface="Times New Roman"/>
              </a:rPr>
              <a:t>Choose an Appropriate Pattern: </a:t>
            </a:r>
            <a:r>
              <a:rPr b="0" i="0" lang="en-GB" sz="1200">
                <a:solidFill>
                  <a:srgbClr val="0D0D0D"/>
                </a:solidFill>
                <a:latin typeface="Times New Roman"/>
                <a:ea typeface="Times New Roman"/>
                <a:cs typeface="Times New Roman"/>
                <a:sym typeface="Times New Roman"/>
              </a:rPr>
              <a:t>Select a prompt pattern that aligns with your objective. Different patterns are suited for different types of tasks.</a:t>
            </a:r>
            <a:endParaRPr/>
          </a:p>
          <a:p>
            <a:pPr indent="-172085" lvl="0" marL="177800" rtl="0" algn="l">
              <a:lnSpc>
                <a:spcPct val="90000"/>
              </a:lnSpc>
              <a:spcBef>
                <a:spcPts val="800"/>
              </a:spcBef>
              <a:spcAft>
                <a:spcPts val="0"/>
              </a:spcAft>
              <a:buClr>
                <a:srgbClr val="0D0D0D"/>
              </a:buClr>
              <a:buSzPct val="100000"/>
              <a:buChar char="•"/>
            </a:pPr>
            <a:r>
              <a:rPr lang="en-GB" sz="1200">
                <a:solidFill>
                  <a:srgbClr val="0D0D0D"/>
                </a:solidFill>
                <a:latin typeface="Times New Roman"/>
                <a:ea typeface="Times New Roman"/>
                <a:cs typeface="Times New Roman"/>
                <a:sym typeface="Times New Roman"/>
              </a:rPr>
              <a:t>Customize the Prompt</a:t>
            </a:r>
            <a:r>
              <a:rPr i="1" lang="en-GB" sz="1200">
                <a:solidFill>
                  <a:srgbClr val="0D0D0D"/>
                </a:solidFill>
                <a:latin typeface="Times New Roman"/>
                <a:ea typeface="Times New Roman"/>
                <a:cs typeface="Times New Roman"/>
                <a:sym typeface="Times New Roman"/>
              </a:rPr>
              <a:t>: </a:t>
            </a:r>
            <a:r>
              <a:rPr b="0" i="0" lang="en-GB" sz="1200">
                <a:solidFill>
                  <a:srgbClr val="0D0D0D"/>
                </a:solidFill>
                <a:latin typeface="Times New Roman"/>
                <a:ea typeface="Times New Roman"/>
                <a:cs typeface="Times New Roman"/>
                <a:sym typeface="Times New Roman"/>
              </a:rPr>
              <a:t>Modify the pattern to fit your specific context and requirements. This might involve setting the tone, specifying the format of the response, or providing background information.</a:t>
            </a:r>
            <a:endParaRPr/>
          </a:p>
          <a:p>
            <a:pPr indent="-172085" lvl="0" marL="177800" rtl="0" algn="l">
              <a:lnSpc>
                <a:spcPct val="90000"/>
              </a:lnSpc>
              <a:spcBef>
                <a:spcPts val="800"/>
              </a:spcBef>
              <a:spcAft>
                <a:spcPts val="0"/>
              </a:spcAft>
              <a:buClr>
                <a:srgbClr val="0D0D0D"/>
              </a:buClr>
              <a:buSzPct val="100000"/>
              <a:buChar char="•"/>
            </a:pPr>
            <a:r>
              <a:rPr lang="en-GB" sz="1200">
                <a:solidFill>
                  <a:srgbClr val="0D0D0D"/>
                </a:solidFill>
                <a:latin typeface="Times New Roman"/>
                <a:ea typeface="Times New Roman"/>
                <a:cs typeface="Times New Roman"/>
                <a:sym typeface="Times New Roman"/>
              </a:rPr>
              <a:t>Iterate and Refine</a:t>
            </a:r>
            <a:r>
              <a:rPr i="1" lang="en-GB" sz="1200">
                <a:solidFill>
                  <a:srgbClr val="0D0D0D"/>
                </a:solidFill>
                <a:latin typeface="Times New Roman"/>
                <a:ea typeface="Times New Roman"/>
                <a:cs typeface="Times New Roman"/>
                <a:sym typeface="Times New Roman"/>
              </a:rPr>
              <a:t>: </a:t>
            </a:r>
            <a:r>
              <a:rPr b="0" i="0" lang="en-GB" sz="1200">
                <a:solidFill>
                  <a:srgbClr val="0D0D0D"/>
                </a:solidFill>
                <a:latin typeface="Times New Roman"/>
                <a:ea typeface="Times New Roman"/>
                <a:cs typeface="Times New Roman"/>
                <a:sym typeface="Times New Roman"/>
              </a:rPr>
              <a:t>Based on the AI's responses, you may need to adjust your prompt to achieve the desired outcome. This iterative process is a key part of effective prompt engineering.</a:t>
            </a:r>
            <a:endParaRPr/>
          </a:p>
          <a:p>
            <a:pPr indent="-101600" lvl="0" marL="177800" rtl="0" algn="l">
              <a:lnSpc>
                <a:spcPct val="90000"/>
              </a:lnSpc>
              <a:spcBef>
                <a:spcPts val="800"/>
              </a:spcBef>
              <a:spcAft>
                <a:spcPts val="0"/>
              </a:spcAft>
              <a:buClr>
                <a:schemeClr val="dk1"/>
              </a:buClr>
              <a:buSzPct val="100000"/>
              <a:buNone/>
            </a:pPr>
            <a:r>
              <a:t/>
            </a:r>
            <a:endParaRPr b="0" i="0" sz="1200">
              <a:solidFill>
                <a:srgbClr val="0D0D0D"/>
              </a:solidFill>
              <a:latin typeface="Times New Roman"/>
              <a:ea typeface="Times New Roman"/>
              <a:cs typeface="Times New Roman"/>
              <a:sym typeface="Times New Roman"/>
            </a:endParaRPr>
          </a:p>
          <a:p>
            <a:pPr indent="-101600" lvl="0" marL="177800" rtl="0" algn="l">
              <a:lnSpc>
                <a:spcPct val="90000"/>
              </a:lnSpc>
              <a:spcBef>
                <a:spcPts val="800"/>
              </a:spcBef>
              <a:spcAft>
                <a:spcPts val="0"/>
              </a:spcAft>
              <a:buClr>
                <a:schemeClr val="dk1"/>
              </a:buClr>
              <a:buSzPct val="100000"/>
              <a:buNone/>
            </a:pPr>
            <a:r>
              <a:t/>
            </a:r>
            <a:endParaRPr b="0" i="0" sz="1200">
              <a:solidFill>
                <a:srgbClr val="0D0D0D"/>
              </a:solidFill>
              <a:latin typeface="Times New Roman"/>
              <a:ea typeface="Times New Roman"/>
              <a:cs typeface="Times New Roman"/>
              <a:sym typeface="Times New Roman"/>
            </a:endParaRPr>
          </a:p>
          <a:p>
            <a:pPr indent="-101600" lvl="0" marL="177800" rtl="0" algn="l">
              <a:lnSpc>
                <a:spcPct val="90000"/>
              </a:lnSpc>
              <a:spcBef>
                <a:spcPts val="800"/>
              </a:spcBef>
              <a:spcAft>
                <a:spcPts val="1200"/>
              </a:spcAft>
              <a:buClr>
                <a:schemeClr val="dk1"/>
              </a:buClr>
              <a:buSzPct val="100000"/>
              <a:buNone/>
            </a:pPr>
            <a:r>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120979" y="64279"/>
            <a:ext cx="7886700" cy="446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The Persona Pattern</a:t>
            </a:r>
            <a:br>
              <a:rPr lang="en-GB"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101" name="Google Shape;101;p20"/>
          <p:cNvSpPr txBox="1"/>
          <p:nvPr>
            <p:ph idx="1" type="body"/>
          </p:nvPr>
        </p:nvSpPr>
        <p:spPr>
          <a:xfrm>
            <a:off x="628650" y="797011"/>
            <a:ext cx="7886700" cy="4282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Definition:</a:t>
            </a:r>
            <a:r>
              <a:rPr b="0" i="0" lang="en-GB" sz="1200">
                <a:solidFill>
                  <a:srgbClr val="0D0D0D"/>
                </a:solidFill>
                <a:latin typeface="Times New Roman"/>
                <a:ea typeface="Times New Roman"/>
                <a:cs typeface="Times New Roman"/>
                <a:sym typeface="Times New Roman"/>
              </a:rPr>
              <a:t> </a:t>
            </a:r>
            <a:endParaRPr sz="1200">
              <a:solidFill>
                <a:srgbClr val="0D0D0D"/>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"The Persona Pattern involves crafting prompts that instruct the AI to adopt a specific character or persona. This can range from historical figures to fictional characters, or even specific professional roles. It's used to generate responses that are not just informative but also imbued with the unique characteristics, tone, and style of the chosen persona</a:t>
            </a:r>
            <a:br>
              <a:rPr b="0" i="0" lang="en-GB" sz="1200">
                <a:solidFill>
                  <a:srgbClr val="0D0D0D"/>
                </a:solidFill>
                <a:latin typeface="Times New Roman"/>
                <a:ea typeface="Times New Roman"/>
                <a:cs typeface="Times New Roman"/>
                <a:sym typeface="Times New Roman"/>
              </a:rPr>
            </a:br>
            <a:r>
              <a:rPr b="1" i="0" lang="en-GB" sz="1200">
                <a:solidFill>
                  <a:srgbClr val="0D0D0D"/>
                </a:solidFill>
                <a:latin typeface="Times New Roman"/>
                <a:ea typeface="Times New Roman"/>
                <a:cs typeface="Times New Roman"/>
                <a:sym typeface="Times New Roman"/>
              </a:rPr>
              <a:t>Creating Prompts with the Persona Pattern:</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Step 1: Define the Persona. "Choose a character or role. Be specific about their traits, expertise, and speaking style."</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Step 2: Craft the Prompt. "Incorporate the persona directly into the prompt. For example, 'As a 19th-century scientist, explain the significance of the steam engine.'"</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Step 3: Set the Tone. Ensure the tone matches the persona. Use language and phrases they might use.</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Step 4: </a:t>
            </a:r>
            <a:r>
              <a:rPr lang="en-GB" sz="1200">
                <a:solidFill>
                  <a:srgbClr val="0D0D0D"/>
                </a:solidFill>
                <a:latin typeface="Times New Roman"/>
                <a:ea typeface="Times New Roman"/>
                <a:cs typeface="Times New Roman"/>
                <a:sym typeface="Times New Roman"/>
              </a:rPr>
              <a:t>Contextualize. Embed relevant context that the persona would be aware of</a:t>
            </a:r>
            <a:r>
              <a:rPr b="0" i="0" lang="en-GB" sz="1200">
                <a:solidFill>
                  <a:srgbClr val="0D0D0D"/>
                </a:solidFill>
                <a:latin typeface="Times New Roman"/>
                <a:ea typeface="Times New Roman"/>
                <a:cs typeface="Times New Roman"/>
                <a:sym typeface="Times New Roman"/>
              </a:rPr>
              <a:t>, enhancing authenticity.</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Examples:</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Historical</a:t>
            </a:r>
            <a:r>
              <a:rPr lang="en-GB" sz="1200">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 Act as </a:t>
            </a:r>
            <a:r>
              <a:rPr lang="en-GB" sz="1200">
                <a:latin typeface="Times New Roman"/>
                <a:ea typeface="Times New Roman"/>
                <a:cs typeface="Times New Roman"/>
                <a:sym typeface="Times New Roman"/>
              </a:rPr>
              <a:t> Leonardo da Vinci, discuss human flight potential."</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Fictional: </a:t>
            </a:r>
            <a:r>
              <a:rPr lang="en-GB" sz="1200">
                <a:latin typeface="Times New Roman"/>
                <a:ea typeface="Times New Roman"/>
                <a:cs typeface="Times New Roman"/>
                <a:sym typeface="Times New Roman"/>
              </a:rPr>
              <a:t>" Act as Sherlock Holmes, solve a mystery with modern tech."</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Professional: </a:t>
            </a:r>
            <a:r>
              <a:rPr lang="en-GB" sz="1200">
                <a:latin typeface="Times New Roman"/>
                <a:ea typeface="Times New Roman"/>
                <a:cs typeface="Times New Roman"/>
                <a:sym typeface="Times New Roman"/>
              </a:rPr>
              <a:t>" Act as cybersecurity expert, outline phishing protections."</a:t>
            </a:r>
            <a:endParaRPr/>
          </a:p>
          <a:p>
            <a:pPr indent="0" lvl="0" marL="0" rtl="0" algn="l">
              <a:lnSpc>
                <a:spcPct val="90000"/>
              </a:lnSpc>
              <a:spcBef>
                <a:spcPts val="800"/>
              </a:spcBef>
              <a:spcAft>
                <a:spcPts val="0"/>
              </a:spcAft>
              <a:buClr>
                <a:schemeClr val="dk1"/>
              </a:buClr>
              <a:buSzPts val="1200"/>
              <a:buNone/>
            </a:pPr>
            <a:r>
              <a:rPr lang="en-GB" sz="1200" u="sng">
                <a:solidFill>
                  <a:schemeClr val="hlink"/>
                </a:solidFill>
                <a:latin typeface="Times New Roman"/>
                <a:ea typeface="Times New Roman"/>
                <a:cs typeface="Times New Roman"/>
                <a:sym typeface="Times New Roman"/>
                <a:hlinkClick r:id="rId3"/>
              </a:rPr>
              <a:t>Link to view Example of Persona Pattern using chat-gpt </a:t>
            </a:r>
            <a:endParaRPr sz="1200">
              <a:latin typeface="Times New Roman"/>
              <a:ea typeface="Times New Roman"/>
              <a:cs typeface="Times New Roman"/>
              <a:sym typeface="Times New Roman"/>
            </a:endParaRPr>
          </a:p>
          <a:p>
            <a:pPr indent="0" lvl="0" marL="0" rtl="0" algn="l">
              <a:spcBef>
                <a:spcPts val="800"/>
              </a:spcBef>
              <a:spcAft>
                <a:spcPts val="0"/>
              </a:spcAft>
              <a:buClr>
                <a:schemeClr val="dk1"/>
              </a:buClr>
              <a:buSzPts val="1200"/>
              <a:buNone/>
            </a:pPr>
            <a:r>
              <a:t/>
            </a:r>
            <a:endParaRPr b="1"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76447" y="33289"/>
            <a:ext cx="7886700" cy="497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0D0D0D"/>
              </a:buClr>
              <a:buSzPts val="2700"/>
              <a:buFont typeface="Times New Roman"/>
              <a:buNone/>
            </a:pPr>
            <a:r>
              <a:rPr b="0" i="0" lang="en-GB" sz="2700">
                <a:solidFill>
                  <a:srgbClr val="0D0D0D"/>
                </a:solidFill>
                <a:latin typeface="Times New Roman"/>
                <a:ea typeface="Times New Roman"/>
                <a:cs typeface="Times New Roman"/>
                <a:sym typeface="Times New Roman"/>
              </a:rPr>
              <a:t>Reading a Prompt Pattern</a:t>
            </a:r>
            <a:endParaRPr sz="2700">
              <a:latin typeface="Times New Roman"/>
              <a:ea typeface="Times New Roman"/>
              <a:cs typeface="Times New Roman"/>
              <a:sym typeface="Times New Roman"/>
            </a:endParaRPr>
          </a:p>
        </p:txBody>
      </p:sp>
      <p:sp>
        <p:nvSpPr>
          <p:cNvPr id="108" name="Google Shape;108;p21"/>
          <p:cNvSpPr txBox="1"/>
          <p:nvPr>
            <p:ph idx="1" type="body"/>
          </p:nvPr>
        </p:nvSpPr>
        <p:spPr>
          <a:xfrm>
            <a:off x="350623" y="678311"/>
            <a:ext cx="8727300" cy="4465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Definition:</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"Reading a Prompt Pattern" involves analyzing prompt structures to guide large language models (LLMs) effectively, identifying key instructions that shape AI responses to meet specific goals. This skill enhances precision in AI interactions, enabling tailored, relevant outcomes.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Example</a:t>
            </a:r>
            <a:r>
              <a:rPr lang="en-GB" sz="1200">
                <a:latin typeface="Times New Roman"/>
                <a:ea typeface="Times New Roman"/>
                <a:cs typeface="Times New Roman"/>
                <a:sym typeface="Times New Roman"/>
              </a:rPr>
              <a:t>: "Helpful Assistant" Pattern Overview:</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This pattern is designed to cultivate positive and supportive AI interactions, preventing negative or inappropriate responses. It emphasizes the AI's role as a helpful assistant committed to constructive communication.</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Core Statements of the "Helpful Assistant" Pattern:</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Role: </a:t>
            </a:r>
            <a:r>
              <a:rPr lang="en-GB" sz="1200">
                <a:latin typeface="Times New Roman"/>
                <a:ea typeface="Times New Roman"/>
                <a:cs typeface="Times New Roman"/>
                <a:sym typeface="Times New Roman"/>
              </a:rPr>
              <a:t>"You are a helpful AI assistant, committed to providing support."</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Responsiveness: </a:t>
            </a:r>
            <a:r>
              <a:rPr lang="en-GB" sz="1200">
                <a:latin typeface="Times New Roman"/>
                <a:ea typeface="Times New Roman"/>
                <a:cs typeface="Times New Roman"/>
                <a:sym typeface="Times New Roman"/>
              </a:rPr>
              <a:t>"You strive to answer questions and follow instructions to the best of your ability."</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Conduct: </a:t>
            </a:r>
            <a:r>
              <a:rPr lang="en-GB" sz="1200">
                <a:latin typeface="Times New Roman"/>
                <a:ea typeface="Times New Roman"/>
                <a:cs typeface="Times New Roman"/>
                <a:sym typeface="Times New Roman"/>
              </a:rPr>
              <a:t>"You maintain a respectful tone, avoiding any form of insult, derogation, or hostility.”</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Pattern Variations and Examples:</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Version 1: "As an exceptionally skilled AI assistant, your goal is to deliver optimal answers and follow instructions unless impossible, ensuring protection from harmful content."</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Version 2: "Identified as ChatAmazing, you're engineered to provide deep insights for any query, transcending ordinary responses with a commitment to filter out negative content."</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These variations, while differently worded, adhere to the pattern's core principles, demonstrating the flexibility in crafting prompts to achieve a consistently helpful AI demeanor. Through effective prompt engineering, we can direct AI to act in ways that align with desired outcomes, enhancing user experience.</a:t>
            </a:r>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58287" y="131341"/>
            <a:ext cx="8546100" cy="730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Prompt Patterns – Format of Audience Persona &amp; Flipped Interaction</a:t>
            </a:r>
            <a:br>
              <a:rPr lang="en-GB"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114" name="Google Shape;114;p22"/>
          <p:cNvSpPr txBox="1"/>
          <p:nvPr>
            <p:ph idx="1" type="body"/>
          </p:nvPr>
        </p:nvSpPr>
        <p:spPr>
          <a:xfrm>
            <a:off x="452567" y="1239472"/>
            <a:ext cx="7886700" cy="326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rgbClr val="0D0D0D"/>
              </a:buClr>
              <a:buSzPts val="1200"/>
              <a:buFont typeface="Play"/>
              <a:buAutoNum type="arabicPeriod"/>
            </a:pPr>
            <a:r>
              <a:rPr b="1" i="0" lang="en-GB" sz="1200">
                <a:solidFill>
                  <a:srgbClr val="0D0D0D"/>
                </a:solidFill>
                <a:latin typeface="Times New Roman"/>
                <a:ea typeface="Times New Roman"/>
                <a:cs typeface="Times New Roman"/>
                <a:sym typeface="Times New Roman"/>
              </a:rPr>
              <a:t>Audience Persona Pattern:</a:t>
            </a:r>
            <a:endParaRPr b="0" i="0" sz="1200">
              <a:solidFill>
                <a:srgbClr val="0D0D0D"/>
              </a:solidFill>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Essentials:</a:t>
            </a:r>
            <a:r>
              <a:rPr b="0" i="0" lang="en-GB" sz="1200">
                <a:solidFill>
                  <a:srgbClr val="0D0D0D"/>
                </a:solidFill>
                <a:latin typeface="Times New Roman"/>
                <a:ea typeface="Times New Roman"/>
                <a:cs typeface="Times New Roman"/>
                <a:sym typeface="Times New Roman"/>
              </a:rPr>
              <a:t> Craft prompts where the AI explains topic "X" to a character with traits "Y".</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Define "X":</a:t>
            </a:r>
            <a:r>
              <a:rPr b="0" i="0" lang="en-GB" sz="1200">
                <a:solidFill>
                  <a:srgbClr val="0D0D0D"/>
                </a:solidFill>
                <a:latin typeface="Times New Roman"/>
                <a:ea typeface="Times New Roman"/>
                <a:cs typeface="Times New Roman"/>
                <a:sym typeface="Times New Roman"/>
              </a:rPr>
              <a:t> The subject matter for the AI to explain (e.g., blockchain technology).</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Define "Y":</a:t>
            </a:r>
            <a:r>
              <a:rPr b="0" i="0" lang="en-GB" sz="1200">
                <a:solidFill>
                  <a:srgbClr val="0D0D0D"/>
                </a:solidFill>
                <a:latin typeface="Times New Roman"/>
                <a:ea typeface="Times New Roman"/>
                <a:cs typeface="Times New Roman"/>
                <a:sym typeface="Times New Roman"/>
              </a:rPr>
              <a:t> The persona's characteristics (e.g., a curious teenager, an industry veteran).</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"Explain the principles of sustainable architecture as though I am an aspiring eco-friendly builder."</a:t>
            </a:r>
            <a:endParaRPr/>
          </a:p>
          <a:p>
            <a:pPr indent="-177800" lvl="0" marL="177800" rtl="0" algn="l">
              <a:lnSpc>
                <a:spcPct val="90000"/>
              </a:lnSpc>
              <a:spcBef>
                <a:spcPts val="800"/>
              </a:spcBef>
              <a:spcAft>
                <a:spcPts val="0"/>
              </a:spcAft>
              <a:buClr>
                <a:srgbClr val="0D0D0D"/>
              </a:buClr>
              <a:buSzPts val="1200"/>
              <a:buFont typeface="Play"/>
              <a:buAutoNum type="arabicPeriod"/>
            </a:pPr>
            <a:r>
              <a:rPr b="1" i="0" lang="en-GB" sz="1200">
                <a:solidFill>
                  <a:srgbClr val="0D0D0D"/>
                </a:solidFill>
                <a:latin typeface="Times New Roman"/>
                <a:ea typeface="Times New Roman"/>
                <a:cs typeface="Times New Roman"/>
                <a:sym typeface="Times New Roman"/>
              </a:rPr>
              <a:t>Flipped Interaction Pattern:</a:t>
            </a:r>
            <a:endParaRPr b="0" i="0" sz="1200">
              <a:solidFill>
                <a:srgbClr val="0D0D0D"/>
              </a:solidFill>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Essentials:</a:t>
            </a:r>
            <a:r>
              <a:rPr b="0" i="0" lang="en-GB" sz="1200">
                <a:solidFill>
                  <a:srgbClr val="0D0D0D"/>
                </a:solidFill>
                <a:latin typeface="Times New Roman"/>
                <a:ea typeface="Times New Roman"/>
                <a:cs typeface="Times New Roman"/>
                <a:sym typeface="Times New Roman"/>
              </a:rPr>
              <a:t> Instruct the AI to inquire about your insights to accomplish goal "X" until criteria "Y" are satisfied.</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Define "X":</a:t>
            </a:r>
            <a:r>
              <a:rPr b="0" i="0" lang="en-GB" sz="1200">
                <a:solidFill>
                  <a:srgbClr val="0D0D0D"/>
                </a:solidFill>
                <a:latin typeface="Times New Roman"/>
                <a:ea typeface="Times New Roman"/>
                <a:cs typeface="Times New Roman"/>
                <a:sym typeface="Times New Roman"/>
              </a:rPr>
              <a:t> The intended objective of the questioning (e.g., creating a diet plan, brainstorming for innovation).</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Define "Y":</a:t>
            </a:r>
            <a:r>
              <a:rPr b="0" i="0" lang="en-GB" sz="1200">
                <a:solidFill>
                  <a:srgbClr val="0D0D0D"/>
                </a:solidFill>
                <a:latin typeface="Times New Roman"/>
                <a:ea typeface="Times New Roman"/>
                <a:cs typeface="Times New Roman"/>
                <a:sym typeface="Times New Roman"/>
              </a:rPr>
              <a:t> The conditions signaling the end of questioning (e.g., when enough detail is collected, when a specific insight is reached).</a:t>
            </a:r>
            <a:endParaRPr/>
          </a:p>
          <a:p>
            <a:pPr indent="-177800" lvl="1" marL="520700" rtl="0" algn="l">
              <a:lnSpc>
                <a:spcPct val="90000"/>
              </a:lnSpc>
              <a:spcBef>
                <a:spcPts val="400"/>
              </a:spcBef>
              <a:spcAft>
                <a:spcPts val="0"/>
              </a:spcAft>
              <a:buClr>
                <a:srgbClr val="0D0D0D"/>
              </a:buClr>
              <a:buSzPts val="1200"/>
              <a:buChar char="○"/>
            </a:pPr>
            <a:r>
              <a:rPr b="1" i="0" lang="en-GB" sz="1200">
                <a:solidFill>
                  <a:srgbClr val="0D0D0D"/>
                </a:solidFill>
                <a:latin typeface="Times New Roman"/>
                <a:ea typeface="Times New Roman"/>
                <a:cs typeface="Times New Roman"/>
                <a:sym typeface="Times New Roman"/>
              </a:rPr>
              <a:t>Example:</a:t>
            </a:r>
            <a:r>
              <a:rPr b="0" i="0" lang="en-GB" sz="1200">
                <a:solidFill>
                  <a:srgbClr val="0D0D0D"/>
                </a:solidFill>
                <a:latin typeface="Times New Roman"/>
                <a:ea typeface="Times New Roman"/>
                <a:cs typeface="Times New Roman"/>
                <a:sym typeface="Times New Roman"/>
              </a:rPr>
              <a:t> "Query me about my dietary preferences to formulate a personalized nutrition guide, proceeding until all food allergies and preferences are clarified."</a:t>
            </a:r>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