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302" r:id="rId5"/>
    <p:sldId id="278" r:id="rId6"/>
    <p:sldId id="288" r:id="rId7"/>
    <p:sldId id="305" r:id="rId8"/>
    <p:sldId id="304" r:id="rId9"/>
    <p:sldId id="306" r:id="rId10"/>
    <p:sldId id="307" r:id="rId11"/>
    <p:sldId id="290" r:id="rId12"/>
    <p:sldId id="292" r:id="rId13"/>
    <p:sldId id="293" r:id="rId14"/>
    <p:sldId id="296" r:id="rId15"/>
    <p:sldId id="299" r:id="rId16"/>
    <p:sldId id="300" r:id="rId17"/>
    <p:sldId id="30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3212F0-123A-4335-89AA-2930CFAE39C7}">
          <p14:sldIdLst>
            <p14:sldId id="302"/>
            <p14:sldId id="278"/>
            <p14:sldId id="288"/>
          </p14:sldIdLst>
        </p14:section>
        <p14:section name="Untitled Section" id="{3E1F903D-837C-4848-8ED4-95DC6B498B89}">
          <p14:sldIdLst>
            <p14:sldId id="305"/>
            <p14:sldId id="304"/>
            <p14:sldId id="306"/>
            <p14:sldId id="307"/>
            <p14:sldId id="290"/>
            <p14:sldId id="292"/>
            <p14:sldId id="293"/>
            <p14:sldId id="296"/>
            <p14:sldId id="299"/>
            <p14:sldId id="300"/>
            <p14:sldId id="303"/>
          </p14:sldIdLst>
        </p14:section>
      </p14:sectionLst>
    </p:ex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p:scale>
          <a:sx n="70" d="100"/>
          <a:sy n="70" d="100"/>
        </p:scale>
        <p:origin x="-666" y="-18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4822" y="233516"/>
            <a:ext cx="2243657" cy="2311786"/>
          </a:xfrm>
          <a:prstGeom prst="rect">
            <a:avLst/>
          </a:prstGeom>
          <a:solidFill>
            <a:srgbClr val="007233"/>
          </a:solidFill>
        </p:spPr>
        <p:txBody>
          <a:bodyPr vert="horz" lIns="91409" tIns="45705" rIns="91409" bIns="45705" rtlCol="0" anchor="t" anchorCtr="0">
            <a:normAutofit fontScale="25000" lnSpcReduction="20000"/>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lnSpc>
                <a:spcPct val="120000"/>
              </a:lnSpc>
            </a:pPr>
            <a:r>
              <a:rPr lang="en-US" sz="3200" b="1" dirty="0" smtClean="0"/>
              <a:t>       </a:t>
            </a:r>
            <a:br>
              <a:rPr lang="en-US" sz="3200" b="1" dirty="0" smtClean="0"/>
            </a:br>
            <a:r>
              <a:rPr lang="en-US" sz="3200" b="1" dirty="0" smtClean="0"/>
              <a:t>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t>
            </a:r>
            <a:br>
              <a:rPr lang="en-US" sz="3200" b="1" dirty="0" smtClean="0"/>
            </a:br>
            <a:r>
              <a:rPr lang="en-US" sz="3200" b="1" dirty="0" smtClean="0"/>
              <a:t/>
            </a:r>
            <a:br>
              <a:rPr lang="en-US" sz="3200" b="1" dirty="0" smtClean="0"/>
            </a:br>
            <a:r>
              <a:rPr lang="en-US" sz="3200" b="1" dirty="0" smtClean="0"/>
              <a:t/>
            </a:r>
            <a:br>
              <a:rPr lang="en-US" sz="3200" b="1" dirty="0" smtClean="0"/>
            </a:br>
            <a:r>
              <a:rPr lang="en-US" sz="3600" b="1" u="sng" dirty="0" smtClean="0"/>
              <a:t/>
            </a:r>
            <a:br>
              <a:rPr lang="en-US" sz="3600" b="1" u="sng" dirty="0" smtClean="0"/>
            </a:br>
            <a:endParaRPr lang="en-US" sz="2800" u="sng" dirty="0"/>
          </a:p>
        </p:txBody>
      </p:sp>
      <p:pic>
        <p:nvPicPr>
          <p:cNvPr id="5" name="Picture 4" descr="C:\Users\PARTHASARATHI\Desktop\LU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39" y="333567"/>
            <a:ext cx="2035175" cy="208438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2893324" y="581546"/>
            <a:ext cx="9075763" cy="1629389"/>
          </a:xfrm>
          <a:prstGeom prst="rect">
            <a:avLst/>
          </a:prstGeom>
          <a:solidFill>
            <a:srgbClr val="007233"/>
          </a:solidFill>
        </p:spPr>
        <p:txBody>
          <a:bodyPr vert="horz" lIns="91409" tIns="45705" rIns="91409" bIns="45705" rtlCol="0" anchor="t" anchorCtr="0">
            <a:normAutofit fontScale="92500"/>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pPr algn="ctr">
              <a:lnSpc>
                <a:spcPct val="120000"/>
              </a:lnSpc>
            </a:pPr>
            <a:endParaRPr lang="en-US" sz="3200" dirty="0" smtClean="0">
              <a:solidFill>
                <a:schemeClr val="bg1"/>
              </a:solidFill>
            </a:endParaRPr>
          </a:p>
          <a:p>
            <a:pPr algn="ctr">
              <a:lnSpc>
                <a:spcPct val="120000"/>
              </a:lnSpc>
            </a:pPr>
            <a:r>
              <a:rPr lang="en-US" sz="3800" dirty="0" smtClean="0">
                <a:solidFill>
                  <a:schemeClr val="bg1"/>
                </a:solidFill>
              </a:rPr>
              <a:t>Presentation for the </a:t>
            </a:r>
            <a:r>
              <a:rPr lang="en-US" sz="3800" dirty="0">
                <a:solidFill>
                  <a:schemeClr val="bg1"/>
                </a:solidFill>
              </a:rPr>
              <a:t>proposed </a:t>
            </a:r>
            <a:r>
              <a:rPr lang="en-US" sz="3800" dirty="0" smtClean="0">
                <a:solidFill>
                  <a:schemeClr val="bg1"/>
                </a:solidFill>
              </a:rPr>
              <a:t>Android </a:t>
            </a:r>
            <a:r>
              <a:rPr lang="en-US" sz="3800" dirty="0">
                <a:solidFill>
                  <a:schemeClr val="bg1"/>
                </a:solidFill>
              </a:rPr>
              <a:t>P</a:t>
            </a:r>
            <a:r>
              <a:rPr lang="en-US" sz="3800" dirty="0" smtClean="0">
                <a:solidFill>
                  <a:schemeClr val="bg1"/>
                </a:solidFill>
              </a:rPr>
              <a:t>roject</a:t>
            </a:r>
            <a:r>
              <a:rPr lang="en-US" sz="3800" b="1" dirty="0" smtClean="0">
                <a:solidFill>
                  <a:schemeClr val="bg1"/>
                </a:solidFill>
              </a:rPr>
              <a:t>.</a:t>
            </a:r>
            <a:endParaRPr lang="en-US" sz="3800" dirty="0">
              <a:solidFill>
                <a:schemeClr val="bg1"/>
              </a:solidFill>
            </a:endParaRPr>
          </a:p>
        </p:txBody>
      </p:sp>
      <p:sp>
        <p:nvSpPr>
          <p:cNvPr id="8" name="Subtitle 3"/>
          <p:cNvSpPr txBox="1">
            <a:spLocks/>
          </p:cNvSpPr>
          <p:nvPr/>
        </p:nvSpPr>
        <p:spPr>
          <a:xfrm>
            <a:off x="193271" y="3002507"/>
            <a:ext cx="11775816" cy="3590709"/>
          </a:xfrm>
          <a:prstGeom prst="rect">
            <a:avLst/>
          </a:prstGeom>
        </p:spPr>
        <p:txBody>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0" dirty="0" smtClean="0"/>
              <a:t> @Project </a:t>
            </a:r>
            <a:r>
              <a:rPr lang="en-US" sz="2800" b="0" dirty="0"/>
              <a:t>Supervisor </a:t>
            </a:r>
            <a:r>
              <a:rPr lang="en-US" sz="2800" b="0" dirty="0" smtClean="0"/>
              <a:t>                             @Project Presented by, </a:t>
            </a:r>
            <a:endParaRPr lang="en-US" sz="2800" b="0" dirty="0"/>
          </a:p>
          <a:p>
            <a:pPr marL="0" indent="0">
              <a:buNone/>
            </a:pPr>
            <a:r>
              <a:rPr lang="en-US" sz="2800" dirty="0" smtClean="0"/>
              <a:t> </a:t>
            </a:r>
            <a:r>
              <a:rPr lang="en-US" sz="2400" b="0" dirty="0" smtClean="0"/>
              <a:t>Arafat </a:t>
            </a:r>
            <a:r>
              <a:rPr lang="en-US" sz="2400" b="0" dirty="0" err="1"/>
              <a:t>Habib</a:t>
            </a:r>
            <a:r>
              <a:rPr lang="en-US" sz="2400" b="0" dirty="0"/>
              <a:t> </a:t>
            </a:r>
            <a:r>
              <a:rPr lang="en-US" sz="2400" b="0" dirty="0" err="1" smtClean="0"/>
              <a:t>Quraishi</a:t>
            </a:r>
            <a:r>
              <a:rPr lang="en-US" sz="2400" b="0" dirty="0" smtClean="0"/>
              <a:t>.</a:t>
            </a:r>
            <a:r>
              <a:rPr lang="en-US" sz="2400" b="0" dirty="0"/>
              <a:t> </a:t>
            </a:r>
            <a:r>
              <a:rPr lang="en-US" sz="2400" b="0" dirty="0" smtClean="0"/>
              <a:t>                                    Partha </a:t>
            </a:r>
            <a:r>
              <a:rPr lang="en-US" sz="2400" b="0" dirty="0"/>
              <a:t>Sarathi </a:t>
            </a:r>
            <a:r>
              <a:rPr lang="en-US" sz="2400" b="0" dirty="0" smtClean="0"/>
              <a:t>Kundu. | id: 1612020216</a:t>
            </a:r>
            <a:endParaRPr lang="en-US" sz="2400" b="0" dirty="0"/>
          </a:p>
          <a:p>
            <a:pPr marL="0" indent="0">
              <a:buNone/>
            </a:pPr>
            <a:r>
              <a:rPr lang="en-US" sz="2400" b="0" dirty="0" smtClean="0"/>
              <a:t> Senior Lecturer.</a:t>
            </a:r>
            <a:r>
              <a:rPr lang="en-US" sz="2400" b="0" dirty="0"/>
              <a:t> </a:t>
            </a:r>
            <a:r>
              <a:rPr lang="en-US" sz="2400" b="0" dirty="0" smtClean="0"/>
              <a:t>                                              MD </a:t>
            </a:r>
            <a:r>
              <a:rPr lang="en-US" sz="2400" b="0" dirty="0"/>
              <a:t>Imran Hossain</a:t>
            </a:r>
            <a:r>
              <a:rPr lang="en-US" sz="2400" b="0" dirty="0" smtClean="0"/>
              <a:t>.     | id: </a:t>
            </a:r>
            <a:r>
              <a:rPr lang="en-US" sz="2400" b="0" dirty="0"/>
              <a:t>1432020028 </a:t>
            </a:r>
            <a:endParaRPr lang="en-US" sz="2400" b="0" dirty="0" smtClean="0"/>
          </a:p>
          <a:p>
            <a:pPr marL="0" indent="0">
              <a:buNone/>
            </a:pPr>
            <a:r>
              <a:rPr lang="en-US" sz="2400" b="0" dirty="0" smtClean="0"/>
              <a:t> Member, Routine Committee,</a:t>
            </a:r>
            <a:r>
              <a:rPr lang="en-US" sz="2400" dirty="0" smtClean="0"/>
              <a:t>                </a:t>
            </a:r>
            <a:r>
              <a:rPr lang="en-US" sz="2400" b="0" dirty="0" smtClean="0"/>
              <a:t>Department </a:t>
            </a:r>
            <a:r>
              <a:rPr lang="en-US" sz="2400" b="0" dirty="0"/>
              <a:t>Of Computer Science &amp; Engineering,</a:t>
            </a:r>
            <a:r>
              <a:rPr lang="en-US" sz="2400" dirty="0"/>
              <a:t> </a:t>
            </a:r>
            <a:endParaRPr lang="en-US" sz="2400" b="0" dirty="0" smtClean="0"/>
          </a:p>
          <a:p>
            <a:pPr marL="0" indent="0">
              <a:buNone/>
            </a:pPr>
            <a:r>
              <a:rPr lang="en-US" sz="2400" b="0" dirty="0" smtClean="0"/>
              <a:t> </a:t>
            </a:r>
            <a:r>
              <a:rPr lang="en-US" sz="2400" b="0" dirty="0"/>
              <a:t>Computer Science &amp; </a:t>
            </a:r>
            <a:r>
              <a:rPr lang="en-US" sz="2400" b="0" dirty="0" smtClean="0"/>
              <a:t>Engineering.                    Leading </a:t>
            </a:r>
            <a:r>
              <a:rPr lang="en-US" sz="2400" b="0" dirty="0"/>
              <a:t>University, </a:t>
            </a:r>
            <a:r>
              <a:rPr lang="en-US" sz="2400" b="0" dirty="0" err="1"/>
              <a:t>Sylhet</a:t>
            </a:r>
            <a:r>
              <a:rPr lang="en-US" sz="2400" b="0" dirty="0"/>
              <a:t>, Bangladesh.</a:t>
            </a:r>
            <a:r>
              <a:rPr lang="en-US" sz="2400" dirty="0"/>
              <a:t> </a:t>
            </a:r>
            <a:endParaRPr lang="en-US" sz="2400" dirty="0" smtClean="0"/>
          </a:p>
          <a:p>
            <a:pPr marL="0" indent="0">
              <a:buNone/>
            </a:pPr>
            <a:r>
              <a:rPr lang="en-US" sz="2800" b="0" dirty="0" smtClean="0"/>
              <a:t>  </a:t>
            </a:r>
            <a:endParaRPr lang="en-US" sz="2800" b="0" dirty="0"/>
          </a:p>
        </p:txBody>
      </p:sp>
    </p:spTree>
    <p:extLst>
      <p:ext uri="{BB962C8B-B14F-4D97-AF65-F5344CB8AC3E}">
        <p14:creationId xmlns:p14="http://schemas.microsoft.com/office/powerpoint/2010/main" val="1002397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algn="just"/>
            <a:r>
              <a:rPr lang="en-GB" sz="3400" b="1" u="sng" dirty="0" smtClean="0"/>
              <a:t>Targeted users</a:t>
            </a:r>
            <a:r>
              <a:rPr lang="en-GB" sz="3400" b="1" dirty="0" smtClean="0"/>
              <a:t>: Our most valuable targeted users are students those who are just passed intermediate examination. All over we are targeting the students and the guardians. </a:t>
            </a:r>
          </a:p>
          <a:p>
            <a:pPr algn="just"/>
            <a:r>
              <a:rPr lang="en-GB" sz="3400" b="1" dirty="0" smtClean="0"/>
              <a:t>Anyone who is intended to know the public University information and want to get benefited with the information to be sure which University is perfect for them for the admission examination. </a:t>
            </a:r>
          </a:p>
        </p:txBody>
      </p:sp>
      <p:sp>
        <p:nvSpPr>
          <p:cNvPr id="4" name="Title 1"/>
          <p:cNvSpPr txBox="1">
            <a:spLocks/>
          </p:cNvSpPr>
          <p:nvPr/>
        </p:nvSpPr>
        <p:spPr>
          <a:xfrm>
            <a:off x="199294" y="188275"/>
            <a:ext cx="11746522" cy="1177387"/>
          </a:xfrm>
          <a:prstGeom prst="rect">
            <a:avLst/>
          </a:prstGeom>
          <a:solidFill>
            <a:srgbClr val="007233"/>
          </a:solidFill>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GB" sz="3200" dirty="0" smtClean="0">
                <a:solidFill>
                  <a:schemeClr val="bg1"/>
                </a:solidFill>
              </a:rPr>
              <a:t>		</a:t>
            </a:r>
            <a:endParaRPr lang="en-GB" sz="3200" dirty="0">
              <a:solidFill>
                <a:schemeClr val="bg1"/>
              </a:solidFill>
            </a:endParaRPr>
          </a:p>
          <a:p>
            <a:r>
              <a:rPr lang="en-GB" sz="3900" dirty="0" smtClean="0">
                <a:solidFill>
                  <a:schemeClr val="bg1"/>
                </a:solidFill>
              </a:rPr>
              <a:t>		  </a:t>
            </a:r>
            <a:r>
              <a:rPr lang="en-US" sz="4000" dirty="0" smtClean="0">
                <a:solidFill>
                  <a:schemeClr val="bg1"/>
                </a:solidFill>
              </a:rPr>
              <a:t>Targeted </a:t>
            </a:r>
            <a:r>
              <a:rPr lang="en-US" sz="4000" dirty="0">
                <a:solidFill>
                  <a:schemeClr val="bg1"/>
                </a:solidFill>
              </a:rPr>
              <a:t>U</a:t>
            </a:r>
            <a:r>
              <a:rPr lang="en-US" sz="4000" dirty="0" smtClean="0">
                <a:solidFill>
                  <a:schemeClr val="bg1"/>
                </a:solidFill>
              </a:rPr>
              <a:t>sers &amp; </a:t>
            </a:r>
            <a:r>
              <a:rPr lang="en-US" sz="4000" dirty="0">
                <a:solidFill>
                  <a:schemeClr val="bg1"/>
                </a:solidFill>
              </a:rPr>
              <a:t>W</a:t>
            </a:r>
            <a:r>
              <a:rPr lang="en-US" sz="4000" dirty="0" smtClean="0">
                <a:solidFill>
                  <a:schemeClr val="bg1"/>
                </a:solidFill>
              </a:rPr>
              <a:t>hy </a:t>
            </a:r>
            <a:r>
              <a:rPr lang="en-US" sz="4000" dirty="0">
                <a:solidFill>
                  <a:schemeClr val="bg1"/>
                </a:solidFill>
              </a:rPr>
              <a:t>T</a:t>
            </a:r>
            <a:r>
              <a:rPr lang="en-US" sz="4000" dirty="0" smtClean="0">
                <a:solidFill>
                  <a:schemeClr val="bg1"/>
                </a:solidFill>
              </a:rPr>
              <a:t>hey’ll Use? </a:t>
            </a:r>
            <a:endParaRPr lang="en-GB" sz="2800" dirty="0">
              <a:solidFill>
                <a:schemeClr val="bg1"/>
              </a:solidFill>
            </a:endParaRPr>
          </a:p>
        </p:txBody>
      </p:sp>
    </p:spTree>
    <p:extLst>
      <p:ext uri="{BB962C8B-B14F-4D97-AF65-F5344CB8AC3E}">
        <p14:creationId xmlns:p14="http://schemas.microsoft.com/office/powerpoint/2010/main" val="10234817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365662"/>
            <a:ext cx="11525250" cy="5312952"/>
          </a:xfrm>
        </p:spPr>
        <p:txBody>
          <a:bodyPr>
            <a:normAutofit/>
          </a:bodyPr>
          <a:lstStyle/>
          <a:p>
            <a:r>
              <a:rPr lang="en-GB" sz="4000" b="1" u="sng" dirty="0"/>
              <a:t>T</a:t>
            </a:r>
            <a:r>
              <a:rPr lang="en-GB" sz="4000" b="1" u="sng" dirty="0" smtClean="0"/>
              <a:t>hey’ll use our product because</a:t>
            </a:r>
            <a:r>
              <a:rPr lang="en-GB" sz="4000" dirty="0" smtClean="0"/>
              <a:t>:</a:t>
            </a:r>
          </a:p>
          <a:p>
            <a:pPr lvl="1"/>
            <a:r>
              <a:rPr lang="en-US" sz="3600" dirty="0" smtClean="0"/>
              <a:t>The students will get the most preferred university list according to their qualification.</a:t>
            </a:r>
          </a:p>
          <a:p>
            <a:pPr lvl="1"/>
            <a:r>
              <a:rPr lang="en-US" sz="3600" dirty="0" smtClean="0">
                <a:solidFill>
                  <a:schemeClr val="bg2">
                    <a:lumMod val="10000"/>
                  </a:schemeClr>
                </a:solidFill>
              </a:rPr>
              <a:t>The guardians and the students both will get the most up to date information about the universities of Bangladesh.</a:t>
            </a:r>
            <a:endParaRPr lang="en-US" sz="3600" b="1" dirty="0" smtClean="0">
              <a:solidFill>
                <a:schemeClr val="bg2">
                  <a:lumMod val="10000"/>
                </a:schemeClr>
              </a:solidFill>
            </a:endParaRPr>
          </a:p>
          <a:p>
            <a:pPr lvl="1"/>
            <a:r>
              <a:rPr lang="en-US" sz="3600" dirty="0" smtClean="0">
                <a:solidFill>
                  <a:schemeClr val="bg2">
                    <a:lumMod val="10000"/>
                  </a:schemeClr>
                </a:solidFill>
              </a:rPr>
              <a:t>The extra time to decide which university to do admission exam will be saved.</a:t>
            </a:r>
            <a:endParaRPr lang="en-US" sz="3600" b="1" dirty="0" smtClean="0">
              <a:solidFill>
                <a:schemeClr val="bg2">
                  <a:lumMod val="10000"/>
                </a:schemeClr>
              </a:solidFill>
            </a:endParaRPr>
          </a:p>
        </p:txBody>
      </p:sp>
      <p:sp>
        <p:nvSpPr>
          <p:cNvPr id="4" name="Title 1"/>
          <p:cNvSpPr txBox="1">
            <a:spLocks/>
          </p:cNvSpPr>
          <p:nvPr/>
        </p:nvSpPr>
        <p:spPr>
          <a:xfrm>
            <a:off x="199294" y="188275"/>
            <a:ext cx="11746522" cy="1177387"/>
          </a:xfrm>
          <a:prstGeom prst="rect">
            <a:avLst/>
          </a:prstGeom>
          <a:solidFill>
            <a:srgbClr val="007233"/>
          </a:solidFill>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GB" sz="3200" dirty="0" smtClean="0">
                <a:solidFill>
                  <a:schemeClr val="bg1"/>
                </a:solidFill>
              </a:rPr>
              <a:t>		</a:t>
            </a:r>
            <a:endParaRPr lang="en-GB" sz="3200" dirty="0">
              <a:solidFill>
                <a:schemeClr val="bg1"/>
              </a:solidFill>
            </a:endParaRPr>
          </a:p>
          <a:p>
            <a:r>
              <a:rPr lang="en-GB" sz="3900" dirty="0">
                <a:solidFill>
                  <a:schemeClr val="bg1"/>
                </a:solidFill>
              </a:rPr>
              <a:t>	</a:t>
            </a:r>
            <a:r>
              <a:rPr lang="en-US" sz="4000" dirty="0" smtClean="0">
                <a:solidFill>
                  <a:schemeClr val="bg1"/>
                </a:solidFill>
              </a:rPr>
              <a:t>Targeted </a:t>
            </a:r>
            <a:r>
              <a:rPr lang="en-US" sz="4000" dirty="0">
                <a:solidFill>
                  <a:schemeClr val="bg1"/>
                </a:solidFill>
              </a:rPr>
              <a:t>U</a:t>
            </a:r>
            <a:r>
              <a:rPr lang="en-US" sz="4000" dirty="0" smtClean="0">
                <a:solidFill>
                  <a:schemeClr val="bg1"/>
                </a:solidFill>
              </a:rPr>
              <a:t>sers &amp; </a:t>
            </a:r>
            <a:r>
              <a:rPr lang="en-US" sz="4000" dirty="0">
                <a:solidFill>
                  <a:schemeClr val="bg1"/>
                </a:solidFill>
              </a:rPr>
              <a:t>W</a:t>
            </a:r>
            <a:r>
              <a:rPr lang="en-US" sz="4000" dirty="0" smtClean="0">
                <a:solidFill>
                  <a:schemeClr val="bg1"/>
                </a:solidFill>
              </a:rPr>
              <a:t>hy </a:t>
            </a:r>
            <a:r>
              <a:rPr lang="en-US" sz="4000" dirty="0">
                <a:solidFill>
                  <a:schemeClr val="bg1"/>
                </a:solidFill>
              </a:rPr>
              <a:t>T</a:t>
            </a:r>
            <a:r>
              <a:rPr lang="en-US" sz="4000" dirty="0" smtClean="0">
                <a:solidFill>
                  <a:schemeClr val="bg1"/>
                </a:solidFill>
              </a:rPr>
              <a:t>hey’ll Use? </a:t>
            </a:r>
            <a:r>
              <a:rPr lang="en-US" sz="2800" dirty="0" smtClean="0">
                <a:solidFill>
                  <a:schemeClr val="bg1"/>
                </a:solidFill>
              </a:rPr>
              <a:t>(continued)</a:t>
            </a:r>
            <a:endParaRPr lang="en-GB" sz="2800" dirty="0">
              <a:solidFill>
                <a:schemeClr val="bg1"/>
              </a:solidFill>
            </a:endParaRPr>
          </a:p>
        </p:txBody>
      </p:sp>
    </p:spTree>
    <p:extLst>
      <p:ext uri="{BB962C8B-B14F-4D97-AF65-F5344CB8AC3E}">
        <p14:creationId xmlns:p14="http://schemas.microsoft.com/office/powerpoint/2010/main" val="10234817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09930" y="1306340"/>
            <a:ext cx="11525250" cy="5290388"/>
          </a:xfrm>
        </p:spPr>
        <p:txBody>
          <a:bodyPr>
            <a:normAutofit/>
          </a:bodyPr>
          <a:lstStyle/>
          <a:p>
            <a:r>
              <a:rPr lang="en-GB" sz="3600" b="1" u="sng" dirty="0" smtClean="0"/>
              <a:t>Challenges</a:t>
            </a:r>
            <a:r>
              <a:rPr lang="en-GB" sz="3600" dirty="0" smtClean="0"/>
              <a:t>: On our project the main challenges is to maintain the information flow about the Universities cause we need to give the latest information to the students about the University admission examination. So here we need some promising authority to continue the program for the students.</a:t>
            </a:r>
          </a:p>
          <a:p>
            <a:r>
              <a:rPr lang="en-GB" sz="3600" b="1" u="sng" dirty="0" smtClean="0"/>
              <a:t>Competitor</a:t>
            </a:r>
            <a:r>
              <a:rPr lang="en-GB" sz="3600" dirty="0" smtClean="0"/>
              <a:t>: In our specified problem, we have no competitors as the play store has a little number of such application to support the students and the guardians. </a:t>
            </a:r>
          </a:p>
        </p:txBody>
      </p:sp>
      <p:sp>
        <p:nvSpPr>
          <p:cNvPr id="4" name="Title 1"/>
          <p:cNvSpPr txBox="1">
            <a:spLocks/>
          </p:cNvSpPr>
          <p:nvPr/>
        </p:nvSpPr>
        <p:spPr>
          <a:xfrm>
            <a:off x="199294" y="188275"/>
            <a:ext cx="11746522" cy="999257"/>
          </a:xfrm>
          <a:prstGeom prst="rect">
            <a:avLst/>
          </a:prstGeom>
          <a:solidFill>
            <a:srgbClr val="007233"/>
          </a:solidFill>
        </p:spPr>
        <p:txBody>
          <a:bodyPr vert="horz" lIns="91409" tIns="45705" rIns="91409" bIns="45705" rtlCol="0" anchor="t" anchorCtr="0">
            <a:normAutofit lnSpcReduction="10000"/>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GB" sz="3200" dirty="0" smtClean="0">
                <a:solidFill>
                  <a:schemeClr val="bg1"/>
                </a:solidFill>
              </a:rPr>
              <a:t>		</a:t>
            </a:r>
            <a:endParaRPr lang="en-GB" sz="3200" dirty="0">
              <a:solidFill>
                <a:schemeClr val="bg1"/>
              </a:solidFill>
            </a:endParaRPr>
          </a:p>
          <a:p>
            <a:r>
              <a:rPr lang="en-GB" sz="3900" dirty="0">
                <a:solidFill>
                  <a:schemeClr val="bg1"/>
                </a:solidFill>
              </a:rPr>
              <a:t>	 </a:t>
            </a:r>
            <a:r>
              <a:rPr lang="en-GB" sz="3900" dirty="0" smtClean="0">
                <a:solidFill>
                  <a:schemeClr val="bg1"/>
                </a:solidFill>
              </a:rPr>
              <a:t>   </a:t>
            </a:r>
            <a:r>
              <a:rPr lang="en-US" dirty="0">
                <a:solidFill>
                  <a:schemeClr val="bg1"/>
                </a:solidFill>
              </a:rPr>
              <a:t>Possible challenges and competitors </a:t>
            </a:r>
            <a:endParaRPr lang="en-GB" dirty="0">
              <a:solidFill>
                <a:schemeClr val="bg1"/>
              </a:solidFill>
            </a:endParaRPr>
          </a:p>
        </p:txBody>
      </p:sp>
    </p:spTree>
    <p:extLst>
      <p:ext uri="{BB962C8B-B14F-4D97-AF65-F5344CB8AC3E}">
        <p14:creationId xmlns:p14="http://schemas.microsoft.com/office/powerpoint/2010/main" val="6864970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algn="just"/>
            <a:r>
              <a:rPr lang="en-GB" sz="3600" b="1" u="sng" dirty="0" smtClean="0"/>
              <a:t>How to overcome ?</a:t>
            </a:r>
            <a:r>
              <a:rPr lang="en-GB" sz="3600" dirty="0" smtClean="0"/>
              <a:t>: We believe that if anybody want to do great things then they must have to love what they are doing. So as we love the idea to support the students as well as the guardians and we are working on it.</a:t>
            </a:r>
          </a:p>
          <a:p>
            <a:pPr algn="just"/>
            <a:r>
              <a:rPr lang="en-GB" sz="3600" b="1" i="1" u="sng" dirty="0" smtClean="0"/>
              <a:t>We are better because we are working with the offline database system like SQLite  where we are using predefined database for the information to be supplied to the students and the guardians.</a:t>
            </a:r>
            <a:endParaRPr lang="en-GB" sz="3600" i="1" dirty="0" smtClean="0"/>
          </a:p>
        </p:txBody>
      </p:sp>
      <p:sp>
        <p:nvSpPr>
          <p:cNvPr id="4" name="Title 1"/>
          <p:cNvSpPr txBox="1">
            <a:spLocks/>
          </p:cNvSpPr>
          <p:nvPr/>
        </p:nvSpPr>
        <p:spPr>
          <a:xfrm>
            <a:off x="199294" y="188275"/>
            <a:ext cx="11746522" cy="999257"/>
          </a:xfrm>
          <a:prstGeom prst="rect">
            <a:avLst/>
          </a:prstGeom>
          <a:solidFill>
            <a:srgbClr val="007233"/>
          </a:solidFill>
        </p:spPr>
        <p:txBody>
          <a:bodyPr vert="horz" lIns="91409" tIns="45705" rIns="91409" bIns="45705" rtlCol="0" anchor="t" anchorCtr="0">
            <a:normAutofit lnSpcReduction="10000"/>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GB" sz="3200" dirty="0" smtClean="0">
                <a:solidFill>
                  <a:schemeClr val="bg1"/>
                </a:solidFill>
              </a:rPr>
              <a:t>		</a:t>
            </a:r>
            <a:endParaRPr lang="en-GB" sz="3200" dirty="0">
              <a:solidFill>
                <a:schemeClr val="bg1"/>
              </a:solidFill>
            </a:endParaRPr>
          </a:p>
          <a:p>
            <a:pPr algn="ctr"/>
            <a:r>
              <a:rPr lang="en-GB" sz="3900" dirty="0">
                <a:solidFill>
                  <a:schemeClr val="bg1"/>
                </a:solidFill>
              </a:rPr>
              <a:t>	</a:t>
            </a:r>
            <a:r>
              <a:rPr lang="en-GB" sz="3900" dirty="0" smtClean="0">
                <a:solidFill>
                  <a:schemeClr val="bg1"/>
                </a:solidFill>
              </a:rPr>
              <a:t>O</a:t>
            </a:r>
            <a:r>
              <a:rPr lang="en-US" dirty="0" err="1" smtClean="0">
                <a:solidFill>
                  <a:schemeClr val="bg1"/>
                </a:solidFill>
              </a:rPr>
              <a:t>vercome</a:t>
            </a:r>
            <a:r>
              <a:rPr lang="en-US" dirty="0" smtClean="0">
                <a:solidFill>
                  <a:schemeClr val="bg1"/>
                </a:solidFill>
              </a:rPr>
              <a:t> </a:t>
            </a:r>
            <a:r>
              <a:rPr lang="en-US" dirty="0" smtClean="0">
                <a:solidFill>
                  <a:schemeClr val="bg1"/>
                </a:solidFill>
              </a:rPr>
              <a:t>the </a:t>
            </a:r>
            <a:r>
              <a:rPr lang="en-US" dirty="0" smtClean="0">
                <a:solidFill>
                  <a:schemeClr val="bg1"/>
                </a:solidFill>
              </a:rPr>
              <a:t>challenge </a:t>
            </a:r>
            <a:endParaRPr lang="en-GB" dirty="0">
              <a:solidFill>
                <a:schemeClr val="bg1"/>
              </a:solidFill>
            </a:endParaRPr>
          </a:p>
        </p:txBody>
      </p:sp>
    </p:spTree>
    <p:extLst>
      <p:ext uri="{BB962C8B-B14F-4D97-AF65-F5344CB8AC3E}">
        <p14:creationId xmlns:p14="http://schemas.microsoft.com/office/powerpoint/2010/main" val="28152658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PARTHASARATHI\Desktop\than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8" y="27296"/>
            <a:ext cx="12178352" cy="683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995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98764" y="2088108"/>
            <a:ext cx="11162806" cy="4541292"/>
          </a:xfrm>
        </p:spPr>
        <p:txBody>
          <a:bodyPr>
            <a:normAutofit/>
          </a:bodyPr>
          <a:lstStyle/>
          <a:p>
            <a:pPr algn="just"/>
            <a:r>
              <a:rPr lang="en-US" sz="3600" u="sng" dirty="0" smtClean="0"/>
              <a:t>Project Type</a:t>
            </a:r>
            <a:r>
              <a:rPr lang="en-US" sz="3600" dirty="0" smtClean="0"/>
              <a:t>: Education and Admission System.</a:t>
            </a:r>
          </a:p>
          <a:p>
            <a:pPr algn="just"/>
            <a:r>
              <a:rPr lang="en-US" sz="3600" u="sng" dirty="0" smtClean="0">
                <a:solidFill>
                  <a:schemeClr val="bg2">
                    <a:lumMod val="10000"/>
                  </a:schemeClr>
                </a:solidFill>
              </a:rPr>
              <a:t>Project Title</a:t>
            </a:r>
            <a:r>
              <a:rPr lang="en-US" sz="3600" dirty="0" smtClean="0">
                <a:solidFill>
                  <a:schemeClr val="bg2">
                    <a:lumMod val="10000"/>
                  </a:schemeClr>
                </a:solidFill>
              </a:rPr>
              <a:t>: University Admission App.</a:t>
            </a:r>
            <a:endParaRPr lang="en-US" sz="3600" dirty="0">
              <a:solidFill>
                <a:schemeClr val="bg2">
                  <a:lumMod val="10000"/>
                </a:schemeClr>
              </a:solidFill>
            </a:endParaRPr>
          </a:p>
          <a:p>
            <a:pPr lvl="0" algn="just"/>
            <a:r>
              <a:rPr lang="en-US" sz="3600" u="sng" dirty="0" smtClean="0">
                <a:solidFill>
                  <a:schemeClr val="bg2">
                    <a:lumMod val="10000"/>
                  </a:schemeClr>
                </a:solidFill>
              </a:rPr>
              <a:t>Project Specification</a:t>
            </a:r>
            <a:r>
              <a:rPr lang="en-US" sz="3600" dirty="0" smtClean="0">
                <a:solidFill>
                  <a:schemeClr val="bg2">
                    <a:lumMod val="10000"/>
                  </a:schemeClr>
                </a:solidFill>
              </a:rPr>
              <a:t>: </a:t>
            </a:r>
            <a:r>
              <a:rPr lang="en-US" sz="3600" dirty="0"/>
              <a:t>All public university and admission information with automatic suggested university </a:t>
            </a:r>
            <a:r>
              <a:rPr lang="en-US" sz="3600" dirty="0" smtClean="0"/>
              <a:t>names </a:t>
            </a:r>
            <a:r>
              <a:rPr lang="en-US" sz="3600" dirty="0"/>
              <a:t>to apply </a:t>
            </a:r>
            <a:r>
              <a:rPr lang="en-US" sz="3600" dirty="0" smtClean="0"/>
              <a:t>for </a:t>
            </a:r>
            <a:r>
              <a:rPr lang="en-US" sz="3600" dirty="0"/>
              <a:t>the admission test.</a:t>
            </a:r>
          </a:p>
          <a:p>
            <a:pPr algn="just"/>
            <a:endParaRPr lang="en-GB" sz="3600" dirty="0">
              <a:solidFill>
                <a:schemeClr val="bg2">
                  <a:lumMod val="10000"/>
                </a:schemeClr>
              </a:solidFill>
            </a:endParaRPr>
          </a:p>
        </p:txBody>
      </p:sp>
      <p:sp>
        <p:nvSpPr>
          <p:cNvPr id="3" name="Title 1"/>
          <p:cNvSpPr txBox="1">
            <a:spLocks/>
          </p:cNvSpPr>
          <p:nvPr/>
        </p:nvSpPr>
        <p:spPr>
          <a:xfrm>
            <a:off x="199293" y="247651"/>
            <a:ext cx="11746522" cy="1260515"/>
          </a:xfrm>
          <a:prstGeom prst="rect">
            <a:avLst/>
          </a:prstGeom>
          <a:solidFill>
            <a:srgbClr val="007233"/>
          </a:solidFill>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GB" sz="3200" dirty="0" smtClean="0">
                <a:solidFill>
                  <a:schemeClr val="bg1"/>
                </a:solidFill>
              </a:rPr>
              <a:t>		</a:t>
            </a:r>
            <a:endParaRPr lang="en-GB" sz="3200" dirty="0">
              <a:solidFill>
                <a:schemeClr val="bg1"/>
              </a:solidFill>
            </a:endParaRPr>
          </a:p>
          <a:p>
            <a:r>
              <a:rPr lang="en-GB" sz="3900" dirty="0" smtClean="0">
                <a:solidFill>
                  <a:schemeClr val="bg1"/>
                </a:solidFill>
              </a:rPr>
              <a:t>			        </a:t>
            </a:r>
            <a:r>
              <a:rPr lang="en-GB" sz="4800" dirty="0" smtClean="0">
                <a:solidFill>
                  <a:schemeClr val="bg1"/>
                </a:solidFill>
              </a:rPr>
              <a:t>About </a:t>
            </a:r>
            <a:r>
              <a:rPr lang="en-GB" sz="4800" dirty="0">
                <a:solidFill>
                  <a:schemeClr val="bg1"/>
                </a:solidFill>
              </a:rPr>
              <a:t>The </a:t>
            </a:r>
            <a:r>
              <a:rPr lang="en-GB" sz="4800" dirty="0" smtClean="0">
                <a:solidFill>
                  <a:schemeClr val="bg1"/>
                </a:solidFill>
              </a:rPr>
              <a:t>Project</a:t>
            </a:r>
            <a:endParaRPr lang="en-GB" sz="4800" dirty="0">
              <a:solidFill>
                <a:schemeClr val="bg1"/>
              </a:solidFill>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08436" y="2306472"/>
            <a:ext cx="11525250" cy="4148881"/>
          </a:xfrm>
        </p:spPr>
        <p:txBody>
          <a:bodyPr/>
          <a:lstStyle/>
          <a:p>
            <a:r>
              <a:rPr lang="en-US" sz="4400" dirty="0" smtClean="0"/>
              <a:t>Android Platform.</a:t>
            </a:r>
          </a:p>
          <a:p>
            <a:r>
              <a:rPr lang="en-US" sz="4400" dirty="0" smtClean="0"/>
              <a:t>SQLite Database System.</a:t>
            </a:r>
          </a:p>
          <a:p>
            <a:pPr marL="0" indent="0">
              <a:buNone/>
            </a:pPr>
            <a:endParaRPr lang="en-US" sz="4400" dirty="0" smtClean="0"/>
          </a:p>
        </p:txBody>
      </p:sp>
      <p:sp>
        <p:nvSpPr>
          <p:cNvPr id="5" name="Title 1"/>
          <p:cNvSpPr txBox="1">
            <a:spLocks/>
          </p:cNvSpPr>
          <p:nvPr/>
        </p:nvSpPr>
        <p:spPr>
          <a:xfrm>
            <a:off x="199294" y="188274"/>
            <a:ext cx="11746522" cy="1435810"/>
          </a:xfrm>
          <a:prstGeom prst="rect">
            <a:avLst/>
          </a:prstGeom>
          <a:solidFill>
            <a:srgbClr val="007233"/>
          </a:solidFill>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GB" sz="3200" dirty="0" smtClean="0">
                <a:solidFill>
                  <a:schemeClr val="bg1"/>
                </a:solidFill>
              </a:rPr>
              <a:t>		</a:t>
            </a:r>
            <a:endParaRPr lang="en-GB" sz="3200" dirty="0">
              <a:solidFill>
                <a:schemeClr val="bg1"/>
              </a:solidFill>
            </a:endParaRPr>
          </a:p>
          <a:p>
            <a:r>
              <a:rPr lang="en-GB" sz="3900" dirty="0" smtClean="0">
                <a:solidFill>
                  <a:schemeClr val="bg1"/>
                </a:solidFill>
              </a:rPr>
              <a:t>			</a:t>
            </a:r>
            <a:r>
              <a:rPr lang="en-US" sz="4000" dirty="0" smtClean="0">
                <a:solidFill>
                  <a:schemeClr val="bg1"/>
                </a:solidFill>
              </a:rPr>
              <a:t>Solution</a:t>
            </a:r>
            <a:r>
              <a:rPr lang="en-US" sz="4000" dirty="0" smtClean="0"/>
              <a:t> </a:t>
            </a:r>
            <a:r>
              <a:rPr lang="en-GB" sz="3900" dirty="0" smtClean="0">
                <a:solidFill>
                  <a:schemeClr val="bg1"/>
                </a:solidFill>
              </a:rPr>
              <a:t>For </a:t>
            </a:r>
            <a:r>
              <a:rPr lang="en-GB" sz="3900" dirty="0">
                <a:solidFill>
                  <a:schemeClr val="bg1"/>
                </a:solidFill>
              </a:rPr>
              <a:t>The </a:t>
            </a:r>
            <a:r>
              <a:rPr lang="en-GB" sz="3900" dirty="0" smtClean="0">
                <a:solidFill>
                  <a:schemeClr val="bg1"/>
                </a:solidFill>
              </a:rPr>
              <a:t>Problem.</a:t>
            </a:r>
            <a:endParaRPr lang="en-GB" sz="3900" dirty="0">
              <a:solidFill>
                <a:schemeClr val="bg1"/>
              </a:solidFill>
            </a:endParaRPr>
          </a:p>
        </p:txBody>
      </p:sp>
    </p:spTree>
    <p:extLst>
      <p:ext uri="{BB962C8B-B14F-4D97-AF65-F5344CB8AC3E}">
        <p14:creationId xmlns:p14="http://schemas.microsoft.com/office/powerpoint/2010/main" val="2477973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rot="5400000">
            <a:off x="-2240944" y="2482494"/>
            <a:ext cx="6634126" cy="1887501"/>
          </a:xfrm>
          <a:prstGeom prst="rect">
            <a:avLst/>
          </a:prstGeom>
          <a:solidFill>
            <a:srgbClr val="007233"/>
          </a:solidFill>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endParaRPr lang="en-GB" sz="3200" dirty="0">
              <a:solidFill>
                <a:schemeClr val="bg1"/>
              </a:solidFill>
            </a:endParaRPr>
          </a:p>
          <a:p>
            <a:pPr algn="ctr"/>
            <a:r>
              <a:rPr lang="en-GB" sz="4000" dirty="0" smtClean="0">
                <a:solidFill>
                  <a:schemeClr val="bg1"/>
                </a:solidFill>
              </a:rPr>
              <a:t>Entity Relationship Diagram.</a:t>
            </a:r>
          </a:p>
          <a:p>
            <a:pPr algn="ctr"/>
            <a:r>
              <a:rPr lang="en-GB" sz="4000" dirty="0" smtClean="0">
                <a:solidFill>
                  <a:schemeClr val="bg1"/>
                </a:solidFill>
              </a:rPr>
              <a:t>ER Diagram.</a:t>
            </a:r>
            <a:endParaRPr lang="en-GB" sz="4000" dirty="0">
              <a:solidFill>
                <a:schemeClr val="bg1"/>
              </a:solidFill>
            </a:endParaRPr>
          </a:p>
        </p:txBody>
      </p:sp>
      <p:sp>
        <p:nvSpPr>
          <p:cNvPr id="5" name="Rectangle 4"/>
          <p:cNvSpPr/>
          <p:nvPr/>
        </p:nvSpPr>
        <p:spPr>
          <a:xfrm>
            <a:off x="3780429" y="129653"/>
            <a:ext cx="2101755" cy="648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Guardians</a:t>
            </a:r>
            <a:endParaRPr lang="en-US" dirty="0"/>
          </a:p>
        </p:txBody>
      </p:sp>
      <p:sp>
        <p:nvSpPr>
          <p:cNvPr id="6" name="Rectangle 5"/>
          <p:cNvSpPr/>
          <p:nvPr/>
        </p:nvSpPr>
        <p:spPr>
          <a:xfrm>
            <a:off x="3780429" y="1787854"/>
            <a:ext cx="2101755" cy="764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University </a:t>
            </a:r>
          </a:p>
          <a:p>
            <a:pPr algn="ctr"/>
            <a:r>
              <a:rPr lang="en-US" dirty="0" smtClean="0"/>
              <a:t>Details</a:t>
            </a:r>
            <a:endParaRPr lang="en-US" dirty="0"/>
          </a:p>
        </p:txBody>
      </p:sp>
      <p:sp>
        <p:nvSpPr>
          <p:cNvPr id="7" name="Rectangle 6"/>
          <p:cNvSpPr/>
          <p:nvPr/>
        </p:nvSpPr>
        <p:spPr>
          <a:xfrm>
            <a:off x="3794077" y="3632576"/>
            <a:ext cx="2101755" cy="764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University </a:t>
            </a:r>
          </a:p>
          <a:p>
            <a:pPr algn="ctr"/>
            <a:r>
              <a:rPr lang="en-US" dirty="0" smtClean="0"/>
              <a:t>Requirements</a:t>
            </a:r>
            <a:endParaRPr lang="en-US" dirty="0"/>
          </a:p>
        </p:txBody>
      </p:sp>
      <p:sp>
        <p:nvSpPr>
          <p:cNvPr id="8" name="Rectangle 7"/>
          <p:cNvSpPr/>
          <p:nvPr/>
        </p:nvSpPr>
        <p:spPr>
          <a:xfrm>
            <a:off x="3835021" y="5515964"/>
            <a:ext cx="2101755" cy="7642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Students</a:t>
            </a:r>
          </a:p>
        </p:txBody>
      </p:sp>
      <p:cxnSp>
        <p:nvCxnSpPr>
          <p:cNvPr id="10" name="Straight Connector 9"/>
          <p:cNvCxnSpPr>
            <a:stCxn id="5" idx="2"/>
            <a:endCxn id="6" idx="0"/>
          </p:cNvCxnSpPr>
          <p:nvPr/>
        </p:nvCxnSpPr>
        <p:spPr>
          <a:xfrm>
            <a:off x="4831307" y="777922"/>
            <a:ext cx="0" cy="1009932"/>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a:stCxn id="6" idx="2"/>
            <a:endCxn id="7" idx="0"/>
          </p:cNvCxnSpPr>
          <p:nvPr/>
        </p:nvCxnSpPr>
        <p:spPr>
          <a:xfrm>
            <a:off x="4831307" y="2552128"/>
            <a:ext cx="13648" cy="1080448"/>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a:stCxn id="7" idx="2"/>
          </p:cNvCxnSpPr>
          <p:nvPr/>
        </p:nvCxnSpPr>
        <p:spPr>
          <a:xfrm flipH="1">
            <a:off x="4831306" y="4396850"/>
            <a:ext cx="13649" cy="1119114"/>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a:stCxn id="6" idx="0"/>
            <a:endCxn id="6" idx="3"/>
          </p:cNvCxnSpPr>
          <p:nvPr/>
        </p:nvCxnSpPr>
        <p:spPr>
          <a:xfrm>
            <a:off x="4831307" y="1787854"/>
            <a:ext cx="1050877" cy="382137"/>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a:stCxn id="6" idx="3"/>
            <a:endCxn id="6" idx="2"/>
          </p:cNvCxnSpPr>
          <p:nvPr/>
        </p:nvCxnSpPr>
        <p:spPr>
          <a:xfrm flipH="1">
            <a:off x="4831307" y="2169991"/>
            <a:ext cx="1050877" cy="382137"/>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flipH="1">
            <a:off x="3780429" y="1790125"/>
            <a:ext cx="1050877" cy="382137"/>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a:stCxn id="6" idx="2"/>
            <a:endCxn id="6" idx="1"/>
          </p:cNvCxnSpPr>
          <p:nvPr/>
        </p:nvCxnSpPr>
        <p:spPr>
          <a:xfrm flipH="1" flipV="1">
            <a:off x="3780429" y="2169991"/>
            <a:ext cx="1050878" cy="382137"/>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a:off x="4810836" y="1535373"/>
            <a:ext cx="293427" cy="252481"/>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p:cNvCxnSpPr/>
          <p:nvPr/>
        </p:nvCxnSpPr>
        <p:spPr>
          <a:xfrm flipH="1">
            <a:off x="4578826" y="1535373"/>
            <a:ext cx="266129" cy="252481"/>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p:cNvCxnSpPr/>
          <p:nvPr/>
        </p:nvCxnSpPr>
        <p:spPr>
          <a:xfrm flipV="1">
            <a:off x="4578826" y="1535372"/>
            <a:ext cx="525437" cy="1"/>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p:cNvCxnSpPr/>
          <p:nvPr/>
        </p:nvCxnSpPr>
        <p:spPr>
          <a:xfrm>
            <a:off x="4578826" y="900751"/>
            <a:ext cx="525437" cy="0"/>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p:cNvCxnSpPr/>
          <p:nvPr/>
        </p:nvCxnSpPr>
        <p:spPr>
          <a:xfrm>
            <a:off x="4578826" y="1012207"/>
            <a:ext cx="525437"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p:cNvCxnSpPr/>
          <p:nvPr/>
        </p:nvCxnSpPr>
        <p:spPr>
          <a:xfrm>
            <a:off x="4568587" y="2690883"/>
            <a:ext cx="525437"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p:cNvCxnSpPr/>
          <p:nvPr/>
        </p:nvCxnSpPr>
        <p:spPr>
          <a:xfrm>
            <a:off x="4568587" y="2802339"/>
            <a:ext cx="525437"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p:cNvCxnSpPr/>
          <p:nvPr/>
        </p:nvCxnSpPr>
        <p:spPr>
          <a:xfrm>
            <a:off x="4582235" y="3360279"/>
            <a:ext cx="525437" cy="0"/>
          </a:xfrm>
          <a:prstGeom prst="line">
            <a:avLst/>
          </a:prstGeom>
        </p:spPr>
        <p:style>
          <a:lnRef idx="2">
            <a:schemeClr val="dk1"/>
          </a:lnRef>
          <a:fillRef idx="0">
            <a:schemeClr val="dk1"/>
          </a:fillRef>
          <a:effectRef idx="1">
            <a:schemeClr val="dk1"/>
          </a:effectRef>
          <a:fontRef idx="minor">
            <a:schemeClr val="tx1"/>
          </a:fontRef>
        </p:style>
      </p:cxnSp>
      <p:cxnSp>
        <p:nvCxnSpPr>
          <p:cNvPr id="88" name="Straight Connector 87"/>
          <p:cNvCxnSpPr/>
          <p:nvPr/>
        </p:nvCxnSpPr>
        <p:spPr>
          <a:xfrm>
            <a:off x="4582235" y="3471735"/>
            <a:ext cx="525437" cy="0"/>
          </a:xfrm>
          <a:prstGeom prst="line">
            <a:avLst/>
          </a:prstGeom>
        </p:spPr>
        <p:style>
          <a:lnRef idx="2">
            <a:schemeClr val="dk1"/>
          </a:lnRef>
          <a:fillRef idx="0">
            <a:schemeClr val="dk1"/>
          </a:fillRef>
          <a:effectRef idx="1">
            <a:schemeClr val="dk1"/>
          </a:effectRef>
          <a:fontRef idx="minor">
            <a:schemeClr val="tx1"/>
          </a:fontRef>
        </p:style>
      </p:cxnSp>
      <p:cxnSp>
        <p:nvCxnSpPr>
          <p:cNvPr id="89" name="Straight Connector 88"/>
          <p:cNvCxnSpPr/>
          <p:nvPr/>
        </p:nvCxnSpPr>
        <p:spPr>
          <a:xfrm flipV="1">
            <a:off x="4833581" y="4396850"/>
            <a:ext cx="260443" cy="225192"/>
          </a:xfrm>
          <a:prstGeom prst="line">
            <a:avLst/>
          </a:prstGeom>
        </p:spPr>
        <p:style>
          <a:lnRef idx="2">
            <a:schemeClr val="dk1"/>
          </a:lnRef>
          <a:fillRef idx="0">
            <a:schemeClr val="dk1"/>
          </a:fillRef>
          <a:effectRef idx="1">
            <a:schemeClr val="dk1"/>
          </a:effectRef>
          <a:fontRef idx="minor">
            <a:schemeClr val="tx1"/>
          </a:fontRef>
        </p:style>
      </p:cxnSp>
      <p:cxnSp>
        <p:nvCxnSpPr>
          <p:cNvPr id="90" name="Straight Connector 89"/>
          <p:cNvCxnSpPr/>
          <p:nvPr/>
        </p:nvCxnSpPr>
        <p:spPr>
          <a:xfrm flipH="1" flipV="1">
            <a:off x="4601571" y="4396850"/>
            <a:ext cx="266130" cy="225192"/>
          </a:xfrm>
          <a:prstGeom prst="line">
            <a:avLst/>
          </a:prstGeom>
        </p:spPr>
        <p:style>
          <a:lnRef idx="2">
            <a:schemeClr val="dk1"/>
          </a:lnRef>
          <a:fillRef idx="0">
            <a:schemeClr val="dk1"/>
          </a:fillRef>
          <a:effectRef idx="1">
            <a:schemeClr val="dk1"/>
          </a:effectRef>
          <a:fontRef idx="minor">
            <a:schemeClr val="tx1"/>
          </a:fontRef>
        </p:style>
      </p:cxnSp>
      <p:cxnSp>
        <p:nvCxnSpPr>
          <p:cNvPr id="98" name="Straight Connector 97"/>
          <p:cNvCxnSpPr/>
          <p:nvPr/>
        </p:nvCxnSpPr>
        <p:spPr>
          <a:xfrm>
            <a:off x="4570861" y="5259593"/>
            <a:ext cx="525437" cy="0"/>
          </a:xfrm>
          <a:prstGeom prst="line">
            <a:avLst/>
          </a:prstGeom>
        </p:spPr>
        <p:style>
          <a:lnRef idx="2">
            <a:schemeClr val="dk1"/>
          </a:lnRef>
          <a:fillRef idx="0">
            <a:schemeClr val="dk1"/>
          </a:fillRef>
          <a:effectRef idx="1">
            <a:schemeClr val="dk1"/>
          </a:effectRef>
          <a:fontRef idx="minor">
            <a:schemeClr val="tx1"/>
          </a:fontRef>
        </p:style>
      </p:cxnSp>
      <p:cxnSp>
        <p:nvCxnSpPr>
          <p:cNvPr id="99" name="Straight Connector 98"/>
          <p:cNvCxnSpPr/>
          <p:nvPr/>
        </p:nvCxnSpPr>
        <p:spPr>
          <a:xfrm>
            <a:off x="4570861" y="5371049"/>
            <a:ext cx="525437" cy="0"/>
          </a:xfrm>
          <a:prstGeom prst="line">
            <a:avLst/>
          </a:prstGeom>
        </p:spPr>
        <p:style>
          <a:lnRef idx="2">
            <a:schemeClr val="dk1"/>
          </a:lnRef>
          <a:fillRef idx="0">
            <a:schemeClr val="dk1"/>
          </a:fillRef>
          <a:effectRef idx="1">
            <a:schemeClr val="dk1"/>
          </a:effectRef>
          <a:fontRef idx="minor">
            <a:schemeClr val="tx1"/>
          </a:fontRef>
        </p:style>
      </p:cxnSp>
      <p:sp>
        <p:nvSpPr>
          <p:cNvPr id="100" name="Flowchart: Connector 99"/>
          <p:cNvSpPr/>
          <p:nvPr/>
        </p:nvSpPr>
        <p:spPr>
          <a:xfrm>
            <a:off x="4770461" y="4594746"/>
            <a:ext cx="156382" cy="184240"/>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1" name="Content Placeholder 2"/>
          <p:cNvSpPr>
            <a:spLocks noGrp="1"/>
          </p:cNvSpPr>
          <p:nvPr>
            <p:ph sz="quarter" idx="10"/>
          </p:nvPr>
        </p:nvSpPr>
        <p:spPr>
          <a:xfrm>
            <a:off x="7492171" y="129652"/>
            <a:ext cx="3510199" cy="1153235"/>
          </a:xfrm>
        </p:spPr>
        <p:txBody>
          <a:bodyPr/>
          <a:lstStyle/>
          <a:p>
            <a:pPr marL="0" indent="0">
              <a:buNone/>
            </a:pPr>
            <a:r>
              <a:rPr lang="en-US" sz="1400" dirty="0" smtClean="0">
                <a:latin typeface="Times New Roman" pitchFamily="18" charset="0"/>
                <a:cs typeface="Times New Roman" pitchFamily="18" charset="0"/>
              </a:rPr>
              <a:t>Guardian Name                                      Contact Details                                       University Type                                University Location</a:t>
            </a:r>
            <a:endParaRPr lang="en-US" sz="1400" dirty="0">
              <a:latin typeface="Times New Roman" pitchFamily="18" charset="0"/>
              <a:cs typeface="Times New Roman" pitchFamily="18" charset="0"/>
            </a:endParaRPr>
          </a:p>
        </p:txBody>
      </p:sp>
      <p:sp>
        <p:nvSpPr>
          <p:cNvPr id="102" name="Content Placeholder 2"/>
          <p:cNvSpPr txBox="1">
            <a:spLocks/>
          </p:cNvSpPr>
          <p:nvPr/>
        </p:nvSpPr>
        <p:spPr>
          <a:xfrm>
            <a:off x="7492172" y="1317004"/>
            <a:ext cx="2784592" cy="222685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dirty="0" smtClean="0">
                <a:latin typeface="Times New Roman" pitchFamily="18" charset="0"/>
                <a:cs typeface="Times New Roman" pitchFamily="18" charset="0"/>
              </a:rPr>
              <a:t>University Name                                      Acronym                                           University  Type / Specialization                               University  Location/ Address   Year of  Establishment                               Total Sits                                   Total Students                       Website Address                       2017- 2018 Admission Date</a:t>
            </a:r>
            <a:endParaRPr lang="en-US" sz="1400" dirty="0">
              <a:latin typeface="Times New Roman" pitchFamily="18" charset="0"/>
              <a:cs typeface="Times New Roman" pitchFamily="18" charset="0"/>
            </a:endParaRPr>
          </a:p>
        </p:txBody>
      </p:sp>
      <p:sp>
        <p:nvSpPr>
          <p:cNvPr id="105" name="Content Placeholder 2"/>
          <p:cNvSpPr txBox="1">
            <a:spLocks/>
          </p:cNvSpPr>
          <p:nvPr/>
        </p:nvSpPr>
        <p:spPr>
          <a:xfrm>
            <a:off x="7535391" y="3615514"/>
            <a:ext cx="3510199" cy="144780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smtClean="0">
                <a:latin typeface="Times New Roman" pitchFamily="18" charset="0"/>
                <a:cs typeface="Times New Roman" pitchFamily="18" charset="0"/>
              </a:rPr>
              <a:t>University Name                                      Acronym  		                 University Type / Specialization               Total GPA from Science Group                 Total </a:t>
            </a:r>
            <a:r>
              <a:rPr lang="en-US" sz="1400" dirty="0">
                <a:latin typeface="Times New Roman" pitchFamily="18" charset="0"/>
                <a:cs typeface="Times New Roman" pitchFamily="18" charset="0"/>
              </a:rPr>
              <a:t>GPA from </a:t>
            </a:r>
            <a:r>
              <a:rPr lang="en-US" sz="1400" dirty="0" smtClean="0">
                <a:latin typeface="Times New Roman" pitchFamily="18" charset="0"/>
                <a:cs typeface="Times New Roman" pitchFamily="18" charset="0"/>
              </a:rPr>
              <a:t>Humanities Group                </a:t>
            </a:r>
            <a:r>
              <a:rPr lang="en-US" sz="1400" dirty="0">
                <a:latin typeface="Times New Roman" pitchFamily="18" charset="0"/>
                <a:cs typeface="Times New Roman" pitchFamily="18" charset="0"/>
              </a:rPr>
              <a:t>Total GPA from </a:t>
            </a:r>
            <a:r>
              <a:rPr lang="en-US" sz="1400" dirty="0" smtClean="0">
                <a:latin typeface="Times New Roman" pitchFamily="18" charset="0"/>
                <a:cs typeface="Times New Roman" pitchFamily="18" charset="0"/>
              </a:rPr>
              <a:t>Business Studies </a:t>
            </a:r>
            <a:r>
              <a:rPr lang="en-US" sz="1400" dirty="0">
                <a:latin typeface="Times New Roman" pitchFamily="18" charset="0"/>
                <a:cs typeface="Times New Roman" pitchFamily="18" charset="0"/>
              </a:rPr>
              <a:t>Group</a:t>
            </a:r>
            <a:r>
              <a:rPr lang="en-US" sz="1400" dirty="0" smtClean="0">
                <a:latin typeface="Times New Roman" pitchFamily="18" charset="0"/>
                <a:cs typeface="Times New Roman" pitchFamily="18" charset="0"/>
              </a:rPr>
              <a:t>                                   </a:t>
            </a:r>
            <a:endParaRPr lang="en-US" sz="1400" dirty="0">
              <a:latin typeface="Times New Roman" pitchFamily="18" charset="0"/>
              <a:cs typeface="Times New Roman" pitchFamily="18" charset="0"/>
            </a:endParaRPr>
          </a:p>
        </p:txBody>
      </p:sp>
      <p:sp>
        <p:nvSpPr>
          <p:cNvPr id="106" name="Content Placeholder 2"/>
          <p:cNvSpPr txBox="1">
            <a:spLocks/>
          </p:cNvSpPr>
          <p:nvPr/>
        </p:nvSpPr>
        <p:spPr>
          <a:xfrm>
            <a:off x="7560412" y="5295504"/>
            <a:ext cx="3357797" cy="144780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smtClean="0">
                <a:latin typeface="Times New Roman" pitchFamily="18" charset="0"/>
                <a:cs typeface="Times New Roman" pitchFamily="18" charset="0"/>
              </a:rPr>
              <a:t>Student  Name                                                 SSC &amp; HSC or Equivalent Info                    Major Subjects  for booth Exams                               Individual Result in GPA out of 5.00	                 Optional Subjects for booth Exams	</a:t>
            </a:r>
            <a:endParaRPr lang="en-US" sz="1400" dirty="0">
              <a:latin typeface="Times New Roman" pitchFamily="18" charset="0"/>
              <a:cs typeface="Times New Roman" pitchFamily="18" charset="0"/>
            </a:endParaRPr>
          </a:p>
        </p:txBody>
      </p:sp>
      <p:cxnSp>
        <p:nvCxnSpPr>
          <p:cNvPr id="107" name="Straight Connector 106"/>
          <p:cNvCxnSpPr/>
          <p:nvPr/>
        </p:nvCxnSpPr>
        <p:spPr>
          <a:xfrm>
            <a:off x="7560412" y="1071346"/>
            <a:ext cx="3221319" cy="0"/>
          </a:xfrm>
          <a:prstGeom prst="line">
            <a:avLst/>
          </a:prstGeom>
        </p:spPr>
        <p:style>
          <a:lnRef idx="2">
            <a:schemeClr val="dk1"/>
          </a:lnRef>
          <a:fillRef idx="0">
            <a:schemeClr val="dk1"/>
          </a:fillRef>
          <a:effectRef idx="1">
            <a:schemeClr val="dk1"/>
          </a:effectRef>
          <a:fontRef idx="minor">
            <a:schemeClr val="tx1"/>
          </a:fontRef>
        </p:style>
      </p:cxnSp>
      <p:cxnSp>
        <p:nvCxnSpPr>
          <p:cNvPr id="110" name="Straight Connector 109"/>
          <p:cNvCxnSpPr/>
          <p:nvPr/>
        </p:nvCxnSpPr>
        <p:spPr>
          <a:xfrm>
            <a:off x="7560411" y="3319335"/>
            <a:ext cx="3221319" cy="0"/>
          </a:xfrm>
          <a:prstGeom prst="line">
            <a:avLst/>
          </a:prstGeom>
        </p:spPr>
        <p:style>
          <a:lnRef idx="2">
            <a:schemeClr val="dk1"/>
          </a:lnRef>
          <a:fillRef idx="0">
            <a:schemeClr val="dk1"/>
          </a:fillRef>
          <a:effectRef idx="1">
            <a:schemeClr val="dk1"/>
          </a:effectRef>
          <a:fontRef idx="minor">
            <a:schemeClr val="tx1"/>
          </a:fontRef>
        </p:style>
      </p:cxnSp>
      <p:cxnSp>
        <p:nvCxnSpPr>
          <p:cNvPr id="111" name="Straight Connector 110"/>
          <p:cNvCxnSpPr/>
          <p:nvPr/>
        </p:nvCxnSpPr>
        <p:spPr>
          <a:xfrm>
            <a:off x="7628650" y="4983703"/>
            <a:ext cx="3221319" cy="0"/>
          </a:xfrm>
          <a:prstGeom prst="line">
            <a:avLst/>
          </a:prstGeom>
        </p:spPr>
        <p:style>
          <a:lnRef idx="2">
            <a:schemeClr val="dk1"/>
          </a:lnRef>
          <a:fillRef idx="0">
            <a:schemeClr val="dk1"/>
          </a:fillRef>
          <a:effectRef idx="1">
            <a:schemeClr val="dk1"/>
          </a:effectRef>
          <a:fontRef idx="minor">
            <a:schemeClr val="tx1"/>
          </a:fontRef>
        </p:style>
      </p:cxnSp>
      <p:cxnSp>
        <p:nvCxnSpPr>
          <p:cNvPr id="112" name="Straight Connector 111"/>
          <p:cNvCxnSpPr/>
          <p:nvPr/>
        </p:nvCxnSpPr>
        <p:spPr>
          <a:xfrm>
            <a:off x="7642298" y="6448563"/>
            <a:ext cx="3403292"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7398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rot="5400000">
            <a:off x="-2281890" y="2516614"/>
            <a:ext cx="6600007" cy="1812439"/>
          </a:xfrm>
          <a:prstGeom prst="rect">
            <a:avLst/>
          </a:prstGeom>
          <a:solidFill>
            <a:srgbClr val="007233"/>
          </a:solidFill>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GB" sz="3200" dirty="0" smtClean="0">
                <a:solidFill>
                  <a:schemeClr val="bg1"/>
                </a:solidFill>
              </a:rPr>
              <a:t>		</a:t>
            </a:r>
          </a:p>
          <a:p>
            <a:r>
              <a:rPr lang="en-GB" sz="3200" dirty="0" smtClean="0">
                <a:solidFill>
                  <a:schemeClr val="bg1"/>
                </a:solidFill>
              </a:rPr>
              <a:t>  Complete Data Flow Data Diagram</a:t>
            </a:r>
          </a:p>
          <a:p>
            <a:r>
              <a:rPr lang="en-GB" sz="3200" dirty="0">
                <a:solidFill>
                  <a:schemeClr val="bg1"/>
                </a:solidFill>
              </a:rPr>
              <a:t> </a:t>
            </a:r>
            <a:r>
              <a:rPr lang="en-GB" sz="3200" dirty="0" smtClean="0">
                <a:solidFill>
                  <a:schemeClr val="bg1"/>
                </a:solidFill>
              </a:rPr>
              <a:t>                  </a:t>
            </a:r>
            <a:r>
              <a:rPr lang="en-GB" sz="3600" dirty="0" smtClean="0">
                <a:solidFill>
                  <a:schemeClr val="bg1"/>
                </a:solidFill>
              </a:rPr>
              <a:t>(DFD).</a:t>
            </a:r>
            <a:endParaRPr lang="en-GB" sz="3600" dirty="0">
              <a:solidFill>
                <a:schemeClr val="bg1"/>
              </a:solidFill>
            </a:endParaRPr>
          </a:p>
        </p:txBody>
      </p:sp>
      <p:pic>
        <p:nvPicPr>
          <p:cNvPr id="1027" name="Picture 3"/>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rot="5400000">
            <a:off x="3671414" y="-1296705"/>
            <a:ext cx="6755305" cy="9430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2729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rot="5400000">
            <a:off x="-2269622" y="2493451"/>
            <a:ext cx="6643365" cy="1881025"/>
          </a:xfrm>
          <a:prstGeom prst="rect">
            <a:avLst/>
          </a:prstGeom>
          <a:solidFill>
            <a:srgbClr val="007233"/>
          </a:solidFill>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GB" sz="3200" dirty="0" smtClean="0">
                <a:solidFill>
                  <a:schemeClr val="bg1"/>
                </a:solidFill>
              </a:rPr>
              <a:t>		</a:t>
            </a:r>
            <a:endParaRPr lang="en-GB" sz="3200" dirty="0">
              <a:solidFill>
                <a:schemeClr val="bg1"/>
              </a:solidFill>
            </a:endParaRPr>
          </a:p>
          <a:p>
            <a:pPr algn="ctr"/>
            <a:r>
              <a:rPr lang="en-US" dirty="0" smtClean="0">
                <a:solidFill>
                  <a:schemeClr val="bg1"/>
                </a:solidFill>
              </a:rPr>
              <a:t>Application’s User Interface!</a:t>
            </a:r>
          </a:p>
          <a:p>
            <a:pPr algn="ctr"/>
            <a:r>
              <a:rPr lang="en-US" dirty="0" smtClean="0">
                <a:solidFill>
                  <a:schemeClr val="bg1"/>
                </a:solidFill>
              </a:rPr>
              <a:t>(UI)</a:t>
            </a:r>
            <a:endParaRPr lang="en-GB" dirty="0">
              <a:solidFill>
                <a:schemeClr val="bg1"/>
              </a:solidFill>
            </a:endParaRPr>
          </a:p>
        </p:txBody>
      </p:sp>
      <p:pic>
        <p:nvPicPr>
          <p:cNvPr id="3074" name="Picture 2" descr="D:\documents\books\3-3 books\project\screenshoot of UIs\Screenshot_2017-09-20-15-57-5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993" y="112281"/>
            <a:ext cx="3628034" cy="6554479"/>
          </a:xfrm>
          <a:prstGeom prst="rect">
            <a:avLst/>
          </a:prstGeom>
          <a:noFill/>
          <a:extLst>
            <a:ext uri="{909E8E84-426E-40DD-AFC4-6F175D3DCCD1}">
              <a14:hiddenFill xmlns:a14="http://schemas.microsoft.com/office/drawing/2010/main">
                <a:solidFill>
                  <a:srgbClr val="FFFFFF"/>
                </a:solidFill>
              </a14:hiddenFill>
            </a:ext>
          </a:extLst>
        </p:spPr>
      </p:pic>
      <p:sp>
        <p:nvSpPr>
          <p:cNvPr id="5" name="Striped Right Arrow 4"/>
          <p:cNvSpPr/>
          <p:nvPr/>
        </p:nvSpPr>
        <p:spPr>
          <a:xfrm>
            <a:off x="6441741" y="2674951"/>
            <a:ext cx="1282891" cy="118736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descr="D:\documents\books\3-3 books\project\screenshoot of UIs\Screenshot_2017-09-20-15-58-2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1110" y="109184"/>
            <a:ext cx="3643955" cy="6584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025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rot="5400000">
            <a:off x="-2269622" y="2493451"/>
            <a:ext cx="6643365" cy="1881025"/>
          </a:xfrm>
          <a:prstGeom prst="rect">
            <a:avLst/>
          </a:prstGeom>
          <a:solidFill>
            <a:srgbClr val="007233"/>
          </a:solidFill>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GB" sz="3200" dirty="0" smtClean="0">
                <a:solidFill>
                  <a:schemeClr val="bg1"/>
                </a:solidFill>
              </a:rPr>
              <a:t>		</a:t>
            </a:r>
            <a:endParaRPr lang="en-GB" sz="3200" dirty="0">
              <a:solidFill>
                <a:schemeClr val="bg1"/>
              </a:solidFill>
            </a:endParaRPr>
          </a:p>
          <a:p>
            <a:pPr algn="ctr"/>
            <a:r>
              <a:rPr lang="en-US" dirty="0" smtClean="0">
                <a:solidFill>
                  <a:schemeClr val="bg1"/>
                </a:solidFill>
              </a:rPr>
              <a:t>Application’s User Interface!</a:t>
            </a:r>
          </a:p>
          <a:p>
            <a:pPr algn="ctr"/>
            <a:r>
              <a:rPr lang="en-US" dirty="0" smtClean="0">
                <a:solidFill>
                  <a:schemeClr val="bg1"/>
                </a:solidFill>
              </a:rPr>
              <a:t>(UI)</a:t>
            </a:r>
            <a:endParaRPr lang="en-GB" dirty="0">
              <a:solidFill>
                <a:schemeClr val="bg1"/>
              </a:solidFill>
            </a:endParaRPr>
          </a:p>
        </p:txBody>
      </p:sp>
      <p:pic>
        <p:nvPicPr>
          <p:cNvPr id="4098" name="Picture 2" descr="D:\documents\books\3-3 books\project\screenshoot of UIs\Screenshot_2017-09-20-16-00-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224" y="112281"/>
            <a:ext cx="3655325" cy="6636195"/>
          </a:xfrm>
          <a:prstGeom prst="rect">
            <a:avLst/>
          </a:prstGeom>
          <a:noFill/>
          <a:extLst>
            <a:ext uri="{909E8E84-426E-40DD-AFC4-6F175D3DCCD1}">
              <a14:hiddenFill xmlns:a14="http://schemas.microsoft.com/office/drawing/2010/main">
                <a:solidFill>
                  <a:srgbClr val="FFFFFF"/>
                </a:solidFill>
              </a14:hiddenFill>
            </a:ext>
          </a:extLst>
        </p:spPr>
      </p:pic>
      <p:sp>
        <p:nvSpPr>
          <p:cNvPr id="6" name="Striped Right Arrow 5"/>
          <p:cNvSpPr/>
          <p:nvPr/>
        </p:nvSpPr>
        <p:spPr>
          <a:xfrm>
            <a:off x="6291613" y="2674951"/>
            <a:ext cx="1282891" cy="118736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descr="D:\documents\books\3-3 books\project\screenshoot of UIs\Screenshot_2017-09-20-16-00-4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690" y="112280"/>
            <a:ext cx="3698543" cy="6534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807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514901"/>
            <a:ext cx="11525250" cy="5163713"/>
          </a:xfrm>
        </p:spPr>
        <p:txBody>
          <a:bodyPr/>
          <a:lstStyle/>
          <a:p>
            <a:pPr algn="just"/>
            <a:r>
              <a:rPr lang="en-US" sz="3600" dirty="0" smtClean="0"/>
              <a:t>To </a:t>
            </a:r>
            <a:r>
              <a:rPr lang="en-US" sz="3600" dirty="0"/>
              <a:t>know about the best chance of get admitted in public universities of Bangladesh. A Guardian and </a:t>
            </a:r>
            <a:r>
              <a:rPr lang="en-US" sz="3600" dirty="0" smtClean="0"/>
              <a:t>a </a:t>
            </a:r>
            <a:r>
              <a:rPr lang="en-US" sz="3600" dirty="0"/>
              <a:t>student can get a lot of knowledge about public universities of Bangladesh</a:t>
            </a:r>
            <a:r>
              <a:rPr lang="en-US" sz="3600" dirty="0" smtClean="0"/>
              <a:t>.</a:t>
            </a:r>
          </a:p>
          <a:p>
            <a:pPr algn="just"/>
            <a:r>
              <a:rPr lang="en-US" sz="3600" dirty="0" smtClean="0"/>
              <a:t> </a:t>
            </a:r>
            <a:r>
              <a:rPr lang="en-US" sz="3600" dirty="0"/>
              <a:t>It gives the suggestion about </a:t>
            </a:r>
            <a:r>
              <a:rPr lang="en-US" sz="3600" dirty="0" smtClean="0"/>
              <a:t>primary </a:t>
            </a:r>
            <a:r>
              <a:rPr lang="en-US" sz="3600" dirty="0"/>
              <a:t>knowledge of the following universities admission preparation. Weak student can get knowledge about less competitive universities. The app will show the rank of the universities in Bangladesh.</a:t>
            </a:r>
            <a:endParaRPr lang="en-US" sz="3600" dirty="0" smtClean="0"/>
          </a:p>
          <a:p>
            <a:pPr marL="0" indent="0">
              <a:buNone/>
            </a:pPr>
            <a:endParaRPr lang="en-US" dirty="0" smtClean="0"/>
          </a:p>
        </p:txBody>
      </p:sp>
      <p:sp>
        <p:nvSpPr>
          <p:cNvPr id="4" name="Title 1"/>
          <p:cNvSpPr txBox="1">
            <a:spLocks/>
          </p:cNvSpPr>
          <p:nvPr/>
        </p:nvSpPr>
        <p:spPr>
          <a:xfrm>
            <a:off x="199294" y="188275"/>
            <a:ext cx="11746522" cy="1177387"/>
          </a:xfrm>
          <a:prstGeom prst="rect">
            <a:avLst/>
          </a:prstGeom>
          <a:solidFill>
            <a:srgbClr val="007233"/>
          </a:solidFill>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GB" sz="3200" dirty="0" smtClean="0">
                <a:solidFill>
                  <a:schemeClr val="bg1"/>
                </a:solidFill>
              </a:rPr>
              <a:t>		</a:t>
            </a:r>
          </a:p>
          <a:p>
            <a:r>
              <a:rPr lang="en-GB" sz="3900" dirty="0" smtClean="0">
                <a:solidFill>
                  <a:schemeClr val="bg1"/>
                </a:solidFill>
              </a:rPr>
              <a:t>		</a:t>
            </a:r>
            <a:r>
              <a:rPr lang="en-GB" sz="3900" dirty="0">
                <a:solidFill>
                  <a:schemeClr val="bg1"/>
                </a:solidFill>
              </a:rPr>
              <a:t> </a:t>
            </a:r>
            <a:r>
              <a:rPr lang="en-US" sz="4000" dirty="0" smtClean="0">
                <a:solidFill>
                  <a:schemeClr val="bg1"/>
                </a:solidFill>
              </a:rPr>
              <a:t>Why </a:t>
            </a:r>
            <a:r>
              <a:rPr lang="en-US" sz="4000" dirty="0">
                <a:solidFill>
                  <a:schemeClr val="bg1"/>
                </a:solidFill>
              </a:rPr>
              <a:t>Use University Admission </a:t>
            </a:r>
            <a:r>
              <a:rPr lang="en-US" sz="4000" dirty="0" smtClean="0">
                <a:solidFill>
                  <a:schemeClr val="bg1"/>
                </a:solidFill>
              </a:rPr>
              <a:t>app?</a:t>
            </a:r>
            <a:endParaRPr lang="en-US" sz="4000" dirty="0">
              <a:solidFill>
                <a:schemeClr val="bg1"/>
              </a:solidFill>
            </a:endParaRPr>
          </a:p>
          <a:p>
            <a:endParaRPr lang="en-GB" sz="3900" dirty="0">
              <a:solidFill>
                <a:schemeClr val="bg1"/>
              </a:solidFill>
            </a:endParaRPr>
          </a:p>
        </p:txBody>
      </p:sp>
    </p:spTree>
    <p:extLst>
      <p:ext uri="{BB962C8B-B14F-4D97-AF65-F5344CB8AC3E}">
        <p14:creationId xmlns:p14="http://schemas.microsoft.com/office/powerpoint/2010/main" val="2263719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lgn="just"/>
            <a:r>
              <a:rPr lang="en-US" b="1" dirty="0"/>
              <a:t>This combined product will cover up the following features:</a:t>
            </a:r>
          </a:p>
          <a:p>
            <a:pPr lvl="1" algn="just"/>
            <a:r>
              <a:rPr lang="en-US" sz="3200" b="1" dirty="0" smtClean="0"/>
              <a:t>Introducing the Universities of Bangladesh.</a:t>
            </a:r>
            <a:endParaRPr lang="en-US" sz="3200" b="1" dirty="0"/>
          </a:p>
          <a:p>
            <a:pPr lvl="1" algn="just"/>
            <a:r>
              <a:rPr lang="en-US" sz="3200" b="1" dirty="0" smtClean="0"/>
              <a:t>Picking </a:t>
            </a:r>
            <a:r>
              <a:rPr lang="en-US" sz="3200" b="1" dirty="0"/>
              <a:t>up the interested students with the interested </a:t>
            </a:r>
            <a:r>
              <a:rPr lang="en-US" sz="3200" b="1" dirty="0" smtClean="0"/>
              <a:t>Universities to know about.</a:t>
            </a:r>
          </a:p>
          <a:p>
            <a:pPr lvl="1" algn="just"/>
            <a:r>
              <a:rPr lang="en-US" sz="3200" b="1" dirty="0" smtClean="0"/>
              <a:t>making our application </a:t>
            </a:r>
            <a:r>
              <a:rPr lang="en-US" sz="3200" b="1" dirty="0"/>
              <a:t>more interactive more </a:t>
            </a:r>
            <a:r>
              <a:rPr lang="en-US" sz="3200" b="1" dirty="0" smtClean="0"/>
              <a:t>informative.</a:t>
            </a:r>
          </a:p>
          <a:p>
            <a:pPr lvl="1" algn="just"/>
            <a:r>
              <a:rPr lang="en-US" sz="3200" b="1" dirty="0" smtClean="0"/>
              <a:t>Students can get the best University names according to their qualification.</a:t>
            </a:r>
          </a:p>
          <a:p>
            <a:pPr lvl="1" algn="just"/>
            <a:r>
              <a:rPr lang="en-US" sz="3200" b="1" dirty="0" smtClean="0"/>
              <a:t>Guardians can get the University information in details.</a:t>
            </a:r>
          </a:p>
          <a:p>
            <a:pPr marL="457046" lvl="1" indent="0">
              <a:buNone/>
            </a:pPr>
            <a:endParaRPr lang="en-US" dirty="0"/>
          </a:p>
          <a:p>
            <a:pPr lvl="1"/>
            <a:endParaRPr lang="en-US" b="1" dirty="0"/>
          </a:p>
        </p:txBody>
      </p:sp>
      <p:sp>
        <p:nvSpPr>
          <p:cNvPr id="7" name="Title 1"/>
          <p:cNvSpPr txBox="1">
            <a:spLocks/>
          </p:cNvSpPr>
          <p:nvPr/>
        </p:nvSpPr>
        <p:spPr>
          <a:xfrm>
            <a:off x="199294" y="188275"/>
            <a:ext cx="11746522" cy="1177387"/>
          </a:xfrm>
          <a:prstGeom prst="rect">
            <a:avLst/>
          </a:prstGeom>
          <a:solidFill>
            <a:srgbClr val="007233"/>
          </a:solidFill>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GB" sz="3200" dirty="0" smtClean="0">
                <a:solidFill>
                  <a:schemeClr val="bg1"/>
                </a:solidFill>
              </a:rPr>
              <a:t>		</a:t>
            </a:r>
          </a:p>
          <a:p>
            <a:r>
              <a:rPr lang="en-GB" sz="3900" dirty="0" smtClean="0">
                <a:solidFill>
                  <a:schemeClr val="bg1"/>
                </a:solidFill>
              </a:rPr>
              <a:t>			</a:t>
            </a:r>
            <a:r>
              <a:rPr lang="en-US" sz="4000" dirty="0" smtClean="0">
                <a:solidFill>
                  <a:schemeClr val="bg1"/>
                </a:solidFill>
              </a:rPr>
              <a:t>Our Application &amp; Features.</a:t>
            </a:r>
            <a:endParaRPr lang="en-GB" sz="2800" dirty="0">
              <a:solidFill>
                <a:schemeClr val="bg1"/>
              </a:solidFill>
            </a:endParaRPr>
          </a:p>
        </p:txBody>
      </p:sp>
    </p:spTree>
    <p:extLst>
      <p:ext uri="{BB962C8B-B14F-4D97-AF65-F5344CB8AC3E}">
        <p14:creationId xmlns:p14="http://schemas.microsoft.com/office/powerpoint/2010/main" val="934658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9A4A25A634FE4688141E62AA336626" ma:contentTypeVersion="" ma:contentTypeDescription="Create a new document." ma:contentTypeScope="" ma:versionID="b0ceddc641c15c48d14b6fd2d583f67a">
  <xsd:schema xmlns:xsd="http://www.w3.org/2001/XMLSchema" xmlns:xs="http://www.w3.org/2001/XMLSchema" xmlns:p="http://schemas.microsoft.com/office/2006/metadata/properties" xmlns:ns2="D212E1E8-5140-4133-A8E9-68A1FB8F1A89" targetNamespace="http://schemas.microsoft.com/office/2006/metadata/properties" ma:root="true" ma:fieldsID="bd0a5572abba80dcdad80b91298e0e80" ns2:_="">
    <xsd:import namespace="D212E1E8-5140-4133-A8E9-68A1FB8F1A89"/>
    <xsd:element name="properties">
      <xsd:complexType>
        <xsd:sequence>
          <xsd:element name="documentManagement">
            <xsd:complexType>
              <xsd:all>
                <xsd:element ref="ns2:Content_x0020_Type"/>
                <xsd:element ref="ns2:Module" minOccurs="0"/>
                <xsd:element ref="ns2: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12E1E8-5140-4133-A8E9-68A1FB8F1A89"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D212E1E8-5140-4133-A8E9-68A1FB8F1A89" xsi:nil="true"/>
    <Status xmlns="D212E1E8-5140-4133-A8E9-68A1FB8F1A89">Final</Status>
    <Content_x0020_Type xmlns="D212E1E8-5140-4133-A8E9-68A1FB8F1A89">Slide Presentation</Content_x0020_Type>
  </documentManagement>
</p:properties>
</file>

<file path=customXml/itemProps1.xml><?xml version="1.0" encoding="utf-8"?>
<ds:datastoreItem xmlns:ds="http://schemas.openxmlformats.org/officeDocument/2006/customXml" ds:itemID="{76CE1CB4-EF73-4B04-B0CB-058B3CFA89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12E1E8-5140-4133-A8E9-68A1FB8F1A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http://schemas.microsoft.com/office/2006/metadata/properties"/>
    <ds:schemaRef ds:uri="D212E1E8-5140-4133-A8E9-68A1FB8F1A89"/>
    <ds:schemaRef ds:uri="http://purl.org/dc/dcmitype/"/>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7780</TotalTime>
  <Words>587</Words>
  <Application>Microsoft Office PowerPoint</Application>
  <PresentationFormat>Custom</PresentationFormat>
  <Paragraphs>75</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PARTHASARATHI</cp:lastModifiedBy>
  <cp:revision>128</cp:revision>
  <dcterms:created xsi:type="dcterms:W3CDTF">2013-02-15T23:12:42Z</dcterms:created>
  <dcterms:modified xsi:type="dcterms:W3CDTF">2017-09-21T22:20:45Z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0x010100A59A4A25A634FE4688141E62AA336626</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