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7" r:id="rId2"/>
    <p:sldId id="263" r:id="rId3"/>
    <p:sldId id="258" r:id="rId4"/>
    <p:sldId id="260" r:id="rId5"/>
    <p:sldId id="265" r:id="rId6"/>
    <p:sldId id="262" r:id="rId7"/>
    <p:sldId id="283" r:id="rId8"/>
    <p:sldId id="272" r:id="rId9"/>
    <p:sldId id="273" r:id="rId10"/>
    <p:sldId id="275" r:id="rId11"/>
    <p:sldId id="274" r:id="rId12"/>
    <p:sldId id="266" r:id="rId13"/>
    <p:sldId id="276" r:id="rId14"/>
    <p:sldId id="268" r:id="rId15"/>
    <p:sldId id="269" r:id="rId16"/>
    <p:sldId id="270" r:id="rId17"/>
    <p:sldId id="287" r:id="rId18"/>
    <p:sldId id="271" r:id="rId19"/>
    <p:sldId id="277" r:id="rId20"/>
    <p:sldId id="278" r:id="rId21"/>
    <p:sldId id="279" r:id="rId22"/>
    <p:sldId id="288" r:id="rId23"/>
    <p:sldId id="280" r:id="rId24"/>
    <p:sldId id="281" r:id="rId25"/>
    <p:sldId id="282" r:id="rId26"/>
    <p:sldId id="289" r:id="rId27"/>
    <p:sldId id="284" r:id="rId28"/>
    <p:sldId id="285" r:id="rId29"/>
    <p:sldId id="290" r:id="rId30"/>
    <p:sldId id="291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54" autoAdjust="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8985EF-7F5C-4B5C-B627-886A280A44B2}" type="doc">
      <dgm:prSet loTypeId="urn:microsoft.com/office/officeart/2005/8/layout/pyramid1" loCatId="pyramid" qsTypeId="urn:microsoft.com/office/officeart/2005/8/quickstyle/3d5" qsCatId="3D" csTypeId="urn:microsoft.com/office/officeart/2005/8/colors/accent4_4" csCatId="accent4" phldr="1"/>
      <dgm:spPr/>
    </dgm:pt>
    <dgm:pt modelId="{27F933ED-C5D7-4A0A-AD27-60B93B7284B1}">
      <dgm:prSet phldrT="[Text]" custT="1"/>
      <dgm:spPr/>
      <dgm:t>
        <a:bodyPr/>
        <a:lstStyle/>
        <a:p>
          <a:r>
            <a:rPr lang="en-US" sz="2800" dirty="0" smtClean="0"/>
            <a:t>Client</a:t>
          </a:r>
          <a:endParaRPr lang="en-US" sz="4200" dirty="0"/>
        </a:p>
      </dgm:t>
    </dgm:pt>
    <dgm:pt modelId="{16C74FD9-72A5-4D4C-80FA-140A11AA7297}" type="parTrans" cxnId="{E2BB5FE9-6614-4961-A2D5-63132E631B65}">
      <dgm:prSet/>
      <dgm:spPr/>
      <dgm:t>
        <a:bodyPr/>
        <a:lstStyle/>
        <a:p>
          <a:endParaRPr lang="en-US"/>
        </a:p>
      </dgm:t>
    </dgm:pt>
    <dgm:pt modelId="{7998E150-C14F-4009-9920-24A7C5FD3D78}" type="sibTrans" cxnId="{E2BB5FE9-6614-4961-A2D5-63132E631B65}">
      <dgm:prSet/>
      <dgm:spPr/>
      <dgm:t>
        <a:bodyPr/>
        <a:lstStyle/>
        <a:p>
          <a:endParaRPr lang="en-US"/>
        </a:p>
      </dgm:t>
    </dgm:pt>
    <dgm:pt modelId="{E3205CFC-9C5C-45F1-8D56-978FA130E9F7}">
      <dgm:prSet phldrT="[Text]" custT="1"/>
      <dgm:spPr/>
      <dgm:t>
        <a:bodyPr/>
        <a:lstStyle/>
        <a:p>
          <a:r>
            <a:rPr lang="en-US" sz="2800" dirty="0" smtClean="0"/>
            <a:t>Application Server</a:t>
          </a:r>
          <a:endParaRPr lang="en-US" sz="2800" dirty="0"/>
        </a:p>
      </dgm:t>
    </dgm:pt>
    <dgm:pt modelId="{C724BA43-BFB8-47BA-A49C-26F5F3B0BB3F}" type="parTrans" cxnId="{60C28B49-E924-4BF0-886F-2094EA30FF6B}">
      <dgm:prSet/>
      <dgm:spPr/>
      <dgm:t>
        <a:bodyPr/>
        <a:lstStyle/>
        <a:p>
          <a:endParaRPr lang="en-US"/>
        </a:p>
      </dgm:t>
    </dgm:pt>
    <dgm:pt modelId="{45180F9B-23B2-4F4F-B564-9088A2FD8178}" type="sibTrans" cxnId="{60C28B49-E924-4BF0-886F-2094EA30FF6B}">
      <dgm:prSet/>
      <dgm:spPr/>
      <dgm:t>
        <a:bodyPr/>
        <a:lstStyle/>
        <a:p>
          <a:endParaRPr lang="en-US"/>
        </a:p>
      </dgm:t>
    </dgm:pt>
    <dgm:pt modelId="{5DBC6E84-3134-4375-89DA-D8703C9C9676}">
      <dgm:prSet phldrT="[Text]" custT="1"/>
      <dgm:spPr/>
      <dgm:t>
        <a:bodyPr/>
        <a:lstStyle/>
        <a:p>
          <a:r>
            <a:rPr lang="en-US" sz="3200" dirty="0" smtClean="0"/>
            <a:t>Technologies</a:t>
          </a:r>
          <a:endParaRPr lang="en-US" sz="3200" dirty="0"/>
        </a:p>
      </dgm:t>
    </dgm:pt>
    <dgm:pt modelId="{0381350E-CB8B-4116-B48E-F4615221DE50}" type="parTrans" cxnId="{1B23DA1F-E2D6-4157-A285-301654FB6C2E}">
      <dgm:prSet/>
      <dgm:spPr/>
      <dgm:t>
        <a:bodyPr/>
        <a:lstStyle/>
        <a:p>
          <a:endParaRPr lang="en-US"/>
        </a:p>
      </dgm:t>
    </dgm:pt>
    <dgm:pt modelId="{189ED989-FEB8-4365-BA9A-D6C8A94DEA3A}" type="sibTrans" cxnId="{1B23DA1F-E2D6-4157-A285-301654FB6C2E}">
      <dgm:prSet/>
      <dgm:spPr/>
      <dgm:t>
        <a:bodyPr/>
        <a:lstStyle/>
        <a:p>
          <a:endParaRPr lang="en-US"/>
        </a:p>
      </dgm:t>
    </dgm:pt>
    <dgm:pt modelId="{6B688FAC-C1A8-4AD8-9EAE-569AE037E30F}">
      <dgm:prSet phldrT="[Text]" custT="1"/>
      <dgm:spPr/>
      <dgm:t>
        <a:bodyPr/>
        <a:lstStyle/>
        <a:p>
          <a:r>
            <a:rPr lang="en-US" sz="2800" dirty="0" smtClean="0"/>
            <a:t>Application Database</a:t>
          </a:r>
          <a:endParaRPr lang="en-US" sz="2800" dirty="0"/>
        </a:p>
      </dgm:t>
    </dgm:pt>
    <dgm:pt modelId="{9C18D7BD-68D6-4C5F-B597-B31BF8317022}" type="parTrans" cxnId="{6148563A-7D66-4D88-ADFB-CD1CF21CF1A4}">
      <dgm:prSet/>
      <dgm:spPr/>
      <dgm:t>
        <a:bodyPr/>
        <a:lstStyle/>
        <a:p>
          <a:endParaRPr lang="en-US"/>
        </a:p>
      </dgm:t>
    </dgm:pt>
    <dgm:pt modelId="{BE74A470-CAFE-48F3-9FAC-639A4B287E3A}" type="sibTrans" cxnId="{6148563A-7D66-4D88-ADFB-CD1CF21CF1A4}">
      <dgm:prSet/>
      <dgm:spPr/>
      <dgm:t>
        <a:bodyPr/>
        <a:lstStyle/>
        <a:p>
          <a:endParaRPr lang="en-US"/>
        </a:p>
      </dgm:t>
    </dgm:pt>
    <dgm:pt modelId="{4470758C-64F6-4D0D-844E-292A46922890}" type="pres">
      <dgm:prSet presAssocID="{388985EF-7F5C-4B5C-B627-886A280A44B2}" presName="Name0" presStyleCnt="0">
        <dgm:presLayoutVars>
          <dgm:dir/>
          <dgm:animLvl val="lvl"/>
          <dgm:resizeHandles val="exact"/>
        </dgm:presLayoutVars>
      </dgm:prSet>
      <dgm:spPr/>
    </dgm:pt>
    <dgm:pt modelId="{0E7820BB-E57C-4FD3-8597-F27CD9E0E007}" type="pres">
      <dgm:prSet presAssocID="{27F933ED-C5D7-4A0A-AD27-60B93B7284B1}" presName="Name8" presStyleCnt="0"/>
      <dgm:spPr/>
    </dgm:pt>
    <dgm:pt modelId="{24F08120-7C85-4C8D-9178-6A9AAEEE9760}" type="pres">
      <dgm:prSet presAssocID="{27F933ED-C5D7-4A0A-AD27-60B93B7284B1}" presName="level" presStyleLbl="node1" presStyleIdx="0" presStyleCnt="4" custScaleX="103040" custScaleY="1106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A5A67-8C64-47B2-A269-E43A053971EF}" type="pres">
      <dgm:prSet presAssocID="{27F933ED-C5D7-4A0A-AD27-60B93B7284B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DBA2FE-0B74-42E4-80AB-D33E5E4AA549}" type="pres">
      <dgm:prSet presAssocID="{E3205CFC-9C5C-45F1-8D56-978FA130E9F7}" presName="Name8" presStyleCnt="0"/>
      <dgm:spPr/>
    </dgm:pt>
    <dgm:pt modelId="{976CBC8E-F791-44BD-8CC7-FF636C847EF5}" type="pres">
      <dgm:prSet presAssocID="{E3205CFC-9C5C-45F1-8D56-978FA130E9F7}" presName="level" presStyleLbl="node1" presStyleIdx="1" presStyleCnt="4" custScaleX="100147" custScaleY="1022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82836-037C-49B9-A40D-E8AD15DA78B7}" type="pres">
      <dgm:prSet presAssocID="{E3205CFC-9C5C-45F1-8D56-978FA130E9F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F19C8-2717-41EB-A8AC-AEF831DAE108}" type="pres">
      <dgm:prSet presAssocID="{5DBC6E84-3134-4375-89DA-D8703C9C9676}" presName="Name8" presStyleCnt="0"/>
      <dgm:spPr/>
    </dgm:pt>
    <dgm:pt modelId="{1CEF6739-87D0-4864-BC7B-B765507FE065}" type="pres">
      <dgm:prSet presAssocID="{5DBC6E84-3134-4375-89DA-D8703C9C9676}" presName="level" presStyleLbl="node1" presStyleIdx="2" presStyleCnt="4" custScaleX="99900" custScaleY="108544" custLinFactNeighborX="-281" custLinFactNeighborY="385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D9D24-2F6B-4464-B957-C2735A4203FE}" type="pres">
      <dgm:prSet presAssocID="{5DBC6E84-3134-4375-89DA-D8703C9C967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9A352-52AE-4CF3-A24B-84A8C45D29E3}" type="pres">
      <dgm:prSet presAssocID="{6B688FAC-C1A8-4AD8-9EAE-569AE037E30F}" presName="Name8" presStyleCnt="0"/>
      <dgm:spPr/>
    </dgm:pt>
    <dgm:pt modelId="{0236029C-9F52-4773-A5FC-D8369C4EA660}" type="pres">
      <dgm:prSet presAssocID="{6B688FAC-C1A8-4AD8-9EAE-569AE037E30F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2E95A0-F694-4A4E-858E-5986CEFE7346}" type="pres">
      <dgm:prSet presAssocID="{6B688FAC-C1A8-4AD8-9EAE-569AE037E30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BB5FE9-6614-4961-A2D5-63132E631B65}" srcId="{388985EF-7F5C-4B5C-B627-886A280A44B2}" destId="{27F933ED-C5D7-4A0A-AD27-60B93B7284B1}" srcOrd="0" destOrd="0" parTransId="{16C74FD9-72A5-4D4C-80FA-140A11AA7297}" sibTransId="{7998E150-C14F-4009-9920-24A7C5FD3D78}"/>
    <dgm:cxn modelId="{0B2D4C3B-BB3C-4383-8939-3136FBD6AEEB}" type="presOf" srcId="{6B688FAC-C1A8-4AD8-9EAE-569AE037E30F}" destId="{322E95A0-F694-4A4E-858E-5986CEFE7346}" srcOrd="1" destOrd="0" presId="urn:microsoft.com/office/officeart/2005/8/layout/pyramid1"/>
    <dgm:cxn modelId="{1B23DA1F-E2D6-4157-A285-301654FB6C2E}" srcId="{388985EF-7F5C-4B5C-B627-886A280A44B2}" destId="{5DBC6E84-3134-4375-89DA-D8703C9C9676}" srcOrd="2" destOrd="0" parTransId="{0381350E-CB8B-4116-B48E-F4615221DE50}" sibTransId="{189ED989-FEB8-4365-BA9A-D6C8A94DEA3A}"/>
    <dgm:cxn modelId="{A22FE476-AC5B-47E8-8519-F850332D8432}" type="presOf" srcId="{E3205CFC-9C5C-45F1-8D56-978FA130E9F7}" destId="{976CBC8E-F791-44BD-8CC7-FF636C847EF5}" srcOrd="0" destOrd="0" presId="urn:microsoft.com/office/officeart/2005/8/layout/pyramid1"/>
    <dgm:cxn modelId="{B0E206DE-95AC-4669-8C23-877671253A76}" type="presOf" srcId="{27F933ED-C5D7-4A0A-AD27-60B93B7284B1}" destId="{10BA5A67-8C64-47B2-A269-E43A053971EF}" srcOrd="1" destOrd="0" presId="urn:microsoft.com/office/officeart/2005/8/layout/pyramid1"/>
    <dgm:cxn modelId="{28E38229-878F-4BB6-941C-6E7C11C1FEAC}" type="presOf" srcId="{27F933ED-C5D7-4A0A-AD27-60B93B7284B1}" destId="{24F08120-7C85-4C8D-9178-6A9AAEEE9760}" srcOrd="0" destOrd="0" presId="urn:microsoft.com/office/officeart/2005/8/layout/pyramid1"/>
    <dgm:cxn modelId="{73FE5887-3B75-43DB-B532-048B08BC6542}" type="presOf" srcId="{388985EF-7F5C-4B5C-B627-886A280A44B2}" destId="{4470758C-64F6-4D0D-844E-292A46922890}" srcOrd="0" destOrd="0" presId="urn:microsoft.com/office/officeart/2005/8/layout/pyramid1"/>
    <dgm:cxn modelId="{6148563A-7D66-4D88-ADFB-CD1CF21CF1A4}" srcId="{388985EF-7F5C-4B5C-B627-886A280A44B2}" destId="{6B688FAC-C1A8-4AD8-9EAE-569AE037E30F}" srcOrd="3" destOrd="0" parTransId="{9C18D7BD-68D6-4C5F-B597-B31BF8317022}" sibTransId="{BE74A470-CAFE-48F3-9FAC-639A4B287E3A}"/>
    <dgm:cxn modelId="{ECACBE6B-A0CD-45A5-9B56-4A6AF3271D1F}" type="presOf" srcId="{E3205CFC-9C5C-45F1-8D56-978FA130E9F7}" destId="{BE782836-037C-49B9-A40D-E8AD15DA78B7}" srcOrd="1" destOrd="0" presId="urn:microsoft.com/office/officeart/2005/8/layout/pyramid1"/>
    <dgm:cxn modelId="{7B2803A9-0D03-4ABA-88C2-201B84B0FCCD}" type="presOf" srcId="{5DBC6E84-3134-4375-89DA-D8703C9C9676}" destId="{1CEF6739-87D0-4864-BC7B-B765507FE065}" srcOrd="0" destOrd="0" presId="urn:microsoft.com/office/officeart/2005/8/layout/pyramid1"/>
    <dgm:cxn modelId="{D54EEDED-1D1F-4D5C-BC62-F4D75A2B827A}" type="presOf" srcId="{5DBC6E84-3134-4375-89DA-D8703C9C9676}" destId="{018D9D24-2F6B-4464-B957-C2735A4203FE}" srcOrd="1" destOrd="0" presId="urn:microsoft.com/office/officeart/2005/8/layout/pyramid1"/>
    <dgm:cxn modelId="{4B0B9643-CFC4-4247-8956-7B4440665A31}" type="presOf" srcId="{6B688FAC-C1A8-4AD8-9EAE-569AE037E30F}" destId="{0236029C-9F52-4773-A5FC-D8369C4EA660}" srcOrd="0" destOrd="0" presId="urn:microsoft.com/office/officeart/2005/8/layout/pyramid1"/>
    <dgm:cxn modelId="{60C28B49-E924-4BF0-886F-2094EA30FF6B}" srcId="{388985EF-7F5C-4B5C-B627-886A280A44B2}" destId="{E3205CFC-9C5C-45F1-8D56-978FA130E9F7}" srcOrd="1" destOrd="0" parTransId="{C724BA43-BFB8-47BA-A49C-26F5F3B0BB3F}" sibTransId="{45180F9B-23B2-4F4F-B564-9088A2FD8178}"/>
    <dgm:cxn modelId="{D75ED069-8F03-4809-A1B6-5B0D5F77F135}" type="presParOf" srcId="{4470758C-64F6-4D0D-844E-292A46922890}" destId="{0E7820BB-E57C-4FD3-8597-F27CD9E0E007}" srcOrd="0" destOrd="0" presId="urn:microsoft.com/office/officeart/2005/8/layout/pyramid1"/>
    <dgm:cxn modelId="{063D86DC-3287-4172-B3DA-C77BB6B4EF5C}" type="presParOf" srcId="{0E7820BB-E57C-4FD3-8597-F27CD9E0E007}" destId="{24F08120-7C85-4C8D-9178-6A9AAEEE9760}" srcOrd="0" destOrd="0" presId="urn:microsoft.com/office/officeart/2005/8/layout/pyramid1"/>
    <dgm:cxn modelId="{35483408-A0D0-40B0-B93B-A1E9096B2BEA}" type="presParOf" srcId="{0E7820BB-E57C-4FD3-8597-F27CD9E0E007}" destId="{10BA5A67-8C64-47B2-A269-E43A053971EF}" srcOrd="1" destOrd="0" presId="urn:microsoft.com/office/officeart/2005/8/layout/pyramid1"/>
    <dgm:cxn modelId="{71E637ED-F387-4B77-8010-6C48BFE7DCD3}" type="presParOf" srcId="{4470758C-64F6-4D0D-844E-292A46922890}" destId="{4BDBA2FE-0B74-42E4-80AB-D33E5E4AA549}" srcOrd="1" destOrd="0" presId="urn:microsoft.com/office/officeart/2005/8/layout/pyramid1"/>
    <dgm:cxn modelId="{BD1E5F0E-D74F-4D59-9248-95D74E5D4066}" type="presParOf" srcId="{4BDBA2FE-0B74-42E4-80AB-D33E5E4AA549}" destId="{976CBC8E-F791-44BD-8CC7-FF636C847EF5}" srcOrd="0" destOrd="0" presId="urn:microsoft.com/office/officeart/2005/8/layout/pyramid1"/>
    <dgm:cxn modelId="{355CF4BE-36B9-492A-8EEE-F22380C4B0C0}" type="presParOf" srcId="{4BDBA2FE-0B74-42E4-80AB-D33E5E4AA549}" destId="{BE782836-037C-49B9-A40D-E8AD15DA78B7}" srcOrd="1" destOrd="0" presId="urn:microsoft.com/office/officeart/2005/8/layout/pyramid1"/>
    <dgm:cxn modelId="{DEB01A59-FB07-40D7-9712-EDC48ED177FD}" type="presParOf" srcId="{4470758C-64F6-4D0D-844E-292A46922890}" destId="{058F19C8-2717-41EB-A8AC-AEF831DAE108}" srcOrd="2" destOrd="0" presId="urn:microsoft.com/office/officeart/2005/8/layout/pyramid1"/>
    <dgm:cxn modelId="{B2462ADA-CC2B-40DC-AA21-8F79907279B4}" type="presParOf" srcId="{058F19C8-2717-41EB-A8AC-AEF831DAE108}" destId="{1CEF6739-87D0-4864-BC7B-B765507FE065}" srcOrd="0" destOrd="0" presId="urn:microsoft.com/office/officeart/2005/8/layout/pyramid1"/>
    <dgm:cxn modelId="{4DCB42B5-1097-4F27-A42C-DEAEDDEBD38F}" type="presParOf" srcId="{058F19C8-2717-41EB-A8AC-AEF831DAE108}" destId="{018D9D24-2F6B-4464-B957-C2735A4203FE}" srcOrd="1" destOrd="0" presId="urn:microsoft.com/office/officeart/2005/8/layout/pyramid1"/>
    <dgm:cxn modelId="{E551FD3E-782A-4D15-8133-79F4AFE11A16}" type="presParOf" srcId="{4470758C-64F6-4D0D-844E-292A46922890}" destId="{E879A352-52AE-4CF3-A24B-84A8C45D29E3}" srcOrd="3" destOrd="0" presId="urn:microsoft.com/office/officeart/2005/8/layout/pyramid1"/>
    <dgm:cxn modelId="{10E7D978-1A01-42DD-9BB1-75C5EDF52FBF}" type="presParOf" srcId="{E879A352-52AE-4CF3-A24B-84A8C45D29E3}" destId="{0236029C-9F52-4773-A5FC-D8369C4EA660}" srcOrd="0" destOrd="0" presId="urn:microsoft.com/office/officeart/2005/8/layout/pyramid1"/>
    <dgm:cxn modelId="{CB43CD05-F229-46B0-B762-E20973A5DA95}" type="presParOf" srcId="{E879A352-52AE-4CF3-A24B-84A8C45D29E3}" destId="{322E95A0-F694-4A4E-858E-5986CEFE7346}" srcOrd="1" destOrd="0" presId="urn:microsoft.com/office/officeart/2005/8/layout/pyramid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4F08120-7C85-4C8D-9178-6A9AAEEE9760}">
      <dsp:nvSpPr>
        <dsp:cNvPr id="0" name=""/>
        <dsp:cNvSpPr/>
      </dsp:nvSpPr>
      <dsp:spPr>
        <a:xfrm>
          <a:off x="2139879" y="0"/>
          <a:ext cx="1587641" cy="1400728"/>
        </a:xfrm>
        <a:prstGeom prst="trapezoid">
          <a:avLst>
            <a:gd name="adj" fmla="val 5500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Client</a:t>
          </a:r>
          <a:endParaRPr lang="en-US" sz="4200" kern="1200" dirty="0"/>
        </a:p>
      </dsp:txBody>
      <dsp:txXfrm>
        <a:off x="2139879" y="0"/>
        <a:ext cx="1587641" cy="1400728"/>
      </dsp:txXfrm>
    </dsp:sp>
    <dsp:sp modelId="{976CBC8E-F791-44BD-8CC7-FF636C847EF5}">
      <dsp:nvSpPr>
        <dsp:cNvPr id="0" name=""/>
        <dsp:cNvSpPr/>
      </dsp:nvSpPr>
      <dsp:spPr>
        <a:xfrm>
          <a:off x="1449586" y="1400728"/>
          <a:ext cx="2968227" cy="1293699"/>
        </a:xfrm>
        <a:prstGeom prst="trapezoid">
          <a:avLst>
            <a:gd name="adj" fmla="val 55000"/>
          </a:avLst>
        </a:prstGeom>
        <a:solidFill>
          <a:schemeClr val="accent4">
            <a:shade val="50000"/>
            <a:hueOff val="214296"/>
            <a:satOff val="-14215"/>
            <a:lumOff val="2327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Web Server</a:t>
          </a:r>
          <a:endParaRPr lang="en-US" sz="2800" kern="1200" dirty="0"/>
        </a:p>
      </dsp:txBody>
      <dsp:txXfrm>
        <a:off x="1969025" y="1400728"/>
        <a:ext cx="1929348" cy="1293699"/>
      </dsp:txXfrm>
    </dsp:sp>
    <dsp:sp modelId="{1CEF6739-87D0-4864-BC7B-B765507FE065}">
      <dsp:nvSpPr>
        <dsp:cNvPr id="0" name=""/>
        <dsp:cNvSpPr/>
      </dsp:nvSpPr>
      <dsp:spPr>
        <a:xfrm>
          <a:off x="698380" y="2694428"/>
          <a:ext cx="4470638" cy="1373857"/>
        </a:xfrm>
        <a:prstGeom prst="trapezoid">
          <a:avLst>
            <a:gd name="adj" fmla="val 55000"/>
          </a:avLst>
        </a:prstGeom>
        <a:solidFill>
          <a:schemeClr val="accent4">
            <a:shade val="50000"/>
            <a:hueOff val="428592"/>
            <a:satOff val="-28429"/>
            <a:lumOff val="4654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Application Server</a:t>
          </a:r>
          <a:endParaRPr lang="en-US" sz="3200" kern="1200" dirty="0"/>
        </a:p>
      </dsp:txBody>
      <dsp:txXfrm>
        <a:off x="1480742" y="2694428"/>
        <a:ext cx="2905915" cy="1373857"/>
      </dsp:txXfrm>
    </dsp:sp>
    <dsp:sp modelId="{0236029C-9F52-4773-A5FC-D8369C4EA660}">
      <dsp:nvSpPr>
        <dsp:cNvPr id="0" name=""/>
        <dsp:cNvSpPr/>
      </dsp:nvSpPr>
      <dsp:spPr>
        <a:xfrm>
          <a:off x="0" y="4068285"/>
          <a:ext cx="5867399" cy="1265714"/>
        </a:xfrm>
        <a:prstGeom prst="trapezoid">
          <a:avLst>
            <a:gd name="adj" fmla="val 55000"/>
          </a:avLst>
        </a:prstGeom>
        <a:solidFill>
          <a:schemeClr val="accent4">
            <a:shade val="50000"/>
            <a:hueOff val="214296"/>
            <a:satOff val="-14215"/>
            <a:lumOff val="2327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Application Database</a:t>
          </a:r>
          <a:endParaRPr lang="en-US" sz="2800" kern="1200" dirty="0"/>
        </a:p>
      </dsp:txBody>
      <dsp:txXfrm>
        <a:off x="1026794" y="4068285"/>
        <a:ext cx="3813810" cy="1265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7ACC8-127F-48F4-9E2E-A043A3194868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6FDF7-65DA-4031-9A6A-A796A9167F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6FDF7-65DA-4031-9A6A-A796A9167F4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6FDF7-65DA-4031-9A6A-A796A9167F4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name@example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Videos/Registration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Videos/search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Videos/indirect_nav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ocuments%20and%20Settings\user\Desktop\PSRS\ProjectStatusReportFinalTeam2.xls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bmp"/>
          <p:cNvPicPr>
            <a:picLocks noChangeAspect="1"/>
          </p:cNvPicPr>
          <p:nvPr/>
        </p:nvPicPr>
        <p:blipFill>
          <a:blip r:embed="rId3"/>
          <a:srcRect r="43750" b="48438"/>
          <a:stretch>
            <a:fillRect/>
          </a:stretch>
        </p:blipFill>
        <p:spPr>
          <a:xfrm>
            <a:off x="0" y="0"/>
            <a:ext cx="3429000" cy="251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849562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  <a:cs typeface="Aharoni" pitchFamily="2" charset="-79"/>
              </a:rPr>
              <a:t>                  	</a:t>
            </a:r>
            <a:endParaRPr lang="en-US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352800"/>
            <a:ext cx="7467600" cy="2773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Presented by-</a:t>
            </a:r>
          </a:p>
          <a:p>
            <a:r>
              <a:rPr lang="en-US" sz="2400" dirty="0" err="1" smtClean="0"/>
              <a:t>Partha</a:t>
            </a:r>
            <a:r>
              <a:rPr lang="en-US" sz="2400" dirty="0" smtClean="0"/>
              <a:t> S. </a:t>
            </a:r>
            <a:r>
              <a:rPr lang="en-US" sz="2400" dirty="0" err="1" smtClean="0"/>
              <a:t>Mukherjee</a:t>
            </a:r>
            <a:endParaRPr lang="en-US" sz="2400" dirty="0" smtClean="0"/>
          </a:p>
          <a:p>
            <a:r>
              <a:rPr lang="en-US" sz="2400" dirty="0" err="1" smtClean="0"/>
              <a:t>Akanksha</a:t>
            </a:r>
            <a:r>
              <a:rPr lang="en-US" sz="2400" dirty="0" smtClean="0"/>
              <a:t> Gupta</a:t>
            </a:r>
          </a:p>
          <a:p>
            <a:r>
              <a:rPr lang="en-US" sz="2400" dirty="0" err="1" smtClean="0"/>
              <a:t>Somya</a:t>
            </a:r>
            <a:r>
              <a:rPr lang="en-US" sz="2400" dirty="0" smtClean="0"/>
              <a:t> </a:t>
            </a:r>
            <a:r>
              <a:rPr lang="en-US" sz="2400" dirty="0" err="1" smtClean="0"/>
              <a:t>Bhargava</a:t>
            </a:r>
            <a:endParaRPr lang="en-US" sz="2400" dirty="0" smtClean="0"/>
          </a:p>
          <a:p>
            <a:r>
              <a:rPr lang="en-US" sz="2400" dirty="0" err="1" smtClean="0"/>
              <a:t>Rachna</a:t>
            </a:r>
            <a:r>
              <a:rPr lang="en-US" sz="2400" dirty="0" smtClean="0"/>
              <a:t> </a:t>
            </a:r>
            <a:r>
              <a:rPr lang="en-US" sz="2400" dirty="0" err="1" smtClean="0"/>
              <a:t>Shivale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Design-Class Diagram</a:t>
            </a:r>
            <a:endParaRPr lang="en-US" dirty="0"/>
          </a:p>
        </p:txBody>
      </p:sp>
      <p:pic>
        <p:nvPicPr>
          <p:cNvPr id="4" name="Content Placeholder 3" descr="HappyTrip Class 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447800"/>
            <a:ext cx="7391400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Design- </a:t>
            </a:r>
            <a:r>
              <a:rPr lang="en-US" sz="3200" dirty="0" smtClean="0"/>
              <a:t>Entity Diagram</a:t>
            </a:r>
            <a:endParaRPr lang="en-US" sz="3200" dirty="0"/>
          </a:p>
        </p:txBody>
      </p:sp>
      <p:pic>
        <p:nvPicPr>
          <p:cNvPr id="4" name="Content Placeholder 3" descr="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914400"/>
            <a:ext cx="8001000" cy="5943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219200" y="3429000"/>
            <a:ext cx="3810000" cy="2743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868362"/>
          </a:xfrm>
        </p:spPr>
        <p:txBody>
          <a:bodyPr/>
          <a:lstStyle/>
          <a:p>
            <a:r>
              <a:rPr lang="en-US" sz="4000" dirty="0" smtClean="0"/>
              <a:t>Design-High Level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1295400"/>
            <a:ext cx="45720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Presentation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2590800"/>
            <a:ext cx="2743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Control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9" idx="0"/>
            <a:endCxn id="4" idx="2"/>
          </p:cNvCxnSpPr>
          <p:nvPr/>
        </p:nvCxnSpPr>
        <p:spPr>
          <a:xfrm flipV="1">
            <a:off x="4724400" y="22098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95400" y="3657600"/>
            <a:ext cx="36576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95400" y="4572000"/>
            <a:ext cx="36576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Booking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95400" y="5486400"/>
            <a:ext cx="36576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91200" y="3657600"/>
            <a:ext cx="1143000" cy="228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7391400" y="3657600"/>
            <a:ext cx="1447800" cy="2286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Database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stCxn id="29" idx="3"/>
            <a:endCxn id="19" idx="1"/>
          </p:cNvCxnSpPr>
          <p:nvPr/>
        </p:nvCxnSpPr>
        <p:spPr>
          <a:xfrm>
            <a:off x="5029200" y="4800600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0" idx="2"/>
          </p:cNvCxnSpPr>
          <p:nvPr/>
        </p:nvCxnSpPr>
        <p:spPr>
          <a:xfrm>
            <a:off x="6934200" y="4800600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9" idx="2"/>
            <a:endCxn id="29" idx="0"/>
          </p:cNvCxnSpPr>
          <p:nvPr/>
        </p:nvCxnSpPr>
        <p:spPr>
          <a:xfrm rot="5400000">
            <a:off x="3733800" y="2438400"/>
            <a:ext cx="381000" cy="16002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Implementation – User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Responsible for creating new user </a:t>
            </a:r>
          </a:p>
          <a:p>
            <a:r>
              <a:rPr lang="en-US" sz="2400" dirty="0" smtClean="0"/>
              <a:t>Displaying and updating user profile </a:t>
            </a:r>
          </a:p>
          <a:p>
            <a:r>
              <a:rPr lang="en-US" sz="2400" dirty="0" smtClean="0"/>
              <a:t>Change password 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0772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effectLst/>
              </a:rPr>
              <a:t> </a:t>
            </a:r>
            <a:r>
              <a:rPr lang="en-US" sz="3600" b="1" dirty="0" smtClean="0">
                <a:effectLst/>
              </a:rPr>
              <a:t>Implementation-</a:t>
            </a:r>
            <a:br>
              <a:rPr lang="en-US" sz="3600" b="1" dirty="0" smtClean="0">
                <a:effectLst/>
              </a:rPr>
            </a:br>
            <a:r>
              <a:rPr lang="en-US" sz="3600" b="1" dirty="0" smtClean="0">
                <a:effectLst/>
              </a:rPr>
              <a:t> </a:t>
            </a:r>
            <a:r>
              <a:rPr lang="en-US" sz="3600" b="1" dirty="0" err="1" smtClean="0">
                <a:effectLst/>
              </a:rPr>
              <a:t>UserDAO</a:t>
            </a:r>
            <a:r>
              <a:rPr lang="en-US" sz="3600" b="1" dirty="0" smtClean="0">
                <a:effectLst/>
              </a:rPr>
              <a:t> Interface </a:t>
            </a:r>
            <a:endParaRPr lang="en-US" sz="36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boolean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insertRegisteredUser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Genericuser</a:t>
            </a:r>
            <a:r>
              <a:rPr lang="en-US" sz="2400" b="1" dirty="0" smtClean="0"/>
              <a:t> r);</a:t>
            </a:r>
          </a:p>
          <a:p>
            <a:pPr lvl="1"/>
            <a:r>
              <a:rPr lang="en-US" sz="2000" dirty="0" smtClean="0"/>
              <a:t>Persisting the registered user into the database</a:t>
            </a:r>
          </a:p>
          <a:p>
            <a:r>
              <a:rPr lang="en-US" sz="2400" b="1" dirty="0" err="1" smtClean="0"/>
              <a:t>Genericuser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getUser</a:t>
            </a:r>
            <a:r>
              <a:rPr lang="en-US" sz="2400" b="1" dirty="0" smtClean="0"/>
              <a:t>(String </a:t>
            </a:r>
            <a:r>
              <a:rPr lang="en-US" sz="2400" b="1" dirty="0" err="1" smtClean="0"/>
              <a:t>userName,String</a:t>
            </a:r>
            <a:r>
              <a:rPr lang="en-US" sz="2400" b="1" dirty="0" smtClean="0"/>
              <a:t> password);</a:t>
            </a:r>
          </a:p>
          <a:p>
            <a:pPr lvl="1"/>
            <a:r>
              <a:rPr lang="en-US" sz="2000" dirty="0" smtClean="0"/>
              <a:t>Getting a user with given email id and password after checking it</a:t>
            </a:r>
          </a:p>
          <a:p>
            <a:pPr lvl="1"/>
            <a:r>
              <a:rPr lang="en-US" sz="2000" dirty="0" smtClean="0"/>
              <a:t>If wrong it throws an exception </a:t>
            </a:r>
          </a:p>
          <a:p>
            <a:r>
              <a:rPr lang="en-US" sz="2400" b="1" dirty="0" err="1" smtClean="0"/>
              <a:t>boolean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emailExists</a:t>
            </a:r>
            <a:r>
              <a:rPr lang="en-US" sz="2400" b="1" dirty="0" smtClean="0"/>
              <a:t>(String email);</a:t>
            </a:r>
          </a:p>
          <a:p>
            <a:pPr lvl="1"/>
            <a:r>
              <a:rPr lang="en-US" sz="2000" dirty="0" smtClean="0"/>
              <a:t>Checking if the email id exist in the database </a:t>
            </a:r>
          </a:p>
          <a:p>
            <a:r>
              <a:rPr lang="en-US" sz="2400" b="1" dirty="0" err="1" smtClean="0"/>
              <a:t>boolean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updateGenericUser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Genericuser</a:t>
            </a:r>
            <a:r>
              <a:rPr lang="en-US" sz="2400" b="1" dirty="0" smtClean="0"/>
              <a:t> u);</a:t>
            </a:r>
          </a:p>
          <a:p>
            <a:pPr lvl="1"/>
            <a:r>
              <a:rPr lang="en-US" sz="2000" dirty="0" smtClean="0"/>
              <a:t>Merging the </a:t>
            </a:r>
            <a:r>
              <a:rPr lang="en-US" sz="2000" dirty="0" err="1" smtClean="0"/>
              <a:t>the</a:t>
            </a:r>
            <a:r>
              <a:rPr lang="en-US" sz="2000" dirty="0" smtClean="0"/>
              <a:t> updated generic user into the database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Validators-for Registered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Email validation </a:t>
            </a:r>
          </a:p>
          <a:p>
            <a:pPr lvl="1"/>
            <a:r>
              <a:rPr lang="en-US" sz="1800" dirty="0" smtClean="0"/>
              <a:t>Should be in the format (</a:t>
            </a:r>
            <a:r>
              <a:rPr lang="en-US" sz="1800" dirty="0" smtClean="0">
                <a:hlinkClick r:id="rId2"/>
              </a:rPr>
              <a:t>name@example.com</a:t>
            </a:r>
            <a:r>
              <a:rPr lang="en-US" sz="1800" dirty="0" smtClean="0"/>
              <a:t>)</a:t>
            </a:r>
          </a:p>
          <a:p>
            <a:r>
              <a:rPr lang="en-US" sz="2400" dirty="0" smtClean="0"/>
              <a:t>Email Existence in Database</a:t>
            </a:r>
          </a:p>
          <a:p>
            <a:r>
              <a:rPr lang="en-US" sz="2400" dirty="0" smtClean="0"/>
              <a:t>Change Password</a:t>
            </a:r>
          </a:p>
          <a:p>
            <a:pPr lvl="1"/>
            <a:r>
              <a:rPr lang="en-US" sz="1800" dirty="0" smtClean="0"/>
              <a:t>Correct Old Password</a:t>
            </a:r>
          </a:p>
          <a:p>
            <a:pPr lvl="1"/>
            <a:r>
              <a:rPr lang="en-US" sz="1800" dirty="0" smtClean="0"/>
              <a:t>New Password &amp; old password should not be same.</a:t>
            </a:r>
          </a:p>
          <a:p>
            <a:pPr lvl="1"/>
            <a:r>
              <a:rPr lang="en-US" sz="1800" dirty="0" smtClean="0"/>
              <a:t>New Password &amp; confirm password should be same.</a:t>
            </a:r>
          </a:p>
          <a:p>
            <a:r>
              <a:rPr lang="en-US" sz="2400" dirty="0" smtClean="0"/>
              <a:t>Registered user should have filled all the personal  details before booking the flight.</a:t>
            </a:r>
          </a:p>
          <a:p>
            <a:r>
              <a:rPr lang="en-US" sz="2400" dirty="0" smtClean="0"/>
              <a:t>Date validation.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Validators-for Guest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Pin code should only be a number of 6 digits </a:t>
            </a:r>
          </a:p>
          <a:p>
            <a:r>
              <a:rPr lang="en-US" sz="2400" dirty="0" smtClean="0"/>
              <a:t>10 digit mobile no or other contact info </a:t>
            </a:r>
          </a:p>
          <a:p>
            <a:r>
              <a:rPr lang="en-US" sz="2400" dirty="0" smtClean="0"/>
              <a:t>Email validation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hlinkClick r:id="rId2" action="ppaction://hlinkfile"/>
              </a:rPr>
              <a:t>User Demo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Implementation - Search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Finds all the flights for the given start and destination ,direct and indirect</a:t>
            </a:r>
          </a:p>
          <a:p>
            <a:r>
              <a:rPr lang="en-US" sz="2400" dirty="0" smtClean="0"/>
              <a:t>Displays the details of the flight as well as seats availability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SearchDAO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RoutesAirline </a:t>
            </a:r>
            <a:r>
              <a:rPr lang="en-US" b="1" dirty="0" err="1" smtClean="0"/>
              <a:t>getRouteFromTwoCities</a:t>
            </a:r>
            <a:r>
              <a:rPr lang="en-US" b="1" dirty="0" smtClean="0"/>
              <a:t>(String </a:t>
            </a:r>
            <a:r>
              <a:rPr lang="en-US" b="1" dirty="0" err="1" smtClean="0"/>
              <a:t>originCity,String</a:t>
            </a:r>
            <a:r>
              <a:rPr lang="en-US" b="1" dirty="0" smtClean="0"/>
              <a:t> </a:t>
            </a:r>
            <a:r>
              <a:rPr lang="en-US" b="1" dirty="0" err="1" smtClean="0"/>
              <a:t>destinationCity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gets the route which has source and destination as per the arguments</a:t>
            </a:r>
          </a:p>
          <a:p>
            <a:r>
              <a:rPr lang="en-US" b="1" dirty="0" smtClean="0"/>
              <a:t>List&lt;City&gt; </a:t>
            </a:r>
            <a:r>
              <a:rPr lang="en-US" b="1" dirty="0" err="1" smtClean="0"/>
              <a:t>getCities</a:t>
            </a:r>
            <a:r>
              <a:rPr lang="en-US" b="1" dirty="0" smtClean="0"/>
              <a:t>();</a:t>
            </a:r>
          </a:p>
          <a:p>
            <a:pPr lvl="1"/>
            <a:r>
              <a:rPr lang="en-US" dirty="0" smtClean="0"/>
              <a:t>Gets the list of all cities in the database for the dropdowns</a:t>
            </a:r>
          </a:p>
          <a:p>
            <a:r>
              <a:rPr lang="en-US" b="1" dirty="0" smtClean="0"/>
              <a:t>List&lt;</a:t>
            </a:r>
            <a:r>
              <a:rPr lang="en-US" b="1" dirty="0" err="1" smtClean="0"/>
              <a:t>Flightroute</a:t>
            </a:r>
            <a:r>
              <a:rPr lang="en-US" b="1" dirty="0" smtClean="0"/>
              <a:t>&gt; </a:t>
            </a:r>
            <a:r>
              <a:rPr lang="en-US" b="1" dirty="0" err="1" smtClean="0"/>
              <a:t>getFlightRoutesFromRoute</a:t>
            </a:r>
            <a:r>
              <a:rPr lang="en-US" b="1" dirty="0" smtClean="0"/>
              <a:t>(</a:t>
            </a:r>
            <a:r>
              <a:rPr lang="en-US" b="1" dirty="0" err="1" smtClean="0"/>
              <a:t>RoutesAirline</a:t>
            </a:r>
            <a:r>
              <a:rPr lang="en-US" b="1" dirty="0" smtClean="0"/>
              <a:t> r);</a:t>
            </a:r>
          </a:p>
          <a:p>
            <a:pPr lvl="1"/>
            <a:r>
              <a:rPr lang="en-US" dirty="0" smtClean="0"/>
              <a:t>Gets all the </a:t>
            </a:r>
            <a:r>
              <a:rPr lang="en-US" dirty="0" err="1" smtClean="0"/>
              <a:t>flightroutes</a:t>
            </a:r>
            <a:r>
              <a:rPr lang="en-US" dirty="0" smtClean="0"/>
              <a:t> for a particular route </a:t>
            </a:r>
          </a:p>
          <a:p>
            <a:r>
              <a:rPr lang="en-US" b="1" dirty="0" smtClean="0"/>
              <a:t>Flightroute </a:t>
            </a:r>
            <a:r>
              <a:rPr lang="en-US" b="1" dirty="0" err="1" smtClean="0"/>
              <a:t>getFlightRoute</a:t>
            </a:r>
            <a:r>
              <a:rPr lang="en-US" b="1" dirty="0" smtClean="0"/>
              <a:t>(Long fid);</a:t>
            </a:r>
            <a:endParaRPr lang="en-US" dirty="0" smtClean="0"/>
          </a:p>
          <a:p>
            <a:r>
              <a:rPr lang="en-US" b="1" dirty="0" smtClean="0"/>
              <a:t>List&lt;</a:t>
            </a:r>
            <a:r>
              <a:rPr lang="en-US" b="1" dirty="0" err="1" smtClean="0"/>
              <a:t>Flightroute</a:t>
            </a:r>
            <a:r>
              <a:rPr lang="en-US" b="1" dirty="0" smtClean="0"/>
              <a:t>&gt; </a:t>
            </a:r>
            <a:r>
              <a:rPr lang="en-US" b="1" dirty="0" err="1" smtClean="0"/>
              <a:t>getFlightRoutesfromFlight</a:t>
            </a:r>
            <a:r>
              <a:rPr lang="en-US" b="1" dirty="0" smtClean="0"/>
              <a:t>(Flight </a:t>
            </a:r>
            <a:r>
              <a:rPr lang="en-US" b="1" dirty="0" err="1" smtClean="0"/>
              <a:t>flight</a:t>
            </a:r>
            <a:r>
              <a:rPr lang="en-US" b="1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  <a:p>
            <a:r>
              <a:rPr lang="en-US" dirty="0" smtClean="0"/>
              <a:t> Introduction </a:t>
            </a:r>
          </a:p>
          <a:p>
            <a:r>
              <a:rPr lang="en-US" dirty="0" smtClean="0"/>
              <a:t> Problem Statement </a:t>
            </a:r>
          </a:p>
          <a:p>
            <a:r>
              <a:rPr lang="en-US" dirty="0" smtClean="0"/>
              <a:t> Objective </a:t>
            </a:r>
          </a:p>
          <a:p>
            <a:r>
              <a:rPr lang="en-US" dirty="0" smtClean="0"/>
              <a:t>Technology </a:t>
            </a:r>
          </a:p>
          <a:p>
            <a:r>
              <a:rPr lang="en-US" dirty="0" smtClean="0"/>
              <a:t> Module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 Implementation</a:t>
            </a:r>
          </a:p>
          <a:p>
            <a:r>
              <a:rPr lang="en-US" dirty="0" smtClean="0"/>
              <a:t> Knowledge Gained </a:t>
            </a:r>
          </a:p>
          <a:p>
            <a:r>
              <a:rPr lang="en-US" dirty="0" smtClean="0"/>
              <a:t>Conclusion &amp; Enhancements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SearchDAO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List&lt;</a:t>
            </a:r>
            <a:r>
              <a:rPr lang="en-US" sz="2200" b="1" dirty="0" err="1" smtClean="0"/>
              <a:t>Flightroute</a:t>
            </a:r>
            <a:r>
              <a:rPr lang="en-US" sz="2200" b="1" dirty="0" smtClean="0"/>
              <a:t>[]&gt; </a:t>
            </a:r>
            <a:r>
              <a:rPr lang="en-US" sz="2200" b="1" dirty="0" err="1" smtClean="0"/>
              <a:t>getIndirectRoutesFromCities</a:t>
            </a:r>
            <a:r>
              <a:rPr lang="en-US" sz="2200" b="1" dirty="0" smtClean="0"/>
              <a:t>(String </a:t>
            </a:r>
            <a:r>
              <a:rPr lang="en-US" sz="2200" b="1" dirty="0" err="1" smtClean="0"/>
              <a:t>originCity,String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destinationCity</a:t>
            </a:r>
            <a:r>
              <a:rPr lang="en-US" sz="2200" b="1" dirty="0" smtClean="0"/>
              <a:t>);</a:t>
            </a:r>
          </a:p>
          <a:p>
            <a:pPr lvl="1"/>
            <a:r>
              <a:rPr lang="en-US" sz="1800" dirty="0" smtClean="0"/>
              <a:t>Gets the list of flightroute arrays of size 2 which have </a:t>
            </a:r>
            <a:r>
              <a:rPr lang="en-US" sz="1800" dirty="0" err="1" smtClean="0"/>
              <a:t>flightroutes</a:t>
            </a:r>
            <a:r>
              <a:rPr lang="en-US" sz="1800" dirty="0" smtClean="0"/>
              <a:t> for indirect flights.</a:t>
            </a:r>
          </a:p>
          <a:p>
            <a:r>
              <a:rPr lang="en-US" sz="2200" b="1" dirty="0" smtClean="0"/>
              <a:t>List&lt;</a:t>
            </a:r>
            <a:r>
              <a:rPr lang="en-US" sz="2200" b="1" dirty="0" err="1" smtClean="0"/>
              <a:t>BookingsAirline</a:t>
            </a:r>
            <a:r>
              <a:rPr lang="en-US" sz="2200" b="1" dirty="0" smtClean="0"/>
              <a:t>&gt; </a:t>
            </a:r>
            <a:r>
              <a:rPr lang="en-US" sz="2200" b="1" dirty="0" err="1" smtClean="0"/>
              <a:t>getBookingsFromFlightRouteandDateOfJourney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Flightroute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fr,Date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dateOfJourney</a:t>
            </a:r>
            <a:r>
              <a:rPr lang="en-US" sz="2200" b="1" dirty="0" smtClean="0"/>
              <a:t>);</a:t>
            </a:r>
          </a:p>
          <a:p>
            <a:pPr lvl="1"/>
            <a:r>
              <a:rPr lang="en-US" sz="1800" dirty="0" smtClean="0"/>
              <a:t>Gets all the bookings for a flightroute in a particular date of journey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Validators-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Source and destination cannot be the same </a:t>
            </a:r>
          </a:p>
          <a:p>
            <a:r>
              <a:rPr lang="en-US" sz="2400" dirty="0" smtClean="0"/>
              <a:t>Date of journey cant be in the past or should be within 3 months from present</a:t>
            </a:r>
          </a:p>
          <a:p>
            <a:r>
              <a:rPr lang="en-US" sz="2400" dirty="0" smtClean="0"/>
              <a:t>Not available flights for the given source and destination</a:t>
            </a:r>
          </a:p>
          <a:p>
            <a:r>
              <a:rPr lang="en-US" sz="2400" dirty="0" smtClean="0"/>
              <a:t>Ticket cannot be booked without selecting a flight </a:t>
            </a:r>
          </a:p>
          <a:p>
            <a:r>
              <a:rPr lang="en-US" sz="2400" dirty="0" smtClean="0"/>
              <a:t>Ticket cannot be booked in a full flight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Search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Implementation-booking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a registered user the details of the logged in user is displayed and added to the passenger details </a:t>
            </a:r>
          </a:p>
          <a:p>
            <a:r>
              <a:rPr lang="en-US" sz="2400" dirty="0" smtClean="0"/>
              <a:t>For guest user all the details should be filled </a:t>
            </a:r>
          </a:p>
          <a:p>
            <a:r>
              <a:rPr lang="en-US" sz="2400" dirty="0" smtClean="0"/>
              <a:t>As per the no. of passengers selected the passenger details should be filled</a:t>
            </a:r>
          </a:p>
          <a:p>
            <a:r>
              <a:rPr lang="en-US" sz="2400" dirty="0" smtClean="0"/>
              <a:t> Credit card details </a:t>
            </a:r>
          </a:p>
          <a:p>
            <a:r>
              <a:rPr lang="en-US" sz="2400" dirty="0" smtClean="0"/>
              <a:t>Displays the booked ticket and the gives the option for printing the ticket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BookingDAO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boolean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insertPassenger</a:t>
            </a:r>
            <a:r>
              <a:rPr lang="en-US" sz="2400" b="1" dirty="0" smtClean="0"/>
              <a:t>(Passenger p);</a:t>
            </a:r>
          </a:p>
          <a:p>
            <a:r>
              <a:rPr lang="en-US" sz="2400" b="1" dirty="0" err="1" smtClean="0"/>
              <a:t>boolean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insertPayment</a:t>
            </a:r>
            <a:r>
              <a:rPr lang="en-US" sz="2400" b="1" dirty="0" smtClean="0"/>
              <a:t>(Payment p);</a:t>
            </a:r>
          </a:p>
          <a:p>
            <a:r>
              <a:rPr lang="en-US" sz="2400" b="1" dirty="0" err="1" smtClean="0"/>
              <a:t>boolean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insertBooking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BookingsAirline</a:t>
            </a:r>
            <a:r>
              <a:rPr lang="en-US" sz="2400" b="1" dirty="0" smtClean="0"/>
              <a:t> b);</a:t>
            </a:r>
          </a:p>
          <a:p>
            <a:r>
              <a:rPr lang="en-US" sz="2400" b="1" dirty="0" err="1" smtClean="0"/>
              <a:t>boolean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insertUnregisteredUser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Genericuser</a:t>
            </a:r>
            <a:r>
              <a:rPr lang="en-US" sz="2400" b="1" dirty="0" smtClean="0"/>
              <a:t> u);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Validators-Booking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Date validation</a:t>
            </a:r>
          </a:p>
          <a:p>
            <a:r>
              <a:rPr lang="en-US" sz="2400" dirty="0" smtClean="0"/>
              <a:t>Mobile no and pin validations </a:t>
            </a:r>
          </a:p>
          <a:p>
            <a:r>
              <a:rPr lang="en-US" sz="2400" dirty="0" smtClean="0"/>
              <a:t>Validation of credit card number(16 digits)</a:t>
            </a:r>
          </a:p>
          <a:p>
            <a:r>
              <a:rPr lang="en-US" sz="2400" dirty="0" smtClean="0"/>
              <a:t>Expiry date </a:t>
            </a:r>
            <a:r>
              <a:rPr lang="en-US" sz="2400" smtClean="0"/>
              <a:t>should be beyond </a:t>
            </a:r>
            <a:r>
              <a:rPr lang="en-US" sz="2400" dirty="0" smtClean="0"/>
              <a:t>the present month </a:t>
            </a:r>
          </a:p>
          <a:p>
            <a:r>
              <a:rPr lang="en-US" sz="2400" dirty="0" smtClean="0"/>
              <a:t>CVV(3 digit number)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Booking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gained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00" dirty="0" smtClean="0"/>
              <a:t>Working in a group</a:t>
            </a:r>
          </a:p>
          <a:p>
            <a:r>
              <a:rPr lang="en-US" sz="3800" dirty="0" smtClean="0"/>
              <a:t>As per the requirements provided by the client modifying our code and making it easier for the client usage</a:t>
            </a:r>
          </a:p>
          <a:p>
            <a:r>
              <a:rPr lang="en-US" sz="3800" dirty="0" smtClean="0"/>
              <a:t>Understanding the flow of making a project (the thought process used)</a:t>
            </a:r>
          </a:p>
          <a:p>
            <a:r>
              <a:rPr lang="en-US" sz="3800" dirty="0" smtClean="0"/>
              <a:t>Designing database</a:t>
            </a:r>
          </a:p>
          <a:p>
            <a:r>
              <a:rPr lang="en-US" sz="3800" dirty="0" smtClean="0"/>
              <a:t>Making class models</a:t>
            </a:r>
          </a:p>
          <a:p>
            <a:r>
              <a:rPr lang="en-US" sz="3800" dirty="0" smtClean="0"/>
              <a:t>Integrating the different work done by different members of the team</a:t>
            </a:r>
          </a:p>
          <a:p>
            <a:r>
              <a:rPr lang="en-US" sz="3800" dirty="0" smtClean="0"/>
              <a:t>Debugging different problems encountered runtime and compile time</a:t>
            </a:r>
          </a:p>
          <a:p>
            <a:r>
              <a:rPr lang="en-US" sz="3800" dirty="0" smtClean="0"/>
              <a:t>Making the project more interactive and more presentable</a:t>
            </a:r>
          </a:p>
          <a:p>
            <a:r>
              <a:rPr lang="en-US" sz="3800" dirty="0" smtClean="0"/>
              <a:t>Using interfaces to block the user to use some private information</a:t>
            </a:r>
          </a:p>
          <a:p>
            <a:pPr>
              <a:buNone/>
            </a:pPr>
            <a:endParaRPr lang="en-US" sz="3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According to the requirements a customer friendly interface was developed </a:t>
            </a:r>
          </a:p>
          <a:p>
            <a:r>
              <a:rPr lang="en-US" dirty="0" smtClean="0"/>
              <a:t>Cancellation module to enable a customer to cancel his flight </a:t>
            </a:r>
          </a:p>
          <a:p>
            <a:r>
              <a:rPr lang="en-US" dirty="0" smtClean="0"/>
              <a:t>Adding a booking history option</a:t>
            </a:r>
          </a:p>
          <a:p>
            <a:r>
              <a:rPr lang="en-US" dirty="0" smtClean="0"/>
              <a:t>Adding the admin module for managering the instruction</a:t>
            </a:r>
          </a:p>
          <a:p>
            <a:r>
              <a:rPr lang="en-US" dirty="0" smtClean="0"/>
              <a:t>If required more features can be added</a:t>
            </a:r>
          </a:p>
          <a:p>
            <a:r>
              <a:rPr lang="en-US" dirty="0" smtClean="0"/>
              <a:t>Rescheduling the flight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idx="1"/>
          </p:nvPr>
        </p:nvGraphicFramePr>
        <p:xfrm>
          <a:off x="1435100" y="2038950"/>
          <a:ext cx="7499350" cy="3618300"/>
        </p:xfrm>
        <a:graphic>
          <a:graphicData uri="http://schemas.openxmlformats.org/presentationml/2006/ole">
            <p:oleObj spid="_x0000_s1028" name="Worksheet" r:id="rId3" imgW="13049250" imgH="6296025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Project : Web portal for booking domestic flight tickets</a:t>
            </a:r>
          </a:p>
          <a:p>
            <a:r>
              <a:rPr lang="en-US" sz="2400" dirty="0" smtClean="0"/>
              <a:t>Allows user to book flight tickets.</a:t>
            </a:r>
          </a:p>
          <a:p>
            <a:r>
              <a:rPr lang="en-US" sz="2400" dirty="0" smtClean="0"/>
              <a:t>Maintain user’s account information.</a:t>
            </a:r>
          </a:p>
          <a:p>
            <a:r>
              <a:rPr lang="en-US" sz="2400" dirty="0" smtClean="0"/>
              <a:t>Register new user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Flow of Presentation-</a:t>
            </a:r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533400" y="4495800"/>
            <a:ext cx="1981200" cy="53340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Requirement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2362200" y="4495800"/>
            <a:ext cx="1371600" cy="53340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Design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581400" y="4495800"/>
            <a:ext cx="1600200" cy="53340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 Cases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029200" y="4495800"/>
            <a:ext cx="2209800" cy="53340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7086600" y="4495800"/>
            <a:ext cx="1828800" cy="53340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Collated Project Status Report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4727575" y="3490912"/>
          <a:ext cx="914400" cy="714375"/>
        </p:xfrm>
        <a:graphic>
          <a:graphicData uri="http://schemas.openxmlformats.org/presentationml/2006/ole">
            <p:oleObj spid="_x0000_s2051" name="Worksheet" showAsIcon="1" r:id="rId3" imgW="914400" imgH="714240" progId="Excel.Shee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hank-yo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Objective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To develop an application for users to book domestic flights across India</a:t>
            </a:r>
          </a:p>
          <a:p>
            <a:r>
              <a:rPr lang="en-US" sz="2800" dirty="0" smtClean="0"/>
              <a:t> With good presentation</a:t>
            </a:r>
          </a:p>
          <a:p>
            <a:r>
              <a:rPr lang="en-US" sz="2800" dirty="0" smtClean="0"/>
              <a:t>User friendly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Technology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90600"/>
            <a:ext cx="7498080" cy="51054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400" dirty="0" smtClean="0"/>
              <a:t> EJB 3.0 </a:t>
            </a:r>
          </a:p>
          <a:p>
            <a:pPr>
              <a:buNone/>
            </a:pPr>
            <a:r>
              <a:rPr lang="en-US" sz="2400" dirty="0" smtClean="0"/>
              <a:t>    For Business logic and DAO </a:t>
            </a:r>
          </a:p>
          <a:p>
            <a:r>
              <a:rPr lang="en-US" sz="2400" dirty="0" smtClean="0"/>
              <a:t> JPA </a:t>
            </a:r>
          </a:p>
          <a:p>
            <a:pPr>
              <a:buNone/>
            </a:pPr>
            <a:r>
              <a:rPr lang="en-US" sz="2400" dirty="0" smtClean="0"/>
              <a:t>    For persistence </a:t>
            </a:r>
          </a:p>
          <a:p>
            <a:r>
              <a:rPr lang="en-US" sz="2400" dirty="0" smtClean="0"/>
              <a:t> JSF</a:t>
            </a:r>
          </a:p>
          <a:p>
            <a:pPr>
              <a:buNone/>
            </a:pPr>
            <a:r>
              <a:rPr lang="en-US" sz="2400" dirty="0" smtClean="0"/>
              <a:t>    For presentation logic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92480"/>
          </a:xfrm>
        </p:spPr>
        <p:txBody>
          <a:bodyPr/>
          <a:lstStyle/>
          <a:p>
            <a:r>
              <a:rPr lang="en-US" sz="4400" dirty="0" smtClean="0"/>
              <a:t>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914400"/>
            <a:ext cx="3657600" cy="527304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2100" b="1" dirty="0" smtClean="0"/>
              <a:t>          </a:t>
            </a:r>
          </a:p>
          <a:p>
            <a:pPr>
              <a:buNone/>
            </a:pPr>
            <a:endParaRPr lang="en-US" sz="2100" b="1" dirty="0" smtClean="0"/>
          </a:p>
          <a:p>
            <a:pPr>
              <a:buNone/>
            </a:pPr>
            <a:r>
              <a:rPr lang="en-US" sz="2100" b="1" dirty="0" smtClean="0"/>
              <a:t>            Browser</a:t>
            </a:r>
          </a:p>
          <a:p>
            <a:pPr>
              <a:buNone/>
            </a:pPr>
            <a:r>
              <a:rPr lang="en-US" sz="2100" dirty="0" smtClean="0"/>
              <a:t>		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          </a:t>
            </a:r>
            <a:r>
              <a:rPr lang="en-US" sz="2100" b="1" dirty="0" smtClean="0"/>
              <a:t>Oracle Web Logic Server 11gR1</a:t>
            </a:r>
          </a:p>
          <a:p>
            <a:pPr>
              <a:buNone/>
            </a:pPr>
            <a:r>
              <a:rPr lang="en-US" sz="2100" dirty="0" smtClean="0"/>
              <a:t>		JSF ,Java(EE)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b="1" dirty="0" smtClean="0"/>
              <a:t>         </a:t>
            </a:r>
          </a:p>
          <a:p>
            <a:pPr>
              <a:buNone/>
            </a:pPr>
            <a:endParaRPr lang="en-US" sz="2100" b="1" dirty="0" smtClean="0"/>
          </a:p>
          <a:p>
            <a:pPr>
              <a:buNone/>
            </a:pPr>
            <a:endParaRPr lang="en-US" sz="2100" b="1" dirty="0" smtClean="0"/>
          </a:p>
          <a:p>
            <a:pPr>
              <a:buNone/>
            </a:pPr>
            <a:endParaRPr lang="en-US" sz="2100" b="1" dirty="0" smtClean="0"/>
          </a:p>
          <a:p>
            <a:pPr>
              <a:buNone/>
            </a:pPr>
            <a:r>
              <a:rPr lang="en-US" sz="2100" b="1" dirty="0" smtClean="0"/>
              <a:t>          Technologies-</a:t>
            </a:r>
            <a:r>
              <a:rPr lang="en-US" sz="2100" dirty="0" smtClean="0"/>
              <a:t>Java, EJB ,JPA</a:t>
            </a:r>
          </a:p>
          <a:p>
            <a:pPr>
              <a:buNone/>
            </a:pPr>
            <a:r>
              <a:rPr lang="en-US" sz="2100" dirty="0" smtClean="0"/>
              <a:t>           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b="1" dirty="0" smtClean="0"/>
              <a:t>            Oracle 11g </a:t>
            </a:r>
          </a:p>
          <a:p>
            <a:pPr>
              <a:buNone/>
            </a:pPr>
            <a:r>
              <a:rPr lang="en-US" sz="2100" dirty="0" smtClean="0"/>
              <a:t>		SQL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-228600" y="914400"/>
          <a:ext cx="58674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276600" y="19812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81400" y="26670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19600" y="4267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05400" y="5715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Modules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User Module</a:t>
            </a:r>
          </a:p>
          <a:p>
            <a:r>
              <a:rPr lang="en-US" sz="2800" dirty="0" smtClean="0"/>
              <a:t>Search Module </a:t>
            </a:r>
          </a:p>
          <a:p>
            <a:r>
              <a:rPr lang="en-US" sz="2800" dirty="0" smtClean="0"/>
              <a:t>Booking Module</a:t>
            </a:r>
          </a:p>
          <a:p>
            <a:pPr>
              <a:buNone/>
            </a:pPr>
            <a:r>
              <a:rPr lang="en-US" sz="2800" dirty="0" smtClean="0"/>
              <a:t> 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Design-Registered user</a:t>
            </a:r>
            <a:endParaRPr lang="en-US" dirty="0"/>
          </a:p>
        </p:txBody>
      </p:sp>
      <p:pic>
        <p:nvPicPr>
          <p:cNvPr id="5" name="Content Placeholder 4" descr="reg ne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86000"/>
            <a:ext cx="7499350" cy="35155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Design-Guest User</a:t>
            </a:r>
            <a:endParaRPr lang="en-US" dirty="0"/>
          </a:p>
        </p:txBody>
      </p:sp>
      <p:pic>
        <p:nvPicPr>
          <p:cNvPr id="5" name="Content Placeholder 4" descr="guest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905000"/>
            <a:ext cx="7499350" cy="34463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676</TotalTime>
  <Words>734</Words>
  <Application>Microsoft Office PowerPoint</Application>
  <PresentationFormat>On-screen Show (4:3)</PresentationFormat>
  <Paragraphs>195</Paragraphs>
  <Slides>31</Slides>
  <Notes>2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Solstice</vt:lpstr>
      <vt:lpstr>C:\Documents and Settings\user\Desktop\PSRS\ProjectStatusReportFinalTeam2.xls</vt:lpstr>
      <vt:lpstr>Worksheet</vt:lpstr>
      <vt:lpstr>                   </vt:lpstr>
      <vt:lpstr>Overview</vt:lpstr>
      <vt:lpstr>Introduction</vt:lpstr>
      <vt:lpstr> Objective </vt:lpstr>
      <vt:lpstr>   Technology  </vt:lpstr>
      <vt:lpstr>Design</vt:lpstr>
      <vt:lpstr>Modules</vt:lpstr>
      <vt:lpstr>Design-Registered user</vt:lpstr>
      <vt:lpstr>Design-Guest User</vt:lpstr>
      <vt:lpstr>Design-Class Diagram</vt:lpstr>
      <vt:lpstr>Design- Entity Diagram</vt:lpstr>
      <vt:lpstr>Design-High Level Design</vt:lpstr>
      <vt:lpstr>Implementation – User </vt:lpstr>
      <vt:lpstr> Implementation-  UserDAO Interface </vt:lpstr>
      <vt:lpstr>Validators-for Registered User</vt:lpstr>
      <vt:lpstr>Validators-for Guest User</vt:lpstr>
      <vt:lpstr>User Demo</vt:lpstr>
      <vt:lpstr>Implementation - Search</vt:lpstr>
      <vt:lpstr>SearchDAO interfaces</vt:lpstr>
      <vt:lpstr>SearchDAO interfaces</vt:lpstr>
      <vt:lpstr>Validators- Search </vt:lpstr>
      <vt:lpstr>Search Demo</vt:lpstr>
      <vt:lpstr>Implementation-booking</vt:lpstr>
      <vt:lpstr>BookingDAO interface</vt:lpstr>
      <vt:lpstr>Validators-Booking </vt:lpstr>
      <vt:lpstr>Booking Demo</vt:lpstr>
      <vt:lpstr>Knowledge gained </vt:lpstr>
      <vt:lpstr>Conclusion &amp; Enhancements</vt:lpstr>
      <vt:lpstr>Test Cases</vt:lpstr>
      <vt:lpstr>Collated Project Status Report</vt:lpstr>
      <vt:lpstr>Slide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user</cp:lastModifiedBy>
  <cp:revision>109</cp:revision>
  <dcterms:created xsi:type="dcterms:W3CDTF">2006-08-16T00:00:00Z</dcterms:created>
  <dcterms:modified xsi:type="dcterms:W3CDTF">2012-09-05T10:37:35Z</dcterms:modified>
</cp:coreProperties>
</file>