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2" r:id="rId6"/>
    <p:sldId id="259" r:id="rId7"/>
    <p:sldId id="261"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9/5/2022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9/5/2022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9/5/2022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bigrentz.com/blog/superelevation"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t>Victorian Road Accident Data </a:t>
            </a:r>
            <a:r>
              <a:rPr lang="en-GB" b="1" dirty="0" smtClean="0"/>
              <a:t>Visualisation</a:t>
            </a:r>
            <a:r>
              <a:rPr lang="en-GB" dirty="0"/>
              <a:t/>
            </a:r>
            <a:br>
              <a:rPr lang="en-GB" dirty="0"/>
            </a:br>
            <a:endParaRPr lang="en-AU" dirty="0"/>
          </a:p>
        </p:txBody>
      </p:sp>
      <p:sp>
        <p:nvSpPr>
          <p:cNvPr id="3" name="Subtitle 2"/>
          <p:cNvSpPr>
            <a:spLocks noGrp="1"/>
          </p:cNvSpPr>
          <p:nvPr>
            <p:ph type="subTitle" idx="1"/>
          </p:nvPr>
        </p:nvSpPr>
        <p:spPr/>
        <p:txBody>
          <a:bodyPr/>
          <a:lstStyle/>
          <a:p>
            <a:r>
              <a:rPr lang="en-GB" dirty="0" smtClean="0"/>
              <a:t>Parth Parekh</a:t>
            </a:r>
            <a:endParaRPr lang="en-AU" dirty="0"/>
          </a:p>
        </p:txBody>
      </p:sp>
    </p:spTree>
    <p:extLst>
      <p:ext uri="{BB962C8B-B14F-4D97-AF65-F5344CB8AC3E}">
        <p14:creationId xmlns:p14="http://schemas.microsoft.com/office/powerpoint/2010/main" val="3788721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Potential Work Around</a:t>
            </a:r>
            <a:endParaRPr lang="en-AU" dirty="0"/>
          </a:p>
        </p:txBody>
      </p:sp>
      <p:sp>
        <p:nvSpPr>
          <p:cNvPr id="3" name="Text Placeholder 2"/>
          <p:cNvSpPr>
            <a:spLocks noGrp="1"/>
          </p:cNvSpPr>
          <p:nvPr>
            <p:ph type="body" sz="half" idx="2"/>
          </p:nvPr>
        </p:nvSpPr>
        <p:spPr>
          <a:xfrm>
            <a:off x="427489" y="3229761"/>
            <a:ext cx="11201400" cy="3628239"/>
          </a:xfrm>
        </p:spPr>
        <p:txBody>
          <a:bodyPr>
            <a:normAutofit fontScale="92500" lnSpcReduction="10000"/>
          </a:bodyPr>
          <a:lstStyle/>
          <a:p>
            <a:r>
              <a:rPr lang="en-GB" sz="2000" dirty="0">
                <a:latin typeface="Segoe UI Variable Small" pitchFamily="2" charset="0"/>
              </a:rPr>
              <a:t>After analysing a few data points and referring some sources online, here are some of the measure that can be implemented to reduce the rate of accidents and casualties/injuries:</a:t>
            </a:r>
          </a:p>
          <a:p>
            <a:pPr marL="285750" indent="-285750">
              <a:buFont typeface="Arial" panose="020B0604020202020204" pitchFamily="34" charset="0"/>
              <a:buChar char="•"/>
            </a:pPr>
            <a:r>
              <a:rPr lang="en-GB" sz="1900" dirty="0">
                <a:latin typeface="Segoe UI Variable Small" pitchFamily="2" charset="0"/>
              </a:rPr>
              <a:t>Reduce speed limit to 50 or below in build up metropolitan areas</a:t>
            </a:r>
            <a:r>
              <a:rPr lang="en-GB" sz="1900" dirty="0" smtClean="0">
                <a:latin typeface="Segoe UI Variable Small" pitchFamily="2" charset="0"/>
              </a:rPr>
              <a:t>.</a:t>
            </a:r>
          </a:p>
          <a:p>
            <a:pPr marL="285750" indent="-285750">
              <a:buFont typeface="Arial" panose="020B0604020202020204" pitchFamily="34" charset="0"/>
              <a:buChar char="•"/>
            </a:pPr>
            <a:r>
              <a:rPr lang="en-GB" sz="1900" dirty="0" smtClean="0">
                <a:latin typeface="Segoe UI Variable Small" pitchFamily="2" charset="0"/>
              </a:rPr>
              <a:t>Highest accident type is “Vehicle from same direction” with description as “Read End” this indicates the bad visibility due to blind spots. Also, accidents at “T” intersection is due to poor visibility on on-coming traffic. Installing more blind spot mirror on roads and vehicles can reduce the rate of accidents.</a:t>
            </a:r>
          </a:p>
          <a:p>
            <a:pPr marL="285750" indent="-285750">
              <a:buFont typeface="Arial" panose="020B0604020202020204" pitchFamily="34" charset="0"/>
              <a:buChar char="•"/>
            </a:pPr>
            <a:r>
              <a:rPr lang="en-GB" sz="1900" dirty="0" smtClean="0">
                <a:latin typeface="Segoe UI Variable Small" pitchFamily="2" charset="0"/>
              </a:rPr>
              <a:t>Second highest accident type is “Off Path on straight”. Solution here would be to implement ‘Super-elevation’ of roads on the bends to avoid skidding at higher speeds and during turns [</a:t>
            </a:r>
            <a:r>
              <a:rPr lang="en-GB" sz="1900" dirty="0" smtClean="0">
                <a:solidFill>
                  <a:srgbClr val="0070C0"/>
                </a:solidFill>
                <a:latin typeface="Segoe UI Variable Small" pitchFamily="2" charset="0"/>
                <a:hlinkClick r:id="rId2"/>
              </a:rPr>
              <a:t>1</a:t>
            </a:r>
            <a:r>
              <a:rPr lang="en-GB" sz="1900" dirty="0" smtClean="0">
                <a:latin typeface="Segoe UI Variable Small" pitchFamily="2" charset="0"/>
              </a:rPr>
              <a:t>].</a:t>
            </a:r>
          </a:p>
          <a:p>
            <a:pPr marL="285750" indent="-285750">
              <a:buFont typeface="Arial" panose="020B0604020202020204" pitchFamily="34" charset="0"/>
              <a:buChar char="•"/>
            </a:pPr>
            <a:r>
              <a:rPr lang="en-GB" sz="1900" dirty="0" smtClean="0">
                <a:latin typeface="Segoe UI Variable Small" pitchFamily="2" charset="0"/>
              </a:rPr>
              <a:t>To avoid pedestrian casualties something like more reflectors at pedestrian crossing and increase in time of pedestrian signal would be beneficial.</a:t>
            </a:r>
            <a:endParaRPr lang="en-GB" sz="1900" dirty="0">
              <a:latin typeface="Segoe UI Variable Small" pitchFamily="2" charset="0"/>
            </a:endParaRPr>
          </a:p>
          <a:p>
            <a:pPr marL="285750" indent="-285750">
              <a:buFont typeface="Arial" panose="020B0604020202020204" pitchFamily="34" charset="0"/>
              <a:buChar char="•"/>
            </a:pPr>
            <a:endParaRPr lang="en-GB" dirty="0" smtClean="0"/>
          </a:p>
        </p:txBody>
      </p:sp>
    </p:spTree>
    <p:extLst>
      <p:ext uri="{BB962C8B-B14F-4D97-AF65-F5344CB8AC3E}">
        <p14:creationId xmlns:p14="http://schemas.microsoft.com/office/powerpoint/2010/main" val="2321851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 Problem</a:t>
            </a:r>
            <a:endParaRPr lang="en-AU" dirty="0"/>
          </a:p>
        </p:txBody>
      </p:sp>
      <p:sp>
        <p:nvSpPr>
          <p:cNvPr id="3" name="Content Placeholder 2"/>
          <p:cNvSpPr>
            <a:spLocks noGrp="1"/>
          </p:cNvSpPr>
          <p:nvPr>
            <p:ph idx="1"/>
          </p:nvPr>
        </p:nvSpPr>
        <p:spPr>
          <a:xfrm>
            <a:off x="1522555" y="3046136"/>
            <a:ext cx="8825659" cy="1862355"/>
          </a:xfrm>
        </p:spPr>
        <p:txBody>
          <a:bodyPr>
            <a:normAutofit/>
          </a:bodyPr>
          <a:lstStyle/>
          <a:p>
            <a:pPr algn="just"/>
            <a:r>
              <a:rPr lang="en-GB" sz="2000" dirty="0" smtClean="0">
                <a:latin typeface="Segoe UI Variable Small" pitchFamily="2" charset="0"/>
              </a:rPr>
              <a:t>Victorian Government has been facing increased road accident problem and they need to analyse the historic data and help make some policies/initiatives to decrease the accident rate and casualties.</a:t>
            </a:r>
            <a:endParaRPr lang="en-AU" sz="2000" dirty="0">
              <a:latin typeface="Segoe UI Variable Small" pitchFamily="2" charset="0"/>
            </a:endParaRPr>
          </a:p>
        </p:txBody>
      </p:sp>
    </p:spTree>
    <p:extLst>
      <p:ext uri="{BB962C8B-B14F-4D97-AF65-F5344CB8AC3E}">
        <p14:creationId xmlns:p14="http://schemas.microsoft.com/office/powerpoint/2010/main" val="4152101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 Questions</a:t>
            </a:r>
            <a:endParaRPr lang="en-AU" dirty="0"/>
          </a:p>
        </p:txBody>
      </p:sp>
      <p:sp>
        <p:nvSpPr>
          <p:cNvPr id="3" name="Content Placeholder 2"/>
          <p:cNvSpPr>
            <a:spLocks noGrp="1"/>
          </p:cNvSpPr>
          <p:nvPr>
            <p:ph idx="1"/>
          </p:nvPr>
        </p:nvSpPr>
        <p:spPr/>
        <p:txBody>
          <a:bodyPr/>
          <a:lstStyle/>
          <a:p>
            <a:pPr algn="just"/>
            <a:r>
              <a:rPr lang="en-GB" sz="2000" dirty="0">
                <a:latin typeface="Segoe UI Variable Small" pitchFamily="2" charset="0"/>
              </a:rPr>
              <a:t>How does speed limit effect accident rate and severity?</a:t>
            </a:r>
          </a:p>
          <a:p>
            <a:pPr algn="just"/>
            <a:r>
              <a:rPr lang="en-GB" sz="2000" dirty="0">
                <a:latin typeface="Segoe UI Variable Small" pitchFamily="2" charset="0"/>
              </a:rPr>
              <a:t>How does lighting condition impact the rate of accident?</a:t>
            </a:r>
          </a:p>
          <a:p>
            <a:pPr algn="just"/>
            <a:r>
              <a:rPr lang="en-GB" sz="2000" dirty="0">
                <a:latin typeface="Segoe UI Variable Small" pitchFamily="2" charset="0"/>
              </a:rPr>
              <a:t>What does accident region indicate?</a:t>
            </a:r>
          </a:p>
          <a:p>
            <a:pPr algn="just"/>
            <a:r>
              <a:rPr lang="en-GB" sz="2000" dirty="0">
                <a:latin typeface="Segoe UI Variable Small" pitchFamily="2" charset="0"/>
              </a:rPr>
              <a:t>Which type of accidents are most common?</a:t>
            </a:r>
          </a:p>
          <a:p>
            <a:pPr algn="just"/>
            <a:r>
              <a:rPr lang="en-GB" sz="2000" dirty="0">
                <a:latin typeface="Segoe UI Variable Small" pitchFamily="2" charset="0"/>
              </a:rPr>
              <a:t>Potential solution to decrease the rate of </a:t>
            </a:r>
            <a:r>
              <a:rPr lang="en-GB" sz="2000" dirty="0" smtClean="0">
                <a:latin typeface="Segoe UI Variable Small" pitchFamily="2" charset="0"/>
              </a:rPr>
              <a:t>accidents. </a:t>
            </a:r>
            <a:endParaRPr lang="en-GB" sz="2000" dirty="0">
              <a:latin typeface="Segoe UI Variable Small" pitchFamily="2" charset="0"/>
            </a:endParaRPr>
          </a:p>
          <a:p>
            <a:endParaRPr lang="en-AU" dirty="0"/>
          </a:p>
        </p:txBody>
      </p:sp>
    </p:spTree>
    <p:extLst>
      <p:ext uri="{BB962C8B-B14F-4D97-AF65-F5344CB8AC3E}">
        <p14:creationId xmlns:p14="http://schemas.microsoft.com/office/powerpoint/2010/main" val="1072265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Speed Limit</a:t>
            </a:r>
            <a:endParaRPr lang="en-AU" dirty="0"/>
          </a:p>
        </p:txBody>
      </p:sp>
      <p:sp>
        <p:nvSpPr>
          <p:cNvPr id="4" name="Content Placeholder 3"/>
          <p:cNvSpPr>
            <a:spLocks noGrp="1"/>
          </p:cNvSpPr>
          <p:nvPr>
            <p:ph sz="half" idx="2"/>
          </p:nvPr>
        </p:nvSpPr>
        <p:spPr>
          <a:xfrm>
            <a:off x="6450013" y="2946400"/>
            <a:ext cx="4725987" cy="1955800"/>
          </a:xfrm>
        </p:spPr>
        <p:txBody>
          <a:bodyPr/>
          <a:lstStyle/>
          <a:p>
            <a:pPr algn="just"/>
            <a:r>
              <a:rPr lang="en-GB" sz="2000" dirty="0">
                <a:latin typeface="Segoe UI Variable Small" pitchFamily="2" charset="0"/>
              </a:rPr>
              <a:t>Evidential from the </a:t>
            </a:r>
            <a:r>
              <a:rPr lang="en-GB" sz="2000" dirty="0" smtClean="0">
                <a:latin typeface="Segoe UI Variable Small" pitchFamily="2" charset="0"/>
              </a:rPr>
              <a:t>visuals</a:t>
            </a:r>
            <a:r>
              <a:rPr lang="en-GB" sz="2000" dirty="0">
                <a:latin typeface="Segoe UI Variable Small" pitchFamily="2" charset="0"/>
              </a:rPr>
              <a:t>, the rate of accident increases as the speed limit </a:t>
            </a:r>
            <a:r>
              <a:rPr lang="en-GB" sz="2000" dirty="0" smtClean="0">
                <a:latin typeface="Segoe UI Variable Small" pitchFamily="2" charset="0"/>
              </a:rPr>
              <a:t>increases. Almost 70% accidents take place after the speed limit of 60. The casualty also increase as speed limit increases.</a:t>
            </a:r>
            <a:endParaRPr lang="en-GB" sz="2000" dirty="0">
              <a:latin typeface="Segoe UI Variable Small" pitchFamily="2" charset="0"/>
            </a:endParaRPr>
          </a:p>
          <a:p>
            <a:endParaRPr lang="en-AU" dirty="0"/>
          </a:p>
        </p:txBody>
      </p:sp>
      <p:pic>
        <p:nvPicPr>
          <p:cNvPr id="7" name="Picture 6"/>
          <p:cNvPicPr>
            <a:picLocks noChangeAspect="1"/>
          </p:cNvPicPr>
          <p:nvPr/>
        </p:nvPicPr>
        <p:blipFill>
          <a:blip r:embed="rId2"/>
          <a:stretch>
            <a:fillRect/>
          </a:stretch>
        </p:blipFill>
        <p:spPr>
          <a:xfrm>
            <a:off x="1371600" y="2273300"/>
            <a:ext cx="4484514" cy="4584700"/>
          </a:xfrm>
          <a:prstGeom prst="rect">
            <a:avLst/>
          </a:prstGeom>
        </p:spPr>
      </p:pic>
    </p:spTree>
    <p:extLst>
      <p:ext uri="{BB962C8B-B14F-4D97-AF65-F5344CB8AC3E}">
        <p14:creationId xmlns:p14="http://schemas.microsoft.com/office/powerpoint/2010/main" val="2365108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Casualty by Speed Limit</a:t>
            </a:r>
            <a:endParaRPr lang="en-AU" dirty="0"/>
          </a:p>
        </p:txBody>
      </p:sp>
      <p:pic>
        <p:nvPicPr>
          <p:cNvPr id="5" name="Picture 4"/>
          <p:cNvPicPr>
            <a:picLocks noChangeAspect="1"/>
          </p:cNvPicPr>
          <p:nvPr/>
        </p:nvPicPr>
        <p:blipFill>
          <a:blip r:embed="rId2"/>
          <a:stretch>
            <a:fillRect/>
          </a:stretch>
        </p:blipFill>
        <p:spPr>
          <a:xfrm>
            <a:off x="195263" y="2209800"/>
            <a:ext cx="11730038" cy="4648200"/>
          </a:xfrm>
          <a:prstGeom prst="rect">
            <a:avLst/>
          </a:prstGeom>
        </p:spPr>
      </p:pic>
    </p:spTree>
    <p:extLst>
      <p:ext uri="{BB962C8B-B14F-4D97-AF65-F5344CB8AC3E}">
        <p14:creationId xmlns:p14="http://schemas.microsoft.com/office/powerpoint/2010/main" val="80491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Lighting Condition</a:t>
            </a:r>
            <a:endParaRPr lang="en-AU"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68300" y="2049914"/>
            <a:ext cx="7086600" cy="4477886"/>
          </a:xfrm>
        </p:spPr>
      </p:pic>
      <p:sp>
        <p:nvSpPr>
          <p:cNvPr id="4" name="Content Placeholder 3"/>
          <p:cNvSpPr>
            <a:spLocks noGrp="1"/>
          </p:cNvSpPr>
          <p:nvPr>
            <p:ph sz="half" idx="2"/>
          </p:nvPr>
        </p:nvSpPr>
        <p:spPr>
          <a:xfrm>
            <a:off x="7632700" y="2989714"/>
            <a:ext cx="4368800" cy="2382386"/>
          </a:xfrm>
        </p:spPr>
        <p:txBody>
          <a:bodyPr>
            <a:noAutofit/>
          </a:bodyPr>
          <a:lstStyle/>
          <a:p>
            <a:pPr algn="just"/>
            <a:r>
              <a:rPr lang="en-GB" sz="2000" dirty="0">
                <a:latin typeface="Segoe UI Variable Small" pitchFamily="2" charset="0"/>
              </a:rPr>
              <a:t>From the </a:t>
            </a:r>
            <a:r>
              <a:rPr lang="en-GB" sz="2000" dirty="0">
                <a:latin typeface="Segoe UI Variable Small" pitchFamily="2" charset="0"/>
              </a:rPr>
              <a:t>visuals </a:t>
            </a:r>
            <a:r>
              <a:rPr lang="en-GB" sz="2000" dirty="0">
                <a:latin typeface="Segoe UI Variable Small" pitchFamily="2" charset="0"/>
              </a:rPr>
              <a:t>it is clear that poor lighting or dark lighting condition is not a reason for higher rate of accident. About 86% accidents take place during day time or good lighting condition</a:t>
            </a:r>
            <a:endParaRPr lang="en-AU" sz="2000" dirty="0">
              <a:latin typeface="Segoe UI Variable Small" pitchFamily="2" charset="0"/>
            </a:endParaRPr>
          </a:p>
        </p:txBody>
      </p:sp>
    </p:spTree>
    <p:extLst>
      <p:ext uri="{BB962C8B-B14F-4D97-AF65-F5344CB8AC3E}">
        <p14:creationId xmlns:p14="http://schemas.microsoft.com/office/powerpoint/2010/main" val="553269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Segoe UI Variable Small" pitchFamily="2" charset="0"/>
              </a:rPr>
              <a:t>Accident Region</a:t>
            </a:r>
            <a:endParaRPr lang="en-AU" dirty="0"/>
          </a:p>
        </p:txBody>
      </p:sp>
      <p:pic>
        <p:nvPicPr>
          <p:cNvPr id="5" name="Content Placeholder 4"/>
          <p:cNvPicPr>
            <a:picLocks noGrp="1" noChangeAspect="1"/>
          </p:cNvPicPr>
          <p:nvPr>
            <p:ph sz="half" idx="1"/>
          </p:nvPr>
        </p:nvPicPr>
        <p:blipFill>
          <a:blip r:embed="rId2"/>
          <a:stretch>
            <a:fillRect/>
          </a:stretch>
        </p:blipFill>
        <p:spPr>
          <a:xfrm>
            <a:off x="215900" y="2169130"/>
            <a:ext cx="7924800" cy="4688870"/>
          </a:xfrm>
          <a:prstGeom prst="rect">
            <a:avLst/>
          </a:prstGeom>
        </p:spPr>
      </p:pic>
      <p:sp>
        <p:nvSpPr>
          <p:cNvPr id="4" name="Content Placeholder 3"/>
          <p:cNvSpPr>
            <a:spLocks noGrp="1"/>
          </p:cNvSpPr>
          <p:nvPr>
            <p:ph sz="half" idx="2"/>
          </p:nvPr>
        </p:nvSpPr>
        <p:spPr>
          <a:xfrm>
            <a:off x="8013700" y="2349500"/>
            <a:ext cx="4010771" cy="3416300"/>
          </a:xfrm>
        </p:spPr>
        <p:txBody>
          <a:bodyPr/>
          <a:lstStyle/>
          <a:p>
            <a:pPr algn="just"/>
            <a:r>
              <a:rPr lang="en-GB" sz="2000" dirty="0">
                <a:latin typeface="Segoe UI Variable Small" pitchFamily="2" charset="0"/>
              </a:rPr>
              <a:t>More accidents, casualties and serious injuries can be noticed in the Metropolitan Areas/Build up areas. The Metropolitan areas are well lighted and have lower speed zones still contributes to almost 85% of accidents</a:t>
            </a:r>
          </a:p>
          <a:p>
            <a:endParaRPr lang="en-AU" dirty="0"/>
          </a:p>
        </p:txBody>
      </p:sp>
    </p:spTree>
    <p:extLst>
      <p:ext uri="{BB962C8B-B14F-4D97-AF65-F5344CB8AC3E}">
        <p14:creationId xmlns:p14="http://schemas.microsoft.com/office/powerpoint/2010/main" val="1422526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Segoe UI Variable Small" pitchFamily="2" charset="0"/>
              </a:rPr>
              <a:t>Accident Region</a:t>
            </a:r>
            <a:endParaRPr lang="en-AU" dirty="0"/>
          </a:p>
        </p:txBody>
      </p:sp>
      <p:pic>
        <p:nvPicPr>
          <p:cNvPr id="5" name="Content Placeholder 4"/>
          <p:cNvPicPr>
            <a:picLocks noGrp="1" noChangeAspect="1"/>
          </p:cNvPicPr>
          <p:nvPr>
            <p:ph sz="half" idx="1"/>
          </p:nvPr>
        </p:nvPicPr>
        <p:blipFill>
          <a:blip r:embed="rId2"/>
          <a:stretch>
            <a:fillRect/>
          </a:stretch>
        </p:blipFill>
        <p:spPr>
          <a:xfrm>
            <a:off x="1970011" y="2217166"/>
            <a:ext cx="7946356" cy="4581402"/>
          </a:xfrm>
          <a:prstGeom prst="rect">
            <a:avLst/>
          </a:prstGeom>
        </p:spPr>
      </p:pic>
    </p:spTree>
    <p:extLst>
      <p:ext uri="{BB962C8B-B14F-4D97-AF65-F5344CB8AC3E}">
        <p14:creationId xmlns:p14="http://schemas.microsoft.com/office/powerpoint/2010/main" val="1860584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Segoe UI Variable Small" pitchFamily="2" charset="0"/>
              </a:rPr>
              <a:t>Type </a:t>
            </a:r>
            <a:r>
              <a:rPr lang="en-GB" dirty="0">
                <a:latin typeface="Segoe UI Variable Small" pitchFamily="2" charset="0"/>
              </a:rPr>
              <a:t>of </a:t>
            </a:r>
            <a:r>
              <a:rPr lang="en-GB" dirty="0" smtClean="0">
                <a:latin typeface="Segoe UI Variable Small" pitchFamily="2" charset="0"/>
              </a:rPr>
              <a:t>Accidents</a:t>
            </a:r>
            <a:endParaRPr lang="en-AU" dirty="0"/>
          </a:p>
        </p:txBody>
      </p:sp>
      <p:pic>
        <p:nvPicPr>
          <p:cNvPr id="5" name="Content Placeholder 4"/>
          <p:cNvPicPr>
            <a:picLocks noGrp="1" noChangeAspect="1"/>
          </p:cNvPicPr>
          <p:nvPr>
            <p:ph sz="half" idx="1"/>
          </p:nvPr>
        </p:nvPicPr>
        <p:blipFill>
          <a:blip r:embed="rId2"/>
          <a:stretch>
            <a:fillRect/>
          </a:stretch>
        </p:blipFill>
        <p:spPr>
          <a:xfrm>
            <a:off x="407734" y="2184400"/>
            <a:ext cx="7631366" cy="4470400"/>
          </a:xfrm>
          <a:prstGeom prst="rect">
            <a:avLst/>
          </a:prstGeom>
        </p:spPr>
      </p:pic>
      <p:sp>
        <p:nvSpPr>
          <p:cNvPr id="4" name="Content Placeholder 3"/>
          <p:cNvSpPr>
            <a:spLocks noGrp="1"/>
          </p:cNvSpPr>
          <p:nvPr>
            <p:ph sz="half" idx="2"/>
          </p:nvPr>
        </p:nvSpPr>
        <p:spPr>
          <a:xfrm>
            <a:off x="8039100" y="2184400"/>
            <a:ext cx="4048871" cy="4356100"/>
          </a:xfrm>
        </p:spPr>
        <p:txBody>
          <a:bodyPr/>
          <a:lstStyle/>
          <a:p>
            <a:pPr algn="just"/>
            <a:r>
              <a:rPr lang="en-GB" sz="2000" dirty="0">
                <a:latin typeface="Segoe UI Variable Small" pitchFamily="2" charset="0"/>
              </a:rPr>
              <a:t>As seen from </a:t>
            </a:r>
            <a:r>
              <a:rPr lang="en-GB" sz="2000" dirty="0" smtClean="0">
                <a:latin typeface="Segoe UI Variable Small" pitchFamily="2" charset="0"/>
              </a:rPr>
              <a:t>chart </a:t>
            </a:r>
            <a:r>
              <a:rPr lang="en-GB" sz="2000" dirty="0">
                <a:latin typeface="Segoe UI Variable Small" pitchFamily="2" charset="0"/>
              </a:rPr>
              <a:t>most accidents take </a:t>
            </a:r>
            <a:r>
              <a:rPr lang="en-GB" sz="2000" dirty="0" smtClean="0">
                <a:latin typeface="Segoe UI Variable Small" pitchFamily="2" charset="0"/>
              </a:rPr>
              <a:t>place </a:t>
            </a:r>
            <a:r>
              <a:rPr lang="en-GB" sz="2000" dirty="0">
                <a:latin typeface="Segoe UI Variable Small" pitchFamily="2" charset="0"/>
              </a:rPr>
              <a:t>with </a:t>
            </a:r>
            <a:r>
              <a:rPr lang="en-GB" sz="2000" b="1" dirty="0">
                <a:latin typeface="Segoe UI Variable Small" pitchFamily="2" charset="0"/>
              </a:rPr>
              <a:t>vehicles travelling in same direction</a:t>
            </a:r>
            <a:r>
              <a:rPr lang="en-GB" sz="2000" dirty="0">
                <a:latin typeface="Segoe UI Variable Small" pitchFamily="2" charset="0"/>
              </a:rPr>
              <a:t> or </a:t>
            </a:r>
            <a:r>
              <a:rPr lang="en-GB" sz="2000" b="1" dirty="0">
                <a:latin typeface="Segoe UI Variable Small" pitchFamily="2" charset="0"/>
              </a:rPr>
              <a:t>vehicle going off path on </a:t>
            </a:r>
            <a:r>
              <a:rPr lang="en-GB" sz="2000" b="1" dirty="0" smtClean="0">
                <a:latin typeface="Segoe UI Variable Small" pitchFamily="2" charset="0"/>
              </a:rPr>
              <a:t>straight </a:t>
            </a:r>
            <a:r>
              <a:rPr lang="en-GB" sz="2000" b="1" dirty="0">
                <a:latin typeface="Segoe UI Variable Small" pitchFamily="2" charset="0"/>
              </a:rPr>
              <a:t>road</a:t>
            </a:r>
            <a:r>
              <a:rPr lang="en-GB" sz="2000" dirty="0">
                <a:latin typeface="Segoe UI Variable Small" pitchFamily="2" charset="0"/>
              </a:rPr>
              <a:t>. This indicates that most vehicles might be travelling at higher speed or might have </a:t>
            </a:r>
            <a:r>
              <a:rPr lang="en-GB" sz="2000" dirty="0" smtClean="0">
                <a:latin typeface="Segoe UI Variable Small" pitchFamily="2" charset="0"/>
              </a:rPr>
              <a:t>miss </a:t>
            </a:r>
            <a:r>
              <a:rPr lang="en-GB" sz="2000" dirty="0">
                <a:latin typeface="Segoe UI Variable Small" pitchFamily="2" charset="0"/>
              </a:rPr>
              <a:t>judged the distance between </a:t>
            </a:r>
            <a:r>
              <a:rPr lang="en-GB" sz="2000" dirty="0" smtClean="0">
                <a:latin typeface="Segoe UI Variable Small" pitchFamily="2" charset="0"/>
              </a:rPr>
              <a:t>adjacent </a:t>
            </a:r>
            <a:r>
              <a:rPr lang="en-GB" sz="2000" dirty="0">
                <a:latin typeface="Segoe UI Variable Small" pitchFamily="2" charset="0"/>
              </a:rPr>
              <a:t>cars</a:t>
            </a:r>
          </a:p>
          <a:p>
            <a:endParaRPr lang="en-AU" dirty="0"/>
          </a:p>
        </p:txBody>
      </p:sp>
    </p:spTree>
    <p:extLst>
      <p:ext uri="{BB962C8B-B14F-4D97-AF65-F5344CB8AC3E}">
        <p14:creationId xmlns:p14="http://schemas.microsoft.com/office/powerpoint/2010/main" val="1615494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50</TotalTime>
  <Words>420</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Segoe UI Variable Small</vt:lpstr>
      <vt:lpstr>Wingdings 3</vt:lpstr>
      <vt:lpstr>Ion Boardroom</vt:lpstr>
      <vt:lpstr>Victorian Road Accident Data Visualisation </vt:lpstr>
      <vt:lpstr>Business Problem</vt:lpstr>
      <vt:lpstr>Business Questions</vt:lpstr>
      <vt:lpstr>Speed Limit</vt:lpstr>
      <vt:lpstr>Casualty by Speed Limit</vt:lpstr>
      <vt:lpstr>Lighting Condition</vt:lpstr>
      <vt:lpstr>Accident Region</vt:lpstr>
      <vt:lpstr>Accident Region</vt:lpstr>
      <vt:lpstr>Type of Accidents</vt:lpstr>
      <vt:lpstr>Potential Work Around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Victorian Road Accident Data Visualisation </dc:title>
  <dc:creator>Parth Parekh</dc:creator>
  <cp:lastModifiedBy>Parth Parekh</cp:lastModifiedBy>
  <cp:revision>29</cp:revision>
  <dcterms:created xsi:type="dcterms:W3CDTF">2022-09-04T18:17:23Z</dcterms:created>
  <dcterms:modified xsi:type="dcterms:W3CDTF">2022-09-04T19:08:19Z</dcterms:modified>
</cp:coreProperties>
</file>