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9630" y="409574"/>
            <a:ext cx="10492739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1845" y="2099817"/>
            <a:ext cx="5741670" cy="3347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5355" y="6096411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pacexdata.com/v4/rocke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alcon/_9/_and_Falcon_Heavy_launches" TargetMode="External"/><Relationship Id="rId2" Type="http://schemas.openxmlformats.org/officeDocument/2006/relationships/hyperlink" Target="https://api.spacexdata.com/v4/rocke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8057" y="4587811"/>
            <a:ext cx="1316990" cy="27212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lang="en-US" dirty="0">
                <a:solidFill>
                  <a:schemeClr val="bg1"/>
                </a:solidFill>
                <a:latin typeface="Microsoft Sans Serif"/>
                <a:cs typeface="Microsoft Sans Serif"/>
              </a:rPr>
              <a:t>Parth Azad</a:t>
            </a:r>
            <a:endParaRPr sz="1800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030" y="1810956"/>
            <a:ext cx="3710304" cy="2207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50495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also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obtained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Wikipedia;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are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downloaded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according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flowchart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then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persisted.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030" y="562863"/>
            <a:ext cx="52705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Data</a:t>
            </a:r>
            <a:r>
              <a:rPr spc="-95" dirty="0"/>
              <a:t> </a:t>
            </a:r>
            <a:r>
              <a:rPr spc="-35" dirty="0"/>
              <a:t>Collection</a:t>
            </a:r>
            <a:r>
              <a:rPr spc="-60" dirty="0"/>
              <a:t> </a:t>
            </a:r>
            <a:r>
              <a:rPr spc="20" dirty="0"/>
              <a:t>-</a:t>
            </a:r>
            <a:r>
              <a:rPr spc="-90" dirty="0"/>
              <a:t> </a:t>
            </a:r>
            <a:r>
              <a:rPr spc="-70" dirty="0"/>
              <a:t>Scraping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8525" y="1771650"/>
            <a:ext cx="2790825" cy="10858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7056" y="1999678"/>
            <a:ext cx="1933575" cy="5670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42875" marR="5080" indent="-130175">
              <a:lnSpc>
                <a:spcPts val="2100"/>
              </a:lnSpc>
              <a:spcBef>
                <a:spcPts val="22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Falcon9 </a:t>
            </a:r>
            <a:r>
              <a:rPr sz="1800"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Wiki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48525" y="2895600"/>
            <a:ext cx="2790825" cy="1543050"/>
            <a:chOff x="7248525" y="2895600"/>
            <a:chExt cx="2790825" cy="15430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91525" y="2895600"/>
              <a:ext cx="495300" cy="419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525" y="3352800"/>
              <a:ext cx="2790825" cy="10858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4890" y="3464242"/>
            <a:ext cx="2552700" cy="786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lnSpc>
                <a:spcPct val="88700"/>
              </a:lnSpc>
              <a:spcBef>
                <a:spcPts val="34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Extract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column/variable </a:t>
            </a:r>
            <a:r>
              <a:rPr sz="1800"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names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HTML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48525" y="4467225"/>
            <a:ext cx="2790825" cy="1543050"/>
            <a:chOff x="7248525" y="4467225"/>
            <a:chExt cx="2790825" cy="15430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91525" y="4467225"/>
              <a:ext cx="495300" cy="4286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525" y="4933950"/>
              <a:ext cx="2790825" cy="107632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474331" y="5044757"/>
            <a:ext cx="2353310" cy="786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065" marR="5080" indent="16510" algn="ctr">
              <a:lnSpc>
                <a:spcPct val="88700"/>
              </a:lnSpc>
              <a:spcBef>
                <a:spcPts val="34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frame by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parsing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HTML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10</a:t>
            </a:fld>
            <a:endParaRPr spc="1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10702"/>
            <a:ext cx="8562975" cy="18167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146050" indent="-229235">
              <a:lnSpc>
                <a:spcPts val="2400"/>
              </a:lnSpc>
              <a:spcBef>
                <a:spcPts val="35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Initially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some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dataset.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ts val="253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summaries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per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occurrences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530"/>
              </a:lnSpc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occurrences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per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calculated.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Finally,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label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created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column.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313309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Data</a:t>
            </a:r>
            <a:r>
              <a:rPr spc="-204" dirty="0"/>
              <a:t> </a:t>
            </a:r>
            <a:r>
              <a:rPr spc="-60" dirty="0"/>
              <a:t>Wrangling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625" y="3876675"/>
            <a:ext cx="2162175" cy="1314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2729" y="4310697"/>
            <a:ext cx="4902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150" spc="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3775" y="4257675"/>
            <a:ext cx="485775" cy="5619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1950" y="3876675"/>
            <a:ext cx="2171700" cy="13144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41495" y="4310697"/>
            <a:ext cx="182753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Summarizations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4625" y="4257675"/>
            <a:ext cx="476250" cy="5619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2800" y="3876675"/>
            <a:ext cx="2162175" cy="13144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395844" y="4008437"/>
            <a:ext cx="1726564" cy="9677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065" marR="5080" indent="-1270" algn="ctr">
              <a:lnSpc>
                <a:spcPts val="2400"/>
              </a:lnSpc>
              <a:spcBef>
                <a:spcPts val="355"/>
              </a:spcBef>
            </a:pPr>
            <a:r>
              <a:rPr sz="2150" spc="20" dirty="0">
                <a:solidFill>
                  <a:srgbClr val="FFFFFF"/>
                </a:solidFill>
                <a:latin typeface="Calibri"/>
                <a:cs typeface="Calibri"/>
              </a:rPr>
              <a:t>Creation </a:t>
            </a:r>
            <a:r>
              <a:rPr sz="215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Landing 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6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15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150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5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150" spc="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5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150" spc="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11</a:t>
            </a:fld>
            <a:endParaRPr spc="1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44039"/>
            <a:ext cx="9558020" cy="14166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scatterplots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barplots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pair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features:</a:t>
            </a:r>
            <a:endParaRPr sz="21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ts val="2100"/>
              </a:lnSpc>
              <a:spcBef>
                <a:spcPts val="15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Mass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X Flight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Number,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X Flight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Number,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Mass,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Number,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429000"/>
            <a:ext cx="9439275" cy="2381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56381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60" dirty="0"/>
              <a:t>EDA</a:t>
            </a:r>
            <a:r>
              <a:rPr spc="30" dirty="0"/>
              <a:t> </a:t>
            </a:r>
            <a:r>
              <a:rPr spc="20" dirty="0"/>
              <a:t>with</a:t>
            </a:r>
            <a:r>
              <a:rPr spc="10" dirty="0"/>
              <a:t> </a:t>
            </a:r>
            <a:r>
              <a:rPr spc="-25" dirty="0"/>
              <a:t>Data</a:t>
            </a:r>
            <a:r>
              <a:rPr spc="40" dirty="0"/>
              <a:t> </a:t>
            </a:r>
            <a:r>
              <a:rPr spc="-35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379163"/>
            <a:ext cx="10525125" cy="49955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869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following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performed: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unique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mission;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Top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whose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string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'CCA’;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by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launched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(CRS);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v1.1;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when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ground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pad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achieved;</a:t>
            </a:r>
            <a:endParaRPr sz="1800">
              <a:latin typeface="Microsoft Sans Serif"/>
              <a:cs typeface="Microsoft Sans Serif"/>
            </a:endParaRPr>
          </a:p>
          <a:p>
            <a:pPr marL="699135" marR="1025525" lvl="1" indent="-229235">
              <a:lnSpc>
                <a:spcPts val="2100"/>
              </a:lnSpc>
              <a:spcBef>
                <a:spcPts val="7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 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 drone ship and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4000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6000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kg;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outcomes;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which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maximum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payload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mass;</a:t>
            </a:r>
            <a:endParaRPr sz="1800">
              <a:latin typeface="Microsoft Sans Serif"/>
              <a:cs typeface="Microsoft Sans Serif"/>
            </a:endParaRPr>
          </a:p>
          <a:p>
            <a:pPr marL="699135" marR="1026794" lvl="1" indent="-229235">
              <a:lnSpc>
                <a:spcPct val="100800"/>
              </a:lnSpc>
              <a:spcBef>
                <a:spcPts val="6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 drone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 booster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versions,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r>
              <a:rPr sz="18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2015;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  <a:p>
            <a:pPr marL="699135" marR="1329055" lvl="1" indent="-229235">
              <a:lnSpc>
                <a:spcPts val="2030"/>
              </a:lnSpc>
              <a:spcBef>
                <a:spcPts val="7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Rank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count of landing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(such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(drone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ship)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or </a:t>
            </a:r>
            <a:r>
              <a:rPr sz="1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(ground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pad))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2010-06-04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2017-03-20.</a:t>
            </a:r>
            <a:endParaRPr sz="1800">
              <a:latin typeface="Microsoft Sans Serif"/>
              <a:cs typeface="Microsoft Sans Serif"/>
            </a:endParaRPr>
          </a:p>
          <a:p>
            <a:pPr marL="10283190">
              <a:lnSpc>
                <a:spcPts val="1780"/>
              </a:lnSpc>
            </a:pPr>
            <a:r>
              <a:rPr sz="1550" spc="35" dirty="0">
                <a:solidFill>
                  <a:srgbClr val="1C7BDB"/>
                </a:solidFill>
                <a:latin typeface="Microsoft Sans Serif"/>
                <a:cs typeface="Microsoft Sans Serif"/>
              </a:rPr>
              <a:t>13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630" y="6304308"/>
            <a:ext cx="8890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5" dirty="0">
                <a:solidFill>
                  <a:srgbClr val="292929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284734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60" dirty="0"/>
              <a:t>EDA</a:t>
            </a:r>
            <a:r>
              <a:rPr spc="114" dirty="0"/>
              <a:t> </a:t>
            </a:r>
            <a:r>
              <a:rPr spc="20" dirty="0"/>
              <a:t>with</a:t>
            </a:r>
            <a:r>
              <a:rPr spc="110" dirty="0"/>
              <a:t> </a:t>
            </a:r>
            <a:r>
              <a:rPr spc="-229" dirty="0"/>
              <a:t>SQL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892" y="1623728"/>
            <a:ext cx="10249535" cy="27305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600"/>
              </a:spcBef>
              <a:buClr>
                <a:srgbClr val="292929"/>
              </a:buClr>
              <a:buFont typeface="Arial MT"/>
              <a:buChar char="•"/>
              <a:tabLst>
                <a:tab pos="241935" algn="l"/>
              </a:tabLst>
            </a:pPr>
            <a:r>
              <a:rPr sz="2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</a:t>
            </a:r>
            <a:r>
              <a:rPr sz="2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circles,</a:t>
            </a:r>
            <a:r>
              <a:rPr sz="2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</a:t>
            </a:r>
            <a:r>
              <a:rPr sz="2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</a:t>
            </a:r>
            <a:r>
              <a:rPr sz="2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2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Maps</a:t>
            </a:r>
            <a:endParaRPr sz="260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</a:t>
            </a:r>
            <a:r>
              <a:rPr sz="18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points</a:t>
            </a:r>
            <a:r>
              <a:rPr sz="18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like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sites;</a:t>
            </a:r>
            <a:endParaRPr sz="1850">
              <a:latin typeface="Microsoft Sans Serif"/>
              <a:cs typeface="Microsoft Sans Serif"/>
            </a:endParaRPr>
          </a:p>
          <a:p>
            <a:pPr marL="697865" marR="471170" lvl="1" indent="-229235">
              <a:lnSpc>
                <a:spcPts val="2100"/>
              </a:lnSpc>
              <a:spcBef>
                <a:spcPts val="9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Circles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</a:t>
            </a:r>
            <a:r>
              <a:rPr sz="18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highlighted</a:t>
            </a:r>
            <a:r>
              <a:rPr sz="18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areas</a:t>
            </a:r>
            <a:r>
              <a:rPr sz="18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around</a:t>
            </a:r>
            <a:r>
              <a:rPr sz="18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specific</a:t>
            </a: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coordinates,</a:t>
            </a: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like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Johnson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Center;</a:t>
            </a:r>
            <a:endParaRPr sz="1850">
              <a:latin typeface="Microsoft Sans Serif"/>
              <a:cs typeface="Microsoft Sans Serif"/>
            </a:endParaRPr>
          </a:p>
          <a:p>
            <a:pPr marL="697865" marR="124460" lvl="1" indent="-229235">
              <a:lnSpc>
                <a:spcPts val="2100"/>
              </a:lnSpc>
              <a:spcBef>
                <a:spcPts val="9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 </a:t>
            </a:r>
            <a:r>
              <a:rPr sz="18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 </a:t>
            </a:r>
            <a:r>
              <a:rPr sz="18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indicates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groups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events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 </a:t>
            </a:r>
            <a:r>
              <a:rPr sz="18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coordinate,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like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site;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endParaRPr sz="185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18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two</a:t>
            </a:r>
            <a:r>
              <a:rPr sz="18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955"/>
            <a:ext cx="73672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Build</a:t>
            </a:r>
            <a:r>
              <a:rPr spc="-110" dirty="0"/>
              <a:t> </a:t>
            </a:r>
            <a:r>
              <a:rPr spc="20" dirty="0"/>
              <a:t>an</a:t>
            </a:r>
            <a:r>
              <a:rPr spc="-125" dirty="0"/>
              <a:t> </a:t>
            </a:r>
            <a:r>
              <a:rPr spc="-40" dirty="0"/>
              <a:t>Interactive</a:t>
            </a:r>
            <a:r>
              <a:rPr spc="-120" dirty="0"/>
              <a:t> </a:t>
            </a:r>
            <a:r>
              <a:rPr spc="-15" dirty="0"/>
              <a:t>Map</a:t>
            </a:r>
            <a:r>
              <a:rPr spc="-110" dirty="0"/>
              <a:t> </a:t>
            </a:r>
            <a:r>
              <a:rPr spc="20" dirty="0"/>
              <a:t>with</a:t>
            </a:r>
            <a:r>
              <a:rPr spc="-110" dirty="0"/>
              <a:t> </a:t>
            </a:r>
            <a:r>
              <a:rPr spc="-10" dirty="0"/>
              <a:t>Folium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44039"/>
            <a:ext cx="9353550" cy="2447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following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plots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Percentage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range</a:t>
            </a:r>
            <a:endParaRPr sz="18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3400"/>
              </a:lnSpc>
              <a:spcBef>
                <a:spcPts val="1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allowed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quickly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analyze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helping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identify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according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7165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Build</a:t>
            </a:r>
            <a:r>
              <a:rPr spc="-65" dirty="0"/>
              <a:t> </a:t>
            </a:r>
            <a:r>
              <a:rPr spc="30" dirty="0"/>
              <a:t>a</a:t>
            </a:r>
            <a:r>
              <a:rPr spc="-90" dirty="0"/>
              <a:t> </a:t>
            </a:r>
            <a:r>
              <a:rPr spc="-55" dirty="0"/>
              <a:t>Dashboard</a:t>
            </a:r>
            <a:r>
              <a:rPr spc="-95" dirty="0"/>
              <a:t> </a:t>
            </a:r>
            <a:r>
              <a:rPr spc="15" dirty="0"/>
              <a:t>with</a:t>
            </a:r>
            <a:r>
              <a:rPr spc="-60" dirty="0"/>
              <a:t> </a:t>
            </a:r>
            <a:r>
              <a:rPr spc="15" dirty="0"/>
              <a:t>Plotly</a:t>
            </a:r>
            <a:r>
              <a:rPr spc="-70" dirty="0"/>
              <a:t> </a:t>
            </a:r>
            <a:r>
              <a:rPr spc="-65" dirty="0"/>
              <a:t>Dash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44039"/>
            <a:ext cx="9498330" cy="692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Four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classification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compared: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logistic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regression,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support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vector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machine,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nearest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neighbors.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676529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Predictive</a:t>
            </a:r>
            <a:r>
              <a:rPr spc="-165" dirty="0"/>
              <a:t> </a:t>
            </a:r>
            <a:r>
              <a:rPr spc="-90" dirty="0"/>
              <a:t>Analysis</a:t>
            </a:r>
            <a:r>
              <a:rPr spc="-145" dirty="0"/>
              <a:t> </a:t>
            </a:r>
            <a:r>
              <a:rPr spc="-90" dirty="0"/>
              <a:t>(Classification)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3171825"/>
            <a:ext cx="2514600" cy="1524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90625" y="3402012"/>
            <a:ext cx="1937385" cy="9683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065" marR="5080" algn="ctr">
              <a:lnSpc>
                <a:spcPct val="93200"/>
              </a:lnSpc>
              <a:spcBef>
                <a:spcPts val="300"/>
              </a:spcBef>
            </a:pPr>
            <a:r>
              <a:rPr sz="2150" spc="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15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preparation </a:t>
            </a:r>
            <a:r>
              <a:rPr sz="2150" spc="-4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1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standardization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9025" y="3609975"/>
            <a:ext cx="561975" cy="647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1975" y="3171825"/>
            <a:ext cx="2514600" cy="1524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72634" y="3251835"/>
            <a:ext cx="2137410" cy="12833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065" marR="5080" algn="ctr">
              <a:lnSpc>
                <a:spcPct val="94100"/>
              </a:lnSpc>
              <a:spcBef>
                <a:spcPts val="280"/>
              </a:spcBef>
            </a:pPr>
            <a:r>
              <a:rPr sz="2150" spc="-3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21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1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1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150" spc="-4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combinations </a:t>
            </a:r>
            <a:r>
              <a:rPr sz="2150" spc="-4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hyperparameters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5650" y="3609975"/>
            <a:ext cx="561975" cy="647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58125" y="3171825"/>
            <a:ext cx="2514600" cy="15240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277225" y="3555936"/>
            <a:ext cx="1669414" cy="6629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5455" marR="5080" indent="-453390">
              <a:lnSpc>
                <a:spcPts val="2400"/>
              </a:lnSpc>
              <a:spcBef>
                <a:spcPts val="355"/>
              </a:spcBef>
            </a:pPr>
            <a:r>
              <a:rPr sz="2150" spc="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1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150" spc="8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15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5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50" spc="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15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150" spc="5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15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f  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1825624"/>
            <a:ext cx="10205720" cy="3738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results: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5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uses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4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sites;</a:t>
            </a:r>
            <a:endParaRPr sz="15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5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itself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NASA;</a:t>
            </a:r>
            <a:endParaRPr sz="15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</a:t>
            </a: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v1.1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5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2,928</a:t>
            </a:r>
            <a:r>
              <a:rPr sz="15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kg;</a:t>
            </a:r>
            <a:endParaRPr sz="15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landing</a:t>
            </a:r>
            <a:r>
              <a:rPr sz="15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happened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fiver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after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launch;</a:t>
            </a:r>
            <a:endParaRPr sz="15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Many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</a:t>
            </a:r>
            <a:r>
              <a:rPr sz="15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15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successful</a:t>
            </a: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ships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having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average;</a:t>
            </a:r>
            <a:endParaRPr sz="15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Almost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100%</a:t>
            </a:r>
            <a:r>
              <a:rPr sz="15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15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15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successful;</a:t>
            </a:r>
            <a:endParaRPr sz="15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Two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5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15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5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5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ships</a:t>
            </a:r>
            <a:r>
              <a:rPr sz="15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5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2015: </a:t>
            </a:r>
            <a:r>
              <a:rPr sz="15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F9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v1.1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B1012 </a:t>
            </a:r>
            <a:r>
              <a:rPr sz="15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F9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v1.1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B1015;</a:t>
            </a:r>
            <a:endParaRPr sz="15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 </a:t>
            </a:r>
            <a:r>
              <a:rPr sz="15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became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as 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15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years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passed.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17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95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R</a:t>
            </a:r>
            <a:r>
              <a:rPr spc="-155" dirty="0"/>
              <a:t>e</a:t>
            </a:r>
            <a:r>
              <a:rPr spc="-100" dirty="0"/>
              <a:t>s</a:t>
            </a:r>
            <a:r>
              <a:rPr spc="-160" dirty="0"/>
              <a:t>ul</a:t>
            </a:r>
            <a:r>
              <a:rPr spc="-120" dirty="0"/>
              <a:t>t</a:t>
            </a:r>
            <a:r>
              <a:rPr spc="15" dirty="0"/>
              <a:t>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1825624"/>
            <a:ext cx="10143490" cy="1207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possible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identify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use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safety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places,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near 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sea,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example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good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logistic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infrastructure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around.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launches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happens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east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95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R</a:t>
            </a:r>
            <a:r>
              <a:rPr spc="-155" dirty="0"/>
              <a:t>e</a:t>
            </a:r>
            <a:r>
              <a:rPr spc="-100" dirty="0"/>
              <a:t>s</a:t>
            </a:r>
            <a:r>
              <a:rPr spc="-160" dirty="0"/>
              <a:t>ul</a:t>
            </a:r>
            <a:r>
              <a:rPr spc="-120" dirty="0"/>
              <a:t>t</a:t>
            </a:r>
            <a:r>
              <a:rPr spc="15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3514725"/>
            <a:ext cx="4038600" cy="2438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2300" y="3495675"/>
            <a:ext cx="4038600" cy="24574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18</a:t>
            </a:fld>
            <a:endParaRPr spc="1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1825624"/>
            <a:ext cx="6926580" cy="13595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showed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best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 predict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87%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test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94%.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95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R</a:t>
            </a:r>
            <a:r>
              <a:rPr spc="-155" dirty="0"/>
              <a:t>e</a:t>
            </a:r>
            <a:r>
              <a:rPr spc="-100" dirty="0"/>
              <a:t>s</a:t>
            </a:r>
            <a:r>
              <a:rPr spc="-160" dirty="0"/>
              <a:t>ul</a:t>
            </a:r>
            <a:r>
              <a:rPr spc="-120" dirty="0"/>
              <a:t>t</a:t>
            </a:r>
            <a:r>
              <a:rPr spc="15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475" y="2962275"/>
            <a:ext cx="3676650" cy="264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19</a:t>
            </a:fld>
            <a:endParaRPr spc="1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542" y="1949005"/>
            <a:ext cx="255397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1570"/>
              </a:spcBef>
              <a:buClr>
                <a:srgbClr val="292929"/>
              </a:buClr>
              <a:buFont typeface="Arial MT"/>
              <a:buChar char="•"/>
              <a:tabLst>
                <a:tab pos="240029" algn="l"/>
                <a:tab pos="240665" algn="l"/>
              </a:tabLst>
            </a:pP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Executive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endParaRPr sz="2150">
              <a:latin typeface="Microsoft Sans Serif"/>
              <a:cs typeface="Microsoft Sans Serif"/>
            </a:endParaRPr>
          </a:p>
          <a:p>
            <a:pPr marL="240029" indent="-22796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029" algn="l"/>
                <a:tab pos="24066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029" indent="-2279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029" algn="l"/>
                <a:tab pos="24066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029" indent="-22796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029" algn="l"/>
                <a:tab pos="240665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029" indent="-22796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029" algn="l"/>
                <a:tab pos="24066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029" indent="-22796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029" algn="l"/>
                <a:tab pos="24066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7275" y="6096411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O</a:t>
            </a:r>
            <a:r>
              <a:rPr spc="-5" dirty="0"/>
              <a:t>u</a:t>
            </a:r>
            <a:r>
              <a:rPr spc="-45" dirty="0"/>
              <a:t>t</a:t>
            </a:r>
            <a:r>
              <a:rPr spc="-85" dirty="0"/>
              <a:t>l</a:t>
            </a:r>
            <a:r>
              <a:rPr spc="-10" dirty="0"/>
              <a:t>i</a:t>
            </a:r>
            <a:r>
              <a:rPr spc="-80" dirty="0"/>
              <a:t>n</a:t>
            </a:r>
            <a:r>
              <a:rPr spc="15" dirty="0"/>
              <a:t>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562" y="3875976"/>
            <a:ext cx="9361805" cy="17214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According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to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above,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it’s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possible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verify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that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nowadays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CCAF5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SLC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40,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recent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successful;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second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SLC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4E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third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LC</a:t>
            </a:r>
            <a:r>
              <a:rPr sz="215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39A;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It’s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also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possible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general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time.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955"/>
            <a:ext cx="60452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Flight</a:t>
            </a:r>
            <a:r>
              <a:rPr spc="-100" dirty="0"/>
              <a:t> </a:t>
            </a:r>
            <a:r>
              <a:rPr spc="-55" dirty="0"/>
              <a:t>Number</a:t>
            </a:r>
            <a:r>
              <a:rPr spc="-95" dirty="0"/>
              <a:t> </a:t>
            </a:r>
            <a:r>
              <a:rPr spc="-55" dirty="0"/>
              <a:t>vs.</a:t>
            </a:r>
            <a:r>
              <a:rPr spc="-110" dirty="0"/>
              <a:t> </a:t>
            </a:r>
            <a:r>
              <a:rPr spc="-100" dirty="0"/>
              <a:t>Launch</a:t>
            </a:r>
            <a:r>
              <a:rPr spc="-80" dirty="0"/>
              <a:t> </a:t>
            </a:r>
            <a:r>
              <a:rPr spc="-40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81125"/>
            <a:ext cx="10572750" cy="23907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612" y="3965003"/>
            <a:ext cx="10073640" cy="15398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85725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over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9,000kg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(about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weight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school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bus)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excellent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 </a:t>
            </a:r>
            <a:r>
              <a:rPr sz="2150" spc="-5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rate;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over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12,000kg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seems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possible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only</a:t>
            </a:r>
            <a:r>
              <a:rPr sz="215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SLC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and</a:t>
            </a:r>
            <a:r>
              <a:rPr sz="215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6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LC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21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47447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Payload</a:t>
            </a:r>
            <a:r>
              <a:rPr spc="-140" dirty="0"/>
              <a:t> </a:t>
            </a:r>
            <a:r>
              <a:rPr spc="-55" dirty="0"/>
              <a:t>vs.</a:t>
            </a:r>
            <a:r>
              <a:rPr spc="-140" dirty="0"/>
              <a:t> </a:t>
            </a:r>
            <a:r>
              <a:rPr spc="-100" dirty="0"/>
              <a:t>Launch</a:t>
            </a:r>
            <a:r>
              <a:rPr spc="-120" dirty="0"/>
              <a:t> </a:t>
            </a:r>
            <a:r>
              <a:rPr spc="-60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362075"/>
            <a:ext cx="10687050" cy="23812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87219"/>
            <a:ext cx="5542280" cy="3591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biggest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rates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happens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orbits: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3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ES-L1;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GEO;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37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;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SSO.</a:t>
            </a:r>
            <a:endParaRPr sz="18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Followed</a:t>
            </a:r>
            <a:r>
              <a:rPr sz="215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by: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18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(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8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0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%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);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(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70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%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)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955"/>
            <a:ext cx="557212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29" dirty="0"/>
              <a:t>Success</a:t>
            </a:r>
            <a:r>
              <a:rPr spc="10" dirty="0"/>
              <a:t> </a:t>
            </a:r>
            <a:r>
              <a:rPr spc="-145" dirty="0"/>
              <a:t>Rate</a:t>
            </a:r>
            <a:r>
              <a:rPr spc="-20" dirty="0"/>
              <a:t> </a:t>
            </a:r>
            <a:r>
              <a:rPr spc="-55" dirty="0"/>
              <a:t>vs.</a:t>
            </a:r>
            <a:r>
              <a:rPr dirty="0"/>
              <a:t> </a:t>
            </a:r>
            <a:r>
              <a:rPr spc="20" dirty="0"/>
              <a:t>Orbit</a:t>
            </a:r>
            <a:r>
              <a:rPr spc="-10" dirty="0"/>
              <a:t> </a:t>
            </a:r>
            <a:r>
              <a:rPr spc="-75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3825" y="1866900"/>
            <a:ext cx="3543300" cy="2667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23</a:t>
            </a:fld>
            <a:endParaRPr spc="1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4086331"/>
            <a:ext cx="9182735" cy="139065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Apparently,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time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orbits;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VLEO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seems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new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business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opportunity,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due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recent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increase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frequency.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955"/>
            <a:ext cx="58477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Flight</a:t>
            </a:r>
            <a:r>
              <a:rPr spc="-60" dirty="0"/>
              <a:t> </a:t>
            </a:r>
            <a:r>
              <a:rPr spc="-55" dirty="0"/>
              <a:t>Number</a:t>
            </a:r>
            <a:r>
              <a:rPr spc="-65" dirty="0"/>
              <a:t> </a:t>
            </a:r>
            <a:r>
              <a:rPr spc="-55" dirty="0"/>
              <a:t>vs.</a:t>
            </a:r>
            <a:r>
              <a:rPr spc="-75" dirty="0"/>
              <a:t> </a:t>
            </a:r>
            <a:r>
              <a:rPr spc="20" dirty="0"/>
              <a:t>Orbit</a:t>
            </a:r>
            <a:r>
              <a:rPr spc="-55" dirty="0"/>
              <a:t> </a:t>
            </a:r>
            <a:r>
              <a:rPr spc="-75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600200"/>
            <a:ext cx="10687050" cy="23812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24</a:t>
            </a:fld>
            <a:endParaRPr spc="1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3663905"/>
            <a:ext cx="9782175" cy="156083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Apparently,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GTO;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widest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good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success;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few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SO</a:t>
            </a: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GEO.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955"/>
            <a:ext cx="456184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Payload</a:t>
            </a:r>
            <a:r>
              <a:rPr spc="-90" dirty="0"/>
              <a:t> </a:t>
            </a:r>
            <a:r>
              <a:rPr spc="-55" dirty="0"/>
              <a:t>vs.</a:t>
            </a:r>
            <a:r>
              <a:rPr spc="-85" dirty="0"/>
              <a:t> </a:t>
            </a:r>
            <a:r>
              <a:rPr spc="20" dirty="0"/>
              <a:t>Orbit</a:t>
            </a:r>
            <a:r>
              <a:rPr spc="-60" dirty="0"/>
              <a:t> </a:t>
            </a:r>
            <a:r>
              <a:rPr spc="-75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438275"/>
            <a:ext cx="10687050" cy="23907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2088514"/>
            <a:ext cx="5497195" cy="1874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started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increasing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2013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kept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until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2020;</a:t>
            </a:r>
            <a:endParaRPr sz="2150">
              <a:latin typeface="Microsoft Sans Serif"/>
              <a:cs typeface="Microsoft Sans Serif"/>
            </a:endParaRPr>
          </a:p>
          <a:p>
            <a:pPr marL="241300" marR="36449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seems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three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period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adjusts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improvement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technology.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58140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5" dirty="0"/>
              <a:t>Launch</a:t>
            </a:r>
            <a:r>
              <a:rPr spc="-15" dirty="0"/>
              <a:t> </a:t>
            </a:r>
            <a:r>
              <a:rPr spc="-235" dirty="0"/>
              <a:t>Success</a:t>
            </a:r>
            <a:r>
              <a:rPr spc="20" dirty="0"/>
              <a:t> </a:t>
            </a:r>
            <a:r>
              <a:rPr spc="-105" dirty="0"/>
              <a:t>Yearly</a:t>
            </a:r>
            <a:r>
              <a:rPr spc="-25" dirty="0"/>
              <a:t> </a:t>
            </a:r>
            <a:r>
              <a:rPr spc="-45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3825" y="2066925"/>
            <a:ext cx="3543300" cy="24955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44039"/>
            <a:ext cx="57137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According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four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sites: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27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49630" y="4927917"/>
            <a:ext cx="9079865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They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obtained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selecting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unique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occurrences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“launch_site”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45116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All</a:t>
            </a:r>
            <a:r>
              <a:rPr spc="-95" dirty="0"/>
              <a:t> </a:t>
            </a:r>
            <a:r>
              <a:rPr spc="-110" dirty="0"/>
              <a:t>Launch</a:t>
            </a:r>
            <a:r>
              <a:rPr spc="-70" dirty="0"/>
              <a:t> </a:t>
            </a:r>
            <a:r>
              <a:rPr spc="-40" dirty="0"/>
              <a:t>Site</a:t>
            </a:r>
            <a:r>
              <a:rPr spc="-75" dirty="0"/>
              <a:t> </a:t>
            </a:r>
            <a:r>
              <a:rPr spc="-130" dirty="0"/>
              <a:t>Names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253" y="2616835"/>
          <a:ext cx="1894205" cy="1852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Launch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LC-40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SLC-40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KSC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LC-39A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VAFB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SLC-4E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44039"/>
            <a:ext cx="586994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`CCA`: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49630" y="5442267"/>
            <a:ext cx="718185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Here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five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samples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Cape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Canaveral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72961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5" dirty="0"/>
              <a:t>Launch</a:t>
            </a:r>
            <a:r>
              <a:rPr spc="-75" dirty="0"/>
              <a:t> </a:t>
            </a:r>
            <a:r>
              <a:rPr spc="-40" dirty="0"/>
              <a:t>Site</a:t>
            </a:r>
            <a:r>
              <a:rPr spc="-55" dirty="0"/>
              <a:t> </a:t>
            </a:r>
            <a:r>
              <a:rPr spc="-170" dirty="0"/>
              <a:t>Names</a:t>
            </a:r>
            <a:r>
              <a:rPr spc="-30" dirty="0"/>
              <a:t> Begin</a:t>
            </a:r>
            <a:r>
              <a:rPr spc="-70" dirty="0"/>
              <a:t> </a:t>
            </a:r>
            <a:r>
              <a:rPr spc="20" dirty="0"/>
              <a:t>with</a:t>
            </a:r>
            <a:r>
              <a:rPr spc="-35" dirty="0"/>
              <a:t> </a:t>
            </a:r>
            <a:r>
              <a:rPr spc="-125" dirty="0"/>
              <a:t>'CCA'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7313" y="2277745"/>
          <a:ext cx="10627356" cy="2995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23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398780">
                        <a:lnSpc>
                          <a:spcPct val="102800"/>
                        </a:lnSpc>
                        <a:spcBef>
                          <a:spcPts val="14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oo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 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Payload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04470">
                        <a:lnSpc>
                          <a:spcPct val="102800"/>
                        </a:lnSpc>
                        <a:spcBef>
                          <a:spcPts val="14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  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121920">
                        <a:lnSpc>
                          <a:spcPct val="102800"/>
                        </a:lnSpc>
                        <a:spcBef>
                          <a:spcPts val="1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Mission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441325">
                        <a:lnSpc>
                          <a:spcPct val="102800"/>
                        </a:lnSpc>
                        <a:spcBef>
                          <a:spcPts val="1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Landing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2010-06-04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18:45:00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v1.0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B0003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435"/>
                        </a:lnSpc>
                        <a:spcBef>
                          <a:spcPts val="24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5885">
                        <a:lnSpc>
                          <a:spcPts val="1435"/>
                        </a:lnSpc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Qualification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Unit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LEO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SpaceX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435"/>
                        </a:lnSpc>
                        <a:spcBef>
                          <a:spcPts val="245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Failure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0965">
                        <a:lnSpc>
                          <a:spcPts val="1435"/>
                        </a:lnSpc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(parachute)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2010-12-08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15:43:00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F9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v1.0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B0004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07950">
                        <a:lnSpc>
                          <a:spcPct val="100800"/>
                        </a:lnSpc>
                        <a:spcBef>
                          <a:spcPts val="24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C1,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two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CubeSats,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barrel 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Brouere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cheese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8425" marR="157480">
                        <a:lnSpc>
                          <a:spcPts val="1430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) 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NRO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00965" marR="401320">
                        <a:lnSpc>
                          <a:spcPts val="143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Failure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hu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2012-05-22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07:44:00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v1.0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B0005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430"/>
                        </a:lnSpc>
                        <a:spcBef>
                          <a:spcPts val="260"/>
                        </a:spcBef>
                      </a:pPr>
                      <a:r>
                        <a:rPr sz="1200" spc="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5885">
                        <a:lnSpc>
                          <a:spcPts val="1430"/>
                        </a:lnSpc>
                      </a:pPr>
                      <a:r>
                        <a:rPr sz="1200" spc="-45" dirty="0">
                          <a:latin typeface="Calibri"/>
                          <a:cs typeface="Calibri"/>
                        </a:rPr>
                        <a:t>C2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525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(COTS)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attempt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2012-10-08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00:35:00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F9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v1.0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B0006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SpaceX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CRS-1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(CRS)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attempt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2013-03-01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15:10:00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v1.0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B0007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CCA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FS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LC-40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SpaceX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CRS-2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677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NASA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(CRS)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Success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attemp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44039"/>
            <a:ext cx="572833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NASA: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29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49630" y="4413885"/>
            <a:ext cx="8657590" cy="692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above,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summing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whose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codes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contain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‘CRS’,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corresponds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391541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Total</a:t>
            </a:r>
            <a:r>
              <a:rPr spc="-170" dirty="0"/>
              <a:t> </a:t>
            </a:r>
            <a:r>
              <a:rPr spc="-95" dirty="0"/>
              <a:t>Payload</a:t>
            </a:r>
            <a:r>
              <a:rPr spc="-140" dirty="0"/>
              <a:t> </a:t>
            </a:r>
            <a:r>
              <a:rPr spc="-110" dirty="0"/>
              <a:t>Mass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3700" y="2802254"/>
          <a:ext cx="1881505" cy="741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1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111.268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860" y="1203618"/>
            <a:ext cx="9652635" cy="410210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95"/>
              </a:spcBef>
              <a:buClr>
                <a:srgbClr val="292929"/>
              </a:buClr>
              <a:buFont typeface="Arial MT"/>
              <a:buChar char="•"/>
              <a:tabLst>
                <a:tab pos="240029" algn="l"/>
                <a:tab pos="240665" algn="l"/>
              </a:tabLst>
            </a:pPr>
            <a:r>
              <a:rPr sz="215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following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methodologies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analyze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data: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web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API;</a:t>
            </a:r>
            <a:endParaRPr sz="1800">
              <a:latin typeface="Microsoft Sans Serif"/>
              <a:cs typeface="Microsoft Sans Serif"/>
            </a:endParaRPr>
          </a:p>
          <a:p>
            <a:pPr marL="698500" marR="5080" lvl="1" indent="-229870">
              <a:lnSpc>
                <a:spcPts val="2100"/>
              </a:lnSpc>
              <a:spcBef>
                <a:spcPts val="1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including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wrangling,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analytics;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Prediction.</a:t>
            </a:r>
            <a:endParaRPr sz="1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170"/>
              </a:spcBef>
              <a:buFont typeface="Arial MT"/>
              <a:buChar char="•"/>
              <a:tabLst>
                <a:tab pos="240029" algn="l"/>
                <a:tab pos="240665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possible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valuable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public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sources;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2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allowed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identify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the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predict 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of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launchings;</a:t>
            </a:r>
            <a:endParaRPr sz="1800">
              <a:latin typeface="Microsoft Sans Serif"/>
              <a:cs typeface="Microsoft Sans Serif"/>
            </a:endParaRPr>
          </a:p>
          <a:p>
            <a:pPr marL="698500" marR="397510" lvl="1" indent="-229870">
              <a:lnSpc>
                <a:spcPts val="2100"/>
              </a:lnSpc>
              <a:spcBef>
                <a:spcPts val="1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Prediction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showed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characteristics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are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important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drive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opportunity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way,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using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data.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7275" y="6096411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389953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20" dirty="0"/>
              <a:t>Executive</a:t>
            </a:r>
            <a:r>
              <a:rPr spc="-70" dirty="0"/>
              <a:t> </a:t>
            </a:r>
            <a:r>
              <a:rPr spc="-130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44039"/>
            <a:ext cx="719772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carried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v1.1: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30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49630" y="4927917"/>
            <a:ext cx="877443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Filtering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calculating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 </a:t>
            </a:r>
            <a:r>
              <a:rPr sz="2150" spc="-5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obtained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2,928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kg.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68262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Average</a:t>
            </a:r>
            <a:r>
              <a:rPr spc="-70" dirty="0"/>
              <a:t> </a:t>
            </a:r>
            <a:r>
              <a:rPr spc="-95" dirty="0"/>
              <a:t>Payload</a:t>
            </a:r>
            <a:r>
              <a:rPr spc="-25" dirty="0"/>
              <a:t> </a:t>
            </a:r>
            <a:r>
              <a:rPr spc="-175" dirty="0"/>
              <a:t>Mass</a:t>
            </a:r>
            <a:r>
              <a:rPr spc="-40" dirty="0"/>
              <a:t> </a:t>
            </a:r>
            <a:r>
              <a:rPr spc="25" dirty="0"/>
              <a:t>by</a:t>
            </a:r>
            <a:r>
              <a:rPr spc="-30" dirty="0"/>
              <a:t> </a:t>
            </a:r>
            <a:r>
              <a:rPr spc="30" dirty="0"/>
              <a:t>F9</a:t>
            </a:r>
            <a:r>
              <a:rPr spc="-30" dirty="0"/>
              <a:t> </a:t>
            </a:r>
            <a:r>
              <a:rPr dirty="0"/>
              <a:t>v1.1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3700" y="3045460"/>
          <a:ext cx="2043430" cy="740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(k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2.928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44039"/>
            <a:ext cx="604266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ground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pad: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31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49630" y="4927917"/>
            <a:ext cx="931418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filtering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on ground pad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getting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minimum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it’s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possible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identify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occurrence,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happened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12/22/2015.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75577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First</a:t>
            </a:r>
            <a:r>
              <a:rPr spc="-180" dirty="0"/>
              <a:t> </a:t>
            </a:r>
            <a:r>
              <a:rPr spc="-145" dirty="0"/>
              <a:t>Successful</a:t>
            </a:r>
            <a:r>
              <a:rPr spc="-65" dirty="0"/>
              <a:t> </a:t>
            </a:r>
            <a:r>
              <a:rPr spc="-60" dirty="0"/>
              <a:t>Ground</a:t>
            </a:r>
            <a:r>
              <a:rPr spc="-140" dirty="0"/>
              <a:t> </a:t>
            </a:r>
            <a:r>
              <a:rPr spc="-20" dirty="0"/>
              <a:t>Landing</a:t>
            </a:r>
            <a:r>
              <a:rPr spc="-110" dirty="0"/>
              <a:t> </a:t>
            </a:r>
            <a:r>
              <a:rPr spc="-15" dirty="0"/>
              <a:t>Date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66163" y="3045460"/>
          <a:ext cx="1980564" cy="740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2015-12-22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44039"/>
            <a:ext cx="9632950" cy="692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landed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ship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4000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but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less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6000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32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49630" y="5264213"/>
            <a:ext cx="948182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Selecting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distinct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according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above,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these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4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630" y="543623"/>
            <a:ext cx="95319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5" dirty="0"/>
              <a:t>Successful</a:t>
            </a:r>
            <a:r>
              <a:rPr sz="2450" spc="-35" dirty="0"/>
              <a:t> </a:t>
            </a:r>
            <a:r>
              <a:rPr sz="2450" spc="10" dirty="0"/>
              <a:t>Drone</a:t>
            </a:r>
            <a:r>
              <a:rPr sz="2450" spc="-70" dirty="0"/>
              <a:t> </a:t>
            </a:r>
            <a:r>
              <a:rPr sz="2450" spc="-15" dirty="0"/>
              <a:t>Ship</a:t>
            </a:r>
            <a:r>
              <a:rPr sz="2450" spc="-35" dirty="0"/>
              <a:t> </a:t>
            </a:r>
            <a:r>
              <a:rPr sz="2450" spc="-5" dirty="0"/>
              <a:t>Landing</a:t>
            </a:r>
            <a:r>
              <a:rPr sz="2450" spc="-45" dirty="0"/>
              <a:t> </a:t>
            </a:r>
            <a:r>
              <a:rPr sz="2450" spc="20" dirty="0"/>
              <a:t>with</a:t>
            </a:r>
            <a:r>
              <a:rPr sz="2450" spc="-35" dirty="0"/>
              <a:t> </a:t>
            </a:r>
            <a:r>
              <a:rPr sz="2450" spc="-60" dirty="0"/>
              <a:t>Payload</a:t>
            </a:r>
            <a:r>
              <a:rPr sz="2450" spc="-40" dirty="0"/>
              <a:t> </a:t>
            </a:r>
            <a:r>
              <a:rPr sz="2450" spc="-15" dirty="0"/>
              <a:t>between</a:t>
            </a:r>
            <a:r>
              <a:rPr sz="2450" spc="-50" dirty="0"/>
              <a:t> </a:t>
            </a:r>
            <a:r>
              <a:rPr sz="2450" spc="130" dirty="0"/>
              <a:t>4000</a:t>
            </a:r>
            <a:r>
              <a:rPr sz="2450" spc="-70" dirty="0"/>
              <a:t> </a:t>
            </a:r>
            <a:r>
              <a:rPr sz="2450" spc="20" dirty="0"/>
              <a:t>and</a:t>
            </a:r>
            <a:r>
              <a:rPr sz="2450" spc="-35" dirty="0"/>
              <a:t> </a:t>
            </a:r>
            <a:r>
              <a:rPr sz="2450" spc="85" dirty="0"/>
              <a:t>6000</a:t>
            </a:r>
            <a:endParaRPr sz="24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11402" y="2818764"/>
          <a:ext cx="2215515" cy="1851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B1021.2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B1031.2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B1022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B1026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44039"/>
            <a:ext cx="64077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outcomes: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33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49630" y="4413885"/>
            <a:ext cx="9170035" cy="692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Grouping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counting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group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led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630" y="471424"/>
            <a:ext cx="979678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5" dirty="0"/>
              <a:t>Total</a:t>
            </a:r>
            <a:r>
              <a:rPr sz="3050" spc="-135" dirty="0"/>
              <a:t> </a:t>
            </a:r>
            <a:r>
              <a:rPr sz="3050" spc="-35" dirty="0"/>
              <a:t>Number</a:t>
            </a:r>
            <a:r>
              <a:rPr sz="3050" spc="-90" dirty="0"/>
              <a:t> </a:t>
            </a:r>
            <a:r>
              <a:rPr sz="3050" spc="20" dirty="0"/>
              <a:t>of</a:t>
            </a:r>
            <a:r>
              <a:rPr sz="3050" spc="-85" dirty="0"/>
              <a:t> </a:t>
            </a:r>
            <a:r>
              <a:rPr sz="3050" spc="-125" dirty="0"/>
              <a:t>Successful</a:t>
            </a:r>
            <a:r>
              <a:rPr sz="3050" spc="-45" dirty="0"/>
              <a:t> </a:t>
            </a:r>
            <a:r>
              <a:rPr sz="3050" spc="25" dirty="0"/>
              <a:t>and</a:t>
            </a:r>
            <a:r>
              <a:rPr sz="3050" spc="-90" dirty="0"/>
              <a:t> </a:t>
            </a:r>
            <a:r>
              <a:rPr sz="3050" spc="-35" dirty="0"/>
              <a:t>Failure</a:t>
            </a:r>
            <a:r>
              <a:rPr sz="3050" spc="-25" dirty="0"/>
              <a:t> Mission</a:t>
            </a:r>
            <a:r>
              <a:rPr sz="3050" spc="-60" dirty="0"/>
              <a:t> </a:t>
            </a:r>
            <a:r>
              <a:rPr sz="3050" spc="-40" dirty="0"/>
              <a:t>Outcomes</a:t>
            </a:r>
            <a:endParaRPr sz="30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42555" y="2505201"/>
          <a:ext cx="5499099" cy="1481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Mission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Outcome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(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(in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flight)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11337"/>
            <a:ext cx="699325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maximum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34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49630" y="5174551"/>
            <a:ext cx="8740140" cy="6629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9235">
              <a:lnSpc>
                <a:spcPts val="24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These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are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maximum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registered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715962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Boosters</a:t>
            </a:r>
            <a:r>
              <a:rPr spc="-130" dirty="0"/>
              <a:t> </a:t>
            </a:r>
            <a:r>
              <a:rPr spc="-70" dirty="0"/>
              <a:t>Carried</a:t>
            </a:r>
            <a:r>
              <a:rPr spc="-120" dirty="0"/>
              <a:t> </a:t>
            </a:r>
            <a:r>
              <a:rPr spc="-105" dirty="0"/>
              <a:t>Maximum</a:t>
            </a:r>
            <a:r>
              <a:rPr spc="-100" dirty="0"/>
              <a:t> </a:t>
            </a:r>
            <a:r>
              <a:rPr spc="-65" dirty="0"/>
              <a:t>Payload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32712" y="2395601"/>
          <a:ext cx="2058035" cy="2592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..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 B5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B1048.4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 B5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B1048.5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 B5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B1049.4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 B5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B1049.5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 B5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B1049.7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 B5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B1051.3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07916" y="2395601"/>
          <a:ext cx="2077085" cy="2592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B1051.4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B1051.6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B1056.4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B1058.3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B1060.2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B5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B1060.3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44039"/>
            <a:ext cx="9554210" cy="692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versions,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49630" y="5264213"/>
            <a:ext cx="553529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only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two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occurrences.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449262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95" dirty="0"/>
              <a:t>2015</a:t>
            </a:r>
            <a:r>
              <a:rPr spc="-5" dirty="0"/>
              <a:t> </a:t>
            </a:r>
            <a:r>
              <a:rPr spc="-105" dirty="0"/>
              <a:t>Launch</a:t>
            </a:r>
            <a:r>
              <a:rPr spc="5" dirty="0"/>
              <a:t> </a:t>
            </a:r>
            <a:r>
              <a:rPr spc="-105" dirty="0"/>
              <a:t>Records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66163" y="2877947"/>
          <a:ext cx="3848100" cy="1111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Launch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v1.1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LC-40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F9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v1.1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CCAFS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LC-40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551622"/>
            <a:ext cx="9162415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Ranking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2010-06-04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2017- </a:t>
            </a:r>
            <a:r>
              <a:rPr sz="2150" spc="-5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03-20: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49630" y="5485765"/>
            <a:ext cx="870966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view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alerts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“No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attempt”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must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taken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account.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630" y="501967"/>
            <a:ext cx="988187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125" dirty="0"/>
              <a:t>Rank</a:t>
            </a:r>
            <a:r>
              <a:rPr sz="2750" spc="-10" dirty="0"/>
              <a:t> Landing</a:t>
            </a:r>
            <a:r>
              <a:rPr sz="2750" dirty="0"/>
              <a:t> </a:t>
            </a:r>
            <a:r>
              <a:rPr sz="2750" spc="-70" dirty="0"/>
              <a:t>Outcomes</a:t>
            </a:r>
            <a:r>
              <a:rPr sz="2750" spc="20" dirty="0"/>
              <a:t> </a:t>
            </a:r>
            <a:r>
              <a:rPr sz="2750" spc="-60" dirty="0"/>
              <a:t>Between</a:t>
            </a:r>
            <a:r>
              <a:rPr sz="2750" spc="-30" dirty="0"/>
              <a:t> </a:t>
            </a:r>
            <a:r>
              <a:rPr sz="2750" spc="125" dirty="0"/>
              <a:t>2010-06-04</a:t>
            </a:r>
            <a:r>
              <a:rPr sz="2750" spc="-20" dirty="0"/>
              <a:t> </a:t>
            </a:r>
            <a:r>
              <a:rPr sz="2750" dirty="0"/>
              <a:t>and</a:t>
            </a:r>
            <a:r>
              <a:rPr sz="2750" spc="-45" dirty="0"/>
              <a:t> </a:t>
            </a:r>
            <a:r>
              <a:rPr sz="2750" spc="120" dirty="0"/>
              <a:t>2017-03-20</a:t>
            </a:r>
            <a:endParaRPr sz="2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61845" y="2099817"/>
          <a:ext cx="5722620" cy="3334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Landing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Outcome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attempt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(drone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ship)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Controlled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(ocean)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(ground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pad)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(parachute)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Uncontrolled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(ocean)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0755" y="6089332"/>
            <a:ext cx="254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35" dirty="0">
                <a:solidFill>
                  <a:srgbClr val="1C7BDB"/>
                </a:solidFill>
                <a:latin typeface="Microsoft Sans Serif"/>
                <a:cs typeface="Microsoft Sans Serif"/>
              </a:rPr>
              <a:t>38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630" y="5634672"/>
            <a:ext cx="8568690" cy="6210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ts val="225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sites are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near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sea,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probably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safety,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but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not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too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far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roads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000" spc="-5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railroads.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305181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All</a:t>
            </a:r>
            <a:r>
              <a:rPr spc="-75" dirty="0"/>
              <a:t> </a:t>
            </a:r>
            <a:r>
              <a:rPr spc="-65" dirty="0"/>
              <a:t>launch </a:t>
            </a:r>
            <a:r>
              <a:rPr spc="-30" dirty="0"/>
              <a:t>sites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8850" y="1609725"/>
            <a:ext cx="682942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781492"/>
            <a:ext cx="59893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Example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0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0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0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0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0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630" y="5582284"/>
            <a:ext cx="71259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Green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ones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</a:t>
            </a:r>
            <a:r>
              <a:rPr sz="20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51238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5" dirty="0"/>
              <a:t>Launch</a:t>
            </a:r>
            <a:r>
              <a:rPr spc="-75" dirty="0"/>
              <a:t> </a:t>
            </a:r>
            <a:r>
              <a:rPr spc="-95" dirty="0"/>
              <a:t>Outcomes</a:t>
            </a:r>
            <a:r>
              <a:rPr spc="-55" dirty="0"/>
              <a:t> </a:t>
            </a:r>
            <a:r>
              <a:rPr spc="25" dirty="0"/>
              <a:t>by</a:t>
            </a:r>
            <a:r>
              <a:rPr spc="-65" dirty="0"/>
              <a:t> </a:t>
            </a:r>
            <a:r>
              <a:rPr spc="-40" dirty="0"/>
              <a:t>Site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81150" y="2152650"/>
            <a:ext cx="8429625" cy="3086100"/>
            <a:chOff x="1581150" y="2152650"/>
            <a:chExt cx="8429625" cy="3086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1225" y="2524125"/>
              <a:ext cx="7829550" cy="21526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7625" y="2152650"/>
              <a:ext cx="3981450" cy="30194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8125" y="2352675"/>
              <a:ext cx="3609975" cy="26289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62926" y="2357500"/>
              <a:ext cx="1800225" cy="2628900"/>
            </a:xfrm>
            <a:custGeom>
              <a:avLst/>
              <a:gdLst/>
              <a:ahLst/>
              <a:cxnLst/>
              <a:rect l="l" t="t" r="r" b="b"/>
              <a:pathLst>
                <a:path w="1800225" h="2628900">
                  <a:moveTo>
                    <a:pt x="0" y="0"/>
                  </a:moveTo>
                  <a:lnTo>
                    <a:pt x="1799844" y="1667764"/>
                  </a:lnTo>
                </a:path>
                <a:path w="1800225" h="2628900">
                  <a:moveTo>
                    <a:pt x="0" y="2628646"/>
                  </a:moveTo>
                  <a:lnTo>
                    <a:pt x="1799844" y="1933321"/>
                  </a:lnTo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150" y="3324225"/>
              <a:ext cx="2505075" cy="19145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1175" y="3514725"/>
              <a:ext cx="2124075" cy="15430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10076" y="3195700"/>
              <a:ext cx="885825" cy="1866900"/>
            </a:xfrm>
            <a:custGeom>
              <a:avLst/>
              <a:gdLst/>
              <a:ahLst/>
              <a:cxnLst/>
              <a:rect l="l" t="t" r="r" b="b"/>
              <a:pathLst>
                <a:path w="885825" h="1866900">
                  <a:moveTo>
                    <a:pt x="0" y="333248"/>
                  </a:moveTo>
                  <a:lnTo>
                    <a:pt x="310896" y="0"/>
                  </a:lnTo>
                </a:path>
                <a:path w="885825" h="1866900">
                  <a:moveTo>
                    <a:pt x="0" y="1866773"/>
                  </a:moveTo>
                  <a:lnTo>
                    <a:pt x="885825" y="418338"/>
                  </a:lnTo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39</a:t>
            </a:fld>
            <a:endParaRPr spc="1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414" y="409574"/>
            <a:ext cx="244094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17275" y="6096411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8542" y="2507361"/>
            <a:ext cx="9987915" cy="2256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ts val="2490"/>
              </a:lnSpc>
              <a:spcBef>
                <a:spcPts val="1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evaluate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viability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new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compete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0665">
              <a:lnSpc>
                <a:spcPts val="2490"/>
              </a:lnSpc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X.</a:t>
            </a:r>
            <a:endParaRPr sz="2150">
              <a:latin typeface="Microsoft Sans Serif"/>
              <a:cs typeface="Microsoft Sans Serif"/>
            </a:endParaRPr>
          </a:p>
          <a:p>
            <a:pPr marL="240029" indent="-22796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0029" algn="l"/>
                <a:tab pos="240665" algn="l"/>
              </a:tabLst>
            </a:pP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Desirable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answers:</a:t>
            </a:r>
            <a:endParaRPr sz="2150">
              <a:latin typeface="Microsoft Sans Serif"/>
              <a:cs typeface="Microsoft Sans Serif"/>
            </a:endParaRPr>
          </a:p>
          <a:p>
            <a:pPr marL="698500" marR="325120" lvl="1" indent="-228600">
              <a:lnSpc>
                <a:spcPts val="2100"/>
              </a:lnSpc>
              <a:spcBef>
                <a:spcPts val="134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way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estimate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launches,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by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predicting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45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rockets;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make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5300662"/>
            <a:ext cx="9594850" cy="621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325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0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good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logistics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aspects,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being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near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railroad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road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and </a:t>
            </a:r>
            <a:endParaRPr sz="2000">
              <a:latin typeface="Microsoft Sans Serif"/>
              <a:cs typeface="Microsoft Sans Serif"/>
            </a:endParaRPr>
          </a:p>
          <a:p>
            <a:pPr marL="241300">
              <a:lnSpc>
                <a:spcPts val="2325"/>
              </a:lnSpc>
            </a:pP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relatively</a:t>
            </a:r>
            <a:r>
              <a:rPr sz="20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far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inhabited</a:t>
            </a: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areas.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404241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Log</a:t>
            </a:r>
            <a:r>
              <a:rPr spc="-10" dirty="0"/>
              <a:t>i</a:t>
            </a:r>
            <a:r>
              <a:rPr spc="-25" dirty="0"/>
              <a:t>s</a:t>
            </a:r>
            <a:r>
              <a:rPr spc="-45" dirty="0"/>
              <a:t>t</a:t>
            </a:r>
            <a:r>
              <a:rPr spc="-85" dirty="0"/>
              <a:t>i</a:t>
            </a:r>
            <a:r>
              <a:rPr spc="45" dirty="0"/>
              <a:t>c</a:t>
            </a:r>
            <a:r>
              <a:rPr spc="-50" dirty="0"/>
              <a:t>s</a:t>
            </a:r>
            <a:r>
              <a:rPr spc="-185" dirty="0"/>
              <a:t> </a:t>
            </a:r>
            <a:r>
              <a:rPr spc="65" dirty="0"/>
              <a:t>a</a:t>
            </a:r>
            <a:r>
              <a:rPr spc="-10" dirty="0"/>
              <a:t>n</a:t>
            </a:r>
            <a:r>
              <a:rPr spc="35" dirty="0"/>
              <a:t>d</a:t>
            </a:r>
            <a:r>
              <a:rPr spc="-210" dirty="0"/>
              <a:t> </a:t>
            </a:r>
            <a:r>
              <a:rPr spc="-110" dirty="0"/>
              <a:t>S</a:t>
            </a:r>
            <a:r>
              <a:rPr spc="-85" dirty="0"/>
              <a:t>a</a:t>
            </a:r>
            <a:r>
              <a:rPr spc="-120" dirty="0"/>
              <a:t>f</a:t>
            </a:r>
            <a:r>
              <a:rPr spc="-85" dirty="0"/>
              <a:t>e</a:t>
            </a:r>
            <a:r>
              <a:rPr spc="-195" dirty="0"/>
              <a:t>t</a:t>
            </a:r>
            <a:r>
              <a:rPr spc="15" dirty="0"/>
              <a:t>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2850" y="1514475"/>
            <a:ext cx="4686300" cy="38290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40</a:t>
            </a:fld>
            <a:endParaRPr spc="1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5420677"/>
            <a:ext cx="8839835" cy="6210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ts val="2250"/>
              </a:lnSpc>
              <a:spcBef>
                <a:spcPts val="32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20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are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done </a:t>
            </a:r>
            <a:r>
              <a:rPr sz="20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seems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be a </a:t>
            </a: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very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important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 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000" spc="-5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0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0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missions.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56089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5" dirty="0"/>
              <a:t>Successful</a:t>
            </a:r>
            <a:r>
              <a:rPr spc="-25" dirty="0"/>
              <a:t> </a:t>
            </a:r>
            <a:r>
              <a:rPr spc="-130" dirty="0"/>
              <a:t>Launches</a:t>
            </a:r>
            <a:r>
              <a:rPr spc="-20" dirty="0"/>
              <a:t> </a:t>
            </a:r>
            <a:r>
              <a:rPr spc="25" dirty="0"/>
              <a:t>by</a:t>
            </a:r>
            <a:r>
              <a:rPr spc="-20" dirty="0"/>
              <a:t> </a:t>
            </a:r>
            <a:r>
              <a:rPr spc="-40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2725" y="1438275"/>
            <a:ext cx="5772150" cy="39814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42</a:t>
            </a:fld>
            <a:endParaRPr spc="1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435" y="5442267"/>
            <a:ext cx="561022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76.9%</a:t>
            </a:r>
            <a:r>
              <a:rPr sz="215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758634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L</a:t>
            </a:r>
            <a:r>
              <a:rPr spc="-155" dirty="0"/>
              <a:t>a</a:t>
            </a:r>
            <a:r>
              <a:rPr spc="-80" dirty="0"/>
              <a:t>un</a:t>
            </a:r>
            <a:r>
              <a:rPr spc="-100" dirty="0"/>
              <a:t>c</a:t>
            </a:r>
            <a:r>
              <a:rPr spc="-135" dirty="0"/>
              <a:t>h</a:t>
            </a:r>
            <a:r>
              <a:rPr spc="-40" dirty="0"/>
              <a:t> </a:t>
            </a:r>
            <a:r>
              <a:rPr spc="-260" dirty="0"/>
              <a:t>S</a:t>
            </a:r>
            <a:r>
              <a:rPr spc="-235" dirty="0"/>
              <a:t>u</a:t>
            </a:r>
            <a:r>
              <a:rPr spc="-180" dirty="0"/>
              <a:t>c</a:t>
            </a:r>
            <a:r>
              <a:rPr spc="-250" dirty="0"/>
              <a:t>c</a:t>
            </a:r>
            <a:r>
              <a:rPr spc="-235" dirty="0"/>
              <a:t>e</a:t>
            </a:r>
            <a:r>
              <a:rPr spc="-250" dirty="0"/>
              <a:t>s</a:t>
            </a:r>
            <a:r>
              <a:rPr spc="-225" dirty="0"/>
              <a:t>s</a:t>
            </a:r>
            <a:r>
              <a:rPr spc="70" dirty="0"/>
              <a:t> </a:t>
            </a:r>
            <a:r>
              <a:rPr spc="-15" dirty="0"/>
              <a:t>R</a:t>
            </a:r>
            <a:r>
              <a:rPr spc="-80" dirty="0"/>
              <a:t>a</a:t>
            </a:r>
            <a:r>
              <a:rPr spc="-45" dirty="0"/>
              <a:t>t</a:t>
            </a:r>
            <a:r>
              <a:rPr spc="-10" dirty="0"/>
              <a:t>i</a:t>
            </a:r>
            <a:r>
              <a:rPr spc="-70" dirty="0"/>
              <a:t>o</a:t>
            </a:r>
            <a:r>
              <a:rPr spc="35" dirty="0"/>
              <a:t> </a:t>
            </a:r>
            <a:r>
              <a:rPr spc="25" dirty="0"/>
              <a:t>f</a:t>
            </a:r>
            <a:r>
              <a:rPr spc="-10" dirty="0"/>
              <a:t>o</a:t>
            </a:r>
            <a:r>
              <a:rPr spc="40" dirty="0"/>
              <a:t>r</a:t>
            </a:r>
            <a:r>
              <a:rPr spc="50" dirty="0"/>
              <a:t> </a:t>
            </a:r>
            <a:r>
              <a:rPr spc="-409" dirty="0"/>
              <a:t>K</a:t>
            </a:r>
            <a:r>
              <a:rPr spc="-484" dirty="0"/>
              <a:t>S</a:t>
            </a:r>
            <a:r>
              <a:rPr spc="-390" dirty="0"/>
              <a:t>C</a:t>
            </a:r>
            <a:r>
              <a:rPr spc="150" dirty="0"/>
              <a:t> </a:t>
            </a:r>
            <a:r>
              <a:rPr spc="-235" dirty="0"/>
              <a:t>L</a:t>
            </a:r>
            <a:r>
              <a:rPr spc="-190" dirty="0"/>
              <a:t>C</a:t>
            </a:r>
            <a:r>
              <a:rPr spc="-225" dirty="0"/>
              <a:t>-</a:t>
            </a:r>
            <a:r>
              <a:rPr spc="65" dirty="0"/>
              <a:t>39A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925" y="2047875"/>
            <a:ext cx="5772150" cy="27622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43</a:t>
            </a:fld>
            <a:endParaRPr spc="1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5442267"/>
            <a:ext cx="968883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6,000kg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and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FT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579374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Payload</a:t>
            </a:r>
            <a:r>
              <a:rPr spc="-140" dirty="0"/>
              <a:t> </a:t>
            </a:r>
            <a:r>
              <a:rPr spc="-55" dirty="0"/>
              <a:t>vs.</a:t>
            </a:r>
            <a:r>
              <a:rPr spc="-135" dirty="0"/>
              <a:t> </a:t>
            </a:r>
            <a:r>
              <a:rPr spc="-100" dirty="0"/>
              <a:t>Launch</a:t>
            </a:r>
            <a:r>
              <a:rPr spc="-125" dirty="0"/>
              <a:t> </a:t>
            </a:r>
            <a:r>
              <a:rPr spc="-70" dirty="0"/>
              <a:t>Outcome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666875"/>
            <a:ext cx="6305550" cy="35242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5442267"/>
            <a:ext cx="8147684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There’s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not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enough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estimate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risk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7,000kg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579374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Payload</a:t>
            </a:r>
            <a:r>
              <a:rPr spc="-140" dirty="0"/>
              <a:t> </a:t>
            </a:r>
            <a:r>
              <a:rPr spc="-55" dirty="0"/>
              <a:t>vs.</a:t>
            </a:r>
            <a:r>
              <a:rPr spc="-135" dirty="0"/>
              <a:t> </a:t>
            </a:r>
            <a:r>
              <a:rPr spc="-100" dirty="0"/>
              <a:t>Launch</a:t>
            </a:r>
            <a:r>
              <a:rPr spc="-125" dirty="0"/>
              <a:t> </a:t>
            </a:r>
            <a:r>
              <a:rPr spc="-70" dirty="0"/>
              <a:t>Outcome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6550" y="1657350"/>
            <a:ext cx="6305550" cy="3543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2101532"/>
            <a:ext cx="5149850" cy="24371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207645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Four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 were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tested,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accuracies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are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beside;</a:t>
            </a:r>
            <a:endParaRPr sz="2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92929"/>
              </a:buClr>
              <a:buFont typeface="Arial MT"/>
              <a:buChar char="•"/>
            </a:pPr>
            <a:endParaRPr sz="26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34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highest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accuracies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87%.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4553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Classification</a:t>
            </a:r>
            <a:r>
              <a:rPr spc="-110" dirty="0"/>
              <a:t> </a:t>
            </a:r>
            <a:r>
              <a:rPr spc="-95" dirty="0"/>
              <a:t>Accuracy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2325" y="1895475"/>
            <a:ext cx="3676650" cy="264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47</a:t>
            </a:fld>
            <a:endParaRPr spc="1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4969827"/>
            <a:ext cx="915860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Confusion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matrix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of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 </a:t>
            </a:r>
            <a:r>
              <a:rPr sz="20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proves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its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big </a:t>
            </a:r>
            <a:r>
              <a:rPr sz="2000" spc="-5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numbers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true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positive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true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negative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compared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false 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ones.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87153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Confusion</a:t>
            </a:r>
            <a:r>
              <a:rPr spc="-75" dirty="0"/>
              <a:t> </a:t>
            </a:r>
            <a:r>
              <a:rPr dirty="0"/>
              <a:t>Matrix</a:t>
            </a:r>
            <a:r>
              <a:rPr spc="-45" dirty="0"/>
              <a:t> </a:t>
            </a:r>
            <a:r>
              <a:rPr spc="20" dirty="0"/>
              <a:t>of</a:t>
            </a:r>
            <a:r>
              <a:rPr spc="-50" dirty="0"/>
              <a:t> </a:t>
            </a:r>
            <a:r>
              <a:rPr spc="-60" dirty="0"/>
              <a:t>Decision</a:t>
            </a:r>
            <a:r>
              <a:rPr spc="-40" dirty="0"/>
              <a:t> </a:t>
            </a:r>
            <a:r>
              <a:rPr spc="-145" dirty="0"/>
              <a:t>Tree</a:t>
            </a:r>
            <a:r>
              <a:rPr spc="-55" dirty="0"/>
              <a:t> </a:t>
            </a:r>
            <a:r>
              <a:rPr spc="-70" dirty="0"/>
              <a:t>Classifier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0" y="1895475"/>
            <a:ext cx="3429000" cy="2657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48</a:t>
            </a:fld>
            <a:endParaRPr spc="1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93506"/>
            <a:ext cx="8630285" cy="3752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9591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sources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analyzed,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refining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conclusions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along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process;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KS</a:t>
            </a:r>
            <a:r>
              <a:rPr sz="2150" spc="-29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-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39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;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7,000kg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less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risky;</a:t>
            </a:r>
            <a:endParaRPr sz="2150">
              <a:latin typeface="Microsoft Sans Serif"/>
              <a:cs typeface="Microsoft Sans Serif"/>
            </a:endParaRPr>
          </a:p>
          <a:p>
            <a:pPr marL="241300" marR="22225" indent="-229235">
              <a:lnSpc>
                <a:spcPct val="103299"/>
              </a:lnSpc>
              <a:spcBef>
                <a:spcPts val="13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Although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most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are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successful,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seem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time,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according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evolution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processes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rockets;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Tree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 predict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increase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profits.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49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242443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0" dirty="0"/>
              <a:t>Conclusions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7751" y="6403022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68106"/>
            <a:ext cx="8143240" cy="1206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0665" indent="-228600">
              <a:lnSpc>
                <a:spcPts val="253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improvement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tests,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it’s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important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set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530"/>
              </a:lnSpc>
            </a:pPr>
            <a:r>
              <a:rPr sz="2000" spc="-5" dirty="0">
                <a:solidFill>
                  <a:srgbClr val="292929"/>
                </a:solidFill>
                <a:latin typeface="Courier New"/>
                <a:cs typeface="Courier New"/>
              </a:rPr>
              <a:t>np.</a:t>
            </a:r>
            <a:r>
              <a:rPr sz="2000" spc="-80" dirty="0">
                <a:solidFill>
                  <a:srgbClr val="292929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292929"/>
                </a:solidFill>
                <a:latin typeface="Courier New"/>
                <a:cs typeface="Courier New"/>
              </a:rPr>
              <a:t>andom.s</a:t>
            </a:r>
            <a:r>
              <a:rPr sz="2000" spc="-80" dirty="0">
                <a:solidFill>
                  <a:srgbClr val="292929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292929"/>
                </a:solidFill>
                <a:latin typeface="Courier New"/>
                <a:cs typeface="Courier New"/>
              </a:rPr>
              <a:t>e</a:t>
            </a:r>
            <a:r>
              <a:rPr sz="2000" spc="15" dirty="0">
                <a:solidFill>
                  <a:srgbClr val="292929"/>
                </a:solidFill>
                <a:latin typeface="Courier New"/>
                <a:cs typeface="Courier New"/>
              </a:rPr>
              <a:t>d</a:t>
            </a:r>
            <a:r>
              <a:rPr sz="2000" spc="-475" dirty="0">
                <a:solidFill>
                  <a:srgbClr val="292929"/>
                </a:solidFill>
                <a:latin typeface="Courier New"/>
                <a:cs typeface="Courier New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;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6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didn’t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maps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Github,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took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50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19284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A</a:t>
            </a:r>
            <a:r>
              <a:rPr spc="-80" dirty="0"/>
              <a:t>p</a:t>
            </a:r>
            <a:r>
              <a:rPr spc="-5" dirty="0"/>
              <a:t>pe</a:t>
            </a:r>
            <a:r>
              <a:rPr spc="-80" dirty="0"/>
              <a:t>n</a:t>
            </a:r>
            <a:r>
              <a:rPr spc="-5" dirty="0"/>
              <a:t>d</a:t>
            </a:r>
            <a:r>
              <a:rPr spc="-85" dirty="0"/>
              <a:t>i</a:t>
            </a:r>
            <a:r>
              <a:rPr spc="15" dirty="0"/>
              <a:t>x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414759"/>
            <a:ext cx="9838055" cy="449072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10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1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6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spc="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1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spc="75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methodology: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5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6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8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X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was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obtained</a:t>
            </a:r>
            <a:r>
              <a:rPr sz="185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2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sources:</a:t>
            </a:r>
            <a:endParaRPr sz="1850">
              <a:latin typeface="Microsoft Sans Serif"/>
              <a:cs typeface="Microsoft Sans Serif"/>
            </a:endParaRPr>
          </a:p>
          <a:p>
            <a:pPr marL="1156335" lvl="2" indent="-229870">
              <a:lnSpc>
                <a:spcPct val="100000"/>
              </a:lnSpc>
              <a:spcBef>
                <a:spcPts val="1435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18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X</a:t>
            </a:r>
            <a:r>
              <a:rPr sz="1800" spc="-9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(</a:t>
            </a:r>
            <a:r>
              <a:rPr sz="1800" u="sng" spc="-1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https://api.spacexdata.com/v4/rockets/</a:t>
            </a:r>
            <a:r>
              <a:rPr sz="18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  <a:p>
            <a:pPr marL="1156335" marR="1052195" lvl="2" indent="-229870">
              <a:lnSpc>
                <a:spcPct val="100800"/>
              </a:lnSpc>
              <a:spcBef>
                <a:spcPts val="1430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18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WebScraping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(https://en.wikipedia.org/wiki/List_of_Falcon/_9/_and_Falcon_Heavy_launches)</a:t>
            </a:r>
            <a:endParaRPr sz="18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4800"/>
              </a:lnSpc>
              <a:spcBef>
                <a:spcPts val="13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5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6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enriched</a:t>
            </a:r>
            <a:r>
              <a:rPr sz="1850" spc="-6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creating</a:t>
            </a:r>
            <a:r>
              <a:rPr sz="185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label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based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on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 </a:t>
            </a:r>
            <a:r>
              <a:rPr sz="1850" spc="-4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after</a:t>
            </a:r>
            <a:r>
              <a:rPr sz="185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summarizing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6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analyzing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5355" y="6096411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267081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M</a:t>
            </a:r>
            <a:r>
              <a:rPr spc="-80" dirty="0"/>
              <a:t>e</a:t>
            </a:r>
            <a:r>
              <a:rPr spc="25" dirty="0"/>
              <a:t>t</a:t>
            </a:r>
            <a:r>
              <a:rPr spc="-80" dirty="0"/>
              <a:t>h</a:t>
            </a:r>
            <a:r>
              <a:rPr spc="-5" dirty="0"/>
              <a:t>odo</a:t>
            </a:r>
            <a:r>
              <a:rPr spc="-10" dirty="0"/>
              <a:t>l</a:t>
            </a:r>
            <a:r>
              <a:rPr spc="-5" dirty="0"/>
              <a:t>og</a:t>
            </a:r>
            <a:r>
              <a:rPr spc="15" dirty="0"/>
              <a:t>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639252"/>
            <a:ext cx="9982200" cy="3256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9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10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1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6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spc="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spc="75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2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22200"/>
              </a:lnSpc>
              <a:spcBef>
                <a:spcPts val="113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15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 </a:t>
            </a:r>
            <a:r>
              <a:rPr sz="21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that </a:t>
            </a:r>
            <a:r>
              <a:rPr sz="21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was </a:t>
            </a:r>
            <a:r>
              <a:rPr sz="215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 </a:t>
            </a:r>
            <a:r>
              <a:rPr sz="21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until this </a:t>
            </a:r>
            <a:r>
              <a:rPr sz="21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step </a:t>
            </a:r>
            <a:r>
              <a:rPr sz="215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were </a:t>
            </a:r>
            <a:r>
              <a:rPr sz="215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normalized, </a:t>
            </a:r>
            <a:r>
              <a:rPr sz="21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divided </a:t>
            </a:r>
            <a:r>
              <a:rPr sz="21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in </a:t>
            </a:r>
            <a:r>
              <a:rPr sz="21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training </a:t>
            </a:r>
            <a:r>
              <a:rPr sz="21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 and test </a:t>
            </a:r>
            <a:r>
              <a:rPr sz="21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data </a:t>
            </a:r>
            <a:r>
              <a:rPr sz="215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sets </a:t>
            </a:r>
            <a:r>
              <a:rPr sz="215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and </a:t>
            </a:r>
            <a:r>
              <a:rPr sz="21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evaluated </a:t>
            </a:r>
            <a:r>
              <a:rPr sz="21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by </a:t>
            </a:r>
            <a:r>
              <a:rPr sz="21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four different </a:t>
            </a:r>
            <a:r>
              <a:rPr sz="215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 models, </a:t>
            </a:r>
            <a:r>
              <a:rPr sz="21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being </a:t>
            </a:r>
            <a:r>
              <a:rPr sz="2150" spc="-56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the </a:t>
            </a:r>
            <a:r>
              <a:rPr sz="2150" spc="-85" dirty="0">
                <a:solidFill>
                  <a:srgbClr val="766F6F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of </a:t>
            </a:r>
            <a:r>
              <a:rPr sz="215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each </a:t>
            </a:r>
            <a:r>
              <a:rPr sz="215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 </a:t>
            </a:r>
            <a:r>
              <a:rPr sz="21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evaluated </a:t>
            </a:r>
            <a:r>
              <a:rPr sz="21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 </a:t>
            </a:r>
            <a:r>
              <a:rPr sz="21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combinations </a:t>
            </a:r>
            <a:r>
              <a:rPr sz="2150" dirty="0">
                <a:solidFill>
                  <a:srgbClr val="766F6F"/>
                </a:solidFill>
                <a:latin typeface="Microsoft Sans Serif"/>
                <a:cs typeface="Microsoft Sans Serif"/>
              </a:rPr>
              <a:t>of </a:t>
            </a:r>
            <a:r>
              <a:rPr sz="215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parameters.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5355" y="6096411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267081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M</a:t>
            </a:r>
            <a:r>
              <a:rPr spc="-80" dirty="0"/>
              <a:t>e</a:t>
            </a:r>
            <a:r>
              <a:rPr spc="25" dirty="0"/>
              <a:t>t</a:t>
            </a:r>
            <a:r>
              <a:rPr spc="-80" dirty="0"/>
              <a:t>h</a:t>
            </a:r>
            <a:r>
              <a:rPr spc="-5" dirty="0"/>
              <a:t>odo</a:t>
            </a:r>
            <a:r>
              <a:rPr spc="-10" dirty="0"/>
              <a:t>l</a:t>
            </a:r>
            <a:r>
              <a:rPr spc="-5" dirty="0"/>
              <a:t>og</a:t>
            </a:r>
            <a:r>
              <a:rPr spc="15" dirty="0"/>
              <a:t>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844039"/>
            <a:ext cx="10234295" cy="13595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sets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API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(</a:t>
            </a:r>
            <a:r>
              <a:rPr sz="2150" u="sng" spc="-10" dirty="0">
                <a:solidFill>
                  <a:srgbClr val="0000FF"/>
                </a:solidFill>
                <a:uFill>
                  <a:solidFill>
                    <a:srgbClr val="292929"/>
                  </a:solidFill>
                </a:uFill>
                <a:latin typeface="Microsoft Sans Serif"/>
                <a:cs typeface="Microsoft Sans Serif"/>
                <a:hlinkClick r:id="rId2"/>
              </a:rPr>
              <a:t>https://api.spacexdata.com/v4/rockets/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)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(</a:t>
            </a:r>
            <a:r>
              <a:rPr sz="2150" u="sng" spc="-20" dirty="0">
                <a:solidFill>
                  <a:srgbClr val="0000FF"/>
                </a:solidFill>
                <a:uFill>
                  <a:solidFill>
                    <a:srgbClr val="292929"/>
                  </a:solidFill>
                </a:uFill>
                <a:latin typeface="Microsoft Sans Serif"/>
                <a:cs typeface="Microsoft Sans Serif"/>
                <a:hlinkClick r:id="rId3"/>
              </a:rPr>
              <a:t>https://en.wikipedia.org/wiki/List_of_Falcon/_9/_and_Falcon_Heavy_launches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),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web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</a:t>
            </a:r>
            <a:r>
              <a:rPr sz="215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technics.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5355" y="6096411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307594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Data</a:t>
            </a:r>
            <a:r>
              <a:rPr spc="-204" dirty="0"/>
              <a:t> </a:t>
            </a:r>
            <a:r>
              <a:rPr spc="-60" dirty="0"/>
              <a:t>Collection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430" y="1818957"/>
            <a:ext cx="4498340" cy="2207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32639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offers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public 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API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obtained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then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used;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according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flowchart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beside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persisted.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409574"/>
            <a:ext cx="588073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Data</a:t>
            </a:r>
            <a:r>
              <a:rPr spc="-25" dirty="0"/>
              <a:t> </a:t>
            </a:r>
            <a:r>
              <a:rPr spc="-45" dirty="0"/>
              <a:t>Collection</a:t>
            </a:r>
            <a:r>
              <a:rPr spc="20" dirty="0"/>
              <a:t> </a:t>
            </a:r>
            <a:r>
              <a:rPr spc="5" dirty="0"/>
              <a:t>–</a:t>
            </a:r>
            <a:r>
              <a:rPr spc="765" dirty="0"/>
              <a:t> </a:t>
            </a:r>
            <a:r>
              <a:rPr spc="-240" dirty="0"/>
              <a:t>SpaceX</a:t>
            </a:r>
            <a:r>
              <a:rPr spc="30" dirty="0"/>
              <a:t> </a:t>
            </a:r>
            <a:r>
              <a:rPr spc="-100" dirty="0"/>
              <a:t>API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7150" y="1781175"/>
            <a:ext cx="1924050" cy="10858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37169" y="1890331"/>
            <a:ext cx="1630045" cy="7874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4445" algn="ctr">
              <a:lnSpc>
                <a:spcPct val="88700"/>
              </a:lnSpc>
              <a:spcBef>
                <a:spcPts val="34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Request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API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parse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SpaceX </a:t>
            </a:r>
            <a:r>
              <a:rPr sz="1800"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77150" y="2905125"/>
            <a:ext cx="1924050" cy="1533525"/>
            <a:chOff x="7677150" y="2905125"/>
            <a:chExt cx="1924050" cy="15335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91525" y="2905125"/>
              <a:ext cx="495300" cy="419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7150" y="3362325"/>
              <a:ext cx="1924050" cy="10763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809865" y="3468306"/>
            <a:ext cx="1691639" cy="786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065" marR="5080" algn="ctr">
              <a:lnSpc>
                <a:spcPct val="88700"/>
              </a:lnSpc>
              <a:spcBef>
                <a:spcPts val="34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sz="1800"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cl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9 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launches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77150" y="4476750"/>
            <a:ext cx="1924050" cy="1533525"/>
            <a:chOff x="7677150" y="4476750"/>
            <a:chExt cx="1924050" cy="15335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91525" y="4476750"/>
              <a:ext cx="495300" cy="4191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7150" y="4933950"/>
              <a:ext cx="1924050" cy="107632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793101" y="5172011"/>
            <a:ext cx="1699895" cy="5581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46100" marR="5080" indent="-534035">
              <a:lnSpc>
                <a:spcPts val="2030"/>
              </a:lnSpc>
              <a:spcBef>
                <a:spcPts val="27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Deal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Missing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95355" y="6096411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2323</Words>
  <Application>Microsoft Office PowerPoint</Application>
  <PresentationFormat>Widescreen</PresentationFormat>
  <Paragraphs>391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 MT</vt:lpstr>
      <vt:lpstr>Calibri</vt:lpstr>
      <vt:lpstr>Courier New</vt:lpstr>
      <vt:lpstr>Microsoft Sans Serif</vt:lpstr>
      <vt:lpstr>Times New Roman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Results</vt:lpstr>
      <vt:lpstr>Results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PowerPoint Presentation</vt:lpstr>
      <vt:lpstr>All launch sites</vt:lpstr>
      <vt:lpstr>Launch Outcomes by Site</vt:lpstr>
      <vt:lpstr>Logistics and Safety</vt:lpstr>
      <vt:lpstr>PowerPoint Presentation</vt:lpstr>
      <vt:lpstr>Successful Launches by Site</vt:lpstr>
      <vt:lpstr>Launch Success Ratio for KSC LC-39A</vt:lpstr>
      <vt:lpstr>Payload vs. Launch Outcome</vt:lpstr>
      <vt:lpstr>Payload vs. Launch Outcome</vt:lpstr>
      <vt:lpstr>PowerPoint Presentation</vt:lpstr>
      <vt:lpstr>Classification Accuracy</vt:lpstr>
      <vt:lpstr>Confusion Matrix of Decision Tree Classifier</vt:lpstr>
      <vt:lpstr>Conclusions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Parth  Azad</cp:lastModifiedBy>
  <cp:revision>1</cp:revision>
  <dcterms:created xsi:type="dcterms:W3CDTF">2024-11-25T15:24:11Z</dcterms:created>
  <dcterms:modified xsi:type="dcterms:W3CDTF">2024-11-25T15:25:42Z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2024-09-25T00:00:00Z</vt:filetime>
  </property>
  <property fmtid="{D5CDD505-2E9C-101B-9397-08002B2CF9AE}" pid="3" name="LastSaved">
    <vt:filetime>2024-11-25T00:00:00Z</vt:filetime>
  </property>
</Properties>
</file>