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71" r:id="rId10"/>
    <p:sldId id="265" r:id="rId11"/>
    <p:sldId id="266" r:id="rId12"/>
    <p:sldId id="267" r:id="rId13"/>
    <p:sldId id="272" r:id="rId14"/>
    <p:sldId id="268" r:id="rId15"/>
    <p:sldId id="269" r:id="rId16"/>
    <p:sldId id="270" r:id="rId1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3" d="100"/>
          <a:sy n="53" d="100"/>
        </p:scale>
        <p:origin x="748" y="24"/>
      </p:cViewPr>
      <p:guideLst/>
    </p:cSldViewPr>
  </p:slideViewPr>
  <p:notesTextViewPr>
    <p:cViewPr>
      <p:scale>
        <a:sx n="1" d="1"/>
        <a:sy n="1" d="1"/>
      </p:scale>
      <p:origin x="0" y="0"/>
    </p:cViewPr>
  </p:notesTextViewPr>
  <p:sorterViewPr>
    <p:cViewPr varScale="1">
      <p:scale>
        <a:sx n="100" d="100"/>
        <a:sy n="100" d="100"/>
      </p:scale>
      <p:origin x="0" y="-54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6071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514930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231940"/>
            <a:ext cx="7477601" cy="3832860"/>
          </a:xfrm>
          <a:prstGeom prst="rect">
            <a:avLst/>
          </a:prstGeom>
          <a:noFill/>
          <a:ln/>
        </p:spPr>
        <p:txBody>
          <a:bodyPr wrap="square" rtlCol="0" anchor="t"/>
          <a:lstStyle/>
          <a:p>
            <a:pPr marL="0" indent="0">
              <a:lnSpc>
                <a:spcPts val="7545"/>
              </a:lnSpc>
              <a:buNone/>
            </a:pPr>
            <a:r>
              <a:rPr lang="en-US" sz="6036" b="1" dirty="0">
                <a:solidFill>
                  <a:srgbClr val="282824"/>
                </a:solidFill>
                <a:latin typeface="Lato" pitchFamily="34" charset="0"/>
                <a:ea typeface="Lato" pitchFamily="34" charset="-122"/>
                <a:cs typeface="Lato" pitchFamily="34" charset="-120"/>
              </a:rPr>
              <a:t>Detection of FAKE JOB POSTING USING MACHINE LEARNING</a:t>
            </a:r>
            <a:endParaRPr lang="en-US" sz="6036" dirty="0"/>
          </a:p>
        </p:txBody>
      </p:sp>
      <p:sp>
        <p:nvSpPr>
          <p:cNvPr id="6" name="Text 3"/>
          <p:cNvSpPr/>
          <p:nvPr/>
        </p:nvSpPr>
        <p:spPr>
          <a:xfrm>
            <a:off x="833199" y="5398055"/>
            <a:ext cx="7477601" cy="2217933"/>
          </a:xfrm>
          <a:prstGeom prst="rect">
            <a:avLst/>
          </a:prstGeom>
          <a:noFill/>
          <a:ln/>
        </p:spPr>
        <p:txBody>
          <a:bodyPr wrap="non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Project by: </a:t>
            </a:r>
          </a:p>
          <a:p>
            <a:pPr marL="0" indent="0">
              <a:lnSpc>
                <a:spcPts val="2799"/>
              </a:lnSpc>
              <a:buNone/>
            </a:pPr>
            <a:r>
              <a:rPr lang="en-US" sz="1750" dirty="0">
                <a:solidFill>
                  <a:srgbClr val="4A4A45"/>
                </a:solidFill>
                <a:latin typeface="Lato" pitchFamily="34" charset="0"/>
                <a:ea typeface="Lato" pitchFamily="34" charset="-122"/>
                <a:cs typeface="Lato" pitchFamily="34" charset="-120"/>
              </a:rPr>
              <a:t>Parth Subhash Chaudhari</a:t>
            </a:r>
          </a:p>
          <a:p>
            <a:pPr marL="0" indent="0">
              <a:lnSpc>
                <a:spcPts val="2799"/>
              </a:lnSpc>
              <a:buNone/>
            </a:pPr>
            <a:endParaRPr lang="en-US" sz="1750" dirty="0"/>
          </a:p>
        </p:txBody>
      </p:sp>
      <p:sp>
        <p:nvSpPr>
          <p:cNvPr id="7" name="Text 4"/>
          <p:cNvSpPr/>
          <p:nvPr/>
        </p:nvSpPr>
        <p:spPr>
          <a:xfrm>
            <a:off x="833199" y="6003369"/>
            <a:ext cx="7477601" cy="355402"/>
          </a:xfrm>
          <a:prstGeom prst="rect">
            <a:avLst/>
          </a:prstGeom>
          <a:noFill/>
          <a:ln/>
        </p:spPr>
        <p:txBody>
          <a:bodyPr wrap="non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Col Mukund Sarsar, SC</a:t>
            </a:r>
          </a:p>
          <a:p>
            <a:pPr marL="0" indent="0">
              <a:lnSpc>
                <a:spcPts val="2799"/>
              </a:lnSpc>
              <a:buNone/>
            </a:pPr>
            <a:r>
              <a:rPr lang="en-US" sz="1750" dirty="0">
                <a:solidFill>
                  <a:srgbClr val="4A4A45"/>
                </a:solidFill>
                <a:latin typeface="Lato" pitchFamily="34" charset="0"/>
                <a:ea typeface="Lato" pitchFamily="34" charset="-122"/>
                <a:cs typeface="Lato" pitchFamily="34" charset="-120"/>
              </a:rPr>
              <a:t>Guided by: Prof. Poonam Bawke</a:t>
            </a:r>
            <a:endParaRPr lang="en-US" sz="1750" dirty="0"/>
          </a:p>
        </p:txBody>
      </p:sp>
      <p:sp>
        <p:nvSpPr>
          <p:cNvPr id="8" name="Shape 5"/>
          <p:cNvSpPr/>
          <p:nvPr/>
        </p:nvSpPr>
        <p:spPr>
          <a:xfrm>
            <a:off x="833199" y="6625352"/>
            <a:ext cx="355402" cy="355402"/>
          </a:xfrm>
          <a:prstGeom prst="roundRect">
            <a:avLst>
              <a:gd name="adj" fmla="val 25726039"/>
            </a:avLst>
          </a:prstGeom>
          <a:noFill/>
          <a:ln w="7620">
            <a:solidFill>
              <a:srgbClr val="FFFFFF"/>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30553"/>
          </a:xfrm>
          <a:prstGeom prst="rect">
            <a:avLst/>
          </a:prstGeom>
          <a:solidFill>
            <a:srgbClr val="EFECE6"/>
          </a:solidFill>
          <a:ln/>
        </p:spPr>
      </p:sp>
      <p:sp>
        <p:nvSpPr>
          <p:cNvPr id="4" name="Text 2"/>
          <p:cNvSpPr/>
          <p:nvPr/>
        </p:nvSpPr>
        <p:spPr>
          <a:xfrm>
            <a:off x="114300" y="237626"/>
            <a:ext cx="14401799" cy="596027"/>
          </a:xfrm>
          <a:prstGeom prst="rect">
            <a:avLst/>
          </a:prstGeom>
          <a:noFill/>
          <a:ln/>
        </p:spPr>
        <p:txBody>
          <a:bodyPr wrap="none" rtlCol="0" anchor="t"/>
          <a:lstStyle/>
          <a:p>
            <a:pPr marL="0" indent="0" algn="ctr">
              <a:lnSpc>
                <a:spcPts val="4694"/>
              </a:lnSpc>
              <a:buNone/>
            </a:pPr>
            <a:r>
              <a:rPr lang="en-US" sz="3755" b="1" dirty="0">
                <a:solidFill>
                  <a:srgbClr val="282824"/>
                </a:solidFill>
                <a:latin typeface="Lato" pitchFamily="34" charset="0"/>
                <a:ea typeface="Lato" pitchFamily="34" charset="-122"/>
                <a:cs typeface="Lato" pitchFamily="34" charset="-120"/>
              </a:rPr>
              <a:t>Decision Tree Results</a:t>
            </a:r>
            <a:endParaRPr lang="en-US" sz="3755" dirty="0"/>
          </a:p>
        </p:txBody>
      </p:sp>
      <p:pic>
        <p:nvPicPr>
          <p:cNvPr id="9" name="Picture 8">
            <a:extLst>
              <a:ext uri="{FF2B5EF4-FFF2-40B4-BE49-F238E27FC236}">
                <a16:creationId xmlns:a16="http://schemas.microsoft.com/office/drawing/2014/main" id="{DAD491B2-47C8-3D71-4A04-53F3333C582F}"/>
              </a:ext>
            </a:extLst>
          </p:cNvPr>
          <p:cNvPicPr>
            <a:picLocks noChangeAspect="1"/>
          </p:cNvPicPr>
          <p:nvPr/>
        </p:nvPicPr>
        <p:blipFill>
          <a:blip r:embed="rId3"/>
          <a:stretch>
            <a:fillRect/>
          </a:stretch>
        </p:blipFill>
        <p:spPr>
          <a:xfrm>
            <a:off x="267367" y="1071279"/>
            <a:ext cx="6561694" cy="2856267"/>
          </a:xfrm>
          <a:prstGeom prst="rect">
            <a:avLst/>
          </a:prstGeom>
        </p:spPr>
      </p:pic>
      <p:sp>
        <p:nvSpPr>
          <p:cNvPr id="10" name="Text 3">
            <a:extLst>
              <a:ext uri="{FF2B5EF4-FFF2-40B4-BE49-F238E27FC236}">
                <a16:creationId xmlns:a16="http://schemas.microsoft.com/office/drawing/2014/main" id="{AB688EC7-BECF-57AE-8395-7F0501FF7841}"/>
              </a:ext>
            </a:extLst>
          </p:cNvPr>
          <p:cNvSpPr/>
          <p:nvPr/>
        </p:nvSpPr>
        <p:spPr>
          <a:xfrm>
            <a:off x="8029719" y="2234974"/>
            <a:ext cx="5110520" cy="733187"/>
          </a:xfrm>
          <a:prstGeom prst="rect">
            <a:avLst/>
          </a:prstGeom>
          <a:noFill/>
          <a:ln/>
        </p:spPr>
        <p:txBody>
          <a:bodyPr wrap="none" rtlCol="0" anchor="t"/>
          <a:lstStyle/>
          <a:p>
            <a:pPr marL="0" indent="0" algn="ctr">
              <a:lnSpc>
                <a:spcPts val="5774"/>
              </a:lnSpc>
              <a:buNone/>
            </a:pPr>
            <a:r>
              <a:rPr lang="en-US" sz="5774" b="1" dirty="0">
                <a:solidFill>
                  <a:srgbClr val="282824"/>
                </a:solidFill>
                <a:latin typeface="Lato" pitchFamily="34" charset="0"/>
                <a:ea typeface="Lato" pitchFamily="34" charset="-122"/>
                <a:cs typeface="Lato" pitchFamily="34" charset="-120"/>
              </a:rPr>
              <a:t>94.57% Accuracy</a:t>
            </a:r>
            <a:endParaRPr lang="en-US" sz="5774" dirty="0"/>
          </a:p>
        </p:txBody>
      </p:sp>
      <p:sp>
        <p:nvSpPr>
          <p:cNvPr id="11" name="TextBox 10">
            <a:extLst>
              <a:ext uri="{FF2B5EF4-FFF2-40B4-BE49-F238E27FC236}">
                <a16:creationId xmlns:a16="http://schemas.microsoft.com/office/drawing/2014/main" id="{3140EB1A-34D9-475F-4E61-C802AA52ED3C}"/>
              </a:ext>
            </a:extLst>
          </p:cNvPr>
          <p:cNvSpPr txBox="1"/>
          <p:nvPr/>
        </p:nvSpPr>
        <p:spPr>
          <a:xfrm>
            <a:off x="505326" y="4824663"/>
            <a:ext cx="13679906" cy="1323439"/>
          </a:xfrm>
          <a:prstGeom prst="rect">
            <a:avLst/>
          </a:prstGeom>
          <a:noFill/>
        </p:spPr>
        <p:txBody>
          <a:bodyPr wrap="square" rtlCol="0">
            <a:spAutoFit/>
          </a:bodyPr>
          <a:lstStyle/>
          <a:p>
            <a:r>
              <a:rPr lang="en-US" sz="2000" dirty="0"/>
              <a:t>A decision tree is a machine learning algorithm used for classification and regression tasks. It models decisions and their possible consequences as a tree-like structure, where each internal node represents a test on a feature, each branch represents an outcome of the test, and each leaf node represents a class label or a continuous value. Decision trees are intuitive and easy to interpret but can be prone to overfitting without proper pruning.</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5" name="Text 2"/>
          <p:cNvSpPr/>
          <p:nvPr/>
        </p:nvSpPr>
        <p:spPr>
          <a:xfrm>
            <a:off x="0" y="160478"/>
            <a:ext cx="14377737" cy="961192"/>
          </a:xfrm>
          <a:prstGeom prst="rect">
            <a:avLst/>
          </a:prstGeom>
          <a:noFill/>
          <a:ln/>
        </p:spPr>
        <p:txBody>
          <a:bodyPr wrap="square" rtlCol="0" anchor="t"/>
          <a:lstStyle/>
          <a:p>
            <a:pPr marL="0" indent="0" algn="ctr">
              <a:lnSpc>
                <a:spcPts val="7545"/>
              </a:lnSpc>
              <a:buNone/>
            </a:pPr>
            <a:r>
              <a:rPr lang="en-US" sz="4000" b="1" dirty="0">
                <a:solidFill>
                  <a:srgbClr val="282824"/>
                </a:solidFill>
                <a:latin typeface="Lato" pitchFamily="34" charset="0"/>
                <a:ea typeface="Lato" pitchFamily="34" charset="-122"/>
                <a:cs typeface="Lato" pitchFamily="34" charset="-120"/>
              </a:rPr>
              <a:t>Support Vector Machine Result</a:t>
            </a:r>
            <a:endParaRPr lang="en-US" sz="4000" dirty="0"/>
          </a:p>
        </p:txBody>
      </p:sp>
      <p:sp>
        <p:nvSpPr>
          <p:cNvPr id="7" name="Shape 4"/>
          <p:cNvSpPr/>
          <p:nvPr/>
        </p:nvSpPr>
        <p:spPr>
          <a:xfrm>
            <a:off x="833199" y="6075283"/>
            <a:ext cx="355402" cy="355402"/>
          </a:xfrm>
          <a:prstGeom prst="roundRect">
            <a:avLst>
              <a:gd name="adj" fmla="val 25726039"/>
            </a:avLst>
          </a:prstGeom>
          <a:noFill/>
          <a:ln w="7620">
            <a:solidFill>
              <a:srgbClr val="FFFFFF"/>
            </a:solidFill>
            <a:prstDash val="solid"/>
          </a:ln>
        </p:spPr>
      </p:sp>
      <p:pic>
        <p:nvPicPr>
          <p:cNvPr id="12" name="Picture 11">
            <a:extLst>
              <a:ext uri="{FF2B5EF4-FFF2-40B4-BE49-F238E27FC236}">
                <a16:creationId xmlns:a16="http://schemas.microsoft.com/office/drawing/2014/main" id="{04552BD2-6BA6-0B84-828A-509A70E00F19}"/>
              </a:ext>
            </a:extLst>
          </p:cNvPr>
          <p:cNvPicPr>
            <a:picLocks noChangeAspect="1"/>
          </p:cNvPicPr>
          <p:nvPr/>
        </p:nvPicPr>
        <p:blipFill>
          <a:blip r:embed="rId3"/>
          <a:stretch>
            <a:fillRect/>
          </a:stretch>
        </p:blipFill>
        <p:spPr>
          <a:xfrm>
            <a:off x="451256" y="1200913"/>
            <a:ext cx="6130018" cy="2923274"/>
          </a:xfrm>
          <a:prstGeom prst="rect">
            <a:avLst/>
          </a:prstGeom>
        </p:spPr>
      </p:pic>
      <p:sp>
        <p:nvSpPr>
          <p:cNvPr id="13" name="Text 3">
            <a:extLst>
              <a:ext uri="{FF2B5EF4-FFF2-40B4-BE49-F238E27FC236}">
                <a16:creationId xmlns:a16="http://schemas.microsoft.com/office/drawing/2014/main" id="{D7C8C25A-56C4-F055-9D1A-19779135E915}"/>
              </a:ext>
            </a:extLst>
          </p:cNvPr>
          <p:cNvSpPr/>
          <p:nvPr/>
        </p:nvSpPr>
        <p:spPr>
          <a:xfrm>
            <a:off x="7826541" y="2181455"/>
            <a:ext cx="5110520" cy="733187"/>
          </a:xfrm>
          <a:prstGeom prst="rect">
            <a:avLst/>
          </a:prstGeom>
          <a:noFill/>
          <a:ln/>
        </p:spPr>
        <p:txBody>
          <a:bodyPr wrap="none" rtlCol="0" anchor="t"/>
          <a:lstStyle/>
          <a:p>
            <a:pPr marL="0" indent="0" algn="ctr">
              <a:lnSpc>
                <a:spcPts val="5774"/>
              </a:lnSpc>
              <a:buNone/>
            </a:pPr>
            <a:r>
              <a:rPr lang="en-US" sz="5774" b="1" dirty="0">
                <a:solidFill>
                  <a:srgbClr val="282824"/>
                </a:solidFill>
                <a:latin typeface="Lato" pitchFamily="34" charset="0"/>
                <a:ea typeface="Lato" pitchFamily="34" charset="-122"/>
                <a:cs typeface="Lato" pitchFamily="34" charset="-120"/>
              </a:rPr>
              <a:t>96.67% Accuracy</a:t>
            </a:r>
            <a:endParaRPr lang="en-US" sz="5774" dirty="0"/>
          </a:p>
        </p:txBody>
      </p:sp>
      <p:sp>
        <p:nvSpPr>
          <p:cNvPr id="16" name="TextBox 15">
            <a:extLst>
              <a:ext uri="{FF2B5EF4-FFF2-40B4-BE49-F238E27FC236}">
                <a16:creationId xmlns:a16="http://schemas.microsoft.com/office/drawing/2014/main" id="{14B55982-E419-95D4-1AC7-23F1190B6178}"/>
              </a:ext>
            </a:extLst>
          </p:cNvPr>
          <p:cNvSpPr txBox="1"/>
          <p:nvPr/>
        </p:nvSpPr>
        <p:spPr>
          <a:xfrm>
            <a:off x="451256" y="4872789"/>
            <a:ext cx="13345945" cy="1015663"/>
          </a:xfrm>
          <a:prstGeom prst="rect">
            <a:avLst/>
          </a:prstGeom>
          <a:noFill/>
        </p:spPr>
        <p:txBody>
          <a:bodyPr wrap="square" rtlCol="0">
            <a:spAutoFit/>
          </a:bodyPr>
          <a:lstStyle/>
          <a:p>
            <a:r>
              <a:rPr lang="en-US" sz="2000" dirty="0"/>
              <a:t>Support Vector Machine (SVM) is a supervised machine learning algorithm used for classification and regression tasks. It works by finding the optimal hyperplane that best separates the data into different classes. SVM is effective in high-dimensional spaces and is known for its ability to handle both linear and non-linear data through the use of kernel functions.</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31148"/>
          </a:xfrm>
          <a:prstGeom prst="rect">
            <a:avLst/>
          </a:prstGeom>
          <a:solidFill>
            <a:srgbClr val="EFECE6"/>
          </a:solidFill>
          <a:ln/>
        </p:spPr>
      </p:sp>
      <p:sp>
        <p:nvSpPr>
          <p:cNvPr id="4" name="Text 2"/>
          <p:cNvSpPr/>
          <p:nvPr/>
        </p:nvSpPr>
        <p:spPr>
          <a:xfrm>
            <a:off x="144379" y="229016"/>
            <a:ext cx="14341642" cy="602813"/>
          </a:xfrm>
          <a:prstGeom prst="rect">
            <a:avLst/>
          </a:prstGeom>
          <a:noFill/>
          <a:ln/>
        </p:spPr>
        <p:txBody>
          <a:bodyPr wrap="none" rtlCol="0" anchor="t"/>
          <a:lstStyle/>
          <a:p>
            <a:pPr marL="0" indent="0" algn="ctr">
              <a:lnSpc>
                <a:spcPts val="4747"/>
              </a:lnSpc>
              <a:buNone/>
            </a:pPr>
            <a:r>
              <a:rPr lang="en-US" sz="4000" b="1" dirty="0">
                <a:solidFill>
                  <a:srgbClr val="282824"/>
                </a:solidFill>
                <a:latin typeface="Lato" pitchFamily="34" charset="0"/>
                <a:ea typeface="Lato" pitchFamily="34" charset="-122"/>
                <a:cs typeface="Lato" pitchFamily="34" charset="-120"/>
              </a:rPr>
              <a:t>Random Forest Result</a:t>
            </a:r>
            <a:endParaRPr lang="en-US" sz="4000" dirty="0"/>
          </a:p>
        </p:txBody>
      </p:sp>
      <p:sp>
        <p:nvSpPr>
          <p:cNvPr id="9" name="Text 7"/>
          <p:cNvSpPr/>
          <p:nvPr/>
        </p:nvSpPr>
        <p:spPr>
          <a:xfrm>
            <a:off x="4892159" y="5309056"/>
            <a:ext cx="167878" cy="361593"/>
          </a:xfrm>
          <a:prstGeom prst="rect">
            <a:avLst/>
          </a:prstGeom>
          <a:noFill/>
          <a:ln/>
        </p:spPr>
        <p:txBody>
          <a:bodyPr wrap="none" rtlCol="0" anchor="t"/>
          <a:lstStyle/>
          <a:p>
            <a:pPr marL="0" indent="0" algn="ctr">
              <a:lnSpc>
                <a:spcPts val="2848"/>
              </a:lnSpc>
              <a:buNone/>
            </a:pPr>
            <a:endParaRPr lang="en-US" sz="2278" dirty="0"/>
          </a:p>
        </p:txBody>
      </p:sp>
      <p:sp>
        <p:nvSpPr>
          <p:cNvPr id="14" name="Text 12"/>
          <p:cNvSpPr/>
          <p:nvPr/>
        </p:nvSpPr>
        <p:spPr>
          <a:xfrm>
            <a:off x="7231142" y="5309056"/>
            <a:ext cx="167878" cy="361593"/>
          </a:xfrm>
          <a:prstGeom prst="rect">
            <a:avLst/>
          </a:prstGeom>
          <a:noFill/>
          <a:ln/>
        </p:spPr>
        <p:txBody>
          <a:bodyPr wrap="none" rtlCol="0" anchor="t"/>
          <a:lstStyle/>
          <a:p>
            <a:pPr marL="0" indent="0" algn="ctr">
              <a:lnSpc>
                <a:spcPts val="2848"/>
              </a:lnSpc>
              <a:buNone/>
            </a:pPr>
            <a:endParaRPr lang="en-US" sz="2278" dirty="0"/>
          </a:p>
        </p:txBody>
      </p:sp>
      <p:sp>
        <p:nvSpPr>
          <p:cNvPr id="19" name="Text 17"/>
          <p:cNvSpPr/>
          <p:nvPr/>
        </p:nvSpPr>
        <p:spPr>
          <a:xfrm>
            <a:off x="9570125" y="5309056"/>
            <a:ext cx="167878" cy="361593"/>
          </a:xfrm>
          <a:prstGeom prst="rect">
            <a:avLst/>
          </a:prstGeom>
          <a:noFill/>
          <a:ln/>
        </p:spPr>
        <p:txBody>
          <a:bodyPr wrap="none" rtlCol="0" anchor="t"/>
          <a:lstStyle/>
          <a:p>
            <a:pPr marL="0" indent="0" algn="ctr">
              <a:lnSpc>
                <a:spcPts val="2848"/>
              </a:lnSpc>
              <a:buNone/>
            </a:pPr>
            <a:endParaRPr lang="en-US" sz="2278" dirty="0"/>
          </a:p>
        </p:txBody>
      </p:sp>
      <p:pic>
        <p:nvPicPr>
          <p:cNvPr id="24" name="Picture 23">
            <a:extLst>
              <a:ext uri="{FF2B5EF4-FFF2-40B4-BE49-F238E27FC236}">
                <a16:creationId xmlns:a16="http://schemas.microsoft.com/office/drawing/2014/main" id="{5CA48030-26B4-1BBA-C40B-52A8DE95742E}"/>
              </a:ext>
            </a:extLst>
          </p:cNvPr>
          <p:cNvPicPr>
            <a:picLocks noChangeAspect="1"/>
          </p:cNvPicPr>
          <p:nvPr/>
        </p:nvPicPr>
        <p:blipFill>
          <a:blip r:embed="rId3"/>
          <a:stretch>
            <a:fillRect/>
          </a:stretch>
        </p:blipFill>
        <p:spPr>
          <a:xfrm>
            <a:off x="598992" y="1071673"/>
            <a:ext cx="6176766" cy="2734944"/>
          </a:xfrm>
          <a:prstGeom prst="rect">
            <a:avLst/>
          </a:prstGeom>
        </p:spPr>
      </p:pic>
      <p:sp>
        <p:nvSpPr>
          <p:cNvPr id="25" name="Text 3">
            <a:extLst>
              <a:ext uri="{FF2B5EF4-FFF2-40B4-BE49-F238E27FC236}">
                <a16:creationId xmlns:a16="http://schemas.microsoft.com/office/drawing/2014/main" id="{B3255050-D17E-9C25-8D3A-81BA87DE4C9F}"/>
              </a:ext>
            </a:extLst>
          </p:cNvPr>
          <p:cNvSpPr/>
          <p:nvPr/>
        </p:nvSpPr>
        <p:spPr>
          <a:xfrm>
            <a:off x="8147819" y="2016918"/>
            <a:ext cx="5110520" cy="733187"/>
          </a:xfrm>
          <a:prstGeom prst="rect">
            <a:avLst/>
          </a:prstGeom>
          <a:noFill/>
          <a:ln/>
        </p:spPr>
        <p:txBody>
          <a:bodyPr wrap="none" rtlCol="0" anchor="t"/>
          <a:lstStyle/>
          <a:p>
            <a:pPr marL="0" indent="0" algn="ctr">
              <a:lnSpc>
                <a:spcPts val="5774"/>
              </a:lnSpc>
              <a:buNone/>
            </a:pPr>
            <a:r>
              <a:rPr lang="en-US" sz="5774" b="1" dirty="0">
                <a:solidFill>
                  <a:srgbClr val="282824"/>
                </a:solidFill>
                <a:latin typeface="Lato" pitchFamily="34" charset="0"/>
                <a:ea typeface="Lato" pitchFamily="34" charset="-122"/>
                <a:cs typeface="Lato" pitchFamily="34" charset="-120"/>
              </a:rPr>
              <a:t>96.89% Accuracy</a:t>
            </a:r>
            <a:endParaRPr lang="en-US" sz="5774" dirty="0"/>
          </a:p>
        </p:txBody>
      </p:sp>
      <p:sp>
        <p:nvSpPr>
          <p:cNvPr id="26" name="TextBox 25">
            <a:extLst>
              <a:ext uri="{FF2B5EF4-FFF2-40B4-BE49-F238E27FC236}">
                <a16:creationId xmlns:a16="http://schemas.microsoft.com/office/drawing/2014/main" id="{6CF6698C-447F-A613-A654-F04D937B6571}"/>
              </a:ext>
            </a:extLst>
          </p:cNvPr>
          <p:cNvSpPr txBox="1"/>
          <p:nvPr/>
        </p:nvSpPr>
        <p:spPr>
          <a:xfrm>
            <a:off x="598992" y="4620126"/>
            <a:ext cx="13742650" cy="1015663"/>
          </a:xfrm>
          <a:prstGeom prst="rect">
            <a:avLst/>
          </a:prstGeom>
          <a:noFill/>
        </p:spPr>
        <p:txBody>
          <a:bodyPr wrap="square" rtlCol="0">
            <a:spAutoFit/>
          </a:bodyPr>
          <a:lstStyle/>
          <a:p>
            <a:r>
              <a:rPr lang="en-US" sz="2000" dirty="0"/>
              <a:t>Random Forest is an ensemble learning method used for classification and regression tasks. It operates by constructing multiple decision trees during training and outputting the mode of the classes (classification) or mean prediction (regression) of the individual trees. This technique improves accuracy and helps prevent overfitting by averaging the results of many trees.</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A3376CA4-D7EA-B664-8724-59E5EC4466EA}"/>
              </a:ext>
            </a:extLst>
          </p:cNvPr>
          <p:cNvSpPr/>
          <p:nvPr/>
        </p:nvSpPr>
        <p:spPr>
          <a:xfrm>
            <a:off x="0" y="0"/>
            <a:ext cx="14630400" cy="8229600"/>
          </a:xfrm>
          <a:prstGeom prst="rect">
            <a:avLst/>
          </a:prstGeom>
          <a:solidFill>
            <a:srgbClr val="EFECE6"/>
          </a:solidFill>
          <a:ln/>
        </p:spPr>
      </p:sp>
      <p:sp>
        <p:nvSpPr>
          <p:cNvPr id="3" name="TextBox 2">
            <a:extLst>
              <a:ext uri="{FF2B5EF4-FFF2-40B4-BE49-F238E27FC236}">
                <a16:creationId xmlns:a16="http://schemas.microsoft.com/office/drawing/2014/main" id="{4E2E5B7B-DADC-F5F0-7858-09A887067B1A}"/>
              </a:ext>
            </a:extLst>
          </p:cNvPr>
          <p:cNvSpPr txBox="1"/>
          <p:nvPr/>
        </p:nvSpPr>
        <p:spPr>
          <a:xfrm>
            <a:off x="974558" y="493295"/>
            <a:ext cx="12717379" cy="707886"/>
          </a:xfrm>
          <a:prstGeom prst="rect">
            <a:avLst/>
          </a:prstGeom>
          <a:noFill/>
        </p:spPr>
        <p:txBody>
          <a:bodyPr wrap="square" rtlCol="0">
            <a:spAutoFit/>
          </a:bodyPr>
          <a:lstStyle/>
          <a:p>
            <a:pPr algn="ctr"/>
            <a:r>
              <a:rPr lang="en-IN" sz="4000" b="1" dirty="0"/>
              <a:t>MODEL COMPARISION WITH DETAILED ACCURACY</a:t>
            </a:r>
          </a:p>
        </p:txBody>
      </p:sp>
      <p:pic>
        <p:nvPicPr>
          <p:cNvPr id="5" name="Picture 4">
            <a:extLst>
              <a:ext uri="{FF2B5EF4-FFF2-40B4-BE49-F238E27FC236}">
                <a16:creationId xmlns:a16="http://schemas.microsoft.com/office/drawing/2014/main" id="{833353A7-829C-A95E-0087-E9606CF468F3}"/>
              </a:ext>
            </a:extLst>
          </p:cNvPr>
          <p:cNvPicPr>
            <a:picLocks noChangeAspect="1"/>
          </p:cNvPicPr>
          <p:nvPr/>
        </p:nvPicPr>
        <p:blipFill>
          <a:blip r:embed="rId2"/>
          <a:stretch>
            <a:fillRect/>
          </a:stretch>
        </p:blipFill>
        <p:spPr>
          <a:xfrm>
            <a:off x="1991535" y="2923674"/>
            <a:ext cx="10471314" cy="2478505"/>
          </a:xfrm>
          <a:prstGeom prst="rect">
            <a:avLst/>
          </a:prstGeom>
        </p:spPr>
      </p:pic>
    </p:spTree>
    <p:extLst>
      <p:ext uri="{BB962C8B-B14F-4D97-AF65-F5344CB8AC3E}">
        <p14:creationId xmlns:p14="http://schemas.microsoft.com/office/powerpoint/2010/main" val="2135259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1816894"/>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Model </a:t>
            </a:r>
            <a:r>
              <a:rPr lang="en-US" sz="4374" b="1" dirty="0" err="1">
                <a:solidFill>
                  <a:srgbClr val="282824"/>
                </a:solidFill>
                <a:latin typeface="Lato" pitchFamily="34" charset="0"/>
                <a:ea typeface="Lato" pitchFamily="34" charset="-122"/>
                <a:cs typeface="Lato" pitchFamily="34" charset="-120"/>
              </a:rPr>
              <a:t>Comparision</a:t>
            </a:r>
            <a:endParaRPr lang="en-US" sz="4374" dirty="0"/>
          </a:p>
        </p:txBody>
      </p:sp>
      <p:sp>
        <p:nvSpPr>
          <p:cNvPr id="5" name="Text 3"/>
          <p:cNvSpPr/>
          <p:nvPr/>
        </p:nvSpPr>
        <p:spPr>
          <a:xfrm>
            <a:off x="2037993" y="3066693"/>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Model Name</a:t>
            </a:r>
            <a:endParaRPr lang="en-US" sz="2187" dirty="0"/>
          </a:p>
        </p:txBody>
      </p:sp>
      <p:sp>
        <p:nvSpPr>
          <p:cNvPr id="6" name="Text 4"/>
          <p:cNvSpPr/>
          <p:nvPr/>
        </p:nvSpPr>
        <p:spPr>
          <a:xfrm>
            <a:off x="2037993" y="3636050"/>
            <a:ext cx="5006221" cy="355402"/>
          </a:xfrm>
          <a:prstGeom prst="rect">
            <a:avLst/>
          </a:prstGeom>
          <a:noFill/>
          <a:ln/>
        </p:spPr>
        <p:txBody>
          <a:bodyPr wrap="non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Logistic regression</a:t>
            </a:r>
            <a:endParaRPr lang="en-US" sz="1750" dirty="0"/>
          </a:p>
        </p:txBody>
      </p:sp>
      <p:sp>
        <p:nvSpPr>
          <p:cNvPr id="7" name="Text 5"/>
          <p:cNvSpPr/>
          <p:nvPr/>
        </p:nvSpPr>
        <p:spPr>
          <a:xfrm>
            <a:off x="2037993" y="4191357"/>
            <a:ext cx="5006221" cy="355402"/>
          </a:xfrm>
          <a:prstGeom prst="rect">
            <a:avLst/>
          </a:prstGeom>
          <a:noFill/>
          <a:ln/>
        </p:spPr>
        <p:txBody>
          <a:bodyPr wrap="non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K-nearest Neighbors</a:t>
            </a:r>
            <a:endParaRPr lang="en-US" sz="1750" dirty="0"/>
          </a:p>
        </p:txBody>
      </p:sp>
      <p:sp>
        <p:nvSpPr>
          <p:cNvPr id="8" name="Text 6"/>
          <p:cNvSpPr/>
          <p:nvPr/>
        </p:nvSpPr>
        <p:spPr>
          <a:xfrm>
            <a:off x="2037993" y="4746665"/>
            <a:ext cx="5006221" cy="355402"/>
          </a:xfrm>
          <a:prstGeom prst="rect">
            <a:avLst/>
          </a:prstGeom>
          <a:noFill/>
          <a:ln/>
        </p:spPr>
        <p:txBody>
          <a:bodyPr wrap="non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Decision trees</a:t>
            </a:r>
            <a:endParaRPr lang="en-US" sz="1750" dirty="0"/>
          </a:p>
        </p:txBody>
      </p:sp>
      <p:sp>
        <p:nvSpPr>
          <p:cNvPr id="9" name="Text 7"/>
          <p:cNvSpPr/>
          <p:nvPr/>
        </p:nvSpPr>
        <p:spPr>
          <a:xfrm>
            <a:off x="2037993" y="5301972"/>
            <a:ext cx="5006221" cy="355402"/>
          </a:xfrm>
          <a:prstGeom prst="rect">
            <a:avLst/>
          </a:prstGeom>
          <a:noFill/>
          <a:ln/>
        </p:spPr>
        <p:txBody>
          <a:bodyPr wrap="non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Support vector machine</a:t>
            </a:r>
            <a:endParaRPr lang="en-US" sz="1750" dirty="0"/>
          </a:p>
        </p:txBody>
      </p:sp>
      <p:sp>
        <p:nvSpPr>
          <p:cNvPr id="10" name="Text 8"/>
          <p:cNvSpPr/>
          <p:nvPr/>
        </p:nvSpPr>
        <p:spPr>
          <a:xfrm>
            <a:off x="2037993" y="5857280"/>
            <a:ext cx="5006221" cy="355402"/>
          </a:xfrm>
          <a:prstGeom prst="rect">
            <a:avLst/>
          </a:prstGeom>
          <a:noFill/>
          <a:ln/>
        </p:spPr>
        <p:txBody>
          <a:bodyPr wrap="non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Random Forest</a:t>
            </a:r>
            <a:endParaRPr lang="en-US" sz="1750" dirty="0"/>
          </a:p>
        </p:txBody>
      </p:sp>
      <p:sp>
        <p:nvSpPr>
          <p:cNvPr id="11" name="Text 9"/>
          <p:cNvSpPr/>
          <p:nvPr/>
        </p:nvSpPr>
        <p:spPr>
          <a:xfrm>
            <a:off x="7593806" y="3066693"/>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Accuracy</a:t>
            </a:r>
            <a:endParaRPr lang="en-US" sz="2187" dirty="0"/>
          </a:p>
        </p:txBody>
      </p:sp>
      <p:sp>
        <p:nvSpPr>
          <p:cNvPr id="12" name="Text 10"/>
          <p:cNvSpPr/>
          <p:nvPr/>
        </p:nvSpPr>
        <p:spPr>
          <a:xfrm>
            <a:off x="7593806" y="3636050"/>
            <a:ext cx="5006221" cy="355402"/>
          </a:xfrm>
          <a:prstGeom prst="rect">
            <a:avLst/>
          </a:prstGeom>
          <a:noFill/>
          <a:ln/>
        </p:spPr>
        <p:txBody>
          <a:bodyPr wrap="non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0.95</a:t>
            </a:r>
            <a:endParaRPr lang="en-US" sz="1750" dirty="0"/>
          </a:p>
        </p:txBody>
      </p:sp>
      <p:sp>
        <p:nvSpPr>
          <p:cNvPr id="13" name="Text 11"/>
          <p:cNvSpPr/>
          <p:nvPr/>
        </p:nvSpPr>
        <p:spPr>
          <a:xfrm>
            <a:off x="7593806" y="4191357"/>
            <a:ext cx="5006221" cy="355402"/>
          </a:xfrm>
          <a:prstGeom prst="rect">
            <a:avLst/>
          </a:prstGeom>
          <a:noFill/>
          <a:ln/>
        </p:spPr>
        <p:txBody>
          <a:bodyPr wrap="non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0.97</a:t>
            </a:r>
            <a:endParaRPr lang="en-US" sz="1750" dirty="0"/>
          </a:p>
        </p:txBody>
      </p:sp>
      <p:sp>
        <p:nvSpPr>
          <p:cNvPr id="14" name="Text 12"/>
          <p:cNvSpPr/>
          <p:nvPr/>
        </p:nvSpPr>
        <p:spPr>
          <a:xfrm>
            <a:off x="7593806" y="4746665"/>
            <a:ext cx="5006221" cy="355402"/>
          </a:xfrm>
          <a:prstGeom prst="rect">
            <a:avLst/>
          </a:prstGeom>
          <a:noFill/>
          <a:ln/>
        </p:spPr>
        <p:txBody>
          <a:bodyPr wrap="non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0.94</a:t>
            </a:r>
            <a:endParaRPr lang="en-US" sz="1750" dirty="0"/>
          </a:p>
        </p:txBody>
      </p:sp>
      <p:sp>
        <p:nvSpPr>
          <p:cNvPr id="15" name="Text 13"/>
          <p:cNvSpPr/>
          <p:nvPr/>
        </p:nvSpPr>
        <p:spPr>
          <a:xfrm>
            <a:off x="7593806" y="5301972"/>
            <a:ext cx="5006221" cy="355402"/>
          </a:xfrm>
          <a:prstGeom prst="rect">
            <a:avLst/>
          </a:prstGeom>
          <a:noFill/>
          <a:ln/>
        </p:spPr>
        <p:txBody>
          <a:bodyPr wrap="non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0.96</a:t>
            </a:r>
            <a:endParaRPr lang="en-US" sz="1750" dirty="0"/>
          </a:p>
        </p:txBody>
      </p:sp>
      <p:sp>
        <p:nvSpPr>
          <p:cNvPr id="16" name="Text 14"/>
          <p:cNvSpPr/>
          <p:nvPr/>
        </p:nvSpPr>
        <p:spPr>
          <a:xfrm>
            <a:off x="7593806" y="5857280"/>
            <a:ext cx="5006221" cy="355402"/>
          </a:xfrm>
          <a:prstGeom prst="rect">
            <a:avLst/>
          </a:prstGeom>
          <a:noFill/>
          <a:ln/>
        </p:spPr>
        <p:txBody>
          <a:bodyPr wrap="non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0.96</a:t>
            </a:r>
            <a:endParaRPr lang="en-US" sz="17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5" name="Text 2"/>
          <p:cNvSpPr/>
          <p:nvPr/>
        </p:nvSpPr>
        <p:spPr>
          <a:xfrm>
            <a:off x="833199" y="2880360"/>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Conclusion</a:t>
            </a:r>
            <a:endParaRPr lang="en-US" sz="4374" dirty="0"/>
          </a:p>
        </p:txBody>
      </p:sp>
      <p:sp>
        <p:nvSpPr>
          <p:cNvPr id="6" name="Shape 3"/>
          <p:cNvSpPr/>
          <p:nvPr/>
        </p:nvSpPr>
        <p:spPr>
          <a:xfrm>
            <a:off x="833199" y="4081582"/>
            <a:ext cx="499943" cy="499943"/>
          </a:xfrm>
          <a:prstGeom prst="roundRect">
            <a:avLst>
              <a:gd name="adj" fmla="val 26667"/>
            </a:avLst>
          </a:prstGeom>
          <a:solidFill>
            <a:srgbClr val="E1DBD0"/>
          </a:solidFill>
          <a:ln/>
        </p:spPr>
      </p:sp>
      <p:sp>
        <p:nvSpPr>
          <p:cNvPr id="7" name="Text 4"/>
          <p:cNvSpPr/>
          <p:nvPr/>
        </p:nvSpPr>
        <p:spPr>
          <a:xfrm>
            <a:off x="986433" y="4123253"/>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1</a:t>
            </a:r>
            <a:endParaRPr lang="en-US" sz="2624" dirty="0"/>
          </a:p>
        </p:txBody>
      </p:sp>
      <p:sp>
        <p:nvSpPr>
          <p:cNvPr id="8" name="Text 5"/>
          <p:cNvSpPr/>
          <p:nvPr/>
        </p:nvSpPr>
        <p:spPr>
          <a:xfrm>
            <a:off x="1555313" y="4157901"/>
            <a:ext cx="2923937"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Analyzed given data set</a:t>
            </a:r>
            <a:endParaRPr lang="en-US" sz="2187" dirty="0"/>
          </a:p>
        </p:txBody>
      </p:sp>
      <p:sp>
        <p:nvSpPr>
          <p:cNvPr id="9" name="Text 6"/>
          <p:cNvSpPr/>
          <p:nvPr/>
        </p:nvSpPr>
        <p:spPr>
          <a:xfrm>
            <a:off x="1555313" y="4638318"/>
            <a:ext cx="3820001"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using various machine learning algorithms</a:t>
            </a:r>
            <a:endParaRPr lang="en-US" sz="1750" dirty="0"/>
          </a:p>
        </p:txBody>
      </p:sp>
      <p:sp>
        <p:nvSpPr>
          <p:cNvPr id="10" name="Shape 7"/>
          <p:cNvSpPr/>
          <p:nvPr/>
        </p:nvSpPr>
        <p:spPr>
          <a:xfrm>
            <a:off x="5597485" y="4081582"/>
            <a:ext cx="499943" cy="499943"/>
          </a:xfrm>
          <a:prstGeom prst="roundRect">
            <a:avLst>
              <a:gd name="adj" fmla="val 26667"/>
            </a:avLst>
          </a:prstGeom>
          <a:solidFill>
            <a:srgbClr val="E1DBD0"/>
          </a:solidFill>
          <a:ln/>
        </p:spPr>
      </p:sp>
      <p:sp>
        <p:nvSpPr>
          <p:cNvPr id="11" name="Text 8"/>
          <p:cNvSpPr/>
          <p:nvPr/>
        </p:nvSpPr>
        <p:spPr>
          <a:xfrm>
            <a:off x="5750719" y="4123253"/>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2</a:t>
            </a:r>
            <a:endParaRPr lang="en-US" sz="2624" dirty="0"/>
          </a:p>
        </p:txBody>
      </p:sp>
      <p:sp>
        <p:nvSpPr>
          <p:cNvPr id="12" name="Text 9"/>
          <p:cNvSpPr/>
          <p:nvPr/>
        </p:nvSpPr>
        <p:spPr>
          <a:xfrm>
            <a:off x="6319599" y="4157901"/>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Best accuracy</a:t>
            </a:r>
            <a:endParaRPr lang="en-US" sz="2187" dirty="0"/>
          </a:p>
        </p:txBody>
      </p:sp>
      <p:sp>
        <p:nvSpPr>
          <p:cNvPr id="13" name="Text 10"/>
          <p:cNvSpPr/>
          <p:nvPr/>
        </p:nvSpPr>
        <p:spPr>
          <a:xfrm>
            <a:off x="6319599" y="4638318"/>
            <a:ext cx="3820001" cy="355402"/>
          </a:xfrm>
          <a:prstGeom prst="rect">
            <a:avLst/>
          </a:prstGeom>
          <a:noFill/>
          <a:ln/>
        </p:spPr>
        <p:txBody>
          <a:bodyPr wrap="non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is achieved by K-NN with 97.42%</a:t>
            </a:r>
            <a:endParaRPr lang="en-US" sz="17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2383274"/>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Thank You</a:t>
            </a:r>
            <a:endParaRPr lang="en-US" sz="4374" dirty="0"/>
          </a:p>
        </p:txBody>
      </p:sp>
      <p:pic>
        <p:nvPicPr>
          <p:cNvPr id="5" name="Image 0" descr="preencoded.png"/>
          <p:cNvPicPr>
            <a:picLocks noChangeAspect="1"/>
          </p:cNvPicPr>
          <p:nvPr/>
        </p:nvPicPr>
        <p:blipFill>
          <a:blip r:embed="rId3"/>
          <a:stretch>
            <a:fillRect/>
          </a:stretch>
        </p:blipFill>
        <p:spPr>
          <a:xfrm>
            <a:off x="2037993" y="3521988"/>
            <a:ext cx="555427" cy="555427"/>
          </a:xfrm>
          <a:prstGeom prst="rect">
            <a:avLst/>
          </a:prstGeom>
        </p:spPr>
      </p:pic>
      <p:sp>
        <p:nvSpPr>
          <p:cNvPr id="6" name="Text 3"/>
          <p:cNvSpPr/>
          <p:nvPr/>
        </p:nvSpPr>
        <p:spPr>
          <a:xfrm>
            <a:off x="2037993" y="4299585"/>
            <a:ext cx="2777490"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Email</a:t>
            </a:r>
            <a:endParaRPr lang="en-US" sz="2187" dirty="0"/>
          </a:p>
        </p:txBody>
      </p:sp>
      <p:sp>
        <p:nvSpPr>
          <p:cNvPr id="7" name="Text 4"/>
          <p:cNvSpPr/>
          <p:nvPr/>
        </p:nvSpPr>
        <p:spPr>
          <a:xfrm>
            <a:off x="2037993" y="4780002"/>
            <a:ext cx="3295888" cy="355402"/>
          </a:xfrm>
          <a:prstGeom prst="rect">
            <a:avLst/>
          </a:prstGeom>
          <a:noFill/>
          <a:ln/>
        </p:spPr>
        <p:txBody>
          <a:bodyPr wrap="non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chaudhariparth1809@gmail.com</a:t>
            </a:r>
            <a:endParaRPr lang="en-US" sz="1750" dirty="0"/>
          </a:p>
        </p:txBody>
      </p:sp>
      <p:sp>
        <p:nvSpPr>
          <p:cNvPr id="8" name="Text 5"/>
          <p:cNvSpPr/>
          <p:nvPr/>
        </p:nvSpPr>
        <p:spPr>
          <a:xfrm>
            <a:off x="2037993" y="5268635"/>
            <a:ext cx="3295888" cy="355402"/>
          </a:xfrm>
          <a:prstGeom prst="rect">
            <a:avLst/>
          </a:prstGeom>
          <a:noFill/>
          <a:ln/>
        </p:spPr>
        <p:txBody>
          <a:bodyPr wrap="non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sarsarmukund@gmail.com</a:t>
            </a:r>
            <a:endParaRPr lang="en-US" sz="1750" dirty="0"/>
          </a:p>
        </p:txBody>
      </p:sp>
      <p:pic>
        <p:nvPicPr>
          <p:cNvPr id="9" name="Image 1" descr="preencoded.png"/>
          <p:cNvPicPr>
            <a:picLocks noChangeAspect="1"/>
          </p:cNvPicPr>
          <p:nvPr/>
        </p:nvPicPr>
        <p:blipFill>
          <a:blip r:embed="rId4"/>
          <a:stretch>
            <a:fillRect/>
          </a:stretch>
        </p:blipFill>
        <p:spPr>
          <a:xfrm>
            <a:off x="5667137" y="3521988"/>
            <a:ext cx="555427" cy="555427"/>
          </a:xfrm>
          <a:prstGeom prst="rect">
            <a:avLst/>
          </a:prstGeom>
        </p:spPr>
      </p:pic>
      <p:sp>
        <p:nvSpPr>
          <p:cNvPr id="10" name="Text 6"/>
          <p:cNvSpPr/>
          <p:nvPr/>
        </p:nvSpPr>
        <p:spPr>
          <a:xfrm>
            <a:off x="5667137" y="4299585"/>
            <a:ext cx="2777490"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Department</a:t>
            </a:r>
            <a:endParaRPr lang="en-US" sz="2187" dirty="0"/>
          </a:p>
        </p:txBody>
      </p:sp>
      <p:sp>
        <p:nvSpPr>
          <p:cNvPr id="11" name="Text 7"/>
          <p:cNvSpPr/>
          <p:nvPr/>
        </p:nvSpPr>
        <p:spPr>
          <a:xfrm>
            <a:off x="5667137" y="4780002"/>
            <a:ext cx="3296007" cy="1066205"/>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Department of Technology, Savitribai Phule Pune University, Pune.</a:t>
            </a:r>
            <a:endParaRPr lang="en-US" sz="1750" dirty="0"/>
          </a:p>
        </p:txBody>
      </p:sp>
      <p:pic>
        <p:nvPicPr>
          <p:cNvPr id="12" name="Image 2" descr="preencoded.png"/>
          <p:cNvPicPr>
            <a:picLocks noChangeAspect="1"/>
          </p:cNvPicPr>
          <p:nvPr/>
        </p:nvPicPr>
        <p:blipFill>
          <a:blip r:embed="rId5"/>
          <a:stretch>
            <a:fillRect/>
          </a:stretch>
        </p:blipFill>
        <p:spPr>
          <a:xfrm>
            <a:off x="9296400" y="3521988"/>
            <a:ext cx="555427" cy="555427"/>
          </a:xfrm>
          <a:prstGeom prst="rect">
            <a:avLst/>
          </a:prstGeom>
        </p:spPr>
      </p:pic>
      <p:sp>
        <p:nvSpPr>
          <p:cNvPr id="13" name="Text 8"/>
          <p:cNvSpPr/>
          <p:nvPr/>
        </p:nvSpPr>
        <p:spPr>
          <a:xfrm>
            <a:off x="9296400" y="4299585"/>
            <a:ext cx="2777490"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Student Name</a:t>
            </a:r>
            <a:endParaRPr lang="en-US" sz="2187" dirty="0"/>
          </a:p>
        </p:txBody>
      </p:sp>
      <p:sp>
        <p:nvSpPr>
          <p:cNvPr id="14" name="Text 9"/>
          <p:cNvSpPr/>
          <p:nvPr/>
        </p:nvSpPr>
        <p:spPr>
          <a:xfrm>
            <a:off x="9296400" y="4780001"/>
            <a:ext cx="4696326" cy="3281157"/>
          </a:xfrm>
          <a:prstGeom prst="rect">
            <a:avLst/>
          </a:prstGeom>
          <a:noFill/>
          <a:ln/>
        </p:spPr>
        <p:txBody>
          <a:bodyPr wrap="non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Parth Subhash Chaudhari (PGD23DS18)</a:t>
            </a:r>
          </a:p>
          <a:p>
            <a:pPr marL="0" indent="0" algn="l">
              <a:lnSpc>
                <a:spcPts val="2799"/>
              </a:lnSpc>
              <a:buNone/>
            </a:pPr>
            <a:endParaRPr lang="en-US" sz="1750" dirty="0">
              <a:solidFill>
                <a:srgbClr val="4A4A45"/>
              </a:solidFill>
              <a:latin typeface="Lato" pitchFamily="34" charset="0"/>
              <a:ea typeface="Lato" pitchFamily="34" charset="-122"/>
              <a:cs typeface="Lato" pitchFamily="34" charset="-120"/>
            </a:endParaRPr>
          </a:p>
          <a:p>
            <a:pPr marL="0" indent="0" algn="l">
              <a:lnSpc>
                <a:spcPts val="2799"/>
              </a:lnSpc>
              <a:buNone/>
            </a:pPr>
            <a:endParaRPr lang="en-US" sz="1750" dirty="0">
              <a:solidFill>
                <a:srgbClr val="4A4A45"/>
              </a:solidFill>
              <a:latin typeface="Lato" pitchFamily="34" charset="0"/>
              <a:ea typeface="Lato" pitchFamily="34" charset="-122"/>
              <a:cs typeface="Lato" pitchFamily="34" charset="-120"/>
            </a:endParaRPr>
          </a:p>
          <a:p>
            <a:pPr marL="0" indent="0" algn="l">
              <a:lnSpc>
                <a:spcPts val="2799"/>
              </a:lnSpc>
              <a:buNone/>
            </a:pPr>
            <a:endParaRPr lang="en-US" sz="1750" dirty="0">
              <a:solidFill>
                <a:srgbClr val="4A4A45"/>
              </a:solidFill>
              <a:latin typeface="Lato" pitchFamily="34" charset="0"/>
              <a:ea typeface="Lato" pitchFamily="34" charset="-122"/>
              <a:cs typeface="Lato" pitchFamily="34" charset="-120"/>
            </a:endParaRPr>
          </a:p>
          <a:p>
            <a:pPr marL="0" indent="0" algn="l">
              <a:lnSpc>
                <a:spcPts val="2799"/>
              </a:lnSpc>
              <a:buNone/>
            </a:pPr>
            <a:endParaRPr lang="en-US" sz="1750" dirty="0"/>
          </a:p>
        </p:txBody>
      </p:sp>
      <p:sp>
        <p:nvSpPr>
          <p:cNvPr id="15" name="Text 10"/>
          <p:cNvSpPr/>
          <p:nvPr/>
        </p:nvSpPr>
        <p:spPr>
          <a:xfrm>
            <a:off x="9296400" y="5268635"/>
            <a:ext cx="3296007" cy="355402"/>
          </a:xfrm>
          <a:prstGeom prst="rect">
            <a:avLst/>
          </a:prstGeom>
          <a:noFill/>
          <a:ln/>
        </p:spPr>
        <p:txBody>
          <a:bodyPr wrap="non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Col Mukund Sarsar, SC (PGD23DS43)</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1328261"/>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Contents</a:t>
            </a:r>
            <a:endParaRPr lang="en-US" sz="4374" dirty="0"/>
          </a:p>
        </p:txBody>
      </p:sp>
      <p:sp>
        <p:nvSpPr>
          <p:cNvPr id="5" name="Text 3"/>
          <p:cNvSpPr/>
          <p:nvPr/>
        </p:nvSpPr>
        <p:spPr>
          <a:xfrm>
            <a:off x="2037993" y="2578060"/>
            <a:ext cx="2232065"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Introduction</a:t>
            </a:r>
            <a:endParaRPr lang="en-US" sz="2187" dirty="0"/>
          </a:p>
        </p:txBody>
      </p:sp>
      <p:sp>
        <p:nvSpPr>
          <p:cNvPr id="6" name="Text 4"/>
          <p:cNvSpPr/>
          <p:nvPr/>
        </p:nvSpPr>
        <p:spPr>
          <a:xfrm>
            <a:off x="2037993" y="3147417"/>
            <a:ext cx="2232065" cy="3554016"/>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This project aims to detect fake job postings using machine learning techniques. The introduction will provide an overview of the problem and the motivation behind the project.</a:t>
            </a:r>
            <a:endParaRPr lang="en-US" sz="1750" dirty="0"/>
          </a:p>
        </p:txBody>
      </p:sp>
      <p:sp>
        <p:nvSpPr>
          <p:cNvPr id="7" name="Text 5"/>
          <p:cNvSpPr/>
          <p:nvPr/>
        </p:nvSpPr>
        <p:spPr>
          <a:xfrm>
            <a:off x="4819650" y="2578060"/>
            <a:ext cx="2232065"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Details of Project</a:t>
            </a:r>
            <a:endParaRPr lang="en-US" sz="2187" dirty="0"/>
          </a:p>
        </p:txBody>
      </p:sp>
      <p:sp>
        <p:nvSpPr>
          <p:cNvPr id="8" name="Text 6"/>
          <p:cNvSpPr/>
          <p:nvPr/>
        </p:nvSpPr>
        <p:spPr>
          <a:xfrm>
            <a:off x="4819650" y="3147417"/>
            <a:ext cx="2232065" cy="284321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The details of the project will include the specific objectives, the data used, and the various machine learning models explored to address the problem.</a:t>
            </a:r>
            <a:endParaRPr lang="en-US" sz="1750" dirty="0"/>
          </a:p>
        </p:txBody>
      </p:sp>
      <p:sp>
        <p:nvSpPr>
          <p:cNvPr id="9" name="Text 7"/>
          <p:cNvSpPr/>
          <p:nvPr/>
        </p:nvSpPr>
        <p:spPr>
          <a:xfrm>
            <a:off x="7601307" y="2578060"/>
            <a:ext cx="2232065"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Methodology</a:t>
            </a:r>
            <a:endParaRPr lang="en-US" sz="2187" dirty="0"/>
          </a:p>
        </p:txBody>
      </p:sp>
      <p:sp>
        <p:nvSpPr>
          <p:cNvPr id="10" name="Text 8"/>
          <p:cNvSpPr/>
          <p:nvPr/>
        </p:nvSpPr>
        <p:spPr>
          <a:xfrm>
            <a:off x="7601307" y="3147417"/>
            <a:ext cx="2232065" cy="3554016"/>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The methodology section will explain the step-by-step process followed in developing the machine learning models, including data preprocessing, feature engineering, and model training and evaluation.</a:t>
            </a:r>
            <a:endParaRPr lang="en-US" sz="1750" dirty="0"/>
          </a:p>
        </p:txBody>
      </p:sp>
      <p:sp>
        <p:nvSpPr>
          <p:cNvPr id="11" name="Text 9"/>
          <p:cNvSpPr/>
          <p:nvPr/>
        </p:nvSpPr>
        <p:spPr>
          <a:xfrm>
            <a:off x="10382964" y="2578060"/>
            <a:ext cx="2232065"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Result</a:t>
            </a:r>
            <a:endParaRPr lang="en-US" sz="2187" dirty="0"/>
          </a:p>
        </p:txBody>
      </p:sp>
      <p:sp>
        <p:nvSpPr>
          <p:cNvPr id="12" name="Text 10"/>
          <p:cNvSpPr/>
          <p:nvPr/>
        </p:nvSpPr>
        <p:spPr>
          <a:xfrm>
            <a:off x="10382964" y="3147417"/>
            <a:ext cx="2232065" cy="2487811"/>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The result section will present the performance of the different machine learning models and the insights gained from the analysis.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31505"/>
          </a:xfrm>
          <a:prstGeom prst="rect">
            <a:avLst/>
          </a:prstGeom>
          <a:solidFill>
            <a:srgbClr val="EFECE6"/>
          </a:solidFill>
          <a:ln/>
        </p:spPr>
      </p:sp>
      <p:sp>
        <p:nvSpPr>
          <p:cNvPr id="4" name="Text 2"/>
          <p:cNvSpPr/>
          <p:nvPr/>
        </p:nvSpPr>
        <p:spPr>
          <a:xfrm>
            <a:off x="3090267" y="489109"/>
            <a:ext cx="6650236" cy="555784"/>
          </a:xfrm>
          <a:prstGeom prst="rect">
            <a:avLst/>
          </a:prstGeom>
          <a:noFill/>
          <a:ln/>
        </p:spPr>
        <p:txBody>
          <a:bodyPr wrap="none" rtlCol="0" anchor="t"/>
          <a:lstStyle/>
          <a:p>
            <a:pPr marL="0" indent="0">
              <a:lnSpc>
                <a:spcPts val="4377"/>
              </a:lnSpc>
              <a:buNone/>
            </a:pPr>
            <a:r>
              <a:rPr lang="en-US" sz="3502" b="1" dirty="0">
                <a:solidFill>
                  <a:srgbClr val="282824"/>
                </a:solidFill>
                <a:latin typeface="Lato" pitchFamily="34" charset="0"/>
                <a:ea typeface="Lato" pitchFamily="34" charset="-122"/>
                <a:cs typeface="Lato" pitchFamily="34" charset="-120"/>
              </a:rPr>
              <a:t>Introduction to Machine Learning</a:t>
            </a:r>
            <a:endParaRPr lang="en-US" sz="3502" dirty="0"/>
          </a:p>
        </p:txBody>
      </p:sp>
      <p:pic>
        <p:nvPicPr>
          <p:cNvPr id="5" name="Image 0" descr="preencoded.png"/>
          <p:cNvPicPr>
            <a:picLocks noChangeAspect="1"/>
          </p:cNvPicPr>
          <p:nvPr/>
        </p:nvPicPr>
        <p:blipFill>
          <a:blip r:embed="rId3"/>
          <a:stretch>
            <a:fillRect/>
          </a:stretch>
        </p:blipFill>
        <p:spPr>
          <a:xfrm>
            <a:off x="3090267" y="1400651"/>
            <a:ext cx="1912263" cy="1181814"/>
          </a:xfrm>
          <a:prstGeom prst="rect">
            <a:avLst/>
          </a:prstGeom>
        </p:spPr>
      </p:pic>
      <p:sp>
        <p:nvSpPr>
          <p:cNvPr id="6" name="Text 3"/>
          <p:cNvSpPr/>
          <p:nvPr/>
        </p:nvSpPr>
        <p:spPr>
          <a:xfrm>
            <a:off x="3090267" y="2804755"/>
            <a:ext cx="1912263" cy="278011"/>
          </a:xfrm>
          <a:prstGeom prst="rect">
            <a:avLst/>
          </a:prstGeom>
          <a:noFill/>
          <a:ln/>
        </p:spPr>
        <p:txBody>
          <a:bodyPr wrap="none" rtlCol="0" anchor="t"/>
          <a:lstStyle/>
          <a:p>
            <a:pPr marL="0" indent="0" algn="l">
              <a:lnSpc>
                <a:spcPts val="2189"/>
              </a:lnSpc>
              <a:buNone/>
            </a:pPr>
            <a:r>
              <a:rPr lang="en-US" sz="1751" b="1" dirty="0">
                <a:solidFill>
                  <a:srgbClr val="282824"/>
                </a:solidFill>
                <a:latin typeface="Lato" pitchFamily="34" charset="0"/>
                <a:ea typeface="Lato" pitchFamily="34" charset="-122"/>
                <a:cs typeface="Lato" pitchFamily="34" charset="-120"/>
              </a:rPr>
              <a:t>Machine Learning</a:t>
            </a:r>
            <a:endParaRPr lang="en-US" sz="1751" dirty="0"/>
          </a:p>
        </p:txBody>
      </p:sp>
      <p:sp>
        <p:nvSpPr>
          <p:cNvPr id="7" name="Text 4"/>
          <p:cNvSpPr/>
          <p:nvPr/>
        </p:nvSpPr>
        <p:spPr>
          <a:xfrm>
            <a:off x="3090267" y="3189446"/>
            <a:ext cx="1912263" cy="4552950"/>
          </a:xfrm>
          <a:prstGeom prst="rect">
            <a:avLst/>
          </a:prstGeom>
          <a:noFill/>
          <a:ln/>
        </p:spPr>
        <p:txBody>
          <a:bodyPr wrap="square" rtlCol="0" anchor="t"/>
          <a:lstStyle/>
          <a:p>
            <a:pPr marL="0" indent="0" algn="l">
              <a:lnSpc>
                <a:spcPts val="2241"/>
              </a:lnSpc>
              <a:buNone/>
            </a:pPr>
            <a:r>
              <a:rPr lang="en-US" sz="1401" dirty="0">
                <a:solidFill>
                  <a:srgbClr val="4A4A45"/>
                </a:solidFill>
                <a:latin typeface="Lato" pitchFamily="34" charset="0"/>
                <a:ea typeface="Lato" pitchFamily="34" charset="-122"/>
                <a:cs typeface="Lato" pitchFamily="34" charset="-120"/>
              </a:rPr>
              <a:t>Machine learning is a field of artificial intelligence that enables computers to learn and improve from experience without being explicitly programmed. It involves the development of algorithms and statistical models that allow systems to perform specific tasks effectively without using rule-based programming.</a:t>
            </a:r>
            <a:endParaRPr lang="en-US" sz="1401" dirty="0"/>
          </a:p>
        </p:txBody>
      </p:sp>
      <p:pic>
        <p:nvPicPr>
          <p:cNvPr id="8" name="Image 1" descr="preencoded.png"/>
          <p:cNvPicPr>
            <a:picLocks noChangeAspect="1"/>
          </p:cNvPicPr>
          <p:nvPr/>
        </p:nvPicPr>
        <p:blipFill>
          <a:blip r:embed="rId4"/>
          <a:stretch>
            <a:fillRect/>
          </a:stretch>
        </p:blipFill>
        <p:spPr>
          <a:xfrm>
            <a:off x="5269349" y="1400651"/>
            <a:ext cx="1912382" cy="1181933"/>
          </a:xfrm>
          <a:prstGeom prst="rect">
            <a:avLst/>
          </a:prstGeom>
        </p:spPr>
      </p:pic>
      <p:sp>
        <p:nvSpPr>
          <p:cNvPr id="9" name="Text 5"/>
          <p:cNvSpPr/>
          <p:nvPr/>
        </p:nvSpPr>
        <p:spPr>
          <a:xfrm>
            <a:off x="5269349" y="2804874"/>
            <a:ext cx="1912382" cy="556022"/>
          </a:xfrm>
          <a:prstGeom prst="rect">
            <a:avLst/>
          </a:prstGeom>
          <a:noFill/>
          <a:ln/>
        </p:spPr>
        <p:txBody>
          <a:bodyPr wrap="square" rtlCol="0" anchor="t"/>
          <a:lstStyle/>
          <a:p>
            <a:pPr marL="0" indent="0" algn="l">
              <a:lnSpc>
                <a:spcPts val="2189"/>
              </a:lnSpc>
              <a:buNone/>
            </a:pPr>
            <a:r>
              <a:rPr lang="en-US" sz="1751" b="1" dirty="0">
                <a:solidFill>
                  <a:srgbClr val="282824"/>
                </a:solidFill>
                <a:latin typeface="Lato" pitchFamily="34" charset="0"/>
                <a:ea typeface="Lato" pitchFamily="34" charset="-122"/>
                <a:cs typeface="Lato" pitchFamily="34" charset="-120"/>
              </a:rPr>
              <a:t>Supervised Learning</a:t>
            </a:r>
            <a:endParaRPr lang="en-US" sz="1751" dirty="0"/>
          </a:p>
        </p:txBody>
      </p:sp>
      <p:sp>
        <p:nvSpPr>
          <p:cNvPr id="10" name="Text 6"/>
          <p:cNvSpPr/>
          <p:nvPr/>
        </p:nvSpPr>
        <p:spPr>
          <a:xfrm>
            <a:off x="5269349" y="3467576"/>
            <a:ext cx="1912382" cy="3699272"/>
          </a:xfrm>
          <a:prstGeom prst="rect">
            <a:avLst/>
          </a:prstGeom>
          <a:noFill/>
          <a:ln/>
        </p:spPr>
        <p:txBody>
          <a:bodyPr wrap="square" rtlCol="0" anchor="t"/>
          <a:lstStyle/>
          <a:p>
            <a:pPr marL="0" indent="0" algn="l">
              <a:lnSpc>
                <a:spcPts val="2241"/>
              </a:lnSpc>
              <a:buNone/>
            </a:pPr>
            <a:r>
              <a:rPr lang="en-US" sz="1401" dirty="0">
                <a:solidFill>
                  <a:srgbClr val="4A4A45"/>
                </a:solidFill>
                <a:latin typeface="Lato" pitchFamily="34" charset="0"/>
                <a:ea typeface="Lato" pitchFamily="34" charset="-122"/>
                <a:cs typeface="Lato" pitchFamily="34" charset="-120"/>
              </a:rPr>
              <a:t>Supervised learning is a type of machine learning where the algorithm is trained on a labeled dataset, meaning the data has pre-defined inputs and outputs. The goal is to learn a function that maps the inputs to the outputs, which can then be used to make predictions on new, unseen data.</a:t>
            </a:r>
            <a:endParaRPr lang="en-US" sz="1401" dirty="0"/>
          </a:p>
        </p:txBody>
      </p:sp>
      <p:pic>
        <p:nvPicPr>
          <p:cNvPr id="11" name="Image 2" descr="preencoded.png"/>
          <p:cNvPicPr>
            <a:picLocks noChangeAspect="1"/>
          </p:cNvPicPr>
          <p:nvPr/>
        </p:nvPicPr>
        <p:blipFill>
          <a:blip r:embed="rId5"/>
          <a:stretch>
            <a:fillRect/>
          </a:stretch>
        </p:blipFill>
        <p:spPr>
          <a:xfrm>
            <a:off x="7448550" y="1400651"/>
            <a:ext cx="1912263" cy="1181814"/>
          </a:xfrm>
          <a:prstGeom prst="rect">
            <a:avLst/>
          </a:prstGeom>
        </p:spPr>
      </p:pic>
      <p:sp>
        <p:nvSpPr>
          <p:cNvPr id="12" name="Text 7"/>
          <p:cNvSpPr/>
          <p:nvPr/>
        </p:nvSpPr>
        <p:spPr>
          <a:xfrm>
            <a:off x="7448550" y="2804755"/>
            <a:ext cx="1912263" cy="556022"/>
          </a:xfrm>
          <a:prstGeom prst="rect">
            <a:avLst/>
          </a:prstGeom>
          <a:noFill/>
          <a:ln/>
        </p:spPr>
        <p:txBody>
          <a:bodyPr wrap="square" rtlCol="0" anchor="t"/>
          <a:lstStyle/>
          <a:p>
            <a:pPr marL="0" indent="0" algn="l">
              <a:lnSpc>
                <a:spcPts val="2189"/>
              </a:lnSpc>
              <a:buNone/>
            </a:pPr>
            <a:r>
              <a:rPr lang="en-US" sz="1751" b="1" dirty="0">
                <a:solidFill>
                  <a:srgbClr val="282824"/>
                </a:solidFill>
                <a:latin typeface="Lato" pitchFamily="34" charset="0"/>
                <a:ea typeface="Lato" pitchFamily="34" charset="-122"/>
                <a:cs typeface="Lato" pitchFamily="34" charset="-120"/>
              </a:rPr>
              <a:t>Unsupervised Learning</a:t>
            </a:r>
            <a:endParaRPr lang="en-US" sz="1751" dirty="0"/>
          </a:p>
        </p:txBody>
      </p:sp>
      <p:sp>
        <p:nvSpPr>
          <p:cNvPr id="13" name="Text 8"/>
          <p:cNvSpPr/>
          <p:nvPr/>
        </p:nvSpPr>
        <p:spPr>
          <a:xfrm>
            <a:off x="7448550" y="3467457"/>
            <a:ext cx="1912263" cy="3699272"/>
          </a:xfrm>
          <a:prstGeom prst="rect">
            <a:avLst/>
          </a:prstGeom>
          <a:noFill/>
          <a:ln/>
        </p:spPr>
        <p:txBody>
          <a:bodyPr wrap="square" rtlCol="0" anchor="t"/>
          <a:lstStyle/>
          <a:p>
            <a:pPr marL="0" indent="0" algn="l">
              <a:lnSpc>
                <a:spcPts val="2241"/>
              </a:lnSpc>
              <a:buNone/>
            </a:pPr>
            <a:r>
              <a:rPr lang="en-US" sz="1401" dirty="0">
                <a:solidFill>
                  <a:srgbClr val="4A4A45"/>
                </a:solidFill>
                <a:latin typeface="Lato" pitchFamily="34" charset="0"/>
                <a:ea typeface="Lato" pitchFamily="34" charset="-122"/>
                <a:cs typeface="Lato" pitchFamily="34" charset="-120"/>
              </a:rPr>
              <a:t>Unsupervised learning is a type of machine learning where the algorithm is trained on an unlabeled dataset, meaning the data has no pre-defined outputs. The goal is to discover patterns and structures within the data, such as grouping similar data points together or identifying anomalies.</a:t>
            </a:r>
            <a:endParaRPr lang="en-US" sz="1401" dirty="0"/>
          </a:p>
        </p:txBody>
      </p:sp>
      <p:pic>
        <p:nvPicPr>
          <p:cNvPr id="14" name="Image 3" descr="preencoded.png"/>
          <p:cNvPicPr>
            <a:picLocks noChangeAspect="1"/>
          </p:cNvPicPr>
          <p:nvPr/>
        </p:nvPicPr>
        <p:blipFill>
          <a:blip r:embed="rId6"/>
          <a:stretch>
            <a:fillRect/>
          </a:stretch>
        </p:blipFill>
        <p:spPr>
          <a:xfrm>
            <a:off x="9627632" y="1400651"/>
            <a:ext cx="1912382" cy="1181933"/>
          </a:xfrm>
          <a:prstGeom prst="rect">
            <a:avLst/>
          </a:prstGeom>
        </p:spPr>
      </p:pic>
      <p:sp>
        <p:nvSpPr>
          <p:cNvPr id="15" name="Text 9"/>
          <p:cNvSpPr/>
          <p:nvPr/>
        </p:nvSpPr>
        <p:spPr>
          <a:xfrm>
            <a:off x="9627632" y="2804874"/>
            <a:ext cx="1912382" cy="556022"/>
          </a:xfrm>
          <a:prstGeom prst="rect">
            <a:avLst/>
          </a:prstGeom>
          <a:noFill/>
          <a:ln/>
        </p:spPr>
        <p:txBody>
          <a:bodyPr wrap="square" rtlCol="0" anchor="t"/>
          <a:lstStyle/>
          <a:p>
            <a:pPr marL="0" indent="0" algn="l">
              <a:lnSpc>
                <a:spcPts val="2189"/>
              </a:lnSpc>
              <a:buNone/>
            </a:pPr>
            <a:r>
              <a:rPr lang="en-US" sz="1751" b="1" dirty="0">
                <a:solidFill>
                  <a:srgbClr val="282824"/>
                </a:solidFill>
                <a:latin typeface="Lato" pitchFamily="34" charset="0"/>
                <a:ea typeface="Lato" pitchFamily="34" charset="-122"/>
                <a:cs typeface="Lato" pitchFamily="34" charset="-120"/>
              </a:rPr>
              <a:t>Reinforcement Learning</a:t>
            </a:r>
            <a:endParaRPr lang="en-US" sz="1751" dirty="0"/>
          </a:p>
        </p:txBody>
      </p:sp>
      <p:sp>
        <p:nvSpPr>
          <p:cNvPr id="16" name="Text 10"/>
          <p:cNvSpPr/>
          <p:nvPr/>
        </p:nvSpPr>
        <p:spPr>
          <a:xfrm>
            <a:off x="9627632" y="3467576"/>
            <a:ext cx="1912382" cy="3699272"/>
          </a:xfrm>
          <a:prstGeom prst="rect">
            <a:avLst/>
          </a:prstGeom>
          <a:noFill/>
          <a:ln/>
        </p:spPr>
        <p:txBody>
          <a:bodyPr wrap="square" rtlCol="0" anchor="t"/>
          <a:lstStyle/>
          <a:p>
            <a:pPr marL="0" indent="0" algn="l">
              <a:lnSpc>
                <a:spcPts val="2241"/>
              </a:lnSpc>
              <a:buNone/>
            </a:pPr>
            <a:r>
              <a:rPr lang="en-US" sz="1401" dirty="0">
                <a:solidFill>
                  <a:srgbClr val="4A4A45"/>
                </a:solidFill>
                <a:latin typeface="Lato" pitchFamily="34" charset="0"/>
                <a:ea typeface="Lato" pitchFamily="34" charset="-122"/>
                <a:cs typeface="Lato" pitchFamily="34" charset="-120"/>
              </a:rPr>
              <a:t>Reinforcement learning is a type of machine learning where the algorithm learns by interacting with an environment and receiving feedback in the form of rewards or penalties. The goal is to learn a policy, or a set of actions, that maximizes the cumulative reward over time.</a:t>
            </a:r>
            <a:endParaRPr lang="en-US" sz="140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7619" y="0"/>
            <a:ext cx="14630400" cy="8229600"/>
          </a:xfrm>
          <a:prstGeom prst="rect">
            <a:avLst/>
          </a:prstGeom>
          <a:solidFill>
            <a:srgbClr val="EFECE6"/>
          </a:solidFill>
          <a:ln/>
        </p:spPr>
      </p:sp>
      <p:sp>
        <p:nvSpPr>
          <p:cNvPr id="5" name="Text 2"/>
          <p:cNvSpPr/>
          <p:nvPr/>
        </p:nvSpPr>
        <p:spPr>
          <a:xfrm>
            <a:off x="833199" y="3076099"/>
            <a:ext cx="7477601" cy="1388745"/>
          </a:xfrm>
          <a:prstGeom prst="rect">
            <a:avLst/>
          </a:prstGeom>
          <a:noFill/>
          <a:ln/>
        </p:spPr>
        <p:txBody>
          <a:bodyPr wrap="squar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Process of a ML Project Development</a:t>
            </a:r>
          </a:p>
          <a:p>
            <a:pPr marL="0" indent="0">
              <a:lnSpc>
                <a:spcPts val="5468"/>
              </a:lnSpc>
              <a:buNone/>
            </a:pPr>
            <a:endParaRPr lang="en-US" sz="4374" dirty="0"/>
          </a:p>
        </p:txBody>
      </p:sp>
      <p:sp>
        <p:nvSpPr>
          <p:cNvPr id="6" name="Text 3"/>
          <p:cNvSpPr/>
          <p:nvPr/>
        </p:nvSpPr>
        <p:spPr>
          <a:xfrm>
            <a:off x="2818408" y="6194146"/>
            <a:ext cx="7477601" cy="355402"/>
          </a:xfrm>
          <a:prstGeom prst="rect">
            <a:avLst/>
          </a:prstGeom>
          <a:noFill/>
          <a:ln/>
        </p:spPr>
        <p:txBody>
          <a:bodyPr wrap="non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Fig. 1.4 : steps of development</a:t>
            </a:r>
            <a:endParaRPr lang="en-US" sz="1750" dirty="0"/>
          </a:p>
        </p:txBody>
      </p:sp>
      <p:pic>
        <p:nvPicPr>
          <p:cNvPr id="8" name="Content Placeholder 6">
            <a:extLst>
              <a:ext uri="{FF2B5EF4-FFF2-40B4-BE49-F238E27FC236}">
                <a16:creationId xmlns:a16="http://schemas.microsoft.com/office/drawing/2014/main" id="{356EE1A8-A02C-8667-DFCD-A0EC7D0E4AC9}"/>
              </a:ext>
            </a:extLst>
          </p:cNvPr>
          <p:cNvPicPr>
            <a:picLocks/>
          </p:cNvPicPr>
          <p:nvPr/>
        </p:nvPicPr>
        <p:blipFill>
          <a:blip r:embed="rId3" cstate="print"/>
          <a:srcRect/>
          <a:stretch/>
        </p:blipFill>
        <p:spPr>
          <a:xfrm>
            <a:off x="393033" y="4776536"/>
            <a:ext cx="8630651" cy="1283619"/>
          </a:xfrm>
          <a:prstGeom prst="rect">
            <a:avLst/>
          </a:prstGeom>
        </p:spPr>
      </p:pic>
      <p:pic>
        <p:nvPicPr>
          <p:cNvPr id="10" name="Picture 9">
            <a:extLst>
              <a:ext uri="{FF2B5EF4-FFF2-40B4-BE49-F238E27FC236}">
                <a16:creationId xmlns:a16="http://schemas.microsoft.com/office/drawing/2014/main" id="{29847997-F6A2-519D-E9E8-3EB286D0B428}"/>
              </a:ext>
            </a:extLst>
          </p:cNvPr>
          <p:cNvPicPr>
            <a:picLocks noChangeAspect="1"/>
          </p:cNvPicPr>
          <p:nvPr/>
        </p:nvPicPr>
        <p:blipFill>
          <a:blip r:embed="rId4"/>
          <a:stretch>
            <a:fillRect/>
          </a:stretch>
        </p:blipFill>
        <p:spPr>
          <a:xfrm rot="5400000">
            <a:off x="8515999" y="2107580"/>
            <a:ext cx="8229600" cy="40144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5" name="Text 2"/>
          <p:cNvSpPr/>
          <p:nvPr/>
        </p:nvSpPr>
        <p:spPr>
          <a:xfrm>
            <a:off x="132348" y="3749845"/>
            <a:ext cx="11633947"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Problem Statement</a:t>
            </a:r>
            <a:endParaRPr lang="en-US" sz="4374" dirty="0"/>
          </a:p>
        </p:txBody>
      </p:sp>
      <p:sp>
        <p:nvSpPr>
          <p:cNvPr id="6" name="Text 3"/>
          <p:cNvSpPr/>
          <p:nvPr/>
        </p:nvSpPr>
        <p:spPr>
          <a:xfrm>
            <a:off x="132348" y="4622501"/>
            <a:ext cx="13556568" cy="710803"/>
          </a:xfrm>
          <a:prstGeom prst="rect">
            <a:avLst/>
          </a:prstGeom>
          <a:noFill/>
          <a:ln/>
        </p:spPr>
        <p:txBody>
          <a:bodyPr wrap="square" rtlCol="0" anchor="t"/>
          <a:lstStyle/>
          <a:p>
            <a:pPr marL="0" indent="0">
              <a:lnSpc>
                <a:spcPts val="2799"/>
              </a:lnSpc>
              <a:buNone/>
            </a:pPr>
            <a:r>
              <a:rPr lang="en-US" dirty="0"/>
              <a:t>This project aims to develop a machine learning model to accurately identify and classify fake job postings using a dataset from Kaggle. The goal is to enhance the security and reliability of online job portals by filtering out fraudulent listings, thereby protecting job seekers from scams and potential harm.</a:t>
            </a:r>
          </a:p>
        </p:txBody>
      </p:sp>
      <p:pic>
        <p:nvPicPr>
          <p:cNvPr id="9" name="Picture 8">
            <a:extLst>
              <a:ext uri="{FF2B5EF4-FFF2-40B4-BE49-F238E27FC236}">
                <a16:creationId xmlns:a16="http://schemas.microsoft.com/office/drawing/2014/main" id="{4F8F50B3-4D6B-5394-3C42-8EB33112EACA}"/>
              </a:ext>
            </a:extLst>
          </p:cNvPr>
          <p:cNvPicPr>
            <a:picLocks noChangeAspect="1"/>
          </p:cNvPicPr>
          <p:nvPr/>
        </p:nvPicPr>
        <p:blipFill>
          <a:blip r:embed="rId3"/>
          <a:stretch>
            <a:fillRect/>
          </a:stretch>
        </p:blipFill>
        <p:spPr>
          <a:xfrm>
            <a:off x="0" y="0"/>
            <a:ext cx="14630400" cy="32161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3012281"/>
            <a:ext cx="7472243" cy="694373"/>
          </a:xfrm>
          <a:prstGeom prst="rect">
            <a:avLst/>
          </a:prstGeom>
          <a:noFill/>
          <a:ln/>
        </p:spPr>
        <p:txBody>
          <a:bodyPr wrap="none" rtlCol="0" anchor="t"/>
          <a:lstStyle/>
          <a:p>
            <a:pPr marL="0" indent="0">
              <a:lnSpc>
                <a:spcPts val="5468"/>
              </a:lnSpc>
              <a:buNone/>
            </a:pPr>
            <a:r>
              <a:rPr lang="en-US" sz="4000" b="1" dirty="0">
                <a:solidFill>
                  <a:srgbClr val="282824"/>
                </a:solidFill>
                <a:latin typeface="Lato" pitchFamily="34" charset="0"/>
                <a:ea typeface="Lato" pitchFamily="34" charset="-122"/>
                <a:cs typeface="Lato" pitchFamily="34" charset="-120"/>
              </a:rPr>
              <a:t>Objectives / Motivation Scope</a:t>
            </a:r>
            <a:endParaRPr lang="en-US" sz="4000" dirty="0"/>
          </a:p>
        </p:txBody>
      </p:sp>
      <p:sp>
        <p:nvSpPr>
          <p:cNvPr id="5" name="Text 3"/>
          <p:cNvSpPr/>
          <p:nvPr/>
        </p:nvSpPr>
        <p:spPr>
          <a:xfrm>
            <a:off x="2037993" y="4150995"/>
            <a:ext cx="10554414"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The objective is to obtain fake job predictions using machine learning techniques and reduce the frauds and scams. The motivation is to leverage the power of machine learning to identify and mitigate the growing problem of fake job postings, which can lead to significant financial and emotional harm for job seekers.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90799" y="1676638"/>
            <a:ext cx="5771555" cy="694373"/>
          </a:xfrm>
          <a:prstGeom prst="rect">
            <a:avLst/>
          </a:prstGeom>
          <a:noFill/>
          <a:ln/>
        </p:spPr>
        <p:txBody>
          <a:bodyPr wrap="none" rtlCol="0" anchor="t"/>
          <a:lstStyle/>
          <a:p>
            <a:pPr marL="0" indent="0">
              <a:lnSpc>
                <a:spcPts val="5468"/>
              </a:lnSpc>
              <a:buNone/>
            </a:pPr>
            <a:r>
              <a:rPr lang="en-US" sz="4000" b="1" dirty="0">
                <a:solidFill>
                  <a:srgbClr val="282824"/>
                </a:solidFill>
                <a:latin typeface="Lato" pitchFamily="34" charset="0"/>
                <a:ea typeface="Lato" pitchFamily="34" charset="-122"/>
                <a:cs typeface="Lato" pitchFamily="34" charset="-120"/>
              </a:rPr>
              <a:t>Methodological Details</a:t>
            </a:r>
            <a:endParaRPr lang="en-US" sz="4000" dirty="0"/>
          </a:p>
        </p:txBody>
      </p:sp>
      <p:sp>
        <p:nvSpPr>
          <p:cNvPr id="6" name="Shape 3"/>
          <p:cNvSpPr/>
          <p:nvPr/>
        </p:nvSpPr>
        <p:spPr>
          <a:xfrm>
            <a:off x="4490799" y="2704267"/>
            <a:ext cx="4542115" cy="1990963"/>
          </a:xfrm>
          <a:prstGeom prst="roundRect">
            <a:avLst>
              <a:gd name="adj" fmla="val 6696"/>
            </a:avLst>
          </a:prstGeom>
          <a:solidFill>
            <a:srgbClr val="E1DBD0"/>
          </a:solidFill>
          <a:ln/>
        </p:spPr>
      </p:sp>
      <p:sp>
        <p:nvSpPr>
          <p:cNvPr id="7" name="Text 4"/>
          <p:cNvSpPr/>
          <p:nvPr/>
        </p:nvSpPr>
        <p:spPr>
          <a:xfrm>
            <a:off x="4712970" y="2926437"/>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Dataset</a:t>
            </a:r>
            <a:endParaRPr lang="en-US" sz="2187" dirty="0"/>
          </a:p>
        </p:txBody>
      </p:sp>
      <p:sp>
        <p:nvSpPr>
          <p:cNvPr id="8" name="Text 5"/>
          <p:cNvSpPr/>
          <p:nvPr/>
        </p:nvSpPr>
        <p:spPr>
          <a:xfrm>
            <a:off x="4712970" y="3406854"/>
            <a:ext cx="4097774"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The dataset used for this project was obtained from Kaggle and consists of 17,880 instances with 18 attributes.</a:t>
            </a:r>
            <a:endParaRPr lang="en-US" sz="1750" dirty="0"/>
          </a:p>
        </p:txBody>
      </p:sp>
      <p:sp>
        <p:nvSpPr>
          <p:cNvPr id="9" name="Shape 6"/>
          <p:cNvSpPr/>
          <p:nvPr/>
        </p:nvSpPr>
        <p:spPr>
          <a:xfrm>
            <a:off x="9255085" y="2704267"/>
            <a:ext cx="4542115" cy="1990963"/>
          </a:xfrm>
          <a:prstGeom prst="roundRect">
            <a:avLst>
              <a:gd name="adj" fmla="val 6696"/>
            </a:avLst>
          </a:prstGeom>
          <a:solidFill>
            <a:srgbClr val="E1DBD0"/>
          </a:solidFill>
          <a:ln/>
        </p:spPr>
      </p:sp>
      <p:sp>
        <p:nvSpPr>
          <p:cNvPr id="10" name="Text 7"/>
          <p:cNvSpPr/>
          <p:nvPr/>
        </p:nvSpPr>
        <p:spPr>
          <a:xfrm>
            <a:off x="9477256" y="2926437"/>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Libraries</a:t>
            </a:r>
            <a:endParaRPr lang="en-US" sz="2187" dirty="0"/>
          </a:p>
        </p:txBody>
      </p:sp>
      <p:sp>
        <p:nvSpPr>
          <p:cNvPr id="11" name="Text 8"/>
          <p:cNvSpPr/>
          <p:nvPr/>
        </p:nvSpPr>
        <p:spPr>
          <a:xfrm>
            <a:off x="9477256" y="3406854"/>
            <a:ext cx="4097774"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The project utilized the following libraries: string, pandas, numpy, matplot, and sklearn.</a:t>
            </a:r>
            <a:endParaRPr lang="en-US" sz="1750" dirty="0"/>
          </a:p>
        </p:txBody>
      </p:sp>
      <p:sp>
        <p:nvSpPr>
          <p:cNvPr id="12" name="Shape 9"/>
          <p:cNvSpPr/>
          <p:nvPr/>
        </p:nvSpPr>
        <p:spPr>
          <a:xfrm>
            <a:off x="4490799" y="4917399"/>
            <a:ext cx="9306401" cy="1990963"/>
          </a:xfrm>
          <a:prstGeom prst="roundRect">
            <a:avLst>
              <a:gd name="adj" fmla="val 8151"/>
            </a:avLst>
          </a:prstGeom>
          <a:solidFill>
            <a:srgbClr val="E1DBD0"/>
          </a:solidFill>
          <a:ln/>
        </p:spPr>
      </p:sp>
      <p:sp>
        <p:nvSpPr>
          <p:cNvPr id="13" name="Text 10"/>
          <p:cNvSpPr/>
          <p:nvPr/>
        </p:nvSpPr>
        <p:spPr>
          <a:xfrm>
            <a:off x="4712970" y="5139571"/>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Algorithms</a:t>
            </a:r>
            <a:endParaRPr lang="en-US" sz="2187" dirty="0"/>
          </a:p>
        </p:txBody>
      </p:sp>
      <p:sp>
        <p:nvSpPr>
          <p:cNvPr id="14" name="Text 11"/>
          <p:cNvSpPr/>
          <p:nvPr/>
        </p:nvSpPr>
        <p:spPr>
          <a:xfrm>
            <a:off x="4712970" y="5619988"/>
            <a:ext cx="8862060"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The following algorithms were implemented in the project: 1. Logistic Regression, 2. K-Nearest Neighbours, 3. Decision Tree, 4. Support Vector Machine, and 5. Random Forest.</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96253" y="281654"/>
            <a:ext cx="14437894" cy="694373"/>
          </a:xfrm>
          <a:prstGeom prst="rect">
            <a:avLst/>
          </a:prstGeom>
          <a:noFill/>
          <a:ln/>
        </p:spPr>
        <p:txBody>
          <a:bodyPr wrap="none" rtlCol="0" anchor="t"/>
          <a:lstStyle/>
          <a:p>
            <a:pPr marL="0" indent="0" algn="ctr">
              <a:lnSpc>
                <a:spcPts val="5468"/>
              </a:lnSpc>
              <a:buNone/>
            </a:pPr>
            <a:r>
              <a:rPr lang="en-US" sz="4000" b="1" dirty="0">
                <a:solidFill>
                  <a:srgbClr val="282824"/>
                </a:solidFill>
                <a:latin typeface="Lato" pitchFamily="34" charset="0"/>
                <a:ea typeface="Lato" pitchFamily="34" charset="-122"/>
                <a:cs typeface="Lato" pitchFamily="34" charset="-120"/>
              </a:rPr>
              <a:t>Logistic Regression Results</a:t>
            </a:r>
            <a:endParaRPr lang="en-US" sz="4000" dirty="0"/>
          </a:p>
        </p:txBody>
      </p:sp>
      <p:sp>
        <p:nvSpPr>
          <p:cNvPr id="5" name="Text 3"/>
          <p:cNvSpPr/>
          <p:nvPr/>
        </p:nvSpPr>
        <p:spPr>
          <a:xfrm>
            <a:off x="8827354" y="2884678"/>
            <a:ext cx="5110520" cy="733187"/>
          </a:xfrm>
          <a:prstGeom prst="rect">
            <a:avLst/>
          </a:prstGeom>
          <a:noFill/>
          <a:ln/>
        </p:spPr>
        <p:txBody>
          <a:bodyPr wrap="none" rtlCol="0" anchor="t"/>
          <a:lstStyle/>
          <a:p>
            <a:pPr marL="0" indent="0" algn="ctr">
              <a:lnSpc>
                <a:spcPts val="5774"/>
              </a:lnSpc>
              <a:buNone/>
            </a:pPr>
            <a:r>
              <a:rPr lang="en-US" sz="5774" b="1" dirty="0">
                <a:solidFill>
                  <a:srgbClr val="282824"/>
                </a:solidFill>
                <a:latin typeface="Lato" pitchFamily="34" charset="0"/>
                <a:ea typeface="Lato" pitchFamily="34" charset="-122"/>
                <a:cs typeface="Lato" pitchFamily="34" charset="-120"/>
              </a:rPr>
              <a:t>95.63% Accuracy</a:t>
            </a:r>
            <a:endParaRPr lang="en-US" sz="5774" dirty="0"/>
          </a:p>
        </p:txBody>
      </p:sp>
      <p:pic>
        <p:nvPicPr>
          <p:cNvPr id="12" name="Picture 11">
            <a:extLst>
              <a:ext uri="{FF2B5EF4-FFF2-40B4-BE49-F238E27FC236}">
                <a16:creationId xmlns:a16="http://schemas.microsoft.com/office/drawing/2014/main" id="{6E5C0C9E-E076-F78B-57C4-A592E6DDB32A}"/>
              </a:ext>
            </a:extLst>
          </p:cNvPr>
          <p:cNvPicPr>
            <a:picLocks noChangeAspect="1"/>
          </p:cNvPicPr>
          <p:nvPr/>
        </p:nvPicPr>
        <p:blipFill>
          <a:blip r:embed="rId3"/>
          <a:stretch>
            <a:fillRect/>
          </a:stretch>
        </p:blipFill>
        <p:spPr>
          <a:xfrm>
            <a:off x="96253" y="1677920"/>
            <a:ext cx="8038575" cy="3367747"/>
          </a:xfrm>
          <a:prstGeom prst="rect">
            <a:avLst/>
          </a:prstGeom>
        </p:spPr>
      </p:pic>
      <p:sp>
        <p:nvSpPr>
          <p:cNvPr id="13" name="TextBox 12">
            <a:extLst>
              <a:ext uri="{FF2B5EF4-FFF2-40B4-BE49-F238E27FC236}">
                <a16:creationId xmlns:a16="http://schemas.microsoft.com/office/drawing/2014/main" id="{2E2F43DC-273B-4837-C9DC-40E65AC38568}"/>
              </a:ext>
            </a:extLst>
          </p:cNvPr>
          <p:cNvSpPr txBox="1"/>
          <p:nvPr/>
        </p:nvSpPr>
        <p:spPr>
          <a:xfrm>
            <a:off x="252663" y="5823159"/>
            <a:ext cx="13836316" cy="1015663"/>
          </a:xfrm>
          <a:prstGeom prst="rect">
            <a:avLst/>
          </a:prstGeom>
          <a:noFill/>
        </p:spPr>
        <p:txBody>
          <a:bodyPr wrap="square" rtlCol="0">
            <a:spAutoFit/>
          </a:bodyPr>
          <a:lstStyle/>
          <a:p>
            <a:r>
              <a:rPr lang="en-US" sz="2000" dirty="0"/>
              <a:t>Logistic regression is a statistical method used for binary classification problems. It models the probability of a given input belonging to one of two classes by fitting data to a logistic function, producing a value between 0 and 1. This value can be interpreted as the likelihood of the input being in a specific class, making logistic regression a powerful tool for predicting categorical outcomes.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96253" y="281654"/>
            <a:ext cx="14425863" cy="694373"/>
          </a:xfrm>
          <a:prstGeom prst="rect">
            <a:avLst/>
          </a:prstGeom>
          <a:noFill/>
          <a:ln/>
        </p:spPr>
        <p:txBody>
          <a:bodyPr wrap="none" rtlCol="0" anchor="t"/>
          <a:lstStyle/>
          <a:p>
            <a:pPr marL="0" indent="0" algn="ctr">
              <a:lnSpc>
                <a:spcPts val="5468"/>
              </a:lnSpc>
              <a:buNone/>
            </a:pPr>
            <a:r>
              <a:rPr lang="en-US" sz="4000" b="1" dirty="0">
                <a:solidFill>
                  <a:srgbClr val="282824"/>
                </a:solidFill>
                <a:latin typeface="Lato" pitchFamily="34" charset="0"/>
                <a:ea typeface="Lato" pitchFamily="34" charset="-122"/>
                <a:cs typeface="Lato" pitchFamily="34" charset="-120"/>
              </a:rPr>
              <a:t>K Nearest Neighbor Results</a:t>
            </a:r>
            <a:endParaRPr lang="en-US" sz="4000" dirty="0"/>
          </a:p>
        </p:txBody>
      </p:sp>
      <p:sp>
        <p:nvSpPr>
          <p:cNvPr id="5" name="Text 3"/>
          <p:cNvSpPr/>
          <p:nvPr/>
        </p:nvSpPr>
        <p:spPr>
          <a:xfrm>
            <a:off x="8222224" y="2632016"/>
            <a:ext cx="5110520" cy="733187"/>
          </a:xfrm>
          <a:prstGeom prst="rect">
            <a:avLst/>
          </a:prstGeom>
          <a:noFill/>
          <a:ln/>
        </p:spPr>
        <p:txBody>
          <a:bodyPr wrap="none" rtlCol="0" anchor="t"/>
          <a:lstStyle/>
          <a:p>
            <a:pPr marL="0" indent="0" algn="ctr">
              <a:lnSpc>
                <a:spcPts val="5774"/>
              </a:lnSpc>
              <a:buNone/>
            </a:pPr>
            <a:r>
              <a:rPr lang="en-US" sz="5774" b="1" dirty="0">
                <a:solidFill>
                  <a:srgbClr val="282824"/>
                </a:solidFill>
                <a:latin typeface="Lato" pitchFamily="34" charset="0"/>
                <a:ea typeface="Lato" pitchFamily="34" charset="-122"/>
                <a:cs typeface="Lato" pitchFamily="34" charset="-120"/>
              </a:rPr>
              <a:t>97.42% Accuracy</a:t>
            </a:r>
            <a:endParaRPr lang="en-US" sz="5774" dirty="0"/>
          </a:p>
        </p:txBody>
      </p:sp>
      <p:pic>
        <p:nvPicPr>
          <p:cNvPr id="7" name="Picture 6">
            <a:extLst>
              <a:ext uri="{FF2B5EF4-FFF2-40B4-BE49-F238E27FC236}">
                <a16:creationId xmlns:a16="http://schemas.microsoft.com/office/drawing/2014/main" id="{90D2AA1A-5B97-38A6-C0C1-677C9C06E9C5}"/>
              </a:ext>
            </a:extLst>
          </p:cNvPr>
          <p:cNvPicPr>
            <a:picLocks noChangeAspect="1"/>
          </p:cNvPicPr>
          <p:nvPr/>
        </p:nvPicPr>
        <p:blipFill>
          <a:blip r:embed="rId3"/>
          <a:stretch>
            <a:fillRect/>
          </a:stretch>
        </p:blipFill>
        <p:spPr>
          <a:xfrm>
            <a:off x="409075" y="1220581"/>
            <a:ext cx="6684646" cy="3382232"/>
          </a:xfrm>
          <a:prstGeom prst="rect">
            <a:avLst/>
          </a:prstGeom>
        </p:spPr>
      </p:pic>
      <p:sp>
        <p:nvSpPr>
          <p:cNvPr id="8" name="TextBox 7">
            <a:extLst>
              <a:ext uri="{FF2B5EF4-FFF2-40B4-BE49-F238E27FC236}">
                <a16:creationId xmlns:a16="http://schemas.microsoft.com/office/drawing/2014/main" id="{D706EB8A-5A89-8FDD-AB5B-9287BC52F969}"/>
              </a:ext>
            </a:extLst>
          </p:cNvPr>
          <p:cNvSpPr txBox="1"/>
          <p:nvPr/>
        </p:nvSpPr>
        <p:spPr>
          <a:xfrm>
            <a:off x="264695" y="5354057"/>
            <a:ext cx="14137105" cy="1015663"/>
          </a:xfrm>
          <a:prstGeom prst="rect">
            <a:avLst/>
          </a:prstGeom>
          <a:noFill/>
        </p:spPr>
        <p:txBody>
          <a:bodyPr wrap="square" rtlCol="0">
            <a:spAutoFit/>
          </a:bodyPr>
          <a:lstStyle/>
          <a:p>
            <a:r>
              <a:rPr lang="en-US" sz="2000" dirty="0"/>
              <a:t>K-Nearest Neighbors (KNN) is a simple, non-parametric algorithm used for classification and regression tasks. It works by finding the 'k' closest training examples to a given query point and making predictions based on the majority class (for classification) or the average (for regression) of these neighbors. KNN is intuitive and easy to implement but can be computationally expensive for large datasets.</a:t>
            </a:r>
            <a:endParaRPr lang="en-IN" sz="2000" dirty="0"/>
          </a:p>
        </p:txBody>
      </p:sp>
    </p:spTree>
    <p:extLst>
      <p:ext uri="{BB962C8B-B14F-4D97-AF65-F5344CB8AC3E}">
        <p14:creationId xmlns:p14="http://schemas.microsoft.com/office/powerpoint/2010/main" val="3822516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5728</TotalTime>
  <Words>1029</Words>
  <Application>Microsoft Office PowerPoint</Application>
  <PresentationFormat>Custom</PresentationFormat>
  <Paragraphs>98</Paragraphs>
  <Slides>16</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Parth Chaudhari</cp:lastModifiedBy>
  <cp:revision>7</cp:revision>
  <dcterms:created xsi:type="dcterms:W3CDTF">2024-05-18T06:29:46Z</dcterms:created>
  <dcterms:modified xsi:type="dcterms:W3CDTF">2024-05-22T06:47:56Z</dcterms:modified>
</cp:coreProperties>
</file>