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7"/>
  </p:notesMasterIdLst>
  <p:handoutMasterIdLst>
    <p:handoutMasterId r:id="rId18"/>
  </p:handoutMasterIdLst>
  <p:sldIdLst>
    <p:sldId id="27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159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898EF85-D7EA-033E-3CBA-13E6F7903D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3E583EB-3A70-D5E9-53E6-C7459A103A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4BC9F7-88A3-4C15-A05D-2089281C5AEC}" type="datetimeFigureOut">
              <a:rPr lang="en-IN" smtClean="0"/>
              <a:t>18-10-2024</a:t>
            </a:fld>
            <a:endParaRPr lang="en-IN"/>
          </a:p>
        </p:txBody>
      </p:sp>
      <p:sp>
        <p:nvSpPr>
          <p:cNvPr id="4" name="Footer Placeholder 3">
            <a:extLst>
              <a:ext uri="{FF2B5EF4-FFF2-40B4-BE49-F238E27FC236}">
                <a16:creationId xmlns:a16="http://schemas.microsoft.com/office/drawing/2014/main" id="{779B873B-F1FC-85DB-0D67-919C526D1C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by CLOUD TECH BURNER</a:t>
            </a:r>
          </a:p>
        </p:txBody>
      </p:sp>
      <p:sp>
        <p:nvSpPr>
          <p:cNvPr id="5" name="Slide Number Placeholder 4">
            <a:extLst>
              <a:ext uri="{FF2B5EF4-FFF2-40B4-BE49-F238E27FC236}">
                <a16:creationId xmlns:a16="http://schemas.microsoft.com/office/drawing/2014/main" id="{B599B884-81EF-B719-05D0-545E6538A1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68CCDA-5755-4D6F-A2F6-7456A994E4BF}" type="slidenum">
              <a:rPr lang="en-IN" smtClean="0"/>
              <a:t>‹#›</a:t>
            </a:fld>
            <a:endParaRPr lang="en-IN"/>
          </a:p>
        </p:txBody>
      </p:sp>
    </p:spTree>
    <p:extLst>
      <p:ext uri="{BB962C8B-B14F-4D97-AF65-F5344CB8AC3E}">
        <p14:creationId xmlns:p14="http://schemas.microsoft.com/office/powerpoint/2010/main" val="50990879"/>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ADEDF4-AC20-4F8E-8B0F-74946657CAC9}" type="datetimeFigureOut">
              <a:rPr lang="en-IN" smtClean="0"/>
              <a:t>18-10-2024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by CLOUD TECH BURNER</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131E2C-D815-4ABA-9670-D139DC7ED35B}" type="slidenum">
              <a:rPr lang="en-IN" smtClean="0"/>
              <a:t>‹#›</a:t>
            </a:fld>
            <a:endParaRPr lang="en-IN"/>
          </a:p>
        </p:txBody>
      </p:sp>
    </p:spTree>
    <p:extLst>
      <p:ext uri="{BB962C8B-B14F-4D97-AF65-F5344CB8AC3E}">
        <p14:creationId xmlns:p14="http://schemas.microsoft.com/office/powerpoint/2010/main" val="554570096"/>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F314EB-45D2-4FF1-BC55-D5DBC8CC1D4D}" type="datetime1">
              <a:rPr lang="en-IN" smtClean="0"/>
              <a:t>18-10-2024</a:t>
            </a:fld>
            <a:endParaRPr lang="en-IN"/>
          </a:p>
        </p:txBody>
      </p:sp>
      <p:sp>
        <p:nvSpPr>
          <p:cNvPr id="5" name="Footer Placeholder 4"/>
          <p:cNvSpPr>
            <a:spLocks noGrp="1"/>
          </p:cNvSpPr>
          <p:nvPr>
            <p:ph type="ftr" sz="quarter" idx="11"/>
          </p:nvPr>
        </p:nvSpPr>
        <p:spPr/>
        <p:txBody>
          <a:bodyPr/>
          <a:lstStyle/>
          <a:p>
            <a:r>
              <a:rPr lang="en-IN"/>
              <a:t>by CLOUD TECH BURNER</a:t>
            </a:r>
          </a:p>
        </p:txBody>
      </p:sp>
      <p:sp>
        <p:nvSpPr>
          <p:cNvPr id="6" name="Slide Number Placeholder 5"/>
          <p:cNvSpPr>
            <a:spLocks noGrp="1"/>
          </p:cNvSpPr>
          <p:nvPr>
            <p:ph type="sldNum" sz="quarter" idx="12"/>
          </p:nvPr>
        </p:nvSpPr>
        <p:spPr/>
        <p:txBody>
          <a:bodyPr/>
          <a:lstStyle/>
          <a:p>
            <a:fld id="{FF69F28E-74D2-4197-8113-E96B78FB4CB2}"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000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766D0B-F48D-4A71-B40E-D6B5EB7ECF7A}" type="datetime1">
              <a:rPr lang="en-IN" smtClean="0"/>
              <a:t>18-10-2024</a:t>
            </a:fld>
            <a:endParaRPr lang="en-IN"/>
          </a:p>
        </p:txBody>
      </p:sp>
      <p:sp>
        <p:nvSpPr>
          <p:cNvPr id="5" name="Footer Placeholder 4"/>
          <p:cNvSpPr>
            <a:spLocks noGrp="1"/>
          </p:cNvSpPr>
          <p:nvPr>
            <p:ph type="ftr" sz="quarter" idx="11"/>
          </p:nvPr>
        </p:nvSpPr>
        <p:spPr/>
        <p:txBody>
          <a:bodyPr/>
          <a:lstStyle/>
          <a:p>
            <a:r>
              <a:rPr lang="en-IN"/>
              <a:t>by CLOUD TECH BURNER</a:t>
            </a:r>
          </a:p>
        </p:txBody>
      </p:sp>
      <p:sp>
        <p:nvSpPr>
          <p:cNvPr id="6" name="Slide Number Placeholder 5"/>
          <p:cNvSpPr>
            <a:spLocks noGrp="1"/>
          </p:cNvSpPr>
          <p:nvPr>
            <p:ph type="sldNum" sz="quarter" idx="12"/>
          </p:nvPr>
        </p:nvSpPr>
        <p:spPr/>
        <p:txBody>
          <a:bodyPr/>
          <a:lstStyle/>
          <a:p>
            <a:fld id="{FF69F28E-74D2-4197-8113-E96B78FB4CB2}" type="slidenum">
              <a:rPr lang="en-IN" smtClean="0"/>
              <a:t>‹#›</a:t>
            </a:fld>
            <a:endParaRPr lang="en-IN"/>
          </a:p>
        </p:txBody>
      </p:sp>
    </p:spTree>
    <p:extLst>
      <p:ext uri="{BB962C8B-B14F-4D97-AF65-F5344CB8AC3E}">
        <p14:creationId xmlns:p14="http://schemas.microsoft.com/office/powerpoint/2010/main" val="3218902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42C790-DC48-4C6B-8313-DEDD33B922DA}" type="datetime1">
              <a:rPr lang="en-IN" smtClean="0"/>
              <a:t>18-10-2024</a:t>
            </a:fld>
            <a:endParaRPr lang="en-IN"/>
          </a:p>
        </p:txBody>
      </p:sp>
      <p:sp>
        <p:nvSpPr>
          <p:cNvPr id="5" name="Footer Placeholder 4"/>
          <p:cNvSpPr>
            <a:spLocks noGrp="1"/>
          </p:cNvSpPr>
          <p:nvPr>
            <p:ph type="ftr" sz="quarter" idx="11"/>
          </p:nvPr>
        </p:nvSpPr>
        <p:spPr/>
        <p:txBody>
          <a:bodyPr/>
          <a:lstStyle/>
          <a:p>
            <a:r>
              <a:rPr lang="en-IN"/>
              <a:t>by CLOUD TECH BURNER</a:t>
            </a:r>
          </a:p>
        </p:txBody>
      </p:sp>
      <p:sp>
        <p:nvSpPr>
          <p:cNvPr id="6" name="Slide Number Placeholder 5"/>
          <p:cNvSpPr>
            <a:spLocks noGrp="1"/>
          </p:cNvSpPr>
          <p:nvPr>
            <p:ph type="sldNum" sz="quarter" idx="12"/>
          </p:nvPr>
        </p:nvSpPr>
        <p:spPr/>
        <p:txBody>
          <a:bodyPr/>
          <a:lstStyle/>
          <a:p>
            <a:fld id="{FF69F28E-74D2-4197-8113-E96B78FB4CB2}" type="slidenum">
              <a:rPr lang="en-IN" smtClean="0"/>
              <a:t>‹#›</a:t>
            </a:fld>
            <a:endParaRPr lang="en-IN"/>
          </a:p>
        </p:txBody>
      </p:sp>
    </p:spTree>
    <p:extLst>
      <p:ext uri="{BB962C8B-B14F-4D97-AF65-F5344CB8AC3E}">
        <p14:creationId xmlns:p14="http://schemas.microsoft.com/office/powerpoint/2010/main" val="192609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CDBD8-9F77-42E3-A668-7F9AD1EA2BC5}" type="datetime1">
              <a:rPr lang="en-IN" smtClean="0"/>
              <a:t>18-10-2024</a:t>
            </a:fld>
            <a:endParaRPr lang="en-IN"/>
          </a:p>
        </p:txBody>
      </p:sp>
      <p:sp>
        <p:nvSpPr>
          <p:cNvPr id="5" name="Footer Placeholder 4"/>
          <p:cNvSpPr>
            <a:spLocks noGrp="1"/>
          </p:cNvSpPr>
          <p:nvPr>
            <p:ph type="ftr" sz="quarter" idx="11"/>
          </p:nvPr>
        </p:nvSpPr>
        <p:spPr/>
        <p:txBody>
          <a:bodyPr/>
          <a:lstStyle/>
          <a:p>
            <a:r>
              <a:rPr lang="en-IN"/>
              <a:t>by CLOUD TECH BURNER</a:t>
            </a:r>
          </a:p>
        </p:txBody>
      </p:sp>
      <p:sp>
        <p:nvSpPr>
          <p:cNvPr id="6" name="Slide Number Placeholder 5"/>
          <p:cNvSpPr>
            <a:spLocks noGrp="1"/>
          </p:cNvSpPr>
          <p:nvPr>
            <p:ph type="sldNum" sz="quarter" idx="12"/>
          </p:nvPr>
        </p:nvSpPr>
        <p:spPr/>
        <p:txBody>
          <a:bodyPr/>
          <a:lstStyle/>
          <a:p>
            <a:fld id="{FF69F28E-74D2-4197-8113-E96B78FB4CB2}" type="slidenum">
              <a:rPr lang="en-IN" smtClean="0"/>
              <a:t>‹#›</a:t>
            </a:fld>
            <a:endParaRPr lang="en-IN"/>
          </a:p>
        </p:txBody>
      </p:sp>
    </p:spTree>
    <p:extLst>
      <p:ext uri="{BB962C8B-B14F-4D97-AF65-F5344CB8AC3E}">
        <p14:creationId xmlns:p14="http://schemas.microsoft.com/office/powerpoint/2010/main" val="3295692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4FC20-A21B-4B2B-B2D0-3938DC0EF02B}" type="datetime1">
              <a:rPr lang="en-IN" smtClean="0"/>
              <a:t>18-10-2024</a:t>
            </a:fld>
            <a:endParaRPr lang="en-IN"/>
          </a:p>
        </p:txBody>
      </p:sp>
      <p:sp>
        <p:nvSpPr>
          <p:cNvPr id="5" name="Footer Placeholder 4"/>
          <p:cNvSpPr>
            <a:spLocks noGrp="1"/>
          </p:cNvSpPr>
          <p:nvPr>
            <p:ph type="ftr" sz="quarter" idx="11"/>
          </p:nvPr>
        </p:nvSpPr>
        <p:spPr/>
        <p:txBody>
          <a:bodyPr/>
          <a:lstStyle/>
          <a:p>
            <a:r>
              <a:rPr lang="en-IN"/>
              <a:t>by CLOUD TECH BURNER</a:t>
            </a:r>
          </a:p>
        </p:txBody>
      </p:sp>
      <p:sp>
        <p:nvSpPr>
          <p:cNvPr id="6" name="Slide Number Placeholder 5"/>
          <p:cNvSpPr>
            <a:spLocks noGrp="1"/>
          </p:cNvSpPr>
          <p:nvPr>
            <p:ph type="sldNum" sz="quarter" idx="12"/>
          </p:nvPr>
        </p:nvSpPr>
        <p:spPr/>
        <p:txBody>
          <a:bodyPr/>
          <a:lstStyle/>
          <a:p>
            <a:fld id="{FF69F28E-74D2-4197-8113-E96B78FB4CB2}"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162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5544DE-6A0C-4F02-8768-DAA0204F1D8F}" type="datetime1">
              <a:rPr lang="en-IN" smtClean="0"/>
              <a:t>18-10-2024</a:t>
            </a:fld>
            <a:endParaRPr lang="en-IN"/>
          </a:p>
        </p:txBody>
      </p:sp>
      <p:sp>
        <p:nvSpPr>
          <p:cNvPr id="6" name="Footer Placeholder 5"/>
          <p:cNvSpPr>
            <a:spLocks noGrp="1"/>
          </p:cNvSpPr>
          <p:nvPr>
            <p:ph type="ftr" sz="quarter" idx="11"/>
          </p:nvPr>
        </p:nvSpPr>
        <p:spPr/>
        <p:txBody>
          <a:bodyPr/>
          <a:lstStyle/>
          <a:p>
            <a:r>
              <a:rPr lang="en-IN"/>
              <a:t>by CLOUD TECH BURNER</a:t>
            </a:r>
          </a:p>
        </p:txBody>
      </p:sp>
      <p:sp>
        <p:nvSpPr>
          <p:cNvPr id="7" name="Slide Number Placeholder 6"/>
          <p:cNvSpPr>
            <a:spLocks noGrp="1"/>
          </p:cNvSpPr>
          <p:nvPr>
            <p:ph type="sldNum" sz="quarter" idx="12"/>
          </p:nvPr>
        </p:nvSpPr>
        <p:spPr/>
        <p:txBody>
          <a:bodyPr/>
          <a:lstStyle/>
          <a:p>
            <a:fld id="{FF69F28E-74D2-4197-8113-E96B78FB4CB2}" type="slidenum">
              <a:rPr lang="en-IN" smtClean="0"/>
              <a:t>‹#›</a:t>
            </a:fld>
            <a:endParaRPr lang="en-IN"/>
          </a:p>
        </p:txBody>
      </p:sp>
    </p:spTree>
    <p:extLst>
      <p:ext uri="{BB962C8B-B14F-4D97-AF65-F5344CB8AC3E}">
        <p14:creationId xmlns:p14="http://schemas.microsoft.com/office/powerpoint/2010/main" val="1688626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32F9E-7EDE-41F6-A568-6246F8FC8A45}" type="datetime1">
              <a:rPr lang="en-IN" smtClean="0"/>
              <a:t>18-10-2024</a:t>
            </a:fld>
            <a:endParaRPr lang="en-IN"/>
          </a:p>
        </p:txBody>
      </p:sp>
      <p:sp>
        <p:nvSpPr>
          <p:cNvPr id="8" name="Footer Placeholder 7"/>
          <p:cNvSpPr>
            <a:spLocks noGrp="1"/>
          </p:cNvSpPr>
          <p:nvPr>
            <p:ph type="ftr" sz="quarter" idx="11"/>
          </p:nvPr>
        </p:nvSpPr>
        <p:spPr/>
        <p:txBody>
          <a:bodyPr/>
          <a:lstStyle/>
          <a:p>
            <a:r>
              <a:rPr lang="en-IN"/>
              <a:t>by CLOUD TECH BURNER</a:t>
            </a:r>
          </a:p>
        </p:txBody>
      </p:sp>
      <p:sp>
        <p:nvSpPr>
          <p:cNvPr id="9" name="Slide Number Placeholder 8"/>
          <p:cNvSpPr>
            <a:spLocks noGrp="1"/>
          </p:cNvSpPr>
          <p:nvPr>
            <p:ph type="sldNum" sz="quarter" idx="12"/>
          </p:nvPr>
        </p:nvSpPr>
        <p:spPr/>
        <p:txBody>
          <a:bodyPr/>
          <a:lstStyle/>
          <a:p>
            <a:fld id="{FF69F28E-74D2-4197-8113-E96B78FB4CB2}" type="slidenum">
              <a:rPr lang="en-IN" smtClean="0"/>
              <a:t>‹#›</a:t>
            </a:fld>
            <a:endParaRPr lang="en-IN"/>
          </a:p>
        </p:txBody>
      </p:sp>
    </p:spTree>
    <p:extLst>
      <p:ext uri="{BB962C8B-B14F-4D97-AF65-F5344CB8AC3E}">
        <p14:creationId xmlns:p14="http://schemas.microsoft.com/office/powerpoint/2010/main" val="82681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8189B3-4178-4819-85F3-94F94A41A1D3}" type="datetime1">
              <a:rPr lang="en-IN" smtClean="0"/>
              <a:t>18-10-2024</a:t>
            </a:fld>
            <a:endParaRPr lang="en-IN"/>
          </a:p>
        </p:txBody>
      </p:sp>
      <p:sp>
        <p:nvSpPr>
          <p:cNvPr id="4" name="Footer Placeholder 3"/>
          <p:cNvSpPr>
            <a:spLocks noGrp="1"/>
          </p:cNvSpPr>
          <p:nvPr>
            <p:ph type="ftr" sz="quarter" idx="11"/>
          </p:nvPr>
        </p:nvSpPr>
        <p:spPr/>
        <p:txBody>
          <a:bodyPr/>
          <a:lstStyle/>
          <a:p>
            <a:r>
              <a:rPr lang="en-IN"/>
              <a:t>by CLOUD TECH BURNER</a:t>
            </a:r>
          </a:p>
        </p:txBody>
      </p:sp>
      <p:sp>
        <p:nvSpPr>
          <p:cNvPr id="5" name="Slide Number Placeholder 4"/>
          <p:cNvSpPr>
            <a:spLocks noGrp="1"/>
          </p:cNvSpPr>
          <p:nvPr>
            <p:ph type="sldNum" sz="quarter" idx="12"/>
          </p:nvPr>
        </p:nvSpPr>
        <p:spPr/>
        <p:txBody>
          <a:bodyPr/>
          <a:lstStyle/>
          <a:p>
            <a:fld id="{FF69F28E-74D2-4197-8113-E96B78FB4CB2}" type="slidenum">
              <a:rPr lang="en-IN" smtClean="0"/>
              <a:t>‹#›</a:t>
            </a:fld>
            <a:endParaRPr lang="en-IN"/>
          </a:p>
        </p:txBody>
      </p:sp>
    </p:spTree>
    <p:extLst>
      <p:ext uri="{BB962C8B-B14F-4D97-AF65-F5344CB8AC3E}">
        <p14:creationId xmlns:p14="http://schemas.microsoft.com/office/powerpoint/2010/main" val="423853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28214D-F0D4-4DFA-8ED5-C9FAD73D9344}" type="datetime1">
              <a:rPr lang="en-IN" smtClean="0"/>
              <a:t>18-10-2024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by CLOUD TECH BURNER</a:t>
            </a:r>
          </a:p>
        </p:txBody>
      </p:sp>
      <p:sp>
        <p:nvSpPr>
          <p:cNvPr id="9" name="Slide Number Placeholder 8"/>
          <p:cNvSpPr>
            <a:spLocks noGrp="1"/>
          </p:cNvSpPr>
          <p:nvPr>
            <p:ph type="sldNum" sz="quarter" idx="12"/>
          </p:nvPr>
        </p:nvSpPr>
        <p:spPr/>
        <p:txBody>
          <a:bodyPr/>
          <a:lstStyle/>
          <a:p>
            <a:fld id="{FF69F28E-74D2-4197-8113-E96B78FB4CB2}" type="slidenum">
              <a:rPr lang="en-IN" smtClean="0"/>
              <a:t>‹#›</a:t>
            </a:fld>
            <a:endParaRPr lang="en-IN"/>
          </a:p>
        </p:txBody>
      </p:sp>
    </p:spTree>
    <p:extLst>
      <p:ext uri="{BB962C8B-B14F-4D97-AF65-F5344CB8AC3E}">
        <p14:creationId xmlns:p14="http://schemas.microsoft.com/office/powerpoint/2010/main" val="113073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B2465E3-AAF9-493A-9599-121ABD531BCA}" type="datetime1">
              <a:rPr lang="en-IN" smtClean="0"/>
              <a:t>18-10-2024</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IN"/>
              <a:t>by CLOUD TECH BURNER</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F69F28E-74D2-4197-8113-E96B78FB4CB2}" type="slidenum">
              <a:rPr lang="en-IN" smtClean="0"/>
              <a:t>‹#›</a:t>
            </a:fld>
            <a:endParaRPr lang="en-IN"/>
          </a:p>
        </p:txBody>
      </p:sp>
    </p:spTree>
    <p:extLst>
      <p:ext uri="{BB962C8B-B14F-4D97-AF65-F5344CB8AC3E}">
        <p14:creationId xmlns:p14="http://schemas.microsoft.com/office/powerpoint/2010/main" val="4205814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84AFC9-E53E-43DD-A1FA-1B360F99BAC3}" type="datetime1">
              <a:rPr lang="en-IN" smtClean="0"/>
              <a:t>18-10-2024</a:t>
            </a:fld>
            <a:endParaRPr lang="en-IN"/>
          </a:p>
        </p:txBody>
      </p:sp>
      <p:sp>
        <p:nvSpPr>
          <p:cNvPr id="6" name="Footer Placeholder 5"/>
          <p:cNvSpPr>
            <a:spLocks noGrp="1"/>
          </p:cNvSpPr>
          <p:nvPr>
            <p:ph type="ftr" sz="quarter" idx="11"/>
          </p:nvPr>
        </p:nvSpPr>
        <p:spPr/>
        <p:txBody>
          <a:bodyPr/>
          <a:lstStyle/>
          <a:p>
            <a:r>
              <a:rPr lang="en-IN"/>
              <a:t>by CLOUD TECH BURNER</a:t>
            </a:r>
          </a:p>
        </p:txBody>
      </p:sp>
      <p:sp>
        <p:nvSpPr>
          <p:cNvPr id="7" name="Slide Number Placeholder 6"/>
          <p:cNvSpPr>
            <a:spLocks noGrp="1"/>
          </p:cNvSpPr>
          <p:nvPr>
            <p:ph type="sldNum" sz="quarter" idx="12"/>
          </p:nvPr>
        </p:nvSpPr>
        <p:spPr/>
        <p:txBody>
          <a:bodyPr/>
          <a:lstStyle/>
          <a:p>
            <a:fld id="{FF69F28E-74D2-4197-8113-E96B78FB4CB2}" type="slidenum">
              <a:rPr lang="en-IN" smtClean="0"/>
              <a:t>‹#›</a:t>
            </a:fld>
            <a:endParaRPr lang="en-IN"/>
          </a:p>
        </p:txBody>
      </p:sp>
    </p:spTree>
    <p:extLst>
      <p:ext uri="{BB962C8B-B14F-4D97-AF65-F5344CB8AC3E}">
        <p14:creationId xmlns:p14="http://schemas.microsoft.com/office/powerpoint/2010/main" val="261085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1000"/>
            <a:lum/>
          </a:blip>
          <a:srcRect/>
          <a:stretch>
            <a:fillRect l="-3000" r="-3000"/>
          </a:stretch>
        </a:blip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C72CAD2-E8FE-495D-97B4-112F2580EA64}" type="datetime1">
              <a:rPr lang="en-IN" smtClean="0"/>
              <a:t>18-10-2024</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by CLOUD TECH BURNER</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F69F28E-74D2-4197-8113-E96B78FB4CB2}" type="slidenum">
              <a:rPr lang="en-IN" smtClean="0"/>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85630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277D03-67EA-9209-A53A-2BC9BF0DB8AE}"/>
              </a:ext>
            </a:extLst>
          </p:cNvPr>
          <p:cNvSpPr/>
          <p:nvPr/>
        </p:nvSpPr>
        <p:spPr>
          <a:xfrm>
            <a:off x="748565" y="728660"/>
            <a:ext cx="7924662" cy="3785652"/>
          </a:xfrm>
          <a:prstGeom prst="rect">
            <a:avLst/>
          </a:prstGeom>
          <a:noFill/>
        </p:spPr>
        <p:txBody>
          <a:bodyPr wrap="square" lIns="91440" tIns="45720" rIns="91440" bIns="45720">
            <a:spAutoFit/>
          </a:bodyPr>
          <a:lstStyle/>
          <a:p>
            <a:pPr algn="ctr"/>
            <a:r>
              <a:rPr lang="en-IN" sz="6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Some Most Important Interview </a:t>
            </a:r>
            <a:br>
              <a:rPr lang="en-IN" sz="6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r>
              <a:rPr lang="en-IN" sz="6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Questions and Answers on DOCKER</a:t>
            </a:r>
          </a:p>
        </p:txBody>
      </p:sp>
    </p:spTree>
    <p:extLst>
      <p:ext uri="{BB962C8B-B14F-4D97-AF65-F5344CB8AC3E}">
        <p14:creationId xmlns:p14="http://schemas.microsoft.com/office/powerpoint/2010/main" val="2795235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713790" y="401086"/>
            <a:ext cx="7935687" cy="671934"/>
          </a:xfrm>
        </p:spPr>
        <p:txBody>
          <a:bodyPr>
            <a:normAutofit fontScale="90000"/>
          </a:bodyPr>
          <a:lstStyle/>
          <a:p>
            <a:pPr algn="ctr"/>
            <a:r>
              <a:rPr lang="en-IN" sz="3600" b="1" kern="100" dirty="0">
                <a:latin typeface="Calibri" panose="020F0502020204030204" pitchFamily="34" charset="0"/>
                <a:ea typeface="Calibri" panose="020F0502020204030204" pitchFamily="34" charset="0"/>
                <a:cs typeface="Mangal" panose="02040503050203030202" pitchFamily="18" charset="0"/>
              </a:rPr>
              <a:t>Q9. How can you secure Docker containers?</a:t>
            </a:r>
            <a:endParaRPr lang="en-IN" sz="8800" dirty="0"/>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268963"/>
            <a:ext cx="8262257" cy="4086808"/>
          </a:xfrm>
        </p:spPr>
        <p:txBody>
          <a:bodyPr>
            <a:normAutofit fontScale="62500" lnSpcReduction="20000"/>
          </a:bodyPr>
          <a:lstStyle/>
          <a:p>
            <a:endParaRPr lang="en-IN" dirty="0">
              <a:effectLst/>
            </a:endParaRPr>
          </a:p>
          <a:p>
            <a:pPr marL="557213" lvl="1" indent="-214313" algn="just">
              <a:lnSpc>
                <a:spcPct val="107000"/>
              </a:lnSpc>
              <a:spcAft>
                <a:spcPts val="600"/>
              </a:spcAft>
              <a:buSzPts val="1000"/>
              <a:buFont typeface="Symbol" panose="05050102010706020507" pitchFamily="18" charset="2"/>
              <a:buChar char=""/>
              <a:tabLst>
                <a:tab pos="685800" algn="l"/>
              </a:tabLst>
            </a:pPr>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 Secure Docker containers by regularly updating base images, minimizing the attack surface, implementing least privilege principles, using Docker Content Trust (DCT), and monitoring container activities. Additionally, leverage tools like Docker Bench for Security to perform security assessments.</a:t>
            </a:r>
          </a:p>
        </p:txBody>
      </p:sp>
    </p:spTree>
    <p:extLst>
      <p:ext uri="{BB962C8B-B14F-4D97-AF65-F5344CB8AC3E}">
        <p14:creationId xmlns:p14="http://schemas.microsoft.com/office/powerpoint/2010/main" val="119436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604156" y="830295"/>
            <a:ext cx="7935687" cy="671934"/>
          </a:xfrm>
        </p:spPr>
        <p:txBody>
          <a:bodyPr>
            <a:normAutofit fontScale="90000"/>
          </a:bodyPr>
          <a:lstStyle/>
          <a:p>
            <a:pPr algn="just"/>
            <a:r>
              <a:rPr lang="en-IN" sz="3600" b="1" kern="100" dirty="0">
                <a:latin typeface="Calibri" panose="020F0502020204030204" pitchFamily="34" charset="0"/>
                <a:ea typeface="Calibri" panose="020F0502020204030204" pitchFamily="34" charset="0"/>
                <a:cs typeface="Mangal" panose="02040503050203030202" pitchFamily="18" charset="0"/>
              </a:rPr>
              <a:t>Q1. Scenario: Explain the process of troubleshooting a container that fails to start.</a:t>
            </a:r>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6" y="1502229"/>
            <a:ext cx="8262257" cy="4086808"/>
          </a:xfrm>
        </p:spPr>
        <p:txBody>
          <a:bodyPr>
            <a:normAutofit fontScale="70000" lnSpcReduction="20000"/>
          </a:bodyPr>
          <a:lstStyle/>
          <a:p>
            <a:endParaRPr lang="en-IN" dirty="0">
              <a:effectLst/>
            </a:endParaRPr>
          </a:p>
          <a:p>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endParaRPr lang="en-IN" dirty="0"/>
          </a:p>
          <a:p>
            <a:pPr lvl="1"/>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Start by checking the container logs using </a:t>
            </a:r>
            <a:r>
              <a:rPr lang="en-IN" sz="5100" b="1" kern="100" dirty="0">
                <a:solidFill>
                  <a:srgbClr val="FF0000"/>
                </a:solidFill>
                <a:latin typeface="Calibri" panose="020F0502020204030204" pitchFamily="34" charset="0"/>
                <a:ea typeface="Calibri" panose="020F0502020204030204" pitchFamily="34" charset="0"/>
                <a:cs typeface="Mangal" panose="02040503050203030202" pitchFamily="18" charset="0"/>
              </a:rPr>
              <a:t>docker logs &lt;</a:t>
            </a:r>
            <a:r>
              <a:rPr lang="en-IN" sz="5100" b="1" kern="100" dirty="0" err="1">
                <a:solidFill>
                  <a:srgbClr val="FF0000"/>
                </a:solidFill>
                <a:latin typeface="Calibri" panose="020F0502020204030204" pitchFamily="34" charset="0"/>
                <a:ea typeface="Calibri" panose="020F0502020204030204" pitchFamily="34" charset="0"/>
                <a:cs typeface="Mangal" panose="02040503050203030202" pitchFamily="18" charset="0"/>
              </a:rPr>
              <a:t>container_id</a:t>
            </a:r>
            <a:r>
              <a:rPr lang="en-IN" sz="5100" b="1" kern="100" dirty="0">
                <a:solidFill>
                  <a:srgbClr val="FF0000"/>
                </a:solidFill>
                <a:latin typeface="Calibri" panose="020F0502020204030204" pitchFamily="34" charset="0"/>
                <a:ea typeface="Calibri" panose="020F0502020204030204" pitchFamily="34" charset="0"/>
                <a:cs typeface="Mangal" panose="02040503050203030202" pitchFamily="18" charset="0"/>
              </a:rPr>
              <a:t>&gt; </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to identify any error messages. Inspect the container's configuration, ensure necessary ports are available, and verify that dependencies are correctly installed within the container.</a:t>
            </a:r>
          </a:p>
        </p:txBody>
      </p:sp>
      <p:sp>
        <p:nvSpPr>
          <p:cNvPr id="4" name="Title 1">
            <a:extLst>
              <a:ext uri="{FF2B5EF4-FFF2-40B4-BE49-F238E27FC236}">
                <a16:creationId xmlns:a16="http://schemas.microsoft.com/office/drawing/2014/main" id="{CB01CF82-5590-F4A8-96EB-190BBB414452}"/>
              </a:ext>
            </a:extLst>
          </p:cNvPr>
          <p:cNvSpPr txBox="1">
            <a:spLocks/>
          </p:cNvSpPr>
          <p:nvPr/>
        </p:nvSpPr>
        <p:spPr>
          <a:xfrm>
            <a:off x="681132" y="0"/>
            <a:ext cx="7935687" cy="67193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IN" sz="3600" b="1" u="sng" kern="100" dirty="0">
                <a:solidFill>
                  <a:srgbClr val="FF0000"/>
                </a:solidFill>
                <a:latin typeface="Calibri" panose="020F0502020204030204" pitchFamily="34" charset="0"/>
                <a:ea typeface="Calibri" panose="020F0502020204030204" pitchFamily="34" charset="0"/>
                <a:cs typeface="Mangal" panose="02040503050203030202" pitchFamily="18" charset="0"/>
              </a:rPr>
              <a:t>Some Scenario Based Questions</a:t>
            </a:r>
            <a:endParaRPr lang="en-IN" sz="8800" u="sng" dirty="0">
              <a:solidFill>
                <a:srgbClr val="FF0000"/>
              </a:solidFill>
            </a:endParaRPr>
          </a:p>
        </p:txBody>
      </p:sp>
    </p:spTree>
    <p:extLst>
      <p:ext uri="{BB962C8B-B14F-4D97-AF65-F5344CB8AC3E}">
        <p14:creationId xmlns:p14="http://schemas.microsoft.com/office/powerpoint/2010/main" val="198220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681132" y="984871"/>
            <a:ext cx="7935687" cy="671934"/>
          </a:xfrm>
        </p:spPr>
        <p:txBody>
          <a:bodyPr>
            <a:normAutofit fontScale="90000"/>
          </a:bodyPr>
          <a:lstStyle/>
          <a:p>
            <a:pPr algn="just"/>
            <a:r>
              <a:rPr lang="en-IN" sz="3600" b="1" kern="100" dirty="0">
                <a:latin typeface="Calibri" panose="020F0502020204030204" pitchFamily="34" charset="0"/>
                <a:ea typeface="Calibri" panose="020F0502020204030204" pitchFamily="34" charset="0"/>
                <a:cs typeface="Mangal" panose="02040503050203030202" pitchFamily="18" charset="0"/>
              </a:rPr>
              <a:t>Q2. Scenario: You want to scale a web application running in a Docker swarm. How would you achieve this?</a:t>
            </a:r>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786321"/>
            <a:ext cx="8262257" cy="4086808"/>
          </a:xfrm>
        </p:spPr>
        <p:txBody>
          <a:bodyPr>
            <a:normAutofit fontScale="70000" lnSpcReduction="20000"/>
          </a:bodyPr>
          <a:lstStyle/>
          <a:p>
            <a:endParaRPr lang="en-IN" dirty="0">
              <a:effectLst/>
            </a:endParaRPr>
          </a:p>
          <a:p>
            <a:pPr marL="557213" lvl="1" indent="-214313" algn="just">
              <a:lnSpc>
                <a:spcPct val="107000"/>
              </a:lnSpc>
              <a:spcAft>
                <a:spcPts val="600"/>
              </a:spcAft>
              <a:buSzPts val="1000"/>
              <a:buFont typeface="Symbol" panose="05050102010706020507" pitchFamily="18" charset="2"/>
              <a:buChar char=""/>
              <a:tabLst>
                <a:tab pos="685800" algn="l"/>
              </a:tabLst>
            </a:pPr>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Use the </a:t>
            </a:r>
            <a:r>
              <a:rPr lang="en-IN" sz="5100" b="1" kern="100" dirty="0">
                <a:solidFill>
                  <a:srgbClr val="FF0000"/>
                </a:solidFill>
                <a:latin typeface="Calibri" panose="020F0502020204030204" pitchFamily="34" charset="0"/>
                <a:ea typeface="Calibri" panose="020F0502020204030204" pitchFamily="34" charset="0"/>
                <a:cs typeface="Mangal" panose="02040503050203030202" pitchFamily="18" charset="0"/>
              </a:rPr>
              <a:t>docker service scale</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 command to scale the service. </a:t>
            </a:r>
          </a:p>
          <a:p>
            <a:pPr marL="342900" lvl="1" algn="just">
              <a:lnSpc>
                <a:spcPct val="107000"/>
              </a:lnSpc>
              <a:spcAft>
                <a:spcPts val="600"/>
              </a:spcAft>
              <a:buSzPts val="1000"/>
              <a:tabLst>
                <a:tab pos="685800" algn="l"/>
              </a:tabLst>
            </a:pP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For example,</a:t>
            </a:r>
          </a:p>
          <a:p>
            <a:pPr marL="342900" lvl="1" algn="just">
              <a:lnSpc>
                <a:spcPct val="107000"/>
              </a:lnSpc>
              <a:spcAft>
                <a:spcPts val="600"/>
              </a:spcAft>
              <a:buSzPts val="1000"/>
              <a:tabLst>
                <a:tab pos="685800" algn="l"/>
              </a:tabLst>
            </a:pPr>
            <a:r>
              <a:rPr lang="en-IN" sz="5100" b="1" kern="100" dirty="0">
                <a:solidFill>
                  <a:srgbClr val="FF0000"/>
                </a:solidFill>
                <a:latin typeface="Calibri" panose="020F0502020204030204" pitchFamily="34" charset="0"/>
                <a:ea typeface="Calibri" panose="020F0502020204030204" pitchFamily="34" charset="0"/>
                <a:cs typeface="Mangal" panose="02040503050203030202" pitchFamily="18" charset="0"/>
              </a:rPr>
              <a:t>docker service scale web-app=3</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 scales the "web-app" service to three replicas.</a:t>
            </a:r>
          </a:p>
        </p:txBody>
      </p:sp>
    </p:spTree>
    <p:extLst>
      <p:ext uri="{BB962C8B-B14F-4D97-AF65-F5344CB8AC3E}">
        <p14:creationId xmlns:p14="http://schemas.microsoft.com/office/powerpoint/2010/main" val="160738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844418" y="830295"/>
            <a:ext cx="7935687" cy="671934"/>
          </a:xfrm>
        </p:spPr>
        <p:txBody>
          <a:bodyPr>
            <a:normAutofit fontScale="90000"/>
          </a:bodyPr>
          <a:lstStyle/>
          <a:p>
            <a:pPr algn="just"/>
            <a:r>
              <a:rPr lang="en-IN" sz="3600" b="1" kern="100" dirty="0">
                <a:latin typeface="Calibri" panose="020F0502020204030204" pitchFamily="34" charset="0"/>
                <a:ea typeface="Calibri" panose="020F0502020204030204" pitchFamily="34" charset="0"/>
                <a:cs typeface="Mangal" panose="02040503050203030202" pitchFamily="18" charset="0"/>
              </a:rPr>
              <a:t>Q3. Scenario: Describe how you would update a running Docker container without causing downtime.</a:t>
            </a:r>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502229"/>
            <a:ext cx="8262257" cy="4086808"/>
          </a:xfrm>
        </p:spPr>
        <p:txBody>
          <a:bodyPr>
            <a:normAutofit fontScale="62500" lnSpcReduction="20000"/>
          </a:bodyPr>
          <a:lstStyle/>
          <a:p>
            <a:endParaRPr lang="en-IN" dirty="0">
              <a:effectLst/>
            </a:endParaRPr>
          </a:p>
          <a:p>
            <a:pPr marL="557213" lvl="1" indent="-214313" algn="just">
              <a:lnSpc>
                <a:spcPct val="107000"/>
              </a:lnSpc>
              <a:spcAft>
                <a:spcPts val="600"/>
              </a:spcAft>
              <a:buSzPts val="1000"/>
              <a:buFont typeface="Symbol" panose="05050102010706020507" pitchFamily="18" charset="2"/>
              <a:buChar char=""/>
              <a:tabLst>
                <a:tab pos="685800" algn="l"/>
              </a:tabLst>
            </a:pPr>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Use rolling updates by updating the service with </a:t>
            </a:r>
          </a:p>
          <a:p>
            <a:pPr marL="557213" lvl="1" indent="-214313" algn="just">
              <a:lnSpc>
                <a:spcPct val="107000"/>
              </a:lnSpc>
              <a:spcAft>
                <a:spcPts val="600"/>
              </a:spcAft>
              <a:buSzPts val="1000"/>
              <a:buFont typeface="Symbol" panose="05050102010706020507" pitchFamily="18" charset="2"/>
              <a:buChar char=""/>
              <a:tabLst>
                <a:tab pos="685800" algn="l"/>
              </a:tabLst>
            </a:pPr>
            <a:r>
              <a:rPr lang="en-IN" sz="5100" b="1" kern="100" dirty="0">
                <a:solidFill>
                  <a:srgbClr val="FF0000"/>
                </a:solidFill>
                <a:latin typeface="Calibri" panose="020F0502020204030204" pitchFamily="34" charset="0"/>
                <a:ea typeface="Calibri" panose="020F0502020204030204" pitchFamily="34" charset="0"/>
                <a:cs typeface="Mangal" panose="02040503050203030202" pitchFamily="18" charset="0"/>
              </a:rPr>
              <a:t>docker service update --image &lt;</a:t>
            </a:r>
            <a:r>
              <a:rPr lang="en-IN" sz="5100" b="1" kern="100" dirty="0" err="1">
                <a:solidFill>
                  <a:srgbClr val="FF0000"/>
                </a:solidFill>
                <a:latin typeface="Calibri" panose="020F0502020204030204" pitchFamily="34" charset="0"/>
                <a:ea typeface="Calibri" panose="020F0502020204030204" pitchFamily="34" charset="0"/>
                <a:cs typeface="Mangal" panose="02040503050203030202" pitchFamily="18" charset="0"/>
              </a:rPr>
              <a:t>new_image</a:t>
            </a:r>
            <a:r>
              <a:rPr lang="en-IN" sz="5100" b="1" kern="100" dirty="0">
                <a:solidFill>
                  <a:srgbClr val="FF0000"/>
                </a:solidFill>
                <a:latin typeface="Calibri" panose="020F0502020204030204" pitchFamily="34" charset="0"/>
                <a:ea typeface="Calibri" panose="020F0502020204030204" pitchFamily="34" charset="0"/>
                <a:cs typeface="Mangal" panose="02040503050203030202" pitchFamily="18" charset="0"/>
              </a:rPr>
              <a:t>&gt; </a:t>
            </a:r>
          </a:p>
          <a:p>
            <a:pPr marL="342900" lvl="1" algn="just">
              <a:lnSpc>
                <a:spcPct val="107000"/>
              </a:lnSpc>
              <a:spcAft>
                <a:spcPts val="600"/>
              </a:spcAft>
              <a:buSzPts val="1000"/>
              <a:tabLst>
                <a:tab pos="685800" algn="l"/>
              </a:tabLst>
            </a:pP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command. Docker Swarm or Kubernetes can automatically update containers one at a time, ensuring continuous availability.</a:t>
            </a:r>
          </a:p>
        </p:txBody>
      </p:sp>
    </p:spTree>
    <p:extLst>
      <p:ext uri="{BB962C8B-B14F-4D97-AF65-F5344CB8AC3E}">
        <p14:creationId xmlns:p14="http://schemas.microsoft.com/office/powerpoint/2010/main" val="197445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844418" y="830295"/>
            <a:ext cx="7935687" cy="671934"/>
          </a:xfrm>
        </p:spPr>
        <p:txBody>
          <a:bodyPr>
            <a:normAutofit fontScale="90000"/>
          </a:bodyPr>
          <a:lstStyle/>
          <a:p>
            <a:pPr algn="ctr"/>
            <a:r>
              <a:rPr lang="en-IN" sz="3600" b="1" kern="100" dirty="0">
                <a:latin typeface="Calibri" panose="020F0502020204030204" pitchFamily="34" charset="0"/>
                <a:ea typeface="Calibri" panose="020F0502020204030204" pitchFamily="34" charset="0"/>
                <a:cs typeface="Mangal" panose="02040503050203030202" pitchFamily="18" charset="0"/>
              </a:rPr>
              <a:t>Q4. Scenario: You need to share environment variables securely between Docker containers. How would you accomplish this?</a:t>
            </a:r>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268963"/>
            <a:ext cx="8262257" cy="4086808"/>
          </a:xfrm>
        </p:spPr>
        <p:txBody>
          <a:bodyPr>
            <a:normAutofit fontScale="77500" lnSpcReduction="20000"/>
          </a:bodyPr>
          <a:lstStyle/>
          <a:p>
            <a:endParaRPr lang="en-IN" dirty="0">
              <a:effectLst/>
            </a:endParaRPr>
          </a:p>
          <a:p>
            <a:pPr marL="557213" lvl="1" indent="-214313" algn="just">
              <a:lnSpc>
                <a:spcPct val="107000"/>
              </a:lnSpc>
              <a:spcAft>
                <a:spcPts val="600"/>
              </a:spcAft>
              <a:buSzPts val="1000"/>
              <a:buFont typeface="Symbol" panose="05050102010706020507" pitchFamily="18" charset="2"/>
              <a:buChar char=""/>
              <a:tabLst>
                <a:tab pos="685800" algn="l"/>
              </a:tabLst>
            </a:pPr>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Use Docker Secrets to securely manage sensitive data like passwords or API keys. Secrets are encrypted during transit and at rest, ensuring that only authorized containers can access them.</a:t>
            </a:r>
          </a:p>
        </p:txBody>
      </p:sp>
    </p:spTree>
    <p:extLst>
      <p:ext uri="{BB962C8B-B14F-4D97-AF65-F5344CB8AC3E}">
        <p14:creationId xmlns:p14="http://schemas.microsoft.com/office/powerpoint/2010/main" val="233203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844418" y="830295"/>
            <a:ext cx="7935687" cy="671934"/>
          </a:xfrm>
        </p:spPr>
        <p:txBody>
          <a:bodyPr>
            <a:normAutofit fontScale="90000"/>
          </a:bodyPr>
          <a:lstStyle/>
          <a:p>
            <a:pPr algn="ctr"/>
            <a:r>
              <a:rPr lang="en-IN" sz="3600" b="1" kern="100" dirty="0">
                <a:latin typeface="Calibri" panose="020F0502020204030204" pitchFamily="34" charset="0"/>
                <a:ea typeface="Calibri" panose="020F0502020204030204" pitchFamily="34" charset="0"/>
                <a:cs typeface="Mangal" panose="02040503050203030202" pitchFamily="18" charset="0"/>
              </a:rPr>
              <a:t>Q5. Scenario: Explain the differences between the "COPY" and "ADD" commands in a </a:t>
            </a:r>
            <a:r>
              <a:rPr lang="en-IN" sz="3600" b="1" kern="100" dirty="0" err="1">
                <a:latin typeface="Calibri" panose="020F0502020204030204" pitchFamily="34" charset="0"/>
                <a:ea typeface="Calibri" panose="020F0502020204030204" pitchFamily="34" charset="0"/>
                <a:cs typeface="Mangal" panose="02040503050203030202" pitchFamily="18" charset="0"/>
              </a:rPr>
              <a:t>Dockerfile</a:t>
            </a:r>
            <a:r>
              <a:rPr lang="en-IN" sz="3600" b="1" kern="100" dirty="0">
                <a:latin typeface="Calibri" panose="020F0502020204030204" pitchFamily="34" charset="0"/>
                <a:ea typeface="Calibri" panose="020F0502020204030204" pitchFamily="34" charset="0"/>
                <a:cs typeface="Mangal" panose="02040503050203030202" pitchFamily="18" charset="0"/>
              </a:rPr>
              <a:t>.</a:t>
            </a:r>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268963"/>
            <a:ext cx="8262257" cy="4086808"/>
          </a:xfrm>
        </p:spPr>
        <p:txBody>
          <a:bodyPr>
            <a:normAutofit fontScale="70000" lnSpcReduction="20000"/>
          </a:bodyPr>
          <a:lstStyle/>
          <a:p>
            <a:endParaRPr lang="en-IN" dirty="0">
              <a:effectLst/>
            </a:endParaRPr>
          </a:p>
          <a:p>
            <a:pPr marL="557213" lvl="1" indent="-214313" algn="just">
              <a:lnSpc>
                <a:spcPct val="107000"/>
              </a:lnSpc>
              <a:spcAft>
                <a:spcPts val="600"/>
              </a:spcAft>
              <a:buSzPts val="1000"/>
              <a:buFont typeface="Symbol" panose="05050102010706020507" pitchFamily="18" charset="2"/>
              <a:buChar char=""/>
              <a:tabLst>
                <a:tab pos="685800" algn="l"/>
              </a:tabLst>
            </a:pPr>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Both commands copy files into the image, but "ADD" has additional features like decompressing </a:t>
            </a:r>
            <a:r>
              <a:rPr lang="en-IN" sz="5100" b="1" kern="100" dirty="0" err="1">
                <a:solidFill>
                  <a:srgbClr val="0070C0"/>
                </a:solidFill>
                <a:latin typeface="Calibri" panose="020F0502020204030204" pitchFamily="34" charset="0"/>
                <a:ea typeface="Calibri" panose="020F0502020204030204" pitchFamily="34" charset="0"/>
                <a:cs typeface="Mangal" panose="02040503050203030202" pitchFamily="18" charset="0"/>
              </a:rPr>
              <a:t>tarballs</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 and fetching remote URLs. In general, use "COPY" for local files and "ADD" when additional functionality is required.</a:t>
            </a:r>
          </a:p>
        </p:txBody>
      </p:sp>
    </p:spTree>
    <p:extLst>
      <p:ext uri="{BB962C8B-B14F-4D97-AF65-F5344CB8AC3E}">
        <p14:creationId xmlns:p14="http://schemas.microsoft.com/office/powerpoint/2010/main" val="374681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713790" y="401086"/>
            <a:ext cx="7935687" cy="671934"/>
          </a:xfrm>
        </p:spPr>
        <p:txBody>
          <a:bodyPr>
            <a:normAutofit/>
          </a:bodyPr>
          <a:lstStyle/>
          <a:p>
            <a:pPr algn="ctr"/>
            <a:r>
              <a:rPr lang="en-IN" sz="3600" b="1" kern="100" dirty="0">
                <a:latin typeface="Calibri" panose="020F0502020204030204" pitchFamily="34" charset="0"/>
                <a:ea typeface="Calibri" panose="020F0502020204030204" pitchFamily="34" charset="0"/>
                <a:cs typeface="Mangal" panose="02040503050203030202" pitchFamily="18" charset="0"/>
              </a:rPr>
              <a:t>Q1. What is Docker, and why is it used?</a:t>
            </a:r>
            <a:endParaRPr lang="en-IN" sz="8800" dirty="0"/>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268963"/>
            <a:ext cx="8262257" cy="4086808"/>
          </a:xfrm>
        </p:spPr>
        <p:txBody>
          <a:bodyPr>
            <a:normAutofit fontScale="70000" lnSpcReduction="20000"/>
          </a:bodyPr>
          <a:lstStyle/>
          <a:p>
            <a:endParaRPr lang="en-IN" dirty="0">
              <a:effectLst/>
            </a:endParaRPr>
          </a:p>
          <a:p>
            <a:pPr marL="557213" lvl="1" indent="-214313" algn="just">
              <a:lnSpc>
                <a:spcPct val="107000"/>
              </a:lnSpc>
              <a:spcAft>
                <a:spcPts val="600"/>
              </a:spcAft>
              <a:buSzPts val="1000"/>
              <a:buFont typeface="Symbol" panose="05050102010706020507" pitchFamily="18" charset="2"/>
              <a:buChar char=""/>
              <a:tabLst>
                <a:tab pos="685800" algn="l"/>
              </a:tabLst>
            </a:pPr>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Docker is a containerization platform that simplifies the process of deploying and managing applications. It allows developers to package applications and their dependencies into containers, ensuring consistency across different environments.</a:t>
            </a:r>
          </a:p>
        </p:txBody>
      </p:sp>
    </p:spTree>
    <p:extLst>
      <p:ext uri="{BB962C8B-B14F-4D97-AF65-F5344CB8AC3E}">
        <p14:creationId xmlns:p14="http://schemas.microsoft.com/office/powerpoint/2010/main" val="273614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713790" y="401086"/>
            <a:ext cx="7935687" cy="671934"/>
          </a:xfrm>
        </p:spPr>
        <p:txBody>
          <a:bodyPr>
            <a:noAutofit/>
          </a:bodyPr>
          <a:lstStyle/>
          <a:p>
            <a:pPr algn="ctr"/>
            <a:r>
              <a:rPr lang="en-IN" sz="2800" b="1" dirty="0"/>
              <a:t>Q2. Explain the difference between a Docker container and a virtual machine.</a:t>
            </a:r>
            <a:endParaRPr lang="en-IN" sz="3200" dirty="0"/>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268963"/>
            <a:ext cx="8262257" cy="4086808"/>
          </a:xfrm>
        </p:spPr>
        <p:txBody>
          <a:bodyPr>
            <a:normAutofit fontScale="70000" lnSpcReduction="20000"/>
          </a:bodyPr>
          <a:lstStyle/>
          <a:p>
            <a:endParaRPr lang="en-IN" dirty="0">
              <a:effectLst/>
            </a:endParaRPr>
          </a:p>
          <a:p>
            <a:r>
              <a:rPr lang="en-IN" sz="5100" i="1" kern="100" dirty="0">
                <a:latin typeface="Calibri" panose="020F0502020204030204" pitchFamily="34" charset="0"/>
                <a:ea typeface="Calibri" panose="020F0502020204030204" pitchFamily="34" charset="0"/>
                <a:cs typeface="Mangal" panose="02040503050203030202" pitchFamily="18" charset="0"/>
              </a:rPr>
              <a:t>Answer: </a:t>
            </a:r>
            <a:r>
              <a:rPr lang="en-IN" sz="5100" kern="100" dirty="0">
                <a:latin typeface="Calibri" panose="020F0502020204030204" pitchFamily="34" charset="0"/>
                <a:ea typeface="Calibri" panose="020F0502020204030204" pitchFamily="34" charset="0"/>
                <a:cs typeface="Mangal" panose="02040503050203030202" pitchFamily="18" charset="0"/>
              </a:rPr>
              <a:t> </a:t>
            </a:r>
            <a:r>
              <a:rPr lang="en-IN" sz="5100" b="1" kern="100" cap="all" spc="200" dirty="0">
                <a:solidFill>
                  <a:srgbClr val="0070C0"/>
                </a:solidFill>
                <a:latin typeface="Calibri" panose="020F0502020204030204" pitchFamily="34" charset="0"/>
                <a:ea typeface="Calibri" panose="020F0502020204030204" pitchFamily="34" charset="0"/>
                <a:cs typeface="Mangal" panose="02040503050203030202" pitchFamily="18" charset="0"/>
              </a:rPr>
              <a:t>Docker containers share the host OS kernel, making them lightweight and efficient compared to virtual machines. Containers encapsulate the application and dependencies, while VMs emulate an entire operating system.</a:t>
            </a:r>
          </a:p>
          <a:p>
            <a:pPr marL="557213" lvl="1" indent="-214313" algn="just">
              <a:lnSpc>
                <a:spcPct val="107000"/>
              </a:lnSpc>
              <a:spcAft>
                <a:spcPts val="600"/>
              </a:spcAft>
              <a:buSzPts val="1000"/>
              <a:buFont typeface="Symbol" panose="05050102010706020507" pitchFamily="18" charset="2"/>
              <a:buChar char=""/>
              <a:tabLst>
                <a:tab pos="685800" algn="l"/>
              </a:tabLst>
            </a:pPr>
            <a:endPar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28074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713790" y="401086"/>
            <a:ext cx="7935687" cy="671934"/>
          </a:xfrm>
        </p:spPr>
        <p:txBody>
          <a:bodyPr>
            <a:normAutofit fontScale="90000"/>
          </a:bodyPr>
          <a:lstStyle/>
          <a:p>
            <a:pPr algn="ctr"/>
            <a:r>
              <a:rPr lang="en-IN" sz="3600" b="1" kern="100" dirty="0">
                <a:latin typeface="Calibri" panose="020F0502020204030204" pitchFamily="34" charset="0"/>
                <a:ea typeface="Calibri" panose="020F0502020204030204" pitchFamily="34" charset="0"/>
                <a:cs typeface="Mangal" panose="02040503050203030202" pitchFamily="18" charset="0"/>
              </a:rPr>
              <a:t>Q3. How does Docker ensure isolation between containers?</a:t>
            </a:r>
            <a:endParaRPr lang="en-IN" sz="8800" dirty="0"/>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268963"/>
            <a:ext cx="8262257" cy="4086808"/>
          </a:xfrm>
        </p:spPr>
        <p:txBody>
          <a:bodyPr>
            <a:normAutofit fontScale="70000" lnSpcReduction="20000"/>
          </a:bodyPr>
          <a:lstStyle/>
          <a:p>
            <a:endParaRPr lang="en-IN" dirty="0">
              <a:effectLst/>
            </a:endParaRPr>
          </a:p>
          <a:p>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endParaRPr lang="en-IN" dirty="0"/>
          </a:p>
          <a:p>
            <a:pPr lvl="1" algn="just"/>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Docker uses features of the Linux kernel, such as </a:t>
            </a:r>
            <a:r>
              <a:rPr lang="en-IN" sz="5100" b="1" kern="100" dirty="0" err="1">
                <a:solidFill>
                  <a:srgbClr val="0070C0"/>
                </a:solidFill>
                <a:latin typeface="Calibri" panose="020F0502020204030204" pitchFamily="34" charset="0"/>
                <a:ea typeface="Calibri" panose="020F0502020204030204" pitchFamily="34" charset="0"/>
                <a:cs typeface="Mangal" panose="02040503050203030202" pitchFamily="18" charset="0"/>
              </a:rPr>
              <a:t>cgroups</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 and namespaces, to provide isolation between containers. Each container has its own filesystem, process space, and network, ensuring independence from other containers.</a:t>
            </a:r>
          </a:p>
        </p:txBody>
      </p:sp>
    </p:spTree>
    <p:extLst>
      <p:ext uri="{BB962C8B-B14F-4D97-AF65-F5344CB8AC3E}">
        <p14:creationId xmlns:p14="http://schemas.microsoft.com/office/powerpoint/2010/main" val="133032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713790" y="401086"/>
            <a:ext cx="7935687" cy="671934"/>
          </a:xfrm>
        </p:spPr>
        <p:txBody>
          <a:bodyPr>
            <a:normAutofit fontScale="90000"/>
          </a:bodyPr>
          <a:lstStyle/>
          <a:p>
            <a:pPr algn="ctr"/>
            <a:r>
              <a:rPr lang="en-IN" sz="3600" b="1" kern="100" dirty="0">
                <a:latin typeface="Calibri" panose="020F0502020204030204" pitchFamily="34" charset="0"/>
                <a:ea typeface="Calibri" panose="020F0502020204030204" pitchFamily="34" charset="0"/>
                <a:cs typeface="Mangal" panose="02040503050203030202" pitchFamily="18" charset="0"/>
              </a:rPr>
              <a:t>Q4. What is the significance of the </a:t>
            </a:r>
            <a:r>
              <a:rPr lang="en-IN" sz="3600" b="1" kern="100" dirty="0" err="1">
                <a:latin typeface="Calibri" panose="020F0502020204030204" pitchFamily="34" charset="0"/>
                <a:ea typeface="Calibri" panose="020F0502020204030204" pitchFamily="34" charset="0"/>
                <a:cs typeface="Mangal" panose="02040503050203030202" pitchFamily="18" charset="0"/>
              </a:rPr>
              <a:t>Dockerfile</a:t>
            </a:r>
            <a:r>
              <a:rPr lang="en-IN" sz="3600" b="1" kern="100" dirty="0">
                <a:latin typeface="Calibri" panose="020F0502020204030204" pitchFamily="34" charset="0"/>
                <a:ea typeface="Calibri" panose="020F0502020204030204" pitchFamily="34" charset="0"/>
                <a:cs typeface="Mangal" panose="02040503050203030202" pitchFamily="18" charset="0"/>
              </a:rPr>
              <a:t> in containerization?</a:t>
            </a:r>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268963"/>
            <a:ext cx="8262257" cy="4086808"/>
          </a:xfrm>
        </p:spPr>
        <p:txBody>
          <a:bodyPr>
            <a:normAutofit fontScale="70000" lnSpcReduction="20000"/>
          </a:bodyPr>
          <a:lstStyle/>
          <a:p>
            <a:endParaRPr lang="en-IN" dirty="0">
              <a:effectLst/>
            </a:endParaRPr>
          </a:p>
          <a:p>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endParaRPr lang="en-IN" dirty="0"/>
          </a:p>
          <a:p>
            <a:pPr lvl="1" algn="just"/>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A </a:t>
            </a:r>
            <a:r>
              <a:rPr lang="en-IN" sz="5100" b="1" kern="100" dirty="0" err="1">
                <a:solidFill>
                  <a:srgbClr val="0070C0"/>
                </a:solidFill>
                <a:latin typeface="Calibri" panose="020F0502020204030204" pitchFamily="34" charset="0"/>
                <a:ea typeface="Calibri" panose="020F0502020204030204" pitchFamily="34" charset="0"/>
                <a:cs typeface="Mangal" panose="02040503050203030202" pitchFamily="18" charset="0"/>
              </a:rPr>
              <a:t>Dockerfile</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 is a script used to create a Docker image. It contains instructions to specify the base image, copy files, set environment variables, and configure the container. It's essential for reproducibility and automation of the image-building process.</a:t>
            </a:r>
          </a:p>
        </p:txBody>
      </p:sp>
    </p:spTree>
    <p:extLst>
      <p:ext uri="{BB962C8B-B14F-4D97-AF65-F5344CB8AC3E}">
        <p14:creationId xmlns:p14="http://schemas.microsoft.com/office/powerpoint/2010/main" val="411740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713790" y="401086"/>
            <a:ext cx="7935687" cy="671934"/>
          </a:xfrm>
        </p:spPr>
        <p:txBody>
          <a:bodyPr>
            <a:normAutofit fontScale="90000"/>
          </a:bodyPr>
          <a:lstStyle/>
          <a:p>
            <a:pPr algn="ctr"/>
            <a:r>
              <a:rPr lang="en-IN" sz="3600" b="1" kern="100" dirty="0">
                <a:latin typeface="Calibri" panose="020F0502020204030204" pitchFamily="34" charset="0"/>
                <a:ea typeface="Calibri" panose="020F0502020204030204" pitchFamily="34" charset="0"/>
                <a:cs typeface="Mangal" panose="02040503050203030202" pitchFamily="18" charset="0"/>
              </a:rPr>
              <a:t>Q5. Explain the concept of Docker volumes.</a:t>
            </a:r>
            <a:endParaRPr lang="en-IN" sz="8800" dirty="0"/>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268963"/>
            <a:ext cx="8262257" cy="4086808"/>
          </a:xfrm>
        </p:spPr>
        <p:txBody>
          <a:bodyPr>
            <a:normAutofit fontScale="62500" lnSpcReduction="20000"/>
          </a:bodyPr>
          <a:lstStyle/>
          <a:p>
            <a:endParaRPr lang="en-IN" dirty="0">
              <a:effectLst/>
            </a:endParaRPr>
          </a:p>
          <a:p>
            <a:pPr marL="557213" lvl="1" indent="-214313" algn="just">
              <a:lnSpc>
                <a:spcPct val="107000"/>
              </a:lnSpc>
              <a:spcAft>
                <a:spcPts val="600"/>
              </a:spcAft>
              <a:buSzPts val="1000"/>
              <a:buFont typeface="Symbol" panose="05050102010706020507" pitchFamily="18" charset="2"/>
              <a:buChar char=""/>
              <a:tabLst>
                <a:tab pos="685800" algn="l"/>
              </a:tabLst>
            </a:pPr>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Docker volumes are used to persist data outside of the container. They allow sharing data between the host and containers, and between containers. Volumes are independent of the container lifecycle, making data durable even if the container is removed. </a:t>
            </a:r>
          </a:p>
        </p:txBody>
      </p:sp>
    </p:spTree>
    <p:extLst>
      <p:ext uri="{BB962C8B-B14F-4D97-AF65-F5344CB8AC3E}">
        <p14:creationId xmlns:p14="http://schemas.microsoft.com/office/powerpoint/2010/main" val="218276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713790" y="401086"/>
            <a:ext cx="7935687" cy="671934"/>
          </a:xfrm>
        </p:spPr>
        <p:txBody>
          <a:bodyPr>
            <a:normAutofit fontScale="90000"/>
          </a:bodyPr>
          <a:lstStyle/>
          <a:p>
            <a:pPr algn="ctr"/>
            <a:r>
              <a:rPr lang="en-IN" sz="3600" b="1" kern="100" dirty="0">
                <a:latin typeface="Calibri" panose="020F0502020204030204" pitchFamily="34" charset="0"/>
                <a:ea typeface="Calibri" panose="020F0502020204030204" pitchFamily="34" charset="0"/>
                <a:cs typeface="Mangal" panose="02040503050203030202" pitchFamily="18" charset="0"/>
              </a:rPr>
              <a:t>Q6. What is Docker Compose, and how is it used?</a:t>
            </a:r>
            <a:endParaRPr lang="en-IN" sz="8800" dirty="0"/>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268963"/>
            <a:ext cx="8262257" cy="4086808"/>
          </a:xfrm>
        </p:spPr>
        <p:txBody>
          <a:bodyPr>
            <a:normAutofit fontScale="77500" lnSpcReduction="20000"/>
          </a:bodyPr>
          <a:lstStyle/>
          <a:p>
            <a:endParaRPr lang="en-IN" dirty="0">
              <a:effectLst/>
            </a:endParaRPr>
          </a:p>
          <a:p>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endParaRPr lang="en-IN" dirty="0"/>
          </a:p>
          <a:p>
            <a:pPr lvl="1" algn="just"/>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Docker Compose is a tool for defining and running multi-container Docker applications. It uses a YAML file to specify services, networks, and volumes, simplifying the deployment and management of complex applications.</a:t>
            </a:r>
          </a:p>
        </p:txBody>
      </p:sp>
    </p:spTree>
    <p:extLst>
      <p:ext uri="{BB962C8B-B14F-4D97-AF65-F5344CB8AC3E}">
        <p14:creationId xmlns:p14="http://schemas.microsoft.com/office/powerpoint/2010/main" val="38896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844418" y="597029"/>
            <a:ext cx="7935687" cy="671934"/>
          </a:xfrm>
        </p:spPr>
        <p:txBody>
          <a:bodyPr>
            <a:noAutofit/>
          </a:bodyPr>
          <a:lstStyle/>
          <a:p>
            <a:pPr algn="ctr"/>
            <a:r>
              <a:rPr lang="en-IN" sz="3200" b="1" kern="100" dirty="0">
                <a:latin typeface="Calibri" panose="020F0502020204030204" pitchFamily="34" charset="0"/>
                <a:ea typeface="Calibri" panose="020F0502020204030204" pitchFamily="34" charset="0"/>
                <a:cs typeface="Mangal" panose="02040503050203030202" pitchFamily="18" charset="0"/>
              </a:rPr>
              <a:t>Q7. How do you monitor Docker containers in production?</a:t>
            </a:r>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268963"/>
            <a:ext cx="8262257" cy="4086808"/>
          </a:xfrm>
        </p:spPr>
        <p:txBody>
          <a:bodyPr>
            <a:normAutofit fontScale="70000" lnSpcReduction="20000"/>
          </a:bodyPr>
          <a:lstStyle/>
          <a:p>
            <a:endParaRPr lang="en-IN" dirty="0">
              <a:effectLst/>
            </a:endParaRPr>
          </a:p>
          <a:p>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endParaRPr lang="en-IN" dirty="0"/>
          </a:p>
          <a:p>
            <a:pPr lvl="1" algn="just"/>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Docker provides tools like Docker Stats and Docker Events for basic container monitoring. Additionally, third-party monitoring solutions and container orchestration platforms like Kubernetes often include robust monitoring capabilities.</a:t>
            </a:r>
          </a:p>
        </p:txBody>
      </p:sp>
    </p:spTree>
    <p:extLst>
      <p:ext uri="{BB962C8B-B14F-4D97-AF65-F5344CB8AC3E}">
        <p14:creationId xmlns:p14="http://schemas.microsoft.com/office/powerpoint/2010/main" val="265127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A3-095B-CE64-4BA0-F6DF3ED5FE02}"/>
              </a:ext>
            </a:extLst>
          </p:cNvPr>
          <p:cNvSpPr>
            <a:spLocks noGrp="1"/>
          </p:cNvSpPr>
          <p:nvPr>
            <p:ph type="ctrTitle"/>
          </p:nvPr>
        </p:nvSpPr>
        <p:spPr>
          <a:xfrm>
            <a:off x="713790" y="401086"/>
            <a:ext cx="7935687" cy="671934"/>
          </a:xfrm>
        </p:spPr>
        <p:txBody>
          <a:bodyPr>
            <a:normAutofit fontScale="90000"/>
          </a:bodyPr>
          <a:lstStyle/>
          <a:p>
            <a:pPr algn="ctr"/>
            <a:r>
              <a:rPr lang="en-IN" sz="3600" b="1" kern="100" dirty="0">
                <a:latin typeface="Calibri" panose="020F0502020204030204" pitchFamily="34" charset="0"/>
                <a:ea typeface="Calibri" panose="020F0502020204030204" pitchFamily="34" charset="0"/>
                <a:cs typeface="Mangal" panose="02040503050203030202" pitchFamily="18" charset="0"/>
              </a:rPr>
              <a:t>Q8. Explain the purpose of a Docker registry?</a:t>
            </a:r>
          </a:p>
        </p:txBody>
      </p:sp>
      <p:sp>
        <p:nvSpPr>
          <p:cNvPr id="3" name="Subtitle 2">
            <a:extLst>
              <a:ext uri="{FF2B5EF4-FFF2-40B4-BE49-F238E27FC236}">
                <a16:creationId xmlns:a16="http://schemas.microsoft.com/office/drawing/2014/main" id="{883712C2-B867-4933-E9E6-F02B8AC59DD2}"/>
              </a:ext>
            </a:extLst>
          </p:cNvPr>
          <p:cNvSpPr>
            <a:spLocks noGrp="1"/>
          </p:cNvSpPr>
          <p:nvPr>
            <p:ph type="subTitle" idx="1"/>
          </p:nvPr>
        </p:nvSpPr>
        <p:spPr>
          <a:xfrm>
            <a:off x="517848" y="1268963"/>
            <a:ext cx="8262257" cy="4086808"/>
          </a:xfrm>
        </p:spPr>
        <p:txBody>
          <a:bodyPr>
            <a:normAutofit fontScale="62500" lnSpcReduction="20000"/>
          </a:bodyPr>
          <a:lstStyle/>
          <a:p>
            <a:endParaRPr lang="en-IN" dirty="0">
              <a:effectLst/>
            </a:endParaRPr>
          </a:p>
          <a:p>
            <a:pPr marL="557213" lvl="1" indent="-214313" algn="just">
              <a:lnSpc>
                <a:spcPct val="107000"/>
              </a:lnSpc>
              <a:spcAft>
                <a:spcPts val="600"/>
              </a:spcAft>
              <a:buSzPts val="1000"/>
              <a:buFont typeface="Symbol" panose="05050102010706020507" pitchFamily="18" charset="2"/>
              <a:buChar char=""/>
              <a:tabLst>
                <a:tab pos="685800" algn="l"/>
              </a:tabLst>
            </a:pPr>
            <a:r>
              <a:rPr lang="en-IN" sz="5100" i="1" kern="100" dirty="0">
                <a:latin typeface="Calibri" panose="020F0502020204030204" pitchFamily="34" charset="0"/>
                <a:ea typeface="Calibri" panose="020F0502020204030204" pitchFamily="34" charset="0"/>
                <a:cs typeface="Mangal" panose="02040503050203030202" pitchFamily="18" charset="0"/>
              </a:rPr>
              <a:t>Answer:</a:t>
            </a:r>
            <a:r>
              <a:rPr lang="en-IN" sz="5100" kern="100" dirty="0">
                <a:latin typeface="Calibri" panose="020F0502020204030204" pitchFamily="34" charset="0"/>
                <a:ea typeface="Calibri" panose="020F0502020204030204" pitchFamily="34" charset="0"/>
                <a:cs typeface="Mangal" panose="02040503050203030202" pitchFamily="18" charset="0"/>
              </a:rPr>
              <a:t> </a:t>
            </a:r>
            <a:r>
              <a:rPr lang="en-IN" sz="5100" b="1" kern="100" dirty="0">
                <a:solidFill>
                  <a:srgbClr val="0070C0"/>
                </a:solidFill>
                <a:latin typeface="Calibri" panose="020F0502020204030204" pitchFamily="34" charset="0"/>
                <a:ea typeface="Calibri" panose="020F0502020204030204" pitchFamily="34" charset="0"/>
                <a:cs typeface="Mangal" panose="02040503050203030202" pitchFamily="18" charset="0"/>
              </a:rPr>
              <a:t>A Docker registry is a repository for Docker images. It stores and manages Docker images, allowing teams to share and distribute their applications. Docker Hub is a public registry, but private registries can also be set up for security and compliance reasons.</a:t>
            </a:r>
          </a:p>
        </p:txBody>
      </p:sp>
    </p:spTree>
    <p:extLst>
      <p:ext uri="{BB962C8B-B14F-4D97-AF65-F5344CB8AC3E}">
        <p14:creationId xmlns:p14="http://schemas.microsoft.com/office/powerpoint/2010/main" val="77222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TotalTime>
  <Words>777</Words>
  <Application>Microsoft Office PowerPoint</Application>
  <PresentationFormat>On-screen Show (4:3)</PresentationFormat>
  <Paragraphs>53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Symbol</vt:lpstr>
      <vt:lpstr>Retrospect</vt:lpstr>
      <vt:lpstr>PowerPoint Presentation</vt:lpstr>
      <vt:lpstr>Q1. What is Docker, and why is it used?</vt:lpstr>
      <vt:lpstr>Q2. Explain the difference between a Docker container and a virtual machine.</vt:lpstr>
      <vt:lpstr>Q3. How does Docker ensure isolation between containers?</vt:lpstr>
      <vt:lpstr>Q4. What is the significance of the Dockerfile in containerization?</vt:lpstr>
      <vt:lpstr>Q5. Explain the concept of Docker volumes.</vt:lpstr>
      <vt:lpstr>Q6. What is Docker Compose, and how is it used?</vt:lpstr>
      <vt:lpstr>Q7. How do you monitor Docker containers in production?</vt:lpstr>
      <vt:lpstr>Q8. Explain the purpose of a Docker registry?</vt:lpstr>
      <vt:lpstr>Q9. How can you secure Docker containers?</vt:lpstr>
      <vt:lpstr>Q1. Scenario: Explain the process of troubleshooting a container that fails to start.</vt:lpstr>
      <vt:lpstr>Q2. Scenario: You want to scale a web application running in a Docker swarm. How would you achieve this?</vt:lpstr>
      <vt:lpstr>Q3. Scenario: Describe how you would update a running Docker container without causing downtime.</vt:lpstr>
      <vt:lpstr>Q4. Scenario: You need to share environment variables securely between Docker containers. How would you accomplish this?</vt:lpstr>
      <vt:lpstr>Q5. Scenario: Explain the differences between the "COPY" and "ADD" commands in a Dockerfile.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What is Docker, and why is it used?</dc:title>
  <dc:creator>Prashant Shukla</dc:creator>
  <cp:lastModifiedBy>Kumar Sundram</cp:lastModifiedBy>
  <cp:revision>3</cp:revision>
  <dcterms:created xsi:type="dcterms:W3CDTF">2024-01-21T13:42:51Z</dcterms:created>
  <dcterms:modified xsi:type="dcterms:W3CDTF">2024-10-18T18:03:43Z</dcterms:modified>
</cp:coreProperties>
</file>