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48C8C-B3E3-7740-8405-AAF39A7537C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06775-6F5E-634A-B2A9-2FCF6B3C9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8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06775-6F5E-634A-B2A9-2FCF6B3C9D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3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B64A-1BD2-CCC7-113D-20546D4DE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F2B8E-C9B9-3153-B33E-6F4C8324B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04E2-8890-C1F2-DDD9-313ECD1D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41DDD-D476-19B8-ED06-FB6154EA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62E6-5F60-0A0F-686E-99F8AC29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7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C0A1-A3A8-F7CB-AE2C-3B34B641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31349-DEA9-0140-B086-48741F5BF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7522B-AF5D-E566-7348-EDCC68E7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6D660-A98B-D1DE-124E-5C21AB93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BAE21-8619-6D07-3AE4-561112CB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1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0851E-F704-235B-90F1-B6BB77094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DB6B0-9811-440D-CFD6-CD8548AB3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CE79-D95E-EDCC-416B-74A8A70E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1004C-2F66-E287-8BAD-24FFF0A2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04D0D-1CC6-29F7-D0BB-528B4B66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7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0326-7D8A-34F0-4DA0-1258A666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75E3-BEAB-1E5F-A733-1183AEAC7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1C153-EEA8-28EC-DEA6-7EC989C5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1F74-37A5-F707-93E7-85D6ED73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B09EE-CADB-5B00-A410-8ACBB0E8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2ADD-87EF-FEA0-3031-8BB86FCE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7AF9-1EFA-B9F1-B2DF-4BA2135EE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20134-A91C-2C44-DA61-93F0C591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2D311-1D95-D06E-789C-A308AEAB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7EA2-D2D2-9064-C040-2BF6E953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6692-D07D-08F3-09DF-DE6FB219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1005-D113-E712-58FA-649F386E2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FFCD5-B1FB-6689-C2D6-0FAA0EEDC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92627-762D-2D2E-069A-B10972BC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D859-1ECA-E61C-E298-3B39F31A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130E9-66D0-7924-1372-05D3167B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6547-4FF1-B918-DAFF-7D8D352A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152CC-BBD7-82A9-6D26-5D5A1805C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CEA5D-CA8C-095A-7351-6A2E7EF54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1E25-B7E2-D345-00B1-18FB74174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F4DA3-DD23-F334-F36C-A6AAF7BBF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7BFBF-265B-E09F-1AFE-7235349B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32ABD-1CE8-C780-2F08-871C9149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E5E8C-C421-75BF-96E6-61E82E80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7E31-C616-F319-0417-5F0AE714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99B39-695C-1B1D-BD61-4354A07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AEE7F-92B0-639D-5909-815557A0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1820B-E677-BADD-4C9C-25F5597C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8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B195F-D68A-4806-1752-F43D48CA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0905B-2A30-2006-9595-DEA52513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8134F-9A02-4F7B-E8BF-619E7300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16C5-F1C4-BEA9-8C01-EBC80917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0BF9-5EC4-CDCC-8B5A-3655A452E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7F9EC-5423-E0FD-9713-CF476DDA6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1E917-06B7-CC83-5D3E-827456E9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FE4E7-6031-7436-94DD-05976F43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7A618-FB8F-F91D-68C1-6318B4FC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9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CB11-66C1-9F1E-8D4C-2317695C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1E003-3933-81BC-DFF4-75933D4C6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D6C6C-9BE7-58BE-56B4-5960D406D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8A0EB-9242-E250-3464-65986BC0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F411-57B4-AFA2-F2F0-4BF4ACC5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98DA2-E5EB-7274-F00C-CD57A7D1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6D971-665E-6878-5600-AF95ACA7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4085A-3156-368D-148D-01096E81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25D4-B636-4279-98D0-23896392E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6E14-5EB2-F246-A650-74292E5B42E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3037D-5EB9-AA6F-D811-3B4FACE57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0040-7C8D-A4B4-21D8-3C6777857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899677-C3CF-0563-9E83-7357998E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for Predicting Migration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3479D-1DBF-65E9-0C17-173FCDBC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for capturing </a:t>
            </a:r>
            <a:r>
              <a:rPr lang="en-US" b="1" dirty="0"/>
              <a:t>nonlinear</a:t>
            </a:r>
            <a:r>
              <a:rPr lang="en-US" dirty="0"/>
              <a:t> relationships and </a:t>
            </a:r>
            <a:r>
              <a:rPr lang="en-US" b="1" dirty="0"/>
              <a:t>interactions</a:t>
            </a:r>
            <a:r>
              <a:rPr lang="en-US" dirty="0"/>
              <a:t> between variables</a:t>
            </a:r>
          </a:p>
          <a:p>
            <a:r>
              <a:rPr lang="en-US" dirty="0"/>
              <a:t>Helps us in identifying </a:t>
            </a:r>
            <a:r>
              <a:rPr lang="en-US" b="1" dirty="0"/>
              <a:t>variables most important for predicting migration </a:t>
            </a:r>
            <a:r>
              <a:rPr lang="en-US" dirty="0"/>
              <a:t>using several specifications, instead of the “effects” of those variables</a:t>
            </a:r>
          </a:p>
          <a:p>
            <a:r>
              <a:rPr lang="en-US" dirty="0"/>
              <a:t>Explicitly </a:t>
            </a:r>
            <a:r>
              <a:rPr lang="en-US" b="1" dirty="0"/>
              <a:t>allows for bias</a:t>
            </a:r>
            <a:r>
              <a:rPr lang="en-US" dirty="0"/>
              <a:t> by making the model very rich, works best with a </a:t>
            </a:r>
            <a:r>
              <a:rPr lang="en-US" b="1" dirty="0"/>
              <a:t>large number of predictors</a:t>
            </a:r>
          </a:p>
          <a:p>
            <a:r>
              <a:rPr lang="en-US" dirty="0"/>
              <a:t>Doesn’t give us a parametric model but tells us which variables could be included in one</a:t>
            </a:r>
          </a:p>
          <a:p>
            <a:r>
              <a:rPr lang="en-US" dirty="0"/>
              <a:t>No assumptions about the data generating process required to ensure consistency as both predictions 𝑦 ̂ and outcomes 𝑦 are observed (training/testing data)</a:t>
            </a:r>
          </a:p>
        </p:txBody>
      </p:sp>
    </p:spTree>
    <p:extLst>
      <p:ext uri="{BB962C8B-B14F-4D97-AF65-F5344CB8AC3E}">
        <p14:creationId xmlns:p14="http://schemas.microsoft.com/office/powerpoint/2010/main" val="408504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90E9-A450-2BD0-C87A-28E35FDA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 Boosting Model + SMOTE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5B3F-BE6A-3B3A-473B-96862EA5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boosting model requires specifying hyperparameters</a:t>
            </a:r>
          </a:p>
          <a:p>
            <a:r>
              <a:rPr lang="en-US" dirty="0"/>
              <a:t>I do “hyperparameter tuning” to choose the best performing parameters from a set of options:</a:t>
            </a:r>
            <a:br>
              <a:rPr lang="en-US" dirty="0"/>
            </a:br>
            <a:r>
              <a:rPr lang="en-US" i="1" dirty="0"/>
              <a:t>{'</a:t>
            </a:r>
            <a:r>
              <a:rPr lang="en-US" i="1" dirty="0" err="1"/>
              <a:t>learning_rate</a:t>
            </a:r>
            <a:r>
              <a:rPr lang="en-US" i="1" dirty="0"/>
              <a:t>': 0.1, '</a:t>
            </a:r>
            <a:r>
              <a:rPr lang="en-US" i="1" dirty="0" err="1"/>
              <a:t>max_depth</a:t>
            </a:r>
            <a:r>
              <a:rPr lang="en-US" i="1" dirty="0"/>
              <a:t>': 3, '</a:t>
            </a:r>
            <a:r>
              <a:rPr lang="en-US" i="1" dirty="0" err="1"/>
              <a:t>n_estimators</a:t>
            </a:r>
            <a:r>
              <a:rPr lang="en-US" i="1" dirty="0"/>
              <a:t>': 50}</a:t>
            </a:r>
          </a:p>
          <a:p>
            <a:r>
              <a:rPr lang="en-US" dirty="0"/>
              <a:t>I combine this model with SMOTE</a:t>
            </a:r>
          </a:p>
          <a:p>
            <a:r>
              <a:rPr lang="en-US" dirty="0"/>
              <a:t>Accuracy for </a:t>
            </a:r>
            <a:r>
              <a:rPr lang="en-US" i="1" dirty="0"/>
              <a:t>migration=1: </a:t>
            </a:r>
            <a:r>
              <a:rPr lang="en-US" b="1" dirty="0"/>
              <a:t>83% </a:t>
            </a:r>
            <a:r>
              <a:rPr lang="en-US" dirty="0"/>
              <a:t>(from 50% earlier)</a:t>
            </a:r>
          </a:p>
          <a:p>
            <a:r>
              <a:rPr lang="en-US" dirty="0"/>
              <a:t>Accuracy for </a:t>
            </a:r>
            <a:r>
              <a:rPr lang="en-US" i="1" dirty="0"/>
              <a:t>migration=0: </a:t>
            </a:r>
            <a:r>
              <a:rPr lang="en-US" dirty="0"/>
              <a:t>89% (from 99% earlier)</a:t>
            </a:r>
          </a:p>
          <a:p>
            <a:r>
              <a:rPr lang="en-US" dirty="0"/>
              <a:t>Performance improved for minority class but got worse for majority class</a:t>
            </a:r>
          </a:p>
        </p:txBody>
      </p:sp>
    </p:spTree>
    <p:extLst>
      <p:ext uri="{BB962C8B-B14F-4D97-AF65-F5344CB8AC3E}">
        <p14:creationId xmlns:p14="http://schemas.microsoft.com/office/powerpoint/2010/main" val="35826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B2C8-F173-47FD-9884-9410353F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 Boosting Model + SMOTE</a:t>
            </a:r>
          </a:p>
        </p:txBody>
      </p:sp>
      <p:pic>
        <p:nvPicPr>
          <p:cNvPr id="5" name="Content Placeholder 4" descr="A chart with a blue and yellow box&#10;&#10;Description automatically generated with medium confidence">
            <a:extLst>
              <a:ext uri="{FF2B5EF4-FFF2-40B4-BE49-F238E27FC236}">
                <a16:creationId xmlns:a16="http://schemas.microsoft.com/office/drawing/2014/main" id="{61E1C8B8-3907-E6A9-8A3B-8EDBAA332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579" y="1568229"/>
            <a:ext cx="5860841" cy="4924646"/>
          </a:xfrm>
        </p:spPr>
      </p:pic>
    </p:spTree>
    <p:extLst>
      <p:ext uri="{BB962C8B-B14F-4D97-AF65-F5344CB8AC3E}">
        <p14:creationId xmlns:p14="http://schemas.microsoft.com/office/powerpoint/2010/main" val="56243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57F1-6AA5-1D18-F9FC-CED9FB79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6127-42E5-2EA6-483C-F8DA38EB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 and motivation? Predicting whether individuals migrate in any given year or predicting who migrates at all in their lifetime?</a:t>
            </a:r>
          </a:p>
          <a:p>
            <a:r>
              <a:rPr lang="en-US" dirty="0"/>
              <a:t>Do we only care about </a:t>
            </a:r>
            <a:r>
              <a:rPr lang="en-US" b="1" dirty="0"/>
              <a:t>variable importance</a:t>
            </a:r>
            <a:r>
              <a:rPr lang="en-US" dirty="0"/>
              <a:t>? Do we stick to </a:t>
            </a:r>
            <a:r>
              <a:rPr lang="en-US" b="1" dirty="0"/>
              <a:t>non-parametric models</a:t>
            </a:r>
            <a:r>
              <a:rPr lang="en-US" dirty="0"/>
              <a:t> because they perform the best (even if they aren’t easily interpretable)?</a:t>
            </a:r>
          </a:p>
          <a:p>
            <a:r>
              <a:rPr lang="en-US" dirty="0"/>
              <a:t>Try new models and techniques including </a:t>
            </a:r>
            <a:r>
              <a:rPr lang="en-US" b="1" dirty="0"/>
              <a:t>random forests </a:t>
            </a:r>
            <a:r>
              <a:rPr lang="en-US" dirty="0"/>
              <a:t>with regularization, and other ways of adjusting for imbalanced classes</a:t>
            </a:r>
          </a:p>
          <a:p>
            <a:r>
              <a:rPr lang="en-US" dirty="0"/>
              <a:t>Find new data, especially </a:t>
            </a:r>
            <a:r>
              <a:rPr lang="en-US" b="1" dirty="0"/>
              <a:t>new variables</a:t>
            </a:r>
            <a:r>
              <a:rPr lang="en-US" dirty="0"/>
              <a:t>, ML is most useful when the number of predictors is high</a:t>
            </a:r>
          </a:p>
        </p:txBody>
      </p:sp>
    </p:spTree>
    <p:extLst>
      <p:ext uri="{BB962C8B-B14F-4D97-AF65-F5344CB8AC3E}">
        <p14:creationId xmlns:p14="http://schemas.microsoft.com/office/powerpoint/2010/main" val="381844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66CB-5E62-F9FA-3123-CE9498FE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i="1" dirty="0"/>
              <a:t>Revisiting forced migration: A machine learning perspective</a:t>
            </a:r>
            <a:r>
              <a:rPr lang="en-US" sz="3600" dirty="0"/>
              <a:t> (EJPE, 2021)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227F-6B5B-B0ED-5C5D-A8E6AA39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Machine learning to predict forced migration</a:t>
            </a:r>
          </a:p>
          <a:p>
            <a:r>
              <a:rPr lang="en-US" dirty="0"/>
              <a:t>Data: Panel data from 45 African countries for the years 1997–2017</a:t>
            </a:r>
          </a:p>
          <a:p>
            <a:r>
              <a:rPr lang="en-US" dirty="0"/>
              <a:t>Method: Random Forests + LASSO for variable importance</a:t>
            </a:r>
          </a:p>
          <a:p>
            <a:r>
              <a:rPr lang="en-US" dirty="0"/>
              <a:t>Random Forests: Builds multiple decision trees on a bootstrapped sample of observations</a:t>
            </a:r>
          </a:p>
          <a:p>
            <a:r>
              <a:rPr lang="en-US" dirty="0"/>
              <a:t>Each decision tree is optimized to find observations that are homogeneous with respect to the outcome variable given a set of predictors</a:t>
            </a:r>
          </a:p>
          <a:p>
            <a:r>
              <a:rPr lang="en-US" dirty="0"/>
              <a:t>The random forest is the average of the resulting trees</a:t>
            </a:r>
          </a:p>
          <a:p>
            <a:r>
              <a:rPr lang="en-US" dirty="0"/>
              <a:t>A random sample of predictors is taken at each split to avoid averaging highly correlated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8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7328-6C99-3B49-0B62-9129DAB1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Example: </a:t>
            </a:r>
            <a:r>
              <a:rPr lang="en-US" sz="3200" i="1" dirty="0"/>
              <a:t>How to model the weather-migration link: a machine-learning approach to variable selection in the Mexico-U.S. context</a:t>
            </a:r>
            <a:r>
              <a:rPr lang="en-US" sz="3200" dirty="0"/>
              <a:t> (Journal of Ethnic and Migration Studies, 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DE44-5955-1379-AEA4-6D14C621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Machine learning to predict migration using weather variables</a:t>
            </a:r>
          </a:p>
          <a:p>
            <a:r>
              <a:rPr lang="en-US" dirty="0"/>
              <a:t>Data: Mexican Migration Project (130,000 people, 1980-2016)</a:t>
            </a:r>
          </a:p>
          <a:p>
            <a:r>
              <a:rPr lang="en-US" dirty="0"/>
              <a:t>Method: Random Forests + k-fold cross-validation for estimation</a:t>
            </a:r>
          </a:p>
          <a:p>
            <a:r>
              <a:rPr lang="en-US" dirty="0"/>
              <a:t>Classification of individuals as migrants or non-migrants using 36 weather variables</a:t>
            </a:r>
          </a:p>
          <a:p>
            <a:r>
              <a:rPr lang="en-US" dirty="0"/>
              <a:t>More complex models may not generalize well to the validation or test data, so they use a regularizer to decide depth of trees</a:t>
            </a:r>
          </a:p>
          <a:p>
            <a:r>
              <a:rPr lang="en-US" dirty="0"/>
              <a:t>Fixed ratio of 1:10 between migrants and non-migrants in test and training (random draw of individuals without replacement)</a:t>
            </a:r>
          </a:p>
          <a:p>
            <a:r>
              <a:rPr lang="en-US" dirty="0"/>
              <a:t>Penalize false negatives (classified as “no migration” but person migrated) more than false positives using weights</a:t>
            </a:r>
          </a:p>
        </p:txBody>
      </p:sp>
    </p:spTree>
    <p:extLst>
      <p:ext uri="{BB962C8B-B14F-4D97-AF65-F5344CB8AC3E}">
        <p14:creationId xmlns:p14="http://schemas.microsoft.com/office/powerpoint/2010/main" val="37421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3A27-3D25-B568-2136-85B045A9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E5AD-7DC0-2959-C609-BC9318FBE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75-25 split, training: N=164539, testing: N=51913</a:t>
            </a:r>
          </a:p>
          <a:p>
            <a:r>
              <a:rPr lang="en-US" dirty="0"/>
              <a:t>Randomization at individual level, so same individual at different points in time doesn't end up in both training and test datasets</a:t>
            </a:r>
          </a:p>
          <a:p>
            <a:r>
              <a:rPr lang="en-US" dirty="0"/>
              <a:t>Dep. variable: </a:t>
            </a:r>
            <a:r>
              <a:rPr lang="en-US" i="1" dirty="0" err="1"/>
              <a:t>work_us</a:t>
            </a:r>
            <a:r>
              <a:rPr lang="en-US" i="1" dirty="0"/>
              <a:t> </a:t>
            </a:r>
            <a:r>
              <a:rPr lang="en-US" dirty="0"/>
              <a:t>(whether or not worked in the US in year 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Predictors: </a:t>
            </a:r>
            <a:r>
              <a:rPr lang="en-US" i="1" dirty="0"/>
              <a:t>male</a:t>
            </a:r>
            <a:r>
              <a:rPr lang="en-US" dirty="0"/>
              <a:t>, </a:t>
            </a:r>
            <a:r>
              <a:rPr lang="en-US" i="1" dirty="0"/>
              <a:t>age</a:t>
            </a:r>
            <a:r>
              <a:rPr lang="en-US" dirty="0"/>
              <a:t>, </a:t>
            </a:r>
            <a:r>
              <a:rPr lang="en-US" i="1" dirty="0" err="1"/>
              <a:t>hhchildren</a:t>
            </a:r>
            <a:r>
              <a:rPr lang="en-US" dirty="0"/>
              <a:t>, </a:t>
            </a:r>
            <a:r>
              <a:rPr lang="en-US" i="1" dirty="0" err="1"/>
              <a:t>hhworkforce</a:t>
            </a:r>
            <a:r>
              <a:rPr lang="en-US" dirty="0"/>
              <a:t>, </a:t>
            </a:r>
            <a:r>
              <a:rPr lang="en-US" i="1" dirty="0"/>
              <a:t>ag</a:t>
            </a:r>
            <a:r>
              <a:rPr lang="en-US" dirty="0"/>
              <a:t>, </a:t>
            </a:r>
            <a:r>
              <a:rPr lang="en-US" i="1" dirty="0" err="1"/>
              <a:t>nonag</a:t>
            </a:r>
            <a:r>
              <a:rPr lang="en-US" dirty="0"/>
              <a:t>, </a:t>
            </a:r>
            <a:r>
              <a:rPr lang="en-US" i="1" dirty="0"/>
              <a:t>year dummies</a:t>
            </a:r>
            <a:r>
              <a:rPr lang="en-US" dirty="0"/>
              <a:t>, </a:t>
            </a:r>
            <a:r>
              <a:rPr lang="en-US" i="1" dirty="0"/>
              <a:t>village dummies</a:t>
            </a:r>
            <a:r>
              <a:rPr lang="en-US" dirty="0"/>
              <a:t>, </a:t>
            </a:r>
            <a:r>
              <a:rPr lang="en-US" i="1" dirty="0" err="1"/>
              <a:t>yrs_worked_in_mx_cum</a:t>
            </a:r>
            <a:r>
              <a:rPr lang="en-US" i="1" dirty="0"/>
              <a:t> </a:t>
            </a:r>
            <a:r>
              <a:rPr lang="en-US" dirty="0"/>
              <a:t>(no. of years worked in Mexico till year 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r>
              <a:rPr lang="en-US" i="1" dirty="0" err="1"/>
              <a:t>work_us</a:t>
            </a:r>
            <a:r>
              <a:rPr lang="en-US" i="1" dirty="0"/>
              <a:t> = 1 </a:t>
            </a:r>
            <a:r>
              <a:rPr lang="en-US" dirty="0"/>
              <a:t>in only 6% of observations (highly imbalanced classes)</a:t>
            </a:r>
          </a:p>
        </p:txBody>
      </p:sp>
    </p:spTree>
    <p:extLst>
      <p:ext uri="{BB962C8B-B14F-4D97-AF65-F5344CB8AC3E}">
        <p14:creationId xmlns:p14="http://schemas.microsoft.com/office/powerpoint/2010/main" val="89959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21F5B5-1FD8-1185-46AC-AE6701655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31596"/>
              </p:ext>
            </p:extLst>
          </p:nvPr>
        </p:nvGraphicFramePr>
        <p:xfrm>
          <a:off x="1452311" y="643466"/>
          <a:ext cx="9287380" cy="557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815">
                  <a:extLst>
                    <a:ext uri="{9D8B030D-6E8A-4147-A177-3AD203B41FA5}">
                      <a16:colId xmlns:a16="http://schemas.microsoft.com/office/drawing/2014/main" val="3512544144"/>
                    </a:ext>
                  </a:extLst>
                </a:gridCol>
                <a:gridCol w="1540698">
                  <a:extLst>
                    <a:ext uri="{9D8B030D-6E8A-4147-A177-3AD203B41FA5}">
                      <a16:colId xmlns:a16="http://schemas.microsoft.com/office/drawing/2014/main" val="1450530461"/>
                    </a:ext>
                  </a:extLst>
                </a:gridCol>
                <a:gridCol w="1686177">
                  <a:extLst>
                    <a:ext uri="{9D8B030D-6E8A-4147-A177-3AD203B41FA5}">
                      <a16:colId xmlns:a16="http://schemas.microsoft.com/office/drawing/2014/main" val="2102684248"/>
                    </a:ext>
                  </a:extLst>
                </a:gridCol>
                <a:gridCol w="1416815">
                  <a:extLst>
                    <a:ext uri="{9D8B030D-6E8A-4147-A177-3AD203B41FA5}">
                      <a16:colId xmlns:a16="http://schemas.microsoft.com/office/drawing/2014/main" val="756591479"/>
                    </a:ext>
                  </a:extLst>
                </a:gridCol>
                <a:gridCol w="1540698">
                  <a:extLst>
                    <a:ext uri="{9D8B030D-6E8A-4147-A177-3AD203B41FA5}">
                      <a16:colId xmlns:a16="http://schemas.microsoft.com/office/drawing/2014/main" val="78904365"/>
                    </a:ext>
                  </a:extLst>
                </a:gridCol>
                <a:gridCol w="1686177">
                  <a:extLst>
                    <a:ext uri="{9D8B030D-6E8A-4147-A177-3AD203B41FA5}">
                      <a16:colId xmlns:a16="http://schemas.microsoft.com/office/drawing/2014/main" val="3524848249"/>
                    </a:ext>
                  </a:extLst>
                </a:gridCol>
              </a:tblGrid>
              <a:tr h="327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Year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Freq.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Percent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Year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Freq.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Percent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1305909770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5,222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2.41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7,733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3.57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2747629266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5,222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2.41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7,733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3.57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2984385892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5,222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2.41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7,733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3.57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1050336326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5,222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2.41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7,733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3.57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2845019583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5,222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2.41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7,733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3.57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3990550037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5,222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2.41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7,733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3.57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2251397765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5,222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2.41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7,733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3.57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1415335679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5,222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2.41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7,733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3.57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1998959509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5,222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2.41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9,156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4.23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628240887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5,222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2.41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9,151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4.23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2102064308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7,733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3.57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9,147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4.23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1108334525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7,733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3.57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9,140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4.22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1339610605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7,733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3.57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9,133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4.22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1846786538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7,733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3.57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5,994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2.77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1332922920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7,733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3.57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5,991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2.77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2264705899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7,733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3.57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2010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5,991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2.77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1017006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11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6630BF-DDAC-FB05-B33D-F97AC5640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18359"/>
              </p:ext>
            </p:extLst>
          </p:nvPr>
        </p:nvGraphicFramePr>
        <p:xfrm>
          <a:off x="2563857" y="643466"/>
          <a:ext cx="7064288" cy="557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431">
                  <a:extLst>
                    <a:ext uri="{9D8B030D-6E8A-4147-A177-3AD203B41FA5}">
                      <a16:colId xmlns:a16="http://schemas.microsoft.com/office/drawing/2014/main" val="4217069279"/>
                    </a:ext>
                  </a:extLst>
                </a:gridCol>
                <a:gridCol w="1919713">
                  <a:extLst>
                    <a:ext uri="{9D8B030D-6E8A-4147-A177-3AD203B41FA5}">
                      <a16:colId xmlns:a16="http://schemas.microsoft.com/office/drawing/2014/main" val="2231091043"/>
                    </a:ext>
                  </a:extLst>
                </a:gridCol>
                <a:gridCol w="1612431">
                  <a:extLst>
                    <a:ext uri="{9D8B030D-6E8A-4147-A177-3AD203B41FA5}">
                      <a16:colId xmlns:a16="http://schemas.microsoft.com/office/drawing/2014/main" val="1482273139"/>
                    </a:ext>
                  </a:extLst>
                </a:gridCol>
                <a:gridCol w="1919713">
                  <a:extLst>
                    <a:ext uri="{9D8B030D-6E8A-4147-A177-3AD203B41FA5}">
                      <a16:colId xmlns:a16="http://schemas.microsoft.com/office/drawing/2014/main" val="1900432702"/>
                    </a:ext>
                  </a:extLst>
                </a:gridCol>
              </a:tblGrid>
              <a:tr h="3277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Year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% work_us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Year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</a:rPr>
                        <a:t>% work_us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3072417867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1.63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5.87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3038525163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1.70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6.06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3536532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1.91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6.62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3059668010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1.99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7.13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3415980715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1.95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8.17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48637007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2.32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9.18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844444128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2.59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9.58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856578750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2.87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10.54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3389872568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3.10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7.83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935020664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1989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3.06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8.50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3093876945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4.29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8.95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166839111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4.20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9.39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851961932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4.86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9.78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3461411973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5.11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6.28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59698136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5.42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5.96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732610465"/>
                  </a:ext>
                </a:extLst>
              </a:tr>
              <a:tr h="32771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1995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5.87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2010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5.74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632" marR="13632" marT="13632" marB="0" anchor="b"/>
                </a:tc>
                <a:extLst>
                  <a:ext uri="{0D108BD9-81ED-4DB2-BD59-A6C34878D82A}">
                    <a16:rowId xmlns:a16="http://schemas.microsoft.com/office/drawing/2014/main" val="118469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89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1971-D545-AD95-694A-9CF80993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Logistic Regression Model Results</a:t>
            </a:r>
          </a:p>
        </p:txBody>
      </p:sp>
      <p:pic>
        <p:nvPicPr>
          <p:cNvPr id="9" name="Content Placeholder 8" descr="A blue and yellow graph&#10;&#10;Description automatically generated">
            <a:extLst>
              <a:ext uri="{FF2B5EF4-FFF2-40B4-BE49-F238E27FC236}">
                <a16:creationId xmlns:a16="http://schemas.microsoft.com/office/drawing/2014/main" id="{E0C4EA22-70D4-2144-299D-8877B13E0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954" y="1563209"/>
            <a:ext cx="8760091" cy="4929666"/>
          </a:xfrm>
        </p:spPr>
      </p:pic>
    </p:spTree>
    <p:extLst>
      <p:ext uri="{BB962C8B-B14F-4D97-AF65-F5344CB8AC3E}">
        <p14:creationId xmlns:p14="http://schemas.microsoft.com/office/powerpoint/2010/main" val="67829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64C9-A56D-7FC2-592E-AD31817F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Logistic Regression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9F36-249B-BE91-7C01-6CC3CD9A2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accuracy: 96%</a:t>
            </a:r>
          </a:p>
          <a:p>
            <a:r>
              <a:rPr lang="en-US" dirty="0"/>
              <a:t>Correctly predicts if an individual DIDN'T work in the US in year </a:t>
            </a:r>
            <a:r>
              <a:rPr lang="en-US" i="1" dirty="0"/>
              <a:t>t</a:t>
            </a:r>
            <a:r>
              <a:rPr lang="en-US" dirty="0"/>
              <a:t> 99% of the time</a:t>
            </a:r>
          </a:p>
          <a:p>
            <a:r>
              <a:rPr lang="en-US" dirty="0"/>
              <a:t>Correctly predicts if an individual DID work in the US in year </a:t>
            </a:r>
            <a:r>
              <a:rPr lang="en-US" i="1" dirty="0"/>
              <a:t>t</a:t>
            </a:r>
            <a:r>
              <a:rPr lang="en-US" dirty="0"/>
              <a:t> only 50% of the time (i.e., coin toss)</a:t>
            </a:r>
          </a:p>
          <a:p>
            <a:r>
              <a:rPr lang="en-US" dirty="0"/>
              <a:t>Gives us coefficients but a linear model doesn’t allow for nonlinear relationships and interactions</a:t>
            </a:r>
          </a:p>
          <a:p>
            <a:r>
              <a:rPr lang="en-US" dirty="0"/>
              <a:t>Need to account for large imbalance between classes, oversampling minority class (SMOTE) does not improve results </a:t>
            </a:r>
          </a:p>
        </p:txBody>
      </p:sp>
    </p:spTree>
    <p:extLst>
      <p:ext uri="{BB962C8B-B14F-4D97-AF65-F5344CB8AC3E}">
        <p14:creationId xmlns:p14="http://schemas.microsoft.com/office/powerpoint/2010/main" val="63338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64C9-A56D-7FC2-592E-AD31817F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Imbalanced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9F36-249B-BE91-7C01-6CC3CD9A2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SMOTE: Over-sampling technique that generates synthetic samples for the minority class (i.e. observations where </a:t>
            </a:r>
            <a:r>
              <a:rPr lang="en-US" i="1" dirty="0"/>
              <a:t>migration=1 </a:t>
            </a:r>
            <a:r>
              <a:rPr lang="en-US" dirty="0"/>
              <a:t>in our sample)</a:t>
            </a:r>
          </a:p>
          <a:p>
            <a:r>
              <a:rPr lang="en-US" dirty="0"/>
              <a:t>Gradient boosting: Combines multiple weak models to create a strong predictive model, uses decision trees like random forests but it iteratively corrects errors, so the trees aren’t independent. Allows assigning different weights to classes</a:t>
            </a:r>
          </a:p>
          <a:p>
            <a:r>
              <a:rPr lang="en-US" dirty="0"/>
              <a:t>... 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256237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985</Words>
  <Application>Microsoft Macintosh PowerPoint</Application>
  <PresentationFormat>Widescreen</PresentationFormat>
  <Paragraphs>223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Narrow</vt:lpstr>
      <vt:lpstr>Arial</vt:lpstr>
      <vt:lpstr>Calibri</vt:lpstr>
      <vt:lpstr>Calibri Light</vt:lpstr>
      <vt:lpstr>Office Theme</vt:lpstr>
      <vt:lpstr>Machine Learning for Predicting Migration</vt:lpstr>
      <vt:lpstr>Example: Revisiting forced migration: A machine learning perspective (EJPE, 2021)</vt:lpstr>
      <vt:lpstr>Example: How to model the weather-migration link: a machine-learning approach to variable selection in the Mexico-U.S. context (Journal of Ethnic and Migration Studies, 2023)</vt:lpstr>
      <vt:lpstr>Our Set Up</vt:lpstr>
      <vt:lpstr>PowerPoint Presentation</vt:lpstr>
      <vt:lpstr>PowerPoint Presentation</vt:lpstr>
      <vt:lpstr>Simple Logistic Regression Model Results</vt:lpstr>
      <vt:lpstr>Simple Logistic Regression Model Results</vt:lpstr>
      <vt:lpstr>Dealing with Imbalanced Classification</vt:lpstr>
      <vt:lpstr>Gradient Boosting Model + SMOTE</vt:lpstr>
      <vt:lpstr>Gradient Boosting Model + SMOTE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Predicting Migration</dc:title>
  <dc:creator>Parth Chawla</dc:creator>
  <cp:lastModifiedBy>Parth Chawla</cp:lastModifiedBy>
  <cp:revision>80</cp:revision>
  <dcterms:created xsi:type="dcterms:W3CDTF">2023-11-02T20:25:19Z</dcterms:created>
  <dcterms:modified xsi:type="dcterms:W3CDTF">2024-04-22T19:35:17Z</dcterms:modified>
</cp:coreProperties>
</file>