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B64A-1BD2-CCC7-113D-20546D4DE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F2B8E-C9B9-3153-B33E-6F4C8324BA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404E2-8890-C1F2-DDD9-313ECD1D3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6E14-5EB2-F246-A650-74292E5B42E5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41DDD-D476-19B8-ED06-FB6154EA5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962E6-5F60-0A0F-686E-99F8AC29E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162B6-86CA-C04A-8F20-F8C89B54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7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EC0A1-A3A8-F7CB-AE2C-3B34B6411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431349-DEA9-0140-B086-48741F5BF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7522B-AF5D-E566-7348-EDCC68E71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6E14-5EB2-F246-A650-74292E5B42E5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6D660-A98B-D1DE-124E-5C21AB934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BAE21-8619-6D07-3AE4-561112CB6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162B6-86CA-C04A-8F20-F8C89B54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12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60851E-F704-235B-90F1-B6BB77094E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7DB6B0-9811-440D-CFD6-CD8548AB3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4CE79-D95E-EDCC-416B-74A8A70E6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6E14-5EB2-F246-A650-74292E5B42E5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1004C-2F66-E287-8BAD-24FFF0A2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04D0D-1CC6-29F7-D0BB-528B4B665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162B6-86CA-C04A-8F20-F8C89B54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75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0326-7D8A-34F0-4DA0-1258A6667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A75E3-BEAB-1E5F-A733-1183AEAC7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1C153-EEA8-28EC-DEA6-7EC989C5B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6E14-5EB2-F246-A650-74292E5B42E5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31F74-37A5-F707-93E7-85D6ED731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B09EE-CADB-5B00-A410-8ACBB0E82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162B6-86CA-C04A-8F20-F8C89B54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52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42ADD-87EF-FEA0-3031-8BB86FCE3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7AF9-1EFA-B9F1-B2DF-4BA2135EE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20134-A91C-2C44-DA61-93F0C591C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6E14-5EB2-F246-A650-74292E5B42E5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2D311-1D95-D06E-789C-A308AEABA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E7EA2-D2D2-9064-C040-2BF6E953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162B6-86CA-C04A-8F20-F8C89B54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77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36692-D07D-08F3-09DF-DE6FB2198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11005-D113-E712-58FA-649F386E22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7FFCD5-B1FB-6689-C2D6-0FAA0EEDC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92627-762D-2D2E-069A-B10972BC4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6E14-5EB2-F246-A650-74292E5B42E5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D859-1ECA-E61C-E298-3B39F31A8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130E9-66D0-7924-1372-05D3167B7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162B6-86CA-C04A-8F20-F8C89B54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56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B6547-4FF1-B918-DAFF-7D8D352A6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152CC-BBD7-82A9-6D26-5D5A1805C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CEA5D-CA8C-095A-7351-6A2E7EF54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51E25-B7E2-D345-00B1-18FB74174A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6F4DA3-DD23-F334-F36C-A6AAF7BBF9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07BFBF-265B-E09F-1AFE-7235349B2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6E14-5EB2-F246-A650-74292E5B42E5}" type="datetimeFigureOut">
              <a:rPr lang="en-US" smtClean="0"/>
              <a:t>11/2/23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132ABD-1CE8-C780-2F08-871C91494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1E5E8C-C421-75BF-96E6-61E82E804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162B6-86CA-C04A-8F20-F8C89B54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88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7E31-C616-F319-0417-5F0AE7143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99B39-695C-1B1D-BD61-4354A07A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6E14-5EB2-F246-A650-74292E5B42E5}" type="datetimeFigureOut">
              <a:rPr lang="en-US" smtClean="0"/>
              <a:t>11/2/23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4AEE7F-92B0-639D-5909-815557A0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C1820B-E677-BADD-4C9C-25F5597C5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162B6-86CA-C04A-8F20-F8C89B54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82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BB195F-D68A-4806-1752-F43D48CAD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6E14-5EB2-F246-A650-74292E5B42E5}" type="datetimeFigureOut">
              <a:rPr lang="en-US" smtClean="0"/>
              <a:t>11/2/23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C0905B-2A30-2006-9595-DEA525132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8134F-9A02-4F7B-E8BF-619E73005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162B6-86CA-C04A-8F20-F8C89B54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39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916C5-F1C4-BEA9-8C01-EBC809174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B0BF9-5EC4-CDCC-8B5A-3655A452E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07F9EC-5423-E0FD-9713-CF476DDA6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1E917-06B7-CC83-5D3E-827456E97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6E14-5EB2-F246-A650-74292E5B42E5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FE4E7-6031-7436-94DD-05976F434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7A618-FB8F-F91D-68C1-6318B4FC2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162B6-86CA-C04A-8F20-F8C89B54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90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2CB11-66C1-9F1E-8D4C-2317695C5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81E003-3933-81BC-DFF4-75933D4C66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D6C6C-9BE7-58BE-56B4-5960D406D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8A0EB-9242-E250-3464-65986BC07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6E14-5EB2-F246-A650-74292E5B42E5}" type="datetimeFigureOut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6F411-57B4-AFA2-F2F0-4BF4ACC59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398DA2-E5EB-7274-F00C-CD57A7D1B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162B6-86CA-C04A-8F20-F8C89B54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1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56D971-665E-6878-5600-AF95ACA7E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4085A-3156-368D-148D-01096E81A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B25D4-B636-4279-98D0-23896392EC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36E14-5EB2-F246-A650-74292E5B42E5}" type="datetimeFigureOut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3037D-5EB9-AA6F-D811-3B4FACE57B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E0040-7C8D-A4B4-21D8-3C6777857E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162B6-86CA-C04A-8F20-F8C89B54D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15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899677-C3CF-0563-9E83-7357998E8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for Predicting Migration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D3479D-1DBF-65E9-0C17-173FCDBC1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Useful for capturing </a:t>
            </a:r>
            <a:r>
              <a:rPr lang="en-US" b="1" dirty="0"/>
              <a:t>nonlinear</a:t>
            </a:r>
            <a:r>
              <a:rPr lang="en-US" dirty="0"/>
              <a:t> relationships and </a:t>
            </a:r>
            <a:r>
              <a:rPr lang="en-US" b="1" dirty="0"/>
              <a:t>interactions</a:t>
            </a:r>
            <a:r>
              <a:rPr lang="en-US" dirty="0"/>
              <a:t> between variables</a:t>
            </a:r>
          </a:p>
          <a:p>
            <a:r>
              <a:rPr lang="en-US" dirty="0"/>
              <a:t>Helps us in identifying </a:t>
            </a:r>
            <a:r>
              <a:rPr lang="en-US" b="1" dirty="0"/>
              <a:t>variables most important for predicting migration </a:t>
            </a:r>
            <a:r>
              <a:rPr lang="en-US" dirty="0"/>
              <a:t>using several specifications, instead of the “effects” of those variables</a:t>
            </a:r>
          </a:p>
          <a:p>
            <a:r>
              <a:rPr lang="en-US" dirty="0"/>
              <a:t>Explicitly </a:t>
            </a:r>
            <a:r>
              <a:rPr lang="en-US" b="1" dirty="0"/>
              <a:t>allows for bias</a:t>
            </a:r>
            <a:r>
              <a:rPr lang="en-US" dirty="0"/>
              <a:t> by making the model very rich, works best with a </a:t>
            </a:r>
            <a:r>
              <a:rPr lang="en-US" b="1" dirty="0"/>
              <a:t>large number of predictors</a:t>
            </a:r>
          </a:p>
          <a:p>
            <a:r>
              <a:rPr lang="en-US" dirty="0"/>
              <a:t>Doesn’t give us a parametric model but tells us which variables could be included in one</a:t>
            </a:r>
          </a:p>
          <a:p>
            <a:r>
              <a:rPr lang="en-US" dirty="0"/>
              <a:t>No assumptions about the data generating process required to ensure consistency as both predictions 𝑦 ̂ and outcomes 𝑦 are observed (training/testing data)</a:t>
            </a:r>
          </a:p>
        </p:txBody>
      </p:sp>
    </p:spTree>
    <p:extLst>
      <p:ext uri="{BB962C8B-B14F-4D97-AF65-F5344CB8AC3E}">
        <p14:creationId xmlns:p14="http://schemas.microsoft.com/office/powerpoint/2010/main" val="4085044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E57F1-6AA5-1D18-F9FC-CED9FB79D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B6127-42E5-2EA6-483C-F8DA38EBF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question and motivation? Predicting whether individuals migrate in any given year or predicting who migrates at all in their lifetime?</a:t>
            </a:r>
          </a:p>
          <a:p>
            <a:r>
              <a:rPr lang="en-US" dirty="0"/>
              <a:t>Do we only care about </a:t>
            </a:r>
            <a:r>
              <a:rPr lang="en-US" b="1" dirty="0"/>
              <a:t>variable importance</a:t>
            </a:r>
            <a:r>
              <a:rPr lang="en-US" dirty="0"/>
              <a:t>? Do we stick to </a:t>
            </a:r>
            <a:r>
              <a:rPr lang="en-US" b="1" dirty="0"/>
              <a:t>non-parametric models</a:t>
            </a:r>
            <a:r>
              <a:rPr lang="en-US" dirty="0"/>
              <a:t> because they perform the best (even if they aren’t easily interpretable)?</a:t>
            </a:r>
          </a:p>
          <a:p>
            <a:r>
              <a:rPr lang="en-US" dirty="0"/>
              <a:t>Try new models and techniques including </a:t>
            </a:r>
            <a:r>
              <a:rPr lang="en-US" b="1" dirty="0"/>
              <a:t>random forests </a:t>
            </a:r>
            <a:r>
              <a:rPr lang="en-US" dirty="0"/>
              <a:t>with regularization, and other ways of adjusting for imbalanced classes</a:t>
            </a:r>
          </a:p>
          <a:p>
            <a:r>
              <a:rPr lang="en-US" dirty="0"/>
              <a:t>Find new data, especially </a:t>
            </a:r>
            <a:r>
              <a:rPr lang="en-US" b="1" dirty="0"/>
              <a:t>new variables</a:t>
            </a:r>
            <a:r>
              <a:rPr lang="en-US" dirty="0"/>
              <a:t>, ML is most useful when the number of predictors is high</a:t>
            </a:r>
          </a:p>
        </p:txBody>
      </p:sp>
    </p:spTree>
    <p:extLst>
      <p:ext uri="{BB962C8B-B14F-4D97-AF65-F5344CB8AC3E}">
        <p14:creationId xmlns:p14="http://schemas.microsoft.com/office/powerpoint/2010/main" val="3818445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866CB-5E62-F9FA-3123-CE9498FEF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Example: </a:t>
            </a:r>
            <a:r>
              <a:rPr lang="en-US" sz="3600" i="1" dirty="0"/>
              <a:t>Revisiting forced migration: A machine learning perspective</a:t>
            </a:r>
            <a:r>
              <a:rPr lang="en-US" sz="3600" dirty="0"/>
              <a:t> (EJPE, 2021)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E227F-6B5B-B0ED-5C5D-A8E6AA39D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Machine learning to predict forced migration</a:t>
            </a:r>
          </a:p>
          <a:p>
            <a:r>
              <a:rPr lang="en-US" dirty="0"/>
              <a:t>Data: Panel data from 45 African countries for the years 1997–2017</a:t>
            </a:r>
          </a:p>
          <a:p>
            <a:r>
              <a:rPr lang="en-US" dirty="0"/>
              <a:t>Method: Random Forests + LASSO for variable importance</a:t>
            </a:r>
          </a:p>
          <a:p>
            <a:r>
              <a:rPr lang="en-US" dirty="0"/>
              <a:t>Random Forests: Builds multiple decision trees on a bootstrapped sample of observations</a:t>
            </a:r>
          </a:p>
          <a:p>
            <a:r>
              <a:rPr lang="en-US" dirty="0"/>
              <a:t>Each decision tree is optimized to find observations that are homogeneous with respect to the outcome variable given a set of predictors</a:t>
            </a:r>
          </a:p>
          <a:p>
            <a:r>
              <a:rPr lang="en-US" dirty="0"/>
              <a:t>The random forest is the average of the resulting trees</a:t>
            </a:r>
          </a:p>
          <a:p>
            <a:r>
              <a:rPr lang="en-US" dirty="0"/>
              <a:t>A random sample of predictors is taken at each split to avoid averaging highly correlated trees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987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07328-6C99-3B49-0B62-9129DAB12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Example: </a:t>
            </a:r>
            <a:r>
              <a:rPr lang="en-US" sz="3200" i="1" dirty="0"/>
              <a:t>How to model the weather-migration link: a machine-learning approach to variable selection in the Mexico-U.S. context</a:t>
            </a:r>
            <a:r>
              <a:rPr lang="en-US" sz="3200" dirty="0"/>
              <a:t> (Journal of Ethnic and Migration Studies, 2023)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9DE44-5955-1379-AEA4-6D14C621E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Machine learning to predict migration using weather variables</a:t>
            </a:r>
          </a:p>
          <a:p>
            <a:r>
              <a:rPr lang="en-US" dirty="0"/>
              <a:t>Data: Mexican Migration Project (130,000 people, 1980-2016)</a:t>
            </a:r>
          </a:p>
          <a:p>
            <a:r>
              <a:rPr lang="en-US" dirty="0"/>
              <a:t>Method: Random Forests + k-fold cross-validation for estimation</a:t>
            </a:r>
          </a:p>
          <a:p>
            <a:r>
              <a:rPr lang="en-US" dirty="0"/>
              <a:t>Classification of individuals as migrants or non-migrants using 36 weather variables</a:t>
            </a:r>
          </a:p>
          <a:p>
            <a:r>
              <a:rPr lang="en-US" dirty="0"/>
              <a:t>More complex models may not generalize well to the validation or test data, so they use a regularizer to decide depth of trees</a:t>
            </a:r>
          </a:p>
          <a:p>
            <a:r>
              <a:rPr lang="en-US" dirty="0"/>
              <a:t>Fixed ratio of 1:10 between migrants and non-migrants in test and training (random draw of individuals without replacement)</a:t>
            </a:r>
          </a:p>
          <a:p>
            <a:r>
              <a:rPr lang="en-US" dirty="0"/>
              <a:t>Penalize false negatives (classified as “no migration” but person migrated) more than false positives using weights</a:t>
            </a:r>
          </a:p>
        </p:txBody>
      </p:sp>
    </p:spTree>
    <p:extLst>
      <p:ext uri="{BB962C8B-B14F-4D97-AF65-F5344CB8AC3E}">
        <p14:creationId xmlns:p14="http://schemas.microsoft.com/office/powerpoint/2010/main" val="3742143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03A27-3D25-B568-2136-85B045A98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Set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6E5AD-7DC0-2959-C609-BC9318FBE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75-25 split, training: N=164539, testing: N=51913</a:t>
            </a:r>
          </a:p>
          <a:p>
            <a:r>
              <a:rPr lang="en-US" dirty="0"/>
              <a:t>Randomization at individual level, so same individual at different points in time doesn't end up in both training and test datasets</a:t>
            </a:r>
          </a:p>
          <a:p>
            <a:r>
              <a:rPr lang="en-US" dirty="0"/>
              <a:t>Dep. variable: </a:t>
            </a:r>
            <a:r>
              <a:rPr lang="en-US" i="1" dirty="0" err="1"/>
              <a:t>work_us</a:t>
            </a:r>
            <a:r>
              <a:rPr lang="en-US" i="1" dirty="0"/>
              <a:t> </a:t>
            </a:r>
            <a:r>
              <a:rPr lang="en-US" dirty="0"/>
              <a:t>(whether or not worked in the US in year </a:t>
            </a:r>
            <a:r>
              <a:rPr lang="en-US" i="1" dirty="0"/>
              <a:t>t</a:t>
            </a:r>
            <a:r>
              <a:rPr lang="en-US" dirty="0"/>
              <a:t>)</a:t>
            </a:r>
          </a:p>
          <a:p>
            <a:r>
              <a:rPr lang="en-US" dirty="0"/>
              <a:t>Predictors: </a:t>
            </a:r>
            <a:r>
              <a:rPr lang="en-US" i="1" dirty="0"/>
              <a:t>male</a:t>
            </a:r>
            <a:r>
              <a:rPr lang="en-US" dirty="0"/>
              <a:t>, </a:t>
            </a:r>
            <a:r>
              <a:rPr lang="en-US" i="1" dirty="0"/>
              <a:t>age</a:t>
            </a:r>
            <a:r>
              <a:rPr lang="en-US" dirty="0"/>
              <a:t>, </a:t>
            </a:r>
            <a:r>
              <a:rPr lang="en-US" i="1" dirty="0" err="1"/>
              <a:t>hhchildren</a:t>
            </a:r>
            <a:r>
              <a:rPr lang="en-US" dirty="0"/>
              <a:t>, </a:t>
            </a:r>
            <a:r>
              <a:rPr lang="en-US" i="1" dirty="0" err="1"/>
              <a:t>hhworkforce</a:t>
            </a:r>
            <a:r>
              <a:rPr lang="en-US" dirty="0"/>
              <a:t>, </a:t>
            </a:r>
            <a:r>
              <a:rPr lang="en-US" i="1" dirty="0"/>
              <a:t>ag</a:t>
            </a:r>
            <a:r>
              <a:rPr lang="en-US" dirty="0"/>
              <a:t>, </a:t>
            </a:r>
            <a:r>
              <a:rPr lang="en-US" i="1" dirty="0" err="1"/>
              <a:t>nonag</a:t>
            </a:r>
            <a:r>
              <a:rPr lang="en-US" dirty="0"/>
              <a:t>, </a:t>
            </a:r>
            <a:r>
              <a:rPr lang="en-US" i="1" dirty="0"/>
              <a:t>year dummies</a:t>
            </a:r>
            <a:r>
              <a:rPr lang="en-US" dirty="0"/>
              <a:t>, </a:t>
            </a:r>
            <a:r>
              <a:rPr lang="en-US" i="1" dirty="0"/>
              <a:t>village dummies</a:t>
            </a:r>
            <a:r>
              <a:rPr lang="en-US" dirty="0"/>
              <a:t>, </a:t>
            </a:r>
            <a:r>
              <a:rPr lang="en-US" i="1" dirty="0" err="1"/>
              <a:t>yrs_worked_in_mx_cum</a:t>
            </a:r>
            <a:r>
              <a:rPr lang="en-US" i="1" dirty="0"/>
              <a:t> </a:t>
            </a:r>
            <a:r>
              <a:rPr lang="en-US" dirty="0"/>
              <a:t>(no. of years worked in Mexico till year </a:t>
            </a:r>
            <a:r>
              <a:rPr lang="en-US" i="1" dirty="0"/>
              <a:t>t</a:t>
            </a:r>
            <a:r>
              <a:rPr lang="en-US" dirty="0"/>
              <a:t>)</a:t>
            </a:r>
          </a:p>
          <a:p>
            <a:r>
              <a:rPr lang="en-US" i="1" dirty="0" err="1"/>
              <a:t>work_us</a:t>
            </a:r>
            <a:r>
              <a:rPr lang="en-US" i="1" dirty="0"/>
              <a:t> = 1 </a:t>
            </a:r>
            <a:r>
              <a:rPr lang="en-US" dirty="0"/>
              <a:t>in only 6% of observations (highly imbalanced classes)</a:t>
            </a:r>
          </a:p>
        </p:txBody>
      </p:sp>
    </p:spTree>
    <p:extLst>
      <p:ext uri="{BB962C8B-B14F-4D97-AF65-F5344CB8AC3E}">
        <p14:creationId xmlns:p14="http://schemas.microsoft.com/office/powerpoint/2010/main" val="899594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A1971-D545-AD95-694A-9CF809933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Logistic Regression Model Results</a:t>
            </a:r>
          </a:p>
        </p:txBody>
      </p:sp>
      <p:pic>
        <p:nvPicPr>
          <p:cNvPr id="9" name="Content Placeholder 8" descr="A blue and yellow graph&#10;&#10;Description automatically generated">
            <a:extLst>
              <a:ext uri="{FF2B5EF4-FFF2-40B4-BE49-F238E27FC236}">
                <a16:creationId xmlns:a16="http://schemas.microsoft.com/office/drawing/2014/main" id="{E0C4EA22-70D4-2144-299D-8877B13E02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5954" y="1563209"/>
            <a:ext cx="8760091" cy="4929666"/>
          </a:xfrm>
        </p:spPr>
      </p:pic>
    </p:spTree>
    <p:extLst>
      <p:ext uri="{BB962C8B-B14F-4D97-AF65-F5344CB8AC3E}">
        <p14:creationId xmlns:p14="http://schemas.microsoft.com/office/powerpoint/2010/main" val="678294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D64C9-A56D-7FC2-592E-AD31817F4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Logistic Regression Model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F9F36-249B-BE91-7C01-6CC3CD9A2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accuracy: 96%</a:t>
            </a:r>
          </a:p>
          <a:p>
            <a:r>
              <a:rPr lang="en-US" dirty="0"/>
              <a:t>Correctly predicts if an individual DIDN'T work in the US in year </a:t>
            </a:r>
            <a:r>
              <a:rPr lang="en-US" i="1" dirty="0"/>
              <a:t>t</a:t>
            </a:r>
            <a:r>
              <a:rPr lang="en-US" dirty="0"/>
              <a:t> 99% of the time</a:t>
            </a:r>
          </a:p>
          <a:p>
            <a:r>
              <a:rPr lang="en-US" dirty="0"/>
              <a:t>Correctly predicts if an individual DID work in the US in year </a:t>
            </a:r>
            <a:r>
              <a:rPr lang="en-US" i="1" dirty="0"/>
              <a:t>t</a:t>
            </a:r>
            <a:r>
              <a:rPr lang="en-US" dirty="0"/>
              <a:t> only 50% of the time (i.e. coin toss)</a:t>
            </a:r>
          </a:p>
          <a:p>
            <a:r>
              <a:rPr lang="en-US" dirty="0"/>
              <a:t>Gives us coefficients but a linear model doesn’t allow for nonlinear relationships and interactions</a:t>
            </a:r>
          </a:p>
          <a:p>
            <a:r>
              <a:rPr lang="en-US" dirty="0"/>
              <a:t>Need to account for large imbalance between classes, oversampling minority class (SMOTE) does not improve results </a:t>
            </a:r>
          </a:p>
        </p:txBody>
      </p:sp>
    </p:spTree>
    <p:extLst>
      <p:ext uri="{BB962C8B-B14F-4D97-AF65-F5344CB8AC3E}">
        <p14:creationId xmlns:p14="http://schemas.microsoft.com/office/powerpoint/2010/main" val="633380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D64C9-A56D-7FC2-592E-AD31817F4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Imbalanced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F9F36-249B-BE91-7C01-6CC3CD9A2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SMOTE: Over-sampling technique that generates synthetic samples for the minority class (i.e. observations where </a:t>
            </a:r>
            <a:r>
              <a:rPr lang="en-US" i="1" dirty="0"/>
              <a:t>migration=1 </a:t>
            </a:r>
            <a:r>
              <a:rPr lang="en-US" dirty="0"/>
              <a:t>in our sample)</a:t>
            </a:r>
          </a:p>
          <a:p>
            <a:r>
              <a:rPr lang="en-US" dirty="0"/>
              <a:t>Gradient boosting: Combines multiple weak models to create a strong predictive model, uses decision trees like random forests but it iteratively corrects errors so the trees aren’t independent. Allows assigning different weights to classes</a:t>
            </a:r>
          </a:p>
          <a:p>
            <a:r>
              <a:rPr lang="en-US" dirty="0"/>
              <a:t>... to be continued</a:t>
            </a:r>
          </a:p>
        </p:txBody>
      </p:sp>
    </p:spTree>
    <p:extLst>
      <p:ext uri="{BB962C8B-B14F-4D97-AF65-F5344CB8AC3E}">
        <p14:creationId xmlns:p14="http://schemas.microsoft.com/office/powerpoint/2010/main" val="2562375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C90E9-A450-2BD0-C87A-28E35FDA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 Boosting Model + SMOTE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35B3F-BE6A-3B3A-473B-96862EA55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Gradient boosting model requires specifying hyperparameters</a:t>
            </a:r>
          </a:p>
          <a:p>
            <a:r>
              <a:rPr lang="en-US" dirty="0"/>
              <a:t>I do “hyperparameter tuning” to choose the best performing parameters from a set of options:</a:t>
            </a:r>
            <a:br>
              <a:rPr lang="en-US" dirty="0"/>
            </a:br>
            <a:r>
              <a:rPr lang="en-US" i="1" dirty="0"/>
              <a:t>{'</a:t>
            </a:r>
            <a:r>
              <a:rPr lang="en-US" i="1" dirty="0" err="1"/>
              <a:t>learning_rate</a:t>
            </a:r>
            <a:r>
              <a:rPr lang="en-US" i="1" dirty="0"/>
              <a:t>': 0.1, '</a:t>
            </a:r>
            <a:r>
              <a:rPr lang="en-US" i="1" dirty="0" err="1"/>
              <a:t>max_depth</a:t>
            </a:r>
            <a:r>
              <a:rPr lang="en-US" i="1" dirty="0"/>
              <a:t>': 3, '</a:t>
            </a:r>
            <a:r>
              <a:rPr lang="en-US" i="1" dirty="0" err="1"/>
              <a:t>n_estimators</a:t>
            </a:r>
            <a:r>
              <a:rPr lang="en-US" i="1" dirty="0"/>
              <a:t>': 50}</a:t>
            </a:r>
          </a:p>
          <a:p>
            <a:r>
              <a:rPr lang="en-US" dirty="0"/>
              <a:t>I combine this model with SMOTE</a:t>
            </a:r>
          </a:p>
          <a:p>
            <a:r>
              <a:rPr lang="en-US" dirty="0"/>
              <a:t>Accuracy for </a:t>
            </a:r>
            <a:r>
              <a:rPr lang="en-US" i="1" dirty="0"/>
              <a:t>migration=1: </a:t>
            </a:r>
            <a:r>
              <a:rPr lang="en-US" b="1" dirty="0"/>
              <a:t>83% </a:t>
            </a:r>
            <a:r>
              <a:rPr lang="en-US" dirty="0"/>
              <a:t>(from 50% earlier)</a:t>
            </a:r>
          </a:p>
          <a:p>
            <a:r>
              <a:rPr lang="en-US" dirty="0"/>
              <a:t>Accuracy for </a:t>
            </a:r>
            <a:r>
              <a:rPr lang="en-US" i="1" dirty="0"/>
              <a:t>migration=0: </a:t>
            </a:r>
            <a:r>
              <a:rPr lang="en-US" dirty="0"/>
              <a:t>89% (from 99% earlier)</a:t>
            </a:r>
          </a:p>
          <a:p>
            <a:r>
              <a:rPr lang="en-US" dirty="0"/>
              <a:t>Performance improved for minority class but got worse for majority class</a:t>
            </a:r>
          </a:p>
        </p:txBody>
      </p:sp>
    </p:spTree>
    <p:extLst>
      <p:ext uri="{BB962C8B-B14F-4D97-AF65-F5344CB8AC3E}">
        <p14:creationId xmlns:p14="http://schemas.microsoft.com/office/powerpoint/2010/main" val="358266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5B2C8-F173-47FD-9884-9410353F3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 Boosting Model + SMOTE</a:t>
            </a:r>
          </a:p>
        </p:txBody>
      </p:sp>
      <p:pic>
        <p:nvPicPr>
          <p:cNvPr id="5" name="Content Placeholder 4" descr="A chart with a blue and yellow box&#10;&#10;Description automatically generated with medium confidence">
            <a:extLst>
              <a:ext uri="{FF2B5EF4-FFF2-40B4-BE49-F238E27FC236}">
                <a16:creationId xmlns:a16="http://schemas.microsoft.com/office/drawing/2014/main" id="{61E1C8B8-3907-E6A9-8A3B-8EDBAA332D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5579" y="1568229"/>
            <a:ext cx="5860841" cy="4924646"/>
          </a:xfrm>
        </p:spPr>
      </p:pic>
    </p:spTree>
    <p:extLst>
      <p:ext uri="{BB962C8B-B14F-4D97-AF65-F5344CB8AC3E}">
        <p14:creationId xmlns:p14="http://schemas.microsoft.com/office/powerpoint/2010/main" val="562439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805</Words>
  <Application>Microsoft Macintosh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Machine Learning for Predicting Migration</vt:lpstr>
      <vt:lpstr>Example: Revisiting forced migration: A machine learning perspective (EJPE, 2021)</vt:lpstr>
      <vt:lpstr>Example: How to model the weather-migration link: a machine-learning approach to variable selection in the Mexico-U.S. context (Journal of Ethnic and Migration Studies, 2023)</vt:lpstr>
      <vt:lpstr>Our Set Up</vt:lpstr>
      <vt:lpstr>Simple Logistic Regression Model Results</vt:lpstr>
      <vt:lpstr>Simple Logistic Regression Model Results</vt:lpstr>
      <vt:lpstr>Dealing with Imbalanced Classification</vt:lpstr>
      <vt:lpstr>Gradient Boosting Model + SMOTE</vt:lpstr>
      <vt:lpstr>Gradient Boosting Model + SMOTE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Predicting Migration</dc:title>
  <dc:creator>Parth Chawla</dc:creator>
  <cp:lastModifiedBy>Parth Chawla</cp:lastModifiedBy>
  <cp:revision>76</cp:revision>
  <dcterms:created xsi:type="dcterms:W3CDTF">2023-11-02T20:25:19Z</dcterms:created>
  <dcterms:modified xsi:type="dcterms:W3CDTF">2023-11-03T04:21:35Z</dcterms:modified>
</cp:coreProperties>
</file>