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73" r:id="rId9"/>
    <p:sldId id="274" r:id="rId10"/>
    <p:sldId id="275" r:id="rId11"/>
    <p:sldId id="276" r:id="rId12"/>
    <p:sldId id="277" r:id="rId13"/>
    <p:sldId id="264" r:id="rId14"/>
    <p:sldId id="278"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C12D"/>
    <a:srgbClr val="CDB85F"/>
    <a:srgbClr val="25B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p:cViewPr varScale="1">
        <p:scale>
          <a:sx n="55" d="100"/>
          <a:sy n="55" d="100"/>
        </p:scale>
        <p:origin x="1085"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56BF2A"/>
          </a:solidFill>
        </p:spPr>
        <p:txBody>
          <a:bodyPr wrap="square" lIns="0" tIns="0" rIns="0" bIns="0" rtlCol="0"/>
          <a:lstStyle/>
          <a:p>
            <a:endParaRPr/>
          </a:p>
        </p:txBody>
      </p:sp>
      <p:sp>
        <p:nvSpPr>
          <p:cNvPr id="17" name="bg object 17"/>
          <p:cNvSpPr/>
          <p:nvPr/>
        </p:nvSpPr>
        <p:spPr>
          <a:xfrm>
            <a:off x="0" y="2570387"/>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E766B0"/>
          </a:solidFill>
        </p:spPr>
        <p:txBody>
          <a:bodyPr wrap="square" lIns="0" tIns="0" rIns="0" bIns="0" rtlCol="0"/>
          <a:lstStyle/>
          <a:p>
            <a:endParaRPr/>
          </a:p>
        </p:txBody>
      </p:sp>
      <p:sp>
        <p:nvSpPr>
          <p:cNvPr id="18" name="bg object 18"/>
          <p:cNvSpPr/>
          <p:nvPr/>
        </p:nvSpPr>
        <p:spPr>
          <a:xfrm>
            <a:off x="0" y="5140787"/>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FBC20A"/>
          </a:solidFill>
        </p:spPr>
        <p:txBody>
          <a:bodyPr wrap="square" lIns="0" tIns="0" rIns="0" bIns="0" rtlCol="0"/>
          <a:lstStyle/>
          <a:p>
            <a:endParaRPr/>
          </a:p>
        </p:txBody>
      </p:sp>
      <p:sp>
        <p:nvSpPr>
          <p:cNvPr id="19" name="bg object 19"/>
          <p:cNvSpPr/>
          <p:nvPr/>
        </p:nvSpPr>
        <p:spPr>
          <a:xfrm>
            <a:off x="0" y="7711165"/>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25BDE2"/>
          </a:solidFill>
        </p:spPr>
        <p:txBody>
          <a:bodyPr wrap="square" lIns="0" tIns="0" rIns="0" bIns="0" rtlCol="0"/>
          <a:lstStyle/>
          <a:p>
            <a:endParaRPr/>
          </a:p>
        </p:txBody>
      </p:sp>
      <p:sp>
        <p:nvSpPr>
          <p:cNvPr id="2" name="Holder 2"/>
          <p:cNvSpPr>
            <a:spLocks noGrp="1"/>
          </p:cNvSpPr>
          <p:nvPr>
            <p:ph type="ctrTitle"/>
          </p:nvPr>
        </p:nvSpPr>
        <p:spPr>
          <a:xfrm>
            <a:off x="1660149" y="2348473"/>
            <a:ext cx="14967701" cy="3683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16312" y="985831"/>
            <a:ext cx="14255374" cy="1136650"/>
          </a:xfrm>
          <a:prstGeom prst="rect">
            <a:avLst/>
          </a:prstGeom>
        </p:spPr>
        <p:txBody>
          <a:bodyPr wrap="square" lIns="0" tIns="0" rIns="0" bIns="0">
            <a:spAutoFit/>
          </a:bodyPr>
          <a:lstStyle>
            <a:lvl1pPr>
              <a:defRPr sz="7250" b="0" i="0">
                <a:solidFill>
                  <a:schemeClr val="tx1"/>
                </a:solidFill>
                <a:latin typeface="Verdana"/>
                <a:cs typeface="Verdana"/>
              </a:defRPr>
            </a:lvl1pPr>
          </a:lstStyle>
          <a:p>
            <a:endParaRPr/>
          </a:p>
        </p:txBody>
      </p:sp>
      <p:sp>
        <p:nvSpPr>
          <p:cNvPr id="3" name="Holder 3"/>
          <p:cNvSpPr>
            <a:spLocks noGrp="1"/>
          </p:cNvSpPr>
          <p:nvPr>
            <p:ph type="body" idx="1"/>
          </p:nvPr>
        </p:nvSpPr>
        <p:spPr>
          <a:xfrm>
            <a:off x="1113790" y="3707820"/>
            <a:ext cx="16060419" cy="3535045"/>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COVI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09575" cy="10283190"/>
            <a:chOff x="0" y="0"/>
            <a:chExt cx="409575" cy="10283190"/>
          </a:xfrm>
        </p:grpSpPr>
        <p:sp>
          <p:nvSpPr>
            <p:cNvPr id="3" name="object 3"/>
            <p:cNvSpPr/>
            <p:nvPr/>
          </p:nvSpPr>
          <p:spPr>
            <a:xfrm>
              <a:off x="0" y="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56BF2A"/>
            </a:solidFill>
          </p:spPr>
          <p:txBody>
            <a:bodyPr wrap="square" lIns="0" tIns="0" rIns="0" bIns="0" rtlCol="0"/>
            <a:lstStyle/>
            <a:p>
              <a:endParaRPr/>
            </a:p>
          </p:txBody>
        </p:sp>
        <p:sp>
          <p:nvSpPr>
            <p:cNvPr id="4" name="object 4"/>
            <p:cNvSpPr/>
            <p:nvPr/>
          </p:nvSpPr>
          <p:spPr>
            <a:xfrm>
              <a:off x="0" y="257039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E766B0"/>
            </a:solidFill>
          </p:spPr>
          <p:txBody>
            <a:bodyPr wrap="square" lIns="0" tIns="0" rIns="0" bIns="0" rtlCol="0"/>
            <a:lstStyle/>
            <a:p>
              <a:endParaRPr/>
            </a:p>
          </p:txBody>
        </p:sp>
        <p:sp>
          <p:nvSpPr>
            <p:cNvPr id="5" name="object 5"/>
            <p:cNvSpPr/>
            <p:nvPr/>
          </p:nvSpPr>
          <p:spPr>
            <a:xfrm>
              <a:off x="0" y="5140787"/>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FBC20A"/>
            </a:solidFill>
          </p:spPr>
          <p:txBody>
            <a:bodyPr wrap="square" lIns="0" tIns="0" rIns="0" bIns="0" rtlCol="0"/>
            <a:lstStyle/>
            <a:p>
              <a:endParaRPr/>
            </a:p>
          </p:txBody>
        </p:sp>
        <p:sp>
          <p:nvSpPr>
            <p:cNvPr id="6" name="object 6"/>
            <p:cNvSpPr/>
            <p:nvPr/>
          </p:nvSpPr>
          <p:spPr>
            <a:xfrm>
              <a:off x="0" y="7711165"/>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25BDE2"/>
            </a:solidFill>
          </p:spPr>
          <p:txBody>
            <a:bodyPr wrap="square" lIns="0" tIns="0" rIns="0" bIns="0" rtlCol="0"/>
            <a:lstStyle/>
            <a:p>
              <a:endParaRPr/>
            </a:p>
          </p:txBody>
        </p:sp>
      </p:grpSp>
      <p:sp>
        <p:nvSpPr>
          <p:cNvPr id="8" name="object 8"/>
          <p:cNvSpPr txBox="1">
            <a:spLocks noGrp="1"/>
          </p:cNvSpPr>
          <p:nvPr>
            <p:ph type="title"/>
          </p:nvPr>
        </p:nvSpPr>
        <p:spPr>
          <a:xfrm>
            <a:off x="2056551" y="829199"/>
            <a:ext cx="11578260" cy="4894802"/>
          </a:xfrm>
          <a:prstGeom prst="rect">
            <a:avLst/>
          </a:prstGeom>
        </p:spPr>
        <p:txBody>
          <a:bodyPr vert="horz" wrap="square" lIns="0" tIns="12700" rIns="0" bIns="0" rtlCol="0">
            <a:spAutoFit/>
          </a:bodyPr>
          <a:lstStyle/>
          <a:p>
            <a:pPr marL="12700">
              <a:lnSpc>
                <a:spcPts val="13310"/>
              </a:lnSpc>
              <a:spcBef>
                <a:spcPts val="100"/>
              </a:spcBef>
            </a:pPr>
            <a:r>
              <a:rPr sz="6000" b="1" spc="1195" dirty="0"/>
              <a:t>COVID-19</a:t>
            </a:r>
            <a:r>
              <a:rPr sz="6000" b="1" spc="-805" dirty="0"/>
              <a:t> </a:t>
            </a:r>
            <a:r>
              <a:rPr sz="6000" b="1" spc="819" dirty="0"/>
              <a:t>Data</a:t>
            </a:r>
            <a:endParaRPr sz="6000" b="1" dirty="0"/>
          </a:p>
          <a:p>
            <a:pPr marL="12700" marR="1718945">
              <a:lnSpc>
                <a:spcPts val="13130"/>
              </a:lnSpc>
              <a:spcBef>
                <a:spcPts val="555"/>
              </a:spcBef>
            </a:pPr>
            <a:r>
              <a:rPr sz="6000" b="1" spc="1015" dirty="0"/>
              <a:t>Analysis</a:t>
            </a:r>
            <a:r>
              <a:rPr sz="6000" b="1" spc="-765" dirty="0"/>
              <a:t> </a:t>
            </a:r>
            <a:r>
              <a:rPr sz="6000" b="1" spc="1260" dirty="0"/>
              <a:t>with  </a:t>
            </a:r>
            <a:r>
              <a:rPr sz="6000" b="1" spc="975" dirty="0"/>
              <a:t>Dashboard</a:t>
            </a:r>
            <a:endParaRPr sz="6000" b="1" dirty="0"/>
          </a:p>
        </p:txBody>
      </p:sp>
      <p:pic>
        <p:nvPicPr>
          <p:cNvPr id="13" name="image2.jpg">
            <a:extLst>
              <a:ext uri="{FF2B5EF4-FFF2-40B4-BE49-F238E27FC236}">
                <a16:creationId xmlns:a16="http://schemas.microsoft.com/office/drawing/2014/main" id="{C94E0BE4-F6BA-4AF3-A468-0B366838C973}"/>
              </a:ext>
            </a:extLst>
          </p:cNvPr>
          <p:cNvPicPr/>
          <p:nvPr/>
        </p:nvPicPr>
        <p:blipFill>
          <a:blip r:embed="rId2"/>
          <a:srcRect/>
          <a:stretch>
            <a:fillRect/>
          </a:stretch>
        </p:blipFill>
        <p:spPr>
          <a:xfrm>
            <a:off x="14401800" y="1285875"/>
            <a:ext cx="1829649" cy="2181225"/>
          </a:xfrm>
          <a:prstGeom prst="rect">
            <a:avLst/>
          </a:prstGeom>
          <a:ln/>
        </p:spPr>
      </p:pic>
      <p:sp>
        <p:nvSpPr>
          <p:cNvPr id="15" name="TextBox 14">
            <a:extLst>
              <a:ext uri="{FF2B5EF4-FFF2-40B4-BE49-F238E27FC236}">
                <a16:creationId xmlns:a16="http://schemas.microsoft.com/office/drawing/2014/main" id="{89E740EE-95DE-4B50-94E4-D9F0263E8269}"/>
              </a:ext>
            </a:extLst>
          </p:cNvPr>
          <p:cNvSpPr txBox="1"/>
          <p:nvPr/>
        </p:nvSpPr>
        <p:spPr>
          <a:xfrm>
            <a:off x="2056551" y="6426662"/>
            <a:ext cx="8991600" cy="3416320"/>
          </a:xfrm>
          <a:prstGeom prst="rect">
            <a:avLst/>
          </a:prstGeom>
          <a:noFill/>
        </p:spPr>
        <p:txBody>
          <a:bodyPr wrap="square">
            <a:spAutoFit/>
          </a:bodyPr>
          <a:lstStyle/>
          <a:p>
            <a:pPr>
              <a:spcAft>
                <a:spcPts val="0"/>
              </a:spcAft>
            </a:pPr>
            <a:r>
              <a:rPr lang="en-US" sz="2800" dirty="0">
                <a:solidFill>
                  <a:schemeClr val="tx1"/>
                </a:solidFill>
                <a:effectLst/>
                <a:latin typeface="Verdana" panose="020B0604030504040204" pitchFamily="34" charset="0"/>
                <a:ea typeface="Verdana" panose="020B0604030504040204" pitchFamily="34" charset="0"/>
              </a:rPr>
              <a:t>A Summer Internship Presentation </a:t>
            </a:r>
            <a:r>
              <a:rPr lang="en-US" sz="2800" dirty="0">
                <a:latin typeface="Verdana" panose="020B0604030504040204" pitchFamily="34" charset="0"/>
                <a:ea typeface="Verdana" panose="020B0604030504040204" pitchFamily="34" charset="0"/>
              </a:rPr>
              <a:t>By </a:t>
            </a:r>
          </a:p>
          <a:p>
            <a:pPr>
              <a:spcAft>
                <a:spcPts val="0"/>
              </a:spcAft>
            </a:pPr>
            <a:endParaRPr lang="en-US" sz="2800" dirty="0">
              <a:latin typeface="Verdana" panose="020B0604030504040204" pitchFamily="34" charset="0"/>
              <a:ea typeface="Verdana" panose="020B0604030504040204" pitchFamily="34" charset="0"/>
            </a:endParaRPr>
          </a:p>
          <a:p>
            <a:pPr>
              <a:spcAft>
                <a:spcPts val="0"/>
              </a:spcAft>
            </a:pPr>
            <a:r>
              <a:rPr lang="en-US" sz="2400" dirty="0">
                <a:latin typeface="Verdana" panose="020B0604030504040204" pitchFamily="34" charset="0"/>
                <a:ea typeface="Verdana" panose="020B0604030504040204" pitchFamily="34" charset="0"/>
              </a:rPr>
              <a:t>Parth Prajapati (180770107583)</a:t>
            </a:r>
          </a:p>
          <a:p>
            <a:pPr>
              <a:spcAft>
                <a:spcPts val="0"/>
              </a:spcAft>
            </a:pPr>
            <a:endParaRPr lang="en-US" sz="2400" dirty="0">
              <a:solidFill>
                <a:schemeClr val="tx1"/>
              </a:solidFill>
              <a:effectLst/>
              <a:latin typeface="Verdana" panose="020B0604030504040204" pitchFamily="34" charset="0"/>
              <a:ea typeface="Verdana" panose="020B0604030504040204" pitchFamily="34" charset="0"/>
            </a:endParaRPr>
          </a:p>
          <a:p>
            <a:pPr>
              <a:buSzPct val="100000"/>
              <a:buFont typeface="Times New Roman" panose="02020603050405020304" pitchFamily="18" charset="0"/>
              <a:buNone/>
            </a:pPr>
            <a:r>
              <a:rPr lang="en-US" altLang="en-US" sz="2400" b="1" dirty="0">
                <a:solidFill>
                  <a:srgbClr val="000000"/>
                </a:solidFill>
                <a:latin typeface="Verdana" panose="020B0604030504040204" pitchFamily="34" charset="0"/>
                <a:ea typeface="Verdana" panose="020B0604030504040204" pitchFamily="34" charset="0"/>
                <a:cs typeface="Times New Roman" panose="02020603050405020304" pitchFamily="18" charset="0"/>
              </a:rPr>
              <a:t>Internal Faculty Guide:-</a:t>
            </a:r>
            <a:r>
              <a:rPr lang="en-US" altLang="en-US" sz="28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2400" dirty="0">
                <a:solidFill>
                  <a:schemeClr val="tx1"/>
                </a:solidFill>
                <a:effectLst/>
                <a:latin typeface="Verdana" panose="020B0604030504040204" pitchFamily="34" charset="0"/>
                <a:ea typeface="Verdana" panose="020B0604030504040204" pitchFamily="34" charset="0"/>
              </a:rPr>
              <a:t>Prof. Hemal Patel</a:t>
            </a:r>
            <a:endParaRPr lang="en-US" altLang="en-US" sz="24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SzPct val="100000"/>
            </a:pP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3200" dirty="0">
                <a:solidFill>
                  <a:srgbClr val="000000"/>
                </a:solidFill>
                <a:latin typeface="Times New Roman" panose="02020603050405020304" pitchFamily="18" charset="0"/>
                <a:cs typeface="Times New Roman" panose="02020603050405020304" pitchFamily="18" charset="0"/>
              </a:rPr>
              <a:t>	       </a:t>
            </a:r>
            <a:endParaRPr lang="en-US" altLang="en-US" sz="2800" dirty="0">
              <a:solidFill>
                <a:srgbClr val="000000"/>
              </a:solidFill>
              <a:latin typeface="Times New Roman" panose="02020603050405020304" pitchFamily="18" charset="0"/>
              <a:cs typeface="Times New Roman" panose="02020603050405020304" pitchFamily="18" charset="0"/>
            </a:endParaRPr>
          </a:p>
          <a:p>
            <a:pPr>
              <a:spcAft>
                <a:spcPts val="0"/>
              </a:spcAft>
            </a:pPr>
            <a:endParaRPr lang="en-US" sz="2400" dirty="0">
              <a:solidFill>
                <a:schemeClr val="tx1"/>
              </a:solidFill>
              <a:effectLst/>
              <a:latin typeface="Verdana" panose="020B0604030504040204" pitchFamily="34" charset="0"/>
              <a:ea typeface="Verdana" panose="020B0604030504040204" pitchFamily="34" charset="0"/>
            </a:endParaRPr>
          </a:p>
          <a:p>
            <a:pPr>
              <a:spcAft>
                <a:spcPts val="0"/>
              </a:spcAft>
            </a:pPr>
            <a:endParaRPr lang="en-US" sz="2400" dirty="0">
              <a:solidFill>
                <a:schemeClr val="tx1"/>
              </a:solidFill>
              <a:effectLst/>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6313490" cy="2113143"/>
          </a:xfrm>
          <a:prstGeom prst="rect">
            <a:avLst/>
          </a:prstGeom>
        </p:spPr>
        <p:txBody>
          <a:bodyPr vert="horz" wrap="square" lIns="0" tIns="12065" rIns="0" bIns="0" rtlCol="0">
            <a:spAutoFit/>
          </a:bodyPr>
          <a:lstStyle/>
          <a:p>
            <a:pPr marL="12700" marR="5080" algn="l">
              <a:lnSpc>
                <a:spcPct val="110200"/>
              </a:lnSpc>
              <a:spcBef>
                <a:spcPts val="95"/>
              </a:spcBef>
            </a:pPr>
            <a:r>
              <a:rPr lang="en-US" sz="6600" b="0" i="0" dirty="0">
                <a:solidFill>
                  <a:srgbClr val="222222"/>
                </a:solidFill>
                <a:effectLst/>
                <a:latin typeface="Verdana" panose="020B0604030504040204" pitchFamily="34" charset="0"/>
                <a:ea typeface="Verdana" panose="020B0604030504040204" pitchFamily="34" charset="0"/>
              </a:rPr>
              <a:t>Data Cleaning</a:t>
            </a:r>
            <a:br>
              <a:rPr lang="en-US" sz="6600" b="0" i="0" dirty="0">
                <a:solidFill>
                  <a:srgbClr val="222222"/>
                </a:solidFill>
                <a:effectLst/>
                <a:latin typeface="Verdana" panose="020B0604030504040204" pitchFamily="34" charset="0"/>
                <a:ea typeface="Verdana" panose="020B0604030504040204" pitchFamily="34" charset="0"/>
              </a:rPr>
            </a:br>
            <a:endParaRPr sz="6300" dirty="0">
              <a:latin typeface="Arial"/>
              <a:cs typeface="Arial"/>
            </a:endParaRPr>
          </a:p>
        </p:txBody>
      </p:sp>
      <p:sp>
        <p:nvSpPr>
          <p:cNvPr id="20" name="object 20"/>
          <p:cNvSpPr txBox="1"/>
          <p:nvPr/>
        </p:nvSpPr>
        <p:spPr>
          <a:xfrm>
            <a:off x="1535110" y="2531376"/>
            <a:ext cx="6513162" cy="481607"/>
          </a:xfrm>
          <a:prstGeom prst="rect">
            <a:avLst/>
          </a:prstGeom>
        </p:spPr>
        <p:txBody>
          <a:bodyPr vert="horz" wrap="square" lIns="0" tIns="9525" rIns="0" bIns="0" rtlCol="0">
            <a:spAutoFit/>
          </a:bodyPr>
          <a:lstStyle/>
          <a:p>
            <a:pPr marL="12700" marR="5080">
              <a:lnSpc>
                <a:spcPct val="122900"/>
              </a:lnSpc>
              <a:spcBef>
                <a:spcPts val="75"/>
              </a:spcBef>
            </a:pPr>
            <a:r>
              <a:rPr lang="en-US" sz="2800" dirty="0">
                <a:solidFill>
                  <a:srgbClr val="222222"/>
                </a:solidFill>
                <a:latin typeface="Verdana" panose="020B0604030504040204" pitchFamily="34" charset="0"/>
                <a:ea typeface="Verdana" panose="020B0604030504040204" pitchFamily="34" charset="0"/>
                <a:cs typeface="Arial"/>
              </a:rPr>
              <a:t>Removing Null Values</a:t>
            </a:r>
          </a:p>
        </p:txBody>
      </p:sp>
      <p:pic>
        <p:nvPicPr>
          <p:cNvPr id="4" name="Picture 3">
            <a:extLst>
              <a:ext uri="{FF2B5EF4-FFF2-40B4-BE49-F238E27FC236}">
                <a16:creationId xmlns:a16="http://schemas.microsoft.com/office/drawing/2014/main" id="{EEAFD164-7E2D-49B1-856C-05660B8AF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10" y="3543300"/>
            <a:ext cx="12525674" cy="556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189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6313490" cy="3230372"/>
          </a:xfrm>
          <a:prstGeom prst="rect">
            <a:avLst/>
          </a:prstGeom>
        </p:spPr>
        <p:txBody>
          <a:bodyPr vert="horz" wrap="square" lIns="0" tIns="12065" rIns="0" bIns="0" rtlCol="0">
            <a:spAutoFit/>
          </a:bodyPr>
          <a:lstStyle/>
          <a:p>
            <a:pPr marL="12700" marR="5080" algn="l">
              <a:lnSpc>
                <a:spcPct val="110200"/>
              </a:lnSpc>
              <a:spcBef>
                <a:spcPts val="95"/>
              </a:spcBef>
            </a:pPr>
            <a:r>
              <a:rPr lang="en-US" sz="6600" b="0" i="0" dirty="0">
                <a:solidFill>
                  <a:srgbClr val="222222"/>
                </a:solidFill>
                <a:effectLst/>
                <a:latin typeface="Verdana" panose="020B0604030504040204" pitchFamily="34" charset="0"/>
                <a:ea typeface="Verdana" panose="020B0604030504040204" pitchFamily="34" charset="0"/>
              </a:rPr>
              <a:t>Data Analysis</a:t>
            </a:r>
            <a:br>
              <a:rPr lang="en-US" sz="6600" b="0" i="0" dirty="0">
                <a:solidFill>
                  <a:srgbClr val="222222"/>
                </a:solidFill>
                <a:effectLst/>
                <a:latin typeface="Verdana" panose="020B0604030504040204" pitchFamily="34" charset="0"/>
                <a:ea typeface="Verdana" panose="020B0604030504040204" pitchFamily="34" charset="0"/>
              </a:rPr>
            </a:br>
            <a:br>
              <a:rPr lang="en-US" sz="6600" b="0" i="0" dirty="0">
                <a:solidFill>
                  <a:srgbClr val="222222"/>
                </a:solidFill>
                <a:effectLst/>
                <a:latin typeface="Verdana" panose="020B0604030504040204" pitchFamily="34" charset="0"/>
                <a:ea typeface="Verdana" panose="020B0604030504040204" pitchFamily="34" charset="0"/>
              </a:rPr>
            </a:br>
            <a:endParaRPr sz="6300" dirty="0">
              <a:latin typeface="Arial"/>
              <a:cs typeface="Arial"/>
            </a:endParaRPr>
          </a:p>
        </p:txBody>
      </p:sp>
      <p:sp>
        <p:nvSpPr>
          <p:cNvPr id="20" name="object 20"/>
          <p:cNvSpPr txBox="1"/>
          <p:nvPr/>
        </p:nvSpPr>
        <p:spPr>
          <a:xfrm>
            <a:off x="1535110" y="2531376"/>
            <a:ext cx="6513162" cy="5839419"/>
          </a:xfrm>
          <a:prstGeom prst="rect">
            <a:avLst/>
          </a:prstGeom>
        </p:spPr>
        <p:txBody>
          <a:bodyPr vert="horz" wrap="square" lIns="0" tIns="9525" rIns="0" bIns="0" rtlCol="0">
            <a:spAutoFit/>
          </a:bodyPr>
          <a:lstStyle/>
          <a:p>
            <a:pPr marL="12700" marR="5080">
              <a:lnSpc>
                <a:spcPct val="122900"/>
              </a:lnSpc>
              <a:spcBef>
                <a:spcPts val="75"/>
              </a:spcBef>
            </a:pPr>
            <a:r>
              <a:rPr lang="en-US" sz="2800" dirty="0">
                <a:solidFill>
                  <a:srgbClr val="222222"/>
                </a:solidFill>
                <a:latin typeface="Source Sans Pro" panose="020B0503030403020204" pitchFamily="34" charset="0"/>
              </a:rPr>
              <a:t>D</a:t>
            </a:r>
            <a:r>
              <a:rPr lang="en-US" sz="2800" b="0" i="0" dirty="0">
                <a:solidFill>
                  <a:srgbClr val="222222"/>
                </a:solidFill>
                <a:effectLst/>
                <a:latin typeface="Source Sans Pro" panose="020B0503030403020204" pitchFamily="34" charset="0"/>
              </a:rPr>
              <a:t>ata is collected, cleaned, and processed, it is ready for Analysis. As you manipulate data, you may find you have the exact information you need, or you might need to collect more data.</a:t>
            </a:r>
          </a:p>
          <a:p>
            <a:pPr marL="12700" marR="5080">
              <a:lnSpc>
                <a:spcPct val="122900"/>
              </a:lnSpc>
              <a:spcBef>
                <a:spcPts val="75"/>
              </a:spcBef>
            </a:pPr>
            <a:endParaRPr lang="en-US" sz="2800" dirty="0">
              <a:solidFill>
                <a:srgbClr val="222222"/>
              </a:solidFill>
              <a:latin typeface="Source Sans Pro" panose="020B0503030403020204" pitchFamily="34" charset="0"/>
              <a:ea typeface="Verdana" panose="020B0604030504040204" pitchFamily="34" charset="0"/>
              <a:cs typeface="Arial"/>
            </a:endParaRPr>
          </a:p>
          <a:p>
            <a:pPr marL="12700" marR="5080">
              <a:lnSpc>
                <a:spcPct val="122900"/>
              </a:lnSpc>
              <a:spcBef>
                <a:spcPts val="75"/>
              </a:spcBef>
            </a:pPr>
            <a:r>
              <a:rPr lang="en-US" sz="2800" dirty="0">
                <a:solidFill>
                  <a:srgbClr val="222222"/>
                </a:solidFill>
                <a:latin typeface="Source Sans Pro" panose="020B0503030403020204" pitchFamily="34" charset="0"/>
                <a:ea typeface="Verdana" panose="020B0604030504040204" pitchFamily="34" charset="0"/>
                <a:cs typeface="Arial"/>
              </a:rPr>
              <a:t>After removing all dates columns and convert into one column and dealing with NULL values, also analysis and merge all</a:t>
            </a:r>
          </a:p>
          <a:p>
            <a:pPr marL="12700" marR="5080">
              <a:lnSpc>
                <a:spcPct val="122900"/>
              </a:lnSpc>
              <a:spcBef>
                <a:spcPts val="75"/>
              </a:spcBef>
            </a:pPr>
            <a:r>
              <a:rPr lang="en-US" sz="2800" dirty="0">
                <a:solidFill>
                  <a:srgbClr val="222222"/>
                </a:solidFill>
                <a:latin typeface="Source Sans Pro" panose="020B0503030403020204" pitchFamily="34" charset="0"/>
                <a:ea typeface="Verdana" panose="020B0604030504040204" pitchFamily="34" charset="0"/>
                <a:cs typeface="Arial"/>
              </a:rPr>
              <a:t>Tables to create column of confirmed daily cases, deaths daily , recovered daily.</a:t>
            </a:r>
          </a:p>
        </p:txBody>
      </p:sp>
      <p:pic>
        <p:nvPicPr>
          <p:cNvPr id="5" name="Picture 4">
            <a:extLst>
              <a:ext uri="{FF2B5EF4-FFF2-40B4-BE49-F238E27FC236}">
                <a16:creationId xmlns:a16="http://schemas.microsoft.com/office/drawing/2014/main" id="{633F2767-79AB-4360-ABF7-24827A5C5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2531376"/>
            <a:ext cx="8945880" cy="6873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265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7227890" cy="5464829"/>
          </a:xfrm>
          <a:prstGeom prst="rect">
            <a:avLst/>
          </a:prstGeom>
        </p:spPr>
        <p:txBody>
          <a:bodyPr vert="horz" wrap="square" lIns="0" tIns="12065" rIns="0" bIns="0" rtlCol="0">
            <a:spAutoFit/>
          </a:bodyPr>
          <a:lstStyle/>
          <a:p>
            <a:pPr marL="12700" marR="5080" algn="l">
              <a:lnSpc>
                <a:spcPct val="110200"/>
              </a:lnSpc>
              <a:spcBef>
                <a:spcPts val="95"/>
              </a:spcBef>
            </a:pPr>
            <a:r>
              <a:rPr lang="en-US" sz="6600" i="0" dirty="0">
                <a:solidFill>
                  <a:srgbClr val="222222"/>
                </a:solidFill>
                <a:effectLst/>
                <a:latin typeface="Verdana" panose="020B0604030504040204" pitchFamily="34" charset="0"/>
                <a:ea typeface="Verdana" panose="020B0604030504040204" pitchFamily="34" charset="0"/>
              </a:rPr>
              <a:t>Data </a:t>
            </a:r>
            <a:r>
              <a:rPr lang="en-IN" sz="6600" i="0" dirty="0">
                <a:solidFill>
                  <a:srgbClr val="222222"/>
                </a:solidFill>
                <a:effectLst/>
                <a:latin typeface="Verdana" panose="020B0604030504040204" pitchFamily="34" charset="0"/>
                <a:ea typeface="Verdana" panose="020B0604030504040204" pitchFamily="34" charset="0"/>
              </a:rPr>
              <a:t>Visualization</a:t>
            </a:r>
            <a:br>
              <a:rPr lang="en-IN" sz="1400" i="0" dirty="0">
                <a:solidFill>
                  <a:srgbClr val="222222"/>
                </a:solidFill>
                <a:effectLst/>
                <a:latin typeface="Verdana" panose="020B0604030504040204" pitchFamily="34" charset="0"/>
                <a:ea typeface="Verdana" panose="020B0604030504040204" pitchFamily="34" charset="0"/>
              </a:rPr>
            </a:br>
            <a:br>
              <a:rPr lang="en-US" sz="6600" i="0" dirty="0">
                <a:solidFill>
                  <a:srgbClr val="222222"/>
                </a:solidFill>
                <a:effectLst/>
                <a:latin typeface="Verdana" panose="020B0604030504040204" pitchFamily="34" charset="0"/>
                <a:ea typeface="Verdana" panose="020B0604030504040204" pitchFamily="34" charset="0"/>
              </a:rPr>
            </a:br>
            <a:br>
              <a:rPr lang="en-US" sz="6600" i="0" dirty="0">
                <a:solidFill>
                  <a:srgbClr val="222222"/>
                </a:solidFill>
                <a:effectLst/>
                <a:latin typeface="Verdana" panose="020B0604030504040204" pitchFamily="34" charset="0"/>
                <a:ea typeface="Verdana" panose="020B0604030504040204" pitchFamily="34" charset="0"/>
              </a:rPr>
            </a:br>
            <a:endParaRPr sz="6300" dirty="0">
              <a:latin typeface="Verdana" panose="020B0604030504040204" pitchFamily="34" charset="0"/>
              <a:ea typeface="Verdana" panose="020B0604030504040204" pitchFamily="34" charset="0"/>
              <a:cs typeface="Arial"/>
            </a:endParaRPr>
          </a:p>
        </p:txBody>
      </p:sp>
      <p:sp>
        <p:nvSpPr>
          <p:cNvPr id="7" name="TextBox 6">
            <a:extLst>
              <a:ext uri="{FF2B5EF4-FFF2-40B4-BE49-F238E27FC236}">
                <a16:creationId xmlns:a16="http://schemas.microsoft.com/office/drawing/2014/main" id="{A1C8A063-6CCF-4320-9414-3F8BB9B7D4C3}"/>
              </a:ext>
            </a:extLst>
          </p:cNvPr>
          <p:cNvSpPr txBox="1"/>
          <p:nvPr/>
        </p:nvSpPr>
        <p:spPr>
          <a:xfrm>
            <a:off x="1535110" y="3617014"/>
            <a:ext cx="7063740" cy="5970865"/>
          </a:xfrm>
          <a:prstGeom prst="rect">
            <a:avLst/>
          </a:prstGeom>
          <a:noFill/>
        </p:spPr>
        <p:txBody>
          <a:bodyPr wrap="square">
            <a:spAutoFit/>
          </a:bodyPr>
          <a:lstStyle/>
          <a:p>
            <a:r>
              <a:rPr lang="en-US" sz="2800" b="0" i="0" dirty="0">
                <a:solidFill>
                  <a:srgbClr val="111111"/>
                </a:solidFill>
                <a:effectLst/>
                <a:latin typeface="Verdana" panose="020B0604030504040204" pitchFamily="34" charset="0"/>
                <a:ea typeface="Verdana" panose="020B0604030504040204" pitchFamily="34" charset="0"/>
              </a:rPr>
              <a:t>Data visualization refers to the graphical representation of information gained through data analysis.</a:t>
            </a:r>
          </a:p>
          <a:p>
            <a:endParaRPr lang="en-US" sz="2800" dirty="0">
              <a:solidFill>
                <a:srgbClr val="111111"/>
              </a:solidFill>
              <a:latin typeface="Verdana" panose="020B0604030504040204" pitchFamily="34" charset="0"/>
              <a:ea typeface="Verdana" panose="020B0604030504040204" pitchFamily="34" charset="0"/>
            </a:endParaRPr>
          </a:p>
          <a:p>
            <a:r>
              <a:rPr lang="en-US" sz="2800" dirty="0">
                <a:solidFill>
                  <a:srgbClr val="111111"/>
                </a:solidFill>
                <a:latin typeface="Verdana" panose="020B0604030504040204" pitchFamily="34" charset="0"/>
                <a:ea typeface="Verdana" panose="020B0604030504040204" pitchFamily="34" charset="0"/>
              </a:rPr>
              <a:t>PowerBI is used for Data Visualization</a:t>
            </a:r>
          </a:p>
          <a:p>
            <a:endParaRPr lang="en-US" sz="2800" dirty="0">
              <a:solidFill>
                <a:srgbClr val="111111"/>
              </a:solidFill>
              <a:latin typeface="Verdana" panose="020B0604030504040204" pitchFamily="34" charset="0"/>
              <a:ea typeface="Verdana" panose="020B0604030504040204" pitchFamily="34" charset="0"/>
            </a:endParaRPr>
          </a:p>
          <a:p>
            <a:r>
              <a:rPr lang="en-US" sz="2800" dirty="0">
                <a:solidFill>
                  <a:srgbClr val="111111"/>
                </a:solidFill>
                <a:latin typeface="Verdana" panose="020B0604030504040204" pitchFamily="34" charset="0"/>
                <a:ea typeface="Verdana" panose="020B0604030504040204" pitchFamily="34" charset="0"/>
              </a:rPr>
              <a:t>With PowerBI create covid19 dashboard which shows </a:t>
            </a:r>
            <a:r>
              <a:rPr lang="en-US" sz="2800" b="0" i="0" dirty="0">
                <a:solidFill>
                  <a:srgbClr val="222222"/>
                </a:solidFill>
                <a:effectLst/>
                <a:latin typeface="Verdana" panose="020B0604030504040204" pitchFamily="34" charset="0"/>
                <a:ea typeface="Verdana" panose="020B0604030504040204" pitchFamily="34" charset="0"/>
              </a:rPr>
              <a:t>relationships and comparing datasets, you can find a way to find out meaningful information. Also used to discover unknown facts and trends</a:t>
            </a:r>
            <a:endParaRPr lang="en-US" sz="2800" dirty="0">
              <a:solidFill>
                <a:srgbClr val="111111"/>
              </a:solidFill>
              <a:latin typeface="Verdana" panose="020B0604030504040204" pitchFamily="34" charset="0"/>
              <a:ea typeface="Verdana" panose="020B0604030504040204" pitchFamily="34" charset="0"/>
            </a:endParaRPr>
          </a:p>
          <a:p>
            <a:endParaRPr lang="en-US" dirty="0">
              <a:solidFill>
                <a:srgbClr val="111111"/>
              </a:solidFill>
              <a:latin typeface="Open Sans" panose="020B0606030504020204" pitchFamily="34" charset="0"/>
            </a:endParaRPr>
          </a:p>
        </p:txBody>
      </p:sp>
      <p:pic>
        <p:nvPicPr>
          <p:cNvPr id="6" name="Picture 5">
            <a:extLst>
              <a:ext uri="{FF2B5EF4-FFF2-40B4-BE49-F238E27FC236}">
                <a16:creationId xmlns:a16="http://schemas.microsoft.com/office/drawing/2014/main" id="{132605D4-CA39-407C-B47E-58B204C21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1257300"/>
            <a:ext cx="7749540" cy="8359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126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1360" y="1286116"/>
            <a:ext cx="6939640" cy="1367041"/>
          </a:xfrm>
          <a:prstGeom prst="rect">
            <a:avLst/>
          </a:prstGeom>
        </p:spPr>
        <p:txBody>
          <a:bodyPr vert="horz" wrap="square" lIns="0" tIns="12700" rIns="0" bIns="0" rtlCol="0">
            <a:spAutoFit/>
          </a:bodyPr>
          <a:lstStyle/>
          <a:p>
            <a:pPr marL="12700">
              <a:lnSpc>
                <a:spcPct val="100000"/>
              </a:lnSpc>
              <a:spcBef>
                <a:spcPts val="100"/>
              </a:spcBef>
            </a:pPr>
            <a:r>
              <a:rPr lang="en-US" sz="8800" dirty="0">
                <a:effectLst/>
                <a:latin typeface="Verdana" panose="020B0604030504040204" pitchFamily="34" charset="0"/>
                <a:ea typeface="Verdana" panose="020B0604030504040204" pitchFamily="34" charset="0"/>
              </a:rPr>
              <a:t>Conclusion</a:t>
            </a:r>
            <a:r>
              <a:rPr lang="en-US" sz="8800" b="1" dirty="0">
                <a:effectLst/>
                <a:latin typeface="Verdana" panose="020B0604030504040204" pitchFamily="34" charset="0"/>
                <a:ea typeface="Verdana" panose="020B0604030504040204" pitchFamily="34" charset="0"/>
              </a:rPr>
              <a:t> </a:t>
            </a:r>
            <a:endParaRPr sz="8800" dirty="0">
              <a:latin typeface="Verdana" panose="020B0604030504040204" pitchFamily="34" charset="0"/>
              <a:ea typeface="Verdana" panose="020B0604030504040204" pitchFamily="34" charset="0"/>
              <a:cs typeface="Arial"/>
            </a:endParaRPr>
          </a:p>
        </p:txBody>
      </p:sp>
      <p:sp>
        <p:nvSpPr>
          <p:cNvPr id="16" name="TextBox 15">
            <a:extLst>
              <a:ext uri="{FF2B5EF4-FFF2-40B4-BE49-F238E27FC236}">
                <a16:creationId xmlns:a16="http://schemas.microsoft.com/office/drawing/2014/main" id="{291AD2E0-393B-455F-9D91-692EA25162DA}"/>
              </a:ext>
            </a:extLst>
          </p:cNvPr>
          <p:cNvSpPr txBox="1"/>
          <p:nvPr/>
        </p:nvSpPr>
        <p:spPr>
          <a:xfrm>
            <a:off x="1061360" y="3044079"/>
            <a:ext cx="16464640" cy="1859740"/>
          </a:xfrm>
          <a:prstGeom prst="rect">
            <a:avLst/>
          </a:prstGeom>
          <a:noFill/>
        </p:spPr>
        <p:txBody>
          <a:bodyPr wrap="square">
            <a:spAutoFit/>
          </a:bodyPr>
          <a:lstStyle/>
          <a:p>
            <a:pPr marL="12700" marR="5080">
              <a:lnSpc>
                <a:spcPct val="122900"/>
              </a:lnSpc>
              <a:spcBef>
                <a:spcPts val="75"/>
              </a:spcBef>
            </a:pPr>
            <a:r>
              <a:rPr lang="en-US" sz="2400" dirty="0">
                <a:effectLst/>
                <a:latin typeface="Verdana" panose="020B0604030504040204" pitchFamily="34" charset="0"/>
                <a:ea typeface="Verdana" panose="020B0604030504040204" pitchFamily="34" charset="0"/>
              </a:rPr>
              <a:t>Through this project, the analysis on COVID-19 data has been performed successfully. In this learned how to preprocess and merge datasets to calculate needed measures and prepare them for an Analysis. In this project, we are going to work with the COVID19 dataset, which consists of the data related to the cumulative number of confirmed cases, per day, in each Country and how to make dashboard.</a:t>
            </a:r>
            <a:endParaRPr lang="en-US" sz="2400" dirty="0">
              <a:latin typeface="Verdana" panose="020B0604030504040204" pitchFamily="34" charset="0"/>
              <a:ea typeface="Verdana" panose="020B0604030504040204" pitchFamily="34" charset="0"/>
              <a:cs typeface="Arial"/>
            </a:endParaRPr>
          </a:p>
        </p:txBody>
      </p:sp>
      <p:sp>
        <p:nvSpPr>
          <p:cNvPr id="17" name="object 2">
            <a:extLst>
              <a:ext uri="{FF2B5EF4-FFF2-40B4-BE49-F238E27FC236}">
                <a16:creationId xmlns:a16="http://schemas.microsoft.com/office/drawing/2014/main" id="{270E64F3-4508-4279-858B-579BC618EC17}"/>
              </a:ext>
            </a:extLst>
          </p:cNvPr>
          <p:cNvSpPr/>
          <p:nvPr/>
        </p:nvSpPr>
        <p:spPr>
          <a:xfrm>
            <a:off x="0" y="1"/>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56BF2A"/>
          </a:solidFill>
        </p:spPr>
        <p:txBody>
          <a:bodyPr wrap="square" lIns="0" tIns="0" rIns="0" bIns="0" rtlCol="0"/>
          <a:lstStyle/>
          <a:p>
            <a:endParaRPr/>
          </a:p>
        </p:txBody>
      </p:sp>
      <p:sp>
        <p:nvSpPr>
          <p:cNvPr id="19" name="TextBox 18">
            <a:extLst>
              <a:ext uri="{FF2B5EF4-FFF2-40B4-BE49-F238E27FC236}">
                <a16:creationId xmlns:a16="http://schemas.microsoft.com/office/drawing/2014/main" id="{BE4DD48F-A9BF-4FC7-947C-B9EDCB0D5353}"/>
              </a:ext>
            </a:extLst>
          </p:cNvPr>
          <p:cNvSpPr txBox="1"/>
          <p:nvPr/>
        </p:nvSpPr>
        <p:spPr>
          <a:xfrm>
            <a:off x="1061360" y="5151120"/>
            <a:ext cx="10450611" cy="1938992"/>
          </a:xfrm>
          <a:prstGeom prst="rect">
            <a:avLst/>
          </a:prstGeom>
          <a:noFill/>
        </p:spPr>
        <p:txBody>
          <a:bodyPr wrap="square">
            <a:spAutoFit/>
          </a:bodyPr>
          <a:lstStyle/>
          <a:p>
            <a:pPr marL="571500" indent="-571500">
              <a:buFont typeface="Courier New" panose="02070309020205020404" pitchFamily="49" charset="0"/>
              <a:buChar char="o"/>
            </a:pPr>
            <a:r>
              <a:rPr lang="en-IN" sz="2800" dirty="0">
                <a:latin typeface="Verdana" panose="020B0604030504040204" pitchFamily="34" charset="0"/>
                <a:ea typeface="Verdana" panose="020B0604030504040204" pitchFamily="34" charset="0"/>
              </a:rPr>
              <a:t>find a pattern of covid 19 spread </a:t>
            </a:r>
          </a:p>
          <a:p>
            <a:pPr marL="571500" indent="-571500">
              <a:buFont typeface="Courier New" panose="02070309020205020404" pitchFamily="49" charset="0"/>
              <a:buChar char="o"/>
            </a:pPr>
            <a:r>
              <a:rPr lang="en-IN" sz="2800" dirty="0">
                <a:latin typeface="Verdana" panose="020B0604030504040204" pitchFamily="34" charset="0"/>
                <a:ea typeface="Verdana" panose="020B0604030504040204" pitchFamily="34" charset="0"/>
              </a:rPr>
              <a:t>future prediction with machine learning</a:t>
            </a:r>
          </a:p>
          <a:p>
            <a:pPr marL="571500" indent="-571500">
              <a:buFont typeface="Courier New" panose="02070309020205020404" pitchFamily="49" charset="0"/>
              <a:buChar char="o"/>
            </a:pPr>
            <a:r>
              <a:rPr lang="en-IN" sz="2800" dirty="0">
                <a:latin typeface="Verdana" panose="020B0604030504040204" pitchFamily="34" charset="0"/>
                <a:ea typeface="Verdana" panose="020B0604030504040204" pitchFamily="34" charset="0"/>
              </a:rPr>
              <a:t>improved Decision Making</a:t>
            </a:r>
          </a:p>
          <a:p>
            <a:pPr marL="571500" indent="-571500">
              <a:buFont typeface="Courier New" panose="02070309020205020404" pitchFamily="49" charset="0"/>
              <a:buChar char="o"/>
            </a:pPr>
            <a:endParaRPr lang="en-IN" sz="3600" dirty="0">
              <a:latin typeface="Verdana" panose="020B0604030504040204" pitchFamily="34" charset="0"/>
              <a:ea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09575" cy="10283190"/>
            <a:chOff x="0" y="0"/>
            <a:chExt cx="409575" cy="10283190"/>
          </a:xfrm>
        </p:grpSpPr>
        <p:sp>
          <p:nvSpPr>
            <p:cNvPr id="3" name="object 3"/>
            <p:cNvSpPr/>
            <p:nvPr/>
          </p:nvSpPr>
          <p:spPr>
            <a:xfrm>
              <a:off x="0" y="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56BF2A"/>
            </a:solidFill>
          </p:spPr>
          <p:txBody>
            <a:bodyPr wrap="square" lIns="0" tIns="0" rIns="0" bIns="0" rtlCol="0"/>
            <a:lstStyle/>
            <a:p>
              <a:endParaRPr/>
            </a:p>
          </p:txBody>
        </p:sp>
        <p:sp>
          <p:nvSpPr>
            <p:cNvPr id="4" name="object 4"/>
            <p:cNvSpPr/>
            <p:nvPr/>
          </p:nvSpPr>
          <p:spPr>
            <a:xfrm>
              <a:off x="0" y="257039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E766B0"/>
            </a:solidFill>
          </p:spPr>
          <p:txBody>
            <a:bodyPr wrap="square" lIns="0" tIns="0" rIns="0" bIns="0" rtlCol="0"/>
            <a:lstStyle/>
            <a:p>
              <a:endParaRPr/>
            </a:p>
          </p:txBody>
        </p:sp>
        <p:sp>
          <p:nvSpPr>
            <p:cNvPr id="5" name="object 5"/>
            <p:cNvSpPr/>
            <p:nvPr/>
          </p:nvSpPr>
          <p:spPr>
            <a:xfrm>
              <a:off x="0" y="5140787"/>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FBC20A"/>
            </a:solidFill>
          </p:spPr>
          <p:txBody>
            <a:bodyPr wrap="square" lIns="0" tIns="0" rIns="0" bIns="0" rtlCol="0"/>
            <a:lstStyle/>
            <a:p>
              <a:endParaRPr/>
            </a:p>
          </p:txBody>
        </p:sp>
        <p:sp>
          <p:nvSpPr>
            <p:cNvPr id="6" name="object 6"/>
            <p:cNvSpPr/>
            <p:nvPr/>
          </p:nvSpPr>
          <p:spPr>
            <a:xfrm>
              <a:off x="0" y="7711165"/>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25BDE2"/>
            </a:solidFill>
          </p:spPr>
          <p:txBody>
            <a:bodyPr wrap="square" lIns="0" tIns="0" rIns="0" bIns="0" rtlCol="0"/>
            <a:lstStyle/>
            <a:p>
              <a:endParaRPr/>
            </a:p>
          </p:txBody>
        </p:sp>
      </p:grpSp>
      <p:sp>
        <p:nvSpPr>
          <p:cNvPr id="8" name="object 8"/>
          <p:cNvSpPr txBox="1">
            <a:spLocks noGrp="1"/>
          </p:cNvSpPr>
          <p:nvPr>
            <p:ph type="title"/>
          </p:nvPr>
        </p:nvSpPr>
        <p:spPr>
          <a:xfrm>
            <a:off x="1905000" y="1796781"/>
            <a:ext cx="11578260" cy="1547218"/>
          </a:xfrm>
          <a:prstGeom prst="rect">
            <a:avLst/>
          </a:prstGeom>
        </p:spPr>
        <p:txBody>
          <a:bodyPr vert="horz" wrap="square" lIns="0" tIns="12700" rIns="0" bIns="0" rtlCol="0">
            <a:spAutoFit/>
          </a:bodyPr>
          <a:lstStyle/>
          <a:p>
            <a:pPr marL="12700" algn="l">
              <a:lnSpc>
                <a:spcPts val="13310"/>
              </a:lnSpc>
              <a:spcBef>
                <a:spcPts val="100"/>
              </a:spcBef>
            </a:pPr>
            <a:r>
              <a:rPr lang="en-US" sz="9600" b="1" spc="1195" dirty="0"/>
              <a:t>THANK YOU !!</a:t>
            </a:r>
            <a:endParaRPr sz="9600" b="1" dirty="0"/>
          </a:p>
        </p:txBody>
      </p:sp>
    </p:spTree>
    <p:extLst>
      <p:ext uri="{BB962C8B-B14F-4D97-AF65-F5344CB8AC3E}">
        <p14:creationId xmlns:p14="http://schemas.microsoft.com/office/powerpoint/2010/main" val="414016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0" y="3119729"/>
            <a:ext cx="5761355" cy="4047390"/>
          </a:xfrm>
          <a:prstGeom prst="rect">
            <a:avLst/>
          </a:prstGeom>
        </p:spPr>
        <p:txBody>
          <a:bodyPr vert="horz" wrap="square" lIns="0" tIns="12065" rIns="0" bIns="0" rtlCol="0">
            <a:spAutoFit/>
          </a:bodyPr>
          <a:lstStyle/>
          <a:p>
            <a:pPr marL="12700" marR="5080">
              <a:lnSpc>
                <a:spcPct val="109800"/>
              </a:lnSpc>
              <a:spcBef>
                <a:spcPts val="95"/>
              </a:spcBef>
            </a:pPr>
            <a:r>
              <a:rPr lang="en-US" altLang="en-US" sz="8200" dirty="0">
                <a:solidFill>
                  <a:srgbClr val="262626"/>
                </a:solidFill>
                <a:latin typeface="Verdana" panose="020B0604030504040204" pitchFamily="34" charset="0"/>
                <a:ea typeface="Verdana" panose="020B0604030504040204" pitchFamily="34" charset="0"/>
                <a:cs typeface="Times New Roman" panose="02020603050405020304" pitchFamily="18" charset="0"/>
              </a:rPr>
              <a:t>Table of Content</a:t>
            </a:r>
            <a:br>
              <a:rPr lang="en-US" altLang="en-US" sz="8800" b="1" dirty="0">
                <a:solidFill>
                  <a:srgbClr val="262626"/>
                </a:solidFill>
                <a:latin typeface="+mj-lt"/>
                <a:cs typeface="Times New Roman" panose="02020603050405020304" pitchFamily="18" charset="0"/>
              </a:rPr>
            </a:br>
            <a:endParaRPr sz="8200" dirty="0"/>
          </a:p>
        </p:txBody>
      </p:sp>
      <p:sp>
        <p:nvSpPr>
          <p:cNvPr id="4" name="object 4"/>
          <p:cNvSpPr txBox="1"/>
          <p:nvPr/>
        </p:nvSpPr>
        <p:spPr>
          <a:xfrm>
            <a:off x="9969500" y="3119729"/>
            <a:ext cx="3898900" cy="432170"/>
          </a:xfrm>
          <a:prstGeom prst="rect">
            <a:avLst/>
          </a:prstGeom>
        </p:spPr>
        <p:txBody>
          <a:bodyPr vert="horz" wrap="square" lIns="0" tIns="16510" rIns="0" bIns="0" rtlCol="0">
            <a:spAutoFit/>
          </a:bodyPr>
          <a:lstStyle/>
          <a:p>
            <a:pPr marL="12700">
              <a:lnSpc>
                <a:spcPct val="100000"/>
              </a:lnSpc>
              <a:spcBef>
                <a:spcPts val="130"/>
              </a:spcBef>
            </a:pPr>
            <a:r>
              <a:rPr sz="2700" spc="180" dirty="0">
                <a:latin typeface="Verdana"/>
                <a:cs typeface="Verdana"/>
              </a:rPr>
              <a:t>Part </a:t>
            </a:r>
            <a:r>
              <a:rPr sz="2700" spc="-65" dirty="0">
                <a:latin typeface="Arial"/>
                <a:cs typeface="Arial"/>
              </a:rPr>
              <a:t>1:</a:t>
            </a:r>
            <a:r>
              <a:rPr sz="2700" spc="-509" dirty="0">
                <a:latin typeface="Arial"/>
                <a:cs typeface="Arial"/>
              </a:rPr>
              <a:t> </a:t>
            </a:r>
            <a:r>
              <a:rPr lang="en-US" sz="2700" spc="-509" dirty="0">
                <a:latin typeface="Arial"/>
                <a:cs typeface="Arial"/>
              </a:rPr>
              <a:t> </a:t>
            </a:r>
            <a:r>
              <a:rPr sz="2700" spc="120" dirty="0">
                <a:latin typeface="Verdana"/>
                <a:cs typeface="Verdana"/>
              </a:rPr>
              <a:t>Introduction</a:t>
            </a:r>
            <a:endParaRPr sz="2700" dirty="0">
              <a:latin typeface="Verdana"/>
              <a:cs typeface="Verdana"/>
            </a:endParaRPr>
          </a:p>
        </p:txBody>
      </p:sp>
      <p:sp>
        <p:nvSpPr>
          <p:cNvPr id="5" name="object 5"/>
          <p:cNvSpPr txBox="1"/>
          <p:nvPr/>
        </p:nvSpPr>
        <p:spPr>
          <a:xfrm>
            <a:off x="9969500" y="3764533"/>
            <a:ext cx="6077585" cy="432170"/>
          </a:xfrm>
          <a:prstGeom prst="rect">
            <a:avLst/>
          </a:prstGeom>
        </p:spPr>
        <p:txBody>
          <a:bodyPr vert="horz" wrap="square" lIns="0" tIns="16510" rIns="0" bIns="0" rtlCol="0">
            <a:spAutoFit/>
          </a:bodyPr>
          <a:lstStyle/>
          <a:p>
            <a:pPr marL="12700">
              <a:lnSpc>
                <a:spcPct val="100000"/>
              </a:lnSpc>
              <a:spcBef>
                <a:spcPts val="130"/>
              </a:spcBef>
            </a:pPr>
            <a:r>
              <a:rPr sz="2700" spc="180" dirty="0">
                <a:latin typeface="Verdana"/>
                <a:cs typeface="Verdana"/>
              </a:rPr>
              <a:t>Part</a:t>
            </a:r>
            <a:r>
              <a:rPr sz="2700" spc="-210" dirty="0">
                <a:latin typeface="Verdana"/>
                <a:cs typeface="Verdana"/>
              </a:rPr>
              <a:t> </a:t>
            </a:r>
            <a:r>
              <a:rPr sz="2700" spc="190" dirty="0">
                <a:latin typeface="Arial"/>
                <a:cs typeface="Arial"/>
              </a:rPr>
              <a:t>2:</a:t>
            </a:r>
            <a:r>
              <a:rPr sz="2700" spc="-90" dirty="0">
                <a:latin typeface="Arial"/>
                <a:cs typeface="Arial"/>
              </a:rPr>
              <a:t> </a:t>
            </a:r>
            <a:r>
              <a:rPr lang="en-IN" sz="2700" spc="145" dirty="0">
                <a:latin typeface="Verdana"/>
                <a:cs typeface="Verdana"/>
              </a:rPr>
              <a:t>Data Analysis</a:t>
            </a:r>
            <a:endParaRPr sz="2700" dirty="0">
              <a:latin typeface="Verdana"/>
              <a:cs typeface="Verdana"/>
            </a:endParaRPr>
          </a:p>
        </p:txBody>
      </p:sp>
      <p:sp>
        <p:nvSpPr>
          <p:cNvPr id="6" name="object 6"/>
          <p:cNvSpPr txBox="1"/>
          <p:nvPr/>
        </p:nvSpPr>
        <p:spPr>
          <a:xfrm>
            <a:off x="9969500" y="4412233"/>
            <a:ext cx="5892800" cy="441959"/>
          </a:xfrm>
          <a:prstGeom prst="rect">
            <a:avLst/>
          </a:prstGeom>
        </p:spPr>
        <p:txBody>
          <a:bodyPr vert="horz" wrap="square" lIns="0" tIns="16510" rIns="0" bIns="0" rtlCol="0">
            <a:spAutoFit/>
          </a:bodyPr>
          <a:lstStyle/>
          <a:p>
            <a:pPr marL="12700">
              <a:lnSpc>
                <a:spcPct val="100000"/>
              </a:lnSpc>
              <a:spcBef>
                <a:spcPts val="130"/>
              </a:spcBef>
            </a:pPr>
            <a:r>
              <a:rPr sz="2700" spc="180" dirty="0">
                <a:latin typeface="Verdana"/>
                <a:cs typeface="Verdana"/>
              </a:rPr>
              <a:t>Part</a:t>
            </a:r>
            <a:r>
              <a:rPr sz="2700" spc="-204" dirty="0">
                <a:latin typeface="Verdana"/>
                <a:cs typeface="Verdana"/>
              </a:rPr>
              <a:t> </a:t>
            </a:r>
            <a:r>
              <a:rPr sz="2700" spc="150" dirty="0">
                <a:latin typeface="Arial"/>
                <a:cs typeface="Arial"/>
              </a:rPr>
              <a:t>3:</a:t>
            </a:r>
            <a:r>
              <a:rPr sz="2700" spc="-85" dirty="0">
                <a:latin typeface="Arial"/>
                <a:cs typeface="Arial"/>
              </a:rPr>
              <a:t> </a:t>
            </a:r>
            <a:r>
              <a:rPr lang="en-IN" sz="2700" spc="145" dirty="0">
                <a:latin typeface="Verdana"/>
                <a:cs typeface="Verdana"/>
              </a:rPr>
              <a:t>Data Analysis Tools</a:t>
            </a:r>
            <a:endParaRPr sz="2700" dirty="0">
              <a:latin typeface="Verdana"/>
              <a:cs typeface="Verdana"/>
            </a:endParaRPr>
          </a:p>
        </p:txBody>
      </p:sp>
      <p:sp>
        <p:nvSpPr>
          <p:cNvPr id="7" name="object 7"/>
          <p:cNvSpPr txBox="1"/>
          <p:nvPr/>
        </p:nvSpPr>
        <p:spPr>
          <a:xfrm>
            <a:off x="9969500" y="5059933"/>
            <a:ext cx="5898515" cy="441959"/>
          </a:xfrm>
          <a:prstGeom prst="rect">
            <a:avLst/>
          </a:prstGeom>
        </p:spPr>
        <p:txBody>
          <a:bodyPr vert="horz" wrap="square" lIns="0" tIns="16510" rIns="0" bIns="0" rtlCol="0">
            <a:spAutoFit/>
          </a:bodyPr>
          <a:lstStyle/>
          <a:p>
            <a:pPr marL="12700">
              <a:lnSpc>
                <a:spcPct val="100000"/>
              </a:lnSpc>
              <a:spcBef>
                <a:spcPts val="130"/>
              </a:spcBef>
            </a:pPr>
            <a:r>
              <a:rPr sz="2700" spc="180" dirty="0">
                <a:latin typeface="Verdana"/>
                <a:cs typeface="Verdana"/>
              </a:rPr>
              <a:t>Part</a:t>
            </a:r>
            <a:r>
              <a:rPr sz="2700" spc="-204" dirty="0">
                <a:latin typeface="Verdana"/>
                <a:cs typeface="Verdana"/>
              </a:rPr>
              <a:t> </a:t>
            </a:r>
            <a:r>
              <a:rPr sz="2700" spc="170" dirty="0">
                <a:latin typeface="Arial"/>
                <a:cs typeface="Arial"/>
              </a:rPr>
              <a:t>4:</a:t>
            </a:r>
            <a:r>
              <a:rPr sz="2700" spc="-85" dirty="0">
                <a:latin typeface="Arial"/>
                <a:cs typeface="Arial"/>
              </a:rPr>
              <a:t> </a:t>
            </a:r>
            <a:r>
              <a:rPr lang="en-IN" sz="2700" spc="145" dirty="0">
                <a:latin typeface="Verdana"/>
                <a:cs typeface="Verdana"/>
              </a:rPr>
              <a:t>Data Analysis</a:t>
            </a:r>
            <a:r>
              <a:rPr lang="en-IN" sz="2700" spc="85" dirty="0">
                <a:latin typeface="Verdana"/>
                <a:cs typeface="Verdana"/>
              </a:rPr>
              <a:t> Process</a:t>
            </a:r>
            <a:endParaRPr sz="2700" dirty="0">
              <a:latin typeface="Verdana"/>
              <a:cs typeface="Verdana"/>
            </a:endParaRPr>
          </a:p>
        </p:txBody>
      </p:sp>
      <p:sp>
        <p:nvSpPr>
          <p:cNvPr id="8" name="object 8"/>
          <p:cNvSpPr txBox="1"/>
          <p:nvPr/>
        </p:nvSpPr>
        <p:spPr>
          <a:xfrm>
            <a:off x="9969500" y="5707633"/>
            <a:ext cx="5894070" cy="441959"/>
          </a:xfrm>
          <a:prstGeom prst="rect">
            <a:avLst/>
          </a:prstGeom>
        </p:spPr>
        <p:txBody>
          <a:bodyPr vert="horz" wrap="square" lIns="0" tIns="16510" rIns="0" bIns="0" rtlCol="0">
            <a:spAutoFit/>
          </a:bodyPr>
          <a:lstStyle/>
          <a:p>
            <a:pPr marL="12700">
              <a:lnSpc>
                <a:spcPct val="100000"/>
              </a:lnSpc>
              <a:spcBef>
                <a:spcPts val="130"/>
              </a:spcBef>
            </a:pPr>
            <a:r>
              <a:rPr sz="2700" spc="180" dirty="0">
                <a:latin typeface="Verdana"/>
                <a:cs typeface="Verdana"/>
              </a:rPr>
              <a:t>Part</a:t>
            </a:r>
            <a:r>
              <a:rPr sz="2700" spc="-204" dirty="0">
                <a:latin typeface="Verdana"/>
                <a:cs typeface="Verdana"/>
              </a:rPr>
              <a:t> </a:t>
            </a:r>
            <a:r>
              <a:rPr sz="2700" spc="150" dirty="0">
                <a:latin typeface="Arial"/>
                <a:cs typeface="Arial"/>
              </a:rPr>
              <a:t>5:</a:t>
            </a:r>
            <a:r>
              <a:rPr sz="2700" spc="-80" dirty="0">
                <a:latin typeface="Arial"/>
                <a:cs typeface="Arial"/>
              </a:rPr>
              <a:t> </a:t>
            </a:r>
            <a:r>
              <a:rPr lang="en-IN" sz="2700" spc="145" dirty="0">
                <a:latin typeface="Verdana"/>
                <a:cs typeface="Verdana"/>
              </a:rPr>
              <a:t>Conclusion</a:t>
            </a:r>
            <a:endParaRPr sz="2700" dirty="0">
              <a:latin typeface="Verdana"/>
              <a:cs typeface="Verdana"/>
            </a:endParaRPr>
          </a:p>
        </p:txBody>
      </p:sp>
      <p:grpSp>
        <p:nvGrpSpPr>
          <p:cNvPr id="9" name="object 9"/>
          <p:cNvGrpSpPr/>
          <p:nvPr/>
        </p:nvGrpSpPr>
        <p:grpSpPr>
          <a:xfrm>
            <a:off x="0" y="0"/>
            <a:ext cx="409575" cy="10283190"/>
            <a:chOff x="0" y="0"/>
            <a:chExt cx="409575" cy="10283190"/>
          </a:xfrm>
        </p:grpSpPr>
        <p:sp>
          <p:nvSpPr>
            <p:cNvPr id="10" name="object 10"/>
            <p:cNvSpPr/>
            <p:nvPr/>
          </p:nvSpPr>
          <p:spPr>
            <a:xfrm>
              <a:off x="0" y="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56BF2A"/>
            </a:solidFill>
          </p:spPr>
          <p:txBody>
            <a:bodyPr wrap="square" lIns="0" tIns="0" rIns="0" bIns="0" rtlCol="0"/>
            <a:lstStyle/>
            <a:p>
              <a:endParaRPr/>
            </a:p>
          </p:txBody>
        </p:sp>
        <p:sp>
          <p:nvSpPr>
            <p:cNvPr id="11" name="object 11"/>
            <p:cNvSpPr/>
            <p:nvPr/>
          </p:nvSpPr>
          <p:spPr>
            <a:xfrm>
              <a:off x="0" y="2570390"/>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E766B0"/>
            </a:solidFill>
          </p:spPr>
          <p:txBody>
            <a:bodyPr wrap="square" lIns="0" tIns="0" rIns="0" bIns="0" rtlCol="0"/>
            <a:lstStyle/>
            <a:p>
              <a:endParaRPr/>
            </a:p>
          </p:txBody>
        </p:sp>
        <p:sp>
          <p:nvSpPr>
            <p:cNvPr id="12" name="object 12"/>
            <p:cNvSpPr/>
            <p:nvPr/>
          </p:nvSpPr>
          <p:spPr>
            <a:xfrm>
              <a:off x="0" y="5140787"/>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FBC20A"/>
            </a:solidFill>
          </p:spPr>
          <p:txBody>
            <a:bodyPr wrap="square" lIns="0" tIns="0" rIns="0" bIns="0" rtlCol="0"/>
            <a:lstStyle/>
            <a:p>
              <a:endParaRPr/>
            </a:p>
          </p:txBody>
        </p:sp>
        <p:sp>
          <p:nvSpPr>
            <p:cNvPr id="13" name="object 13"/>
            <p:cNvSpPr/>
            <p:nvPr/>
          </p:nvSpPr>
          <p:spPr>
            <a:xfrm>
              <a:off x="0" y="7711165"/>
              <a:ext cx="409575" cy="2571750"/>
            </a:xfrm>
            <a:custGeom>
              <a:avLst/>
              <a:gdLst/>
              <a:ahLst/>
              <a:cxnLst/>
              <a:rect l="l" t="t" r="r" b="b"/>
              <a:pathLst>
                <a:path w="409575" h="2571750">
                  <a:moveTo>
                    <a:pt x="409575" y="2571750"/>
                  </a:moveTo>
                  <a:lnTo>
                    <a:pt x="0" y="2571750"/>
                  </a:lnTo>
                  <a:lnTo>
                    <a:pt x="0" y="0"/>
                  </a:lnTo>
                  <a:lnTo>
                    <a:pt x="409575" y="0"/>
                  </a:lnTo>
                  <a:lnTo>
                    <a:pt x="409575" y="2571750"/>
                  </a:lnTo>
                  <a:close/>
                </a:path>
              </a:pathLst>
            </a:custGeom>
            <a:solidFill>
              <a:srgbClr val="25BDE2"/>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56BF2A"/>
          </a:solidFill>
        </p:spPr>
        <p:txBody>
          <a:bodyPr wrap="square" lIns="0" tIns="0" rIns="0" bIns="0" rtlCol="0"/>
          <a:lstStyle/>
          <a:p>
            <a:endParaRPr/>
          </a:p>
        </p:txBody>
      </p:sp>
      <p:sp>
        <p:nvSpPr>
          <p:cNvPr id="3" name="object 3"/>
          <p:cNvSpPr txBox="1">
            <a:spLocks noGrp="1"/>
          </p:cNvSpPr>
          <p:nvPr>
            <p:ph type="title"/>
          </p:nvPr>
        </p:nvSpPr>
        <p:spPr>
          <a:xfrm>
            <a:off x="2159000" y="1305303"/>
            <a:ext cx="7353300" cy="1275080"/>
          </a:xfrm>
          <a:prstGeom prst="rect">
            <a:avLst/>
          </a:prstGeom>
        </p:spPr>
        <p:txBody>
          <a:bodyPr vert="horz" wrap="square" lIns="0" tIns="12700" rIns="0" bIns="0" rtlCol="0">
            <a:spAutoFit/>
          </a:bodyPr>
          <a:lstStyle/>
          <a:p>
            <a:pPr marL="12700">
              <a:lnSpc>
                <a:spcPct val="100000"/>
              </a:lnSpc>
              <a:spcBef>
                <a:spcPts val="100"/>
              </a:spcBef>
            </a:pPr>
            <a:r>
              <a:rPr sz="8200" spc="1175" dirty="0"/>
              <a:t>I</a:t>
            </a:r>
            <a:r>
              <a:rPr sz="8200" spc="415" dirty="0"/>
              <a:t>n</a:t>
            </a:r>
            <a:r>
              <a:rPr sz="8200" spc="545" dirty="0"/>
              <a:t>t</a:t>
            </a:r>
            <a:r>
              <a:rPr sz="8200" spc="200" dirty="0"/>
              <a:t>r</a:t>
            </a:r>
            <a:r>
              <a:rPr sz="8200" spc="675" dirty="0"/>
              <a:t>o</a:t>
            </a:r>
            <a:r>
              <a:rPr sz="8200" spc="730" dirty="0"/>
              <a:t>d</a:t>
            </a:r>
            <a:r>
              <a:rPr sz="8200" spc="415" dirty="0"/>
              <a:t>u</a:t>
            </a:r>
            <a:r>
              <a:rPr sz="8200" spc="1205" dirty="0"/>
              <a:t>c</a:t>
            </a:r>
            <a:r>
              <a:rPr sz="8200" spc="545" dirty="0"/>
              <a:t>t</a:t>
            </a:r>
            <a:r>
              <a:rPr sz="8200" spc="114" dirty="0"/>
              <a:t>i</a:t>
            </a:r>
            <a:r>
              <a:rPr sz="8200" spc="675" dirty="0"/>
              <a:t>o</a:t>
            </a:r>
            <a:r>
              <a:rPr sz="8200" spc="415" dirty="0"/>
              <a:t>n</a:t>
            </a:r>
            <a:endParaRPr sz="8200"/>
          </a:p>
        </p:txBody>
      </p:sp>
      <p:sp>
        <p:nvSpPr>
          <p:cNvPr id="4" name="object 4"/>
          <p:cNvSpPr txBox="1"/>
          <p:nvPr/>
        </p:nvSpPr>
        <p:spPr>
          <a:xfrm>
            <a:off x="2159000" y="2781300"/>
            <a:ext cx="14420850" cy="6589946"/>
          </a:xfrm>
          <a:prstGeom prst="rect">
            <a:avLst/>
          </a:prstGeom>
        </p:spPr>
        <p:txBody>
          <a:bodyPr vert="horz" wrap="square" lIns="0" tIns="11430" rIns="0" bIns="0" rtlCol="0">
            <a:spAutoFit/>
          </a:bodyPr>
          <a:lstStyle/>
          <a:p>
            <a:pPr marL="12700" marR="201930">
              <a:lnSpc>
                <a:spcPct val="200000"/>
              </a:lnSpc>
              <a:spcBef>
                <a:spcPts val="90"/>
              </a:spcBef>
            </a:pPr>
            <a:r>
              <a:rPr lang="en-US" sz="2400" dirty="0">
                <a:effectLst/>
                <a:latin typeface="Verdana" panose="020B0604030504040204" pitchFamily="34" charset="0"/>
                <a:ea typeface="Verdana" panose="020B0604030504040204" pitchFamily="34" charset="0"/>
              </a:rPr>
              <a:t>COVID-19 has infected millions of people around the world. Countries try to take effective measures to combat the pandemic, prevent the spread, decrease the risk of infection.</a:t>
            </a:r>
          </a:p>
          <a:p>
            <a:pPr marL="12700" marR="201930">
              <a:lnSpc>
                <a:spcPct val="200000"/>
              </a:lnSpc>
              <a:spcBef>
                <a:spcPts val="90"/>
              </a:spcBef>
            </a:pPr>
            <a:endParaRPr lang="en-US" sz="2400" dirty="0">
              <a:latin typeface="Verdana" panose="020B0604030504040204" pitchFamily="34" charset="0"/>
              <a:ea typeface="Verdana" panose="020B0604030504040204" pitchFamily="34" charset="0"/>
            </a:endParaRPr>
          </a:p>
          <a:p>
            <a:pPr marL="12700" marR="201930">
              <a:lnSpc>
                <a:spcPct val="200000"/>
              </a:lnSpc>
              <a:spcBef>
                <a:spcPts val="90"/>
              </a:spcBef>
            </a:pPr>
            <a:r>
              <a:rPr lang="en-US" sz="2400" dirty="0">
                <a:solidFill>
                  <a:srgbClr val="202124"/>
                </a:solidFill>
                <a:effectLst/>
                <a:latin typeface="Verdana" panose="020B0604030504040204" pitchFamily="34" charset="0"/>
                <a:ea typeface="Verdana" panose="020B0604030504040204" pitchFamily="34" charset="0"/>
              </a:rPr>
              <a:t>Understanding the spread of COVID-19 is critical to informing public health decisions and lessening its impact on communities.</a:t>
            </a:r>
          </a:p>
          <a:p>
            <a:pPr marL="12700" marR="201930">
              <a:lnSpc>
                <a:spcPct val="200000"/>
              </a:lnSpc>
              <a:spcBef>
                <a:spcPts val="90"/>
              </a:spcBef>
            </a:pPr>
            <a:endParaRPr lang="en-US" sz="2400" dirty="0">
              <a:solidFill>
                <a:srgbClr val="202124"/>
              </a:solidFill>
              <a:effectLst/>
              <a:latin typeface="Verdana" panose="020B0604030504040204" pitchFamily="34" charset="0"/>
              <a:ea typeface="Verdana" panose="020B0604030504040204" pitchFamily="34" charset="0"/>
            </a:endParaRPr>
          </a:p>
          <a:p>
            <a:pPr marL="12700" marR="201930">
              <a:lnSpc>
                <a:spcPct val="200000"/>
              </a:lnSpc>
              <a:spcBef>
                <a:spcPts val="90"/>
              </a:spcBef>
            </a:pPr>
            <a:r>
              <a:rPr lang="en-US" sz="2400" dirty="0">
                <a:effectLst/>
                <a:latin typeface="Verdana" panose="020B0604030504040204" pitchFamily="34" charset="0"/>
                <a:ea typeface="Verdana" panose="020B0604030504040204" pitchFamily="34" charset="0"/>
              </a:rPr>
              <a:t>due to the vast amount of data available on COVID-19 from various sources, by using </a:t>
            </a:r>
            <a:r>
              <a:rPr lang="en-US" sz="2400" dirty="0">
                <a:latin typeface="Verdana" panose="020B0604030504040204" pitchFamily="34" charset="0"/>
                <a:ea typeface="Verdana" panose="020B0604030504040204" pitchFamily="34" charset="0"/>
              </a:rPr>
              <a:t>this data in </a:t>
            </a:r>
            <a:r>
              <a:rPr lang="en-US" sz="2400" dirty="0">
                <a:effectLst/>
                <a:latin typeface="Verdana" panose="020B0604030504040204" pitchFamily="34" charset="0"/>
                <a:ea typeface="Verdana" panose="020B0604030504040204" pitchFamily="34" charset="0"/>
              </a:rPr>
              <a:t>Data analysis, Machine learning</a:t>
            </a:r>
            <a:r>
              <a:rPr lang="en-US" sz="2400" dirty="0">
                <a:latin typeface="Verdana" panose="020B0604030504040204" pitchFamily="34" charset="0"/>
                <a:ea typeface="Verdana" panose="020B0604030504040204" pitchFamily="34" charset="0"/>
              </a:rPr>
              <a:t>, Data Visualization we can  </a:t>
            </a:r>
            <a:r>
              <a:rPr lang="en-US" sz="2400" dirty="0">
                <a:effectLst/>
                <a:latin typeface="Verdana" panose="020B0604030504040204" pitchFamily="34" charset="0"/>
                <a:ea typeface="Verdana" panose="020B0604030504040204" pitchFamily="34" charset="0"/>
              </a:rPr>
              <a:t>prevent the spread, decrease the risk of infection.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56BF2A"/>
          </a:solidFill>
        </p:spPr>
        <p:txBody>
          <a:bodyPr wrap="square" lIns="0" tIns="0" rIns="0" bIns="0" rtlCol="0"/>
          <a:lstStyle/>
          <a:p>
            <a:endParaRPr/>
          </a:p>
        </p:txBody>
      </p:sp>
      <p:sp>
        <p:nvSpPr>
          <p:cNvPr id="4" name="object 4"/>
          <p:cNvSpPr txBox="1">
            <a:spLocks noGrp="1"/>
          </p:cNvSpPr>
          <p:nvPr>
            <p:ph type="body" idx="1"/>
          </p:nvPr>
        </p:nvSpPr>
        <p:spPr>
          <a:xfrm>
            <a:off x="1113790" y="3707820"/>
            <a:ext cx="16060419" cy="5062604"/>
          </a:xfrm>
          <a:prstGeom prst="rect">
            <a:avLst/>
          </a:prstGeom>
        </p:spPr>
        <p:txBody>
          <a:bodyPr vert="horz" wrap="square" lIns="0" tIns="10160" rIns="0" bIns="0" rtlCol="0">
            <a:spAutoFit/>
          </a:bodyPr>
          <a:lstStyle/>
          <a:p>
            <a:pPr marL="7382509" marR="541020">
              <a:lnSpc>
                <a:spcPct val="122800"/>
              </a:lnSpc>
              <a:spcBef>
                <a:spcPts val="80"/>
              </a:spcBef>
            </a:pPr>
            <a:r>
              <a:rPr lang="en-US" sz="2400" b="1" i="0" dirty="0">
                <a:effectLst/>
                <a:latin typeface="Verdana" panose="020B0604030504040204" pitchFamily="34" charset="0"/>
                <a:ea typeface="Verdana" panose="020B0604030504040204" pitchFamily="34" charset="0"/>
              </a:rPr>
              <a:t>Data analysis</a:t>
            </a:r>
            <a:r>
              <a:rPr lang="en-US" sz="2400" b="0" i="0" dirty="0">
                <a:effectLst/>
                <a:latin typeface="Verdana" panose="020B0604030504040204" pitchFamily="34" charset="0"/>
                <a:ea typeface="Verdana" panose="020B0604030504040204" pitchFamily="34" charset="0"/>
              </a:rPr>
              <a:t> is defined as a process of cleaning, transforming, and modeling data to discover useful information for business decision-making. </a:t>
            </a:r>
          </a:p>
          <a:p>
            <a:pPr marL="7382509" marR="541020">
              <a:lnSpc>
                <a:spcPct val="122800"/>
              </a:lnSpc>
              <a:spcBef>
                <a:spcPts val="80"/>
              </a:spcBef>
            </a:pPr>
            <a:endParaRPr lang="en-US" sz="2400" dirty="0">
              <a:latin typeface="Verdana" panose="020B0604030504040204" pitchFamily="34" charset="0"/>
              <a:ea typeface="Verdana" panose="020B0604030504040204" pitchFamily="34" charset="0"/>
              <a:cs typeface="Arial"/>
            </a:endParaRPr>
          </a:p>
          <a:p>
            <a:pPr marL="7382509" marR="541020">
              <a:lnSpc>
                <a:spcPct val="122800"/>
              </a:lnSpc>
              <a:spcBef>
                <a:spcPts val="80"/>
              </a:spcBef>
            </a:pPr>
            <a:r>
              <a:rPr lang="en-US" sz="2400" b="0" i="0" dirty="0">
                <a:effectLst/>
                <a:latin typeface="Verdana" panose="020B0604030504040204" pitchFamily="34" charset="0"/>
                <a:ea typeface="Verdana" panose="020B0604030504040204" pitchFamily="34" charset="0"/>
              </a:rPr>
              <a:t>The purpose of Data Analysis is to extract useful information from data and taking the decision based upon the data analysis.</a:t>
            </a:r>
            <a:endParaRPr lang="en-US" sz="2400" dirty="0">
              <a:latin typeface="Verdana" panose="020B0604030504040204" pitchFamily="34" charset="0"/>
              <a:ea typeface="Verdana" panose="020B0604030504040204" pitchFamily="34" charset="0"/>
              <a:cs typeface="Arial"/>
            </a:endParaRPr>
          </a:p>
          <a:p>
            <a:pPr marL="7369809">
              <a:lnSpc>
                <a:spcPct val="100000"/>
              </a:lnSpc>
              <a:spcBef>
                <a:spcPts val="15"/>
              </a:spcBef>
            </a:pPr>
            <a:endParaRPr lang="en-US" sz="2400" dirty="0">
              <a:latin typeface="Verdana" panose="020B0604030504040204" pitchFamily="34" charset="0"/>
              <a:ea typeface="Verdana" panose="020B0604030504040204" pitchFamily="34" charset="0"/>
              <a:cs typeface="Arial"/>
            </a:endParaRPr>
          </a:p>
          <a:p>
            <a:pPr marL="7369809">
              <a:lnSpc>
                <a:spcPct val="100000"/>
              </a:lnSpc>
              <a:spcBef>
                <a:spcPts val="15"/>
              </a:spcBef>
            </a:pPr>
            <a:endParaRPr lang="en-US" sz="2400" dirty="0">
              <a:latin typeface="Verdana" panose="020B0604030504040204" pitchFamily="34" charset="0"/>
              <a:ea typeface="Verdana" panose="020B0604030504040204" pitchFamily="34" charset="0"/>
              <a:cs typeface="Arial"/>
            </a:endParaRPr>
          </a:p>
          <a:p>
            <a:pPr marL="7369809">
              <a:lnSpc>
                <a:spcPct val="100000"/>
              </a:lnSpc>
              <a:spcBef>
                <a:spcPts val="15"/>
              </a:spcBef>
            </a:pPr>
            <a:r>
              <a:rPr lang="en-US" sz="2400" b="0" i="0" dirty="0">
                <a:effectLst/>
                <a:latin typeface="Verdana" panose="020B0604030504040204" pitchFamily="34" charset="0"/>
                <a:ea typeface="Verdana" panose="020B0604030504040204" pitchFamily="34" charset="0"/>
              </a:rPr>
              <a:t>Data analysis, on the other hand, focuses on the process of turning raw data into useful statistics, information, and explanations.</a:t>
            </a:r>
            <a:endParaRPr lang="en-US" sz="2400" dirty="0">
              <a:latin typeface="Verdana" panose="020B0604030504040204" pitchFamily="34" charset="0"/>
              <a:ea typeface="Verdana" panose="020B0604030504040204" pitchFamily="34" charset="0"/>
              <a:cs typeface="Arial"/>
            </a:endParaRPr>
          </a:p>
        </p:txBody>
      </p:sp>
      <p:sp>
        <p:nvSpPr>
          <p:cNvPr id="5" name="object 5"/>
          <p:cNvSpPr txBox="1">
            <a:spLocks noGrp="1"/>
          </p:cNvSpPr>
          <p:nvPr>
            <p:ph type="title"/>
          </p:nvPr>
        </p:nvSpPr>
        <p:spPr>
          <a:xfrm>
            <a:off x="8483600" y="1297138"/>
            <a:ext cx="7353300" cy="1275080"/>
          </a:xfrm>
          <a:prstGeom prst="rect">
            <a:avLst/>
          </a:prstGeom>
        </p:spPr>
        <p:txBody>
          <a:bodyPr vert="horz" wrap="square" lIns="0" tIns="12700" rIns="0" bIns="0" rtlCol="0">
            <a:spAutoFit/>
          </a:bodyPr>
          <a:lstStyle/>
          <a:p>
            <a:pPr marL="12700">
              <a:lnSpc>
                <a:spcPct val="100000"/>
              </a:lnSpc>
              <a:spcBef>
                <a:spcPts val="100"/>
              </a:spcBef>
            </a:pPr>
            <a:r>
              <a:rPr lang="en-US" sz="8200" dirty="0">
                <a:solidFill>
                  <a:schemeClr val="bg1"/>
                </a:solidFill>
              </a:rPr>
              <a:t>Data Analysis</a:t>
            </a:r>
            <a:endParaRPr sz="8200" dirty="0">
              <a:solidFill>
                <a:schemeClr val="bg1"/>
              </a:solidFill>
            </a:endParaRPr>
          </a:p>
        </p:txBody>
      </p:sp>
      <p:pic>
        <p:nvPicPr>
          <p:cNvPr id="8" name="Picture 7">
            <a:extLst>
              <a:ext uri="{FF2B5EF4-FFF2-40B4-BE49-F238E27FC236}">
                <a16:creationId xmlns:a16="http://schemas.microsoft.com/office/drawing/2014/main" id="{DA578401-A1B7-4B6B-BEB2-B87837BB5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848602" cy="103077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FBC20A"/>
          </a:solidFill>
        </p:spPr>
        <p:txBody>
          <a:bodyPr wrap="square" lIns="0" tIns="0" rIns="0" bIns="0" rtlCol="0"/>
          <a:lstStyle/>
          <a:p>
            <a:endParaRPr/>
          </a:p>
        </p:txBody>
      </p:sp>
      <p:sp>
        <p:nvSpPr>
          <p:cNvPr id="3" name="object 3"/>
          <p:cNvSpPr txBox="1">
            <a:spLocks noGrp="1"/>
          </p:cNvSpPr>
          <p:nvPr>
            <p:ph type="title"/>
          </p:nvPr>
        </p:nvSpPr>
        <p:spPr>
          <a:xfrm>
            <a:off x="1625600" y="852779"/>
            <a:ext cx="5232400" cy="4047390"/>
          </a:xfrm>
          <a:prstGeom prst="rect">
            <a:avLst/>
          </a:prstGeom>
        </p:spPr>
        <p:txBody>
          <a:bodyPr vert="horz" wrap="square" lIns="0" tIns="12065" rIns="0" bIns="0" rtlCol="0">
            <a:spAutoFit/>
          </a:bodyPr>
          <a:lstStyle/>
          <a:p>
            <a:pPr marL="12700" marR="5080">
              <a:lnSpc>
                <a:spcPct val="109800"/>
              </a:lnSpc>
              <a:spcBef>
                <a:spcPts val="95"/>
              </a:spcBef>
            </a:pPr>
            <a:r>
              <a:rPr lang="en-US" sz="8200" dirty="0"/>
              <a:t>Data Analysis</a:t>
            </a:r>
            <a:br>
              <a:rPr lang="en-US" sz="8200" dirty="0"/>
            </a:br>
            <a:r>
              <a:rPr lang="en-US" sz="8200" dirty="0"/>
              <a:t>Tools</a:t>
            </a:r>
            <a:endParaRPr sz="8200" dirty="0"/>
          </a:p>
        </p:txBody>
      </p:sp>
      <p:sp>
        <p:nvSpPr>
          <p:cNvPr id="18" name="TextBox 17">
            <a:extLst>
              <a:ext uri="{FF2B5EF4-FFF2-40B4-BE49-F238E27FC236}">
                <a16:creationId xmlns:a16="http://schemas.microsoft.com/office/drawing/2014/main" id="{93A6D9D0-9E9D-4173-B6BD-5DC1F877202D}"/>
              </a:ext>
            </a:extLst>
          </p:cNvPr>
          <p:cNvSpPr txBox="1"/>
          <p:nvPr/>
        </p:nvSpPr>
        <p:spPr>
          <a:xfrm>
            <a:off x="1625600" y="5361006"/>
            <a:ext cx="4318000" cy="2246769"/>
          </a:xfrm>
          <a:prstGeom prst="rect">
            <a:avLst/>
          </a:prstGeom>
          <a:noFill/>
        </p:spPr>
        <p:txBody>
          <a:bodyPr wrap="square">
            <a:spAutoFit/>
          </a:bodyPr>
          <a:lstStyle/>
          <a:p>
            <a:r>
              <a:rPr lang="en-US" sz="2000" b="0" i="0" dirty="0">
                <a:effectLst/>
                <a:latin typeface="Verdana" panose="020B0604030504040204" pitchFamily="34" charset="0"/>
                <a:ea typeface="Verdana" panose="020B0604030504040204" pitchFamily="34" charset="0"/>
              </a:rPr>
              <a:t>Data analysis tools make it easier for users to process and manipulate data, analyze the relationships and correlations between data sets, and it also helps to identify patterns and trends for interpretation.</a:t>
            </a:r>
            <a:endParaRPr lang="en-IN" sz="2000" dirty="0">
              <a:latin typeface="Verdana" panose="020B0604030504040204" pitchFamily="34" charset="0"/>
              <a:ea typeface="Verdana" panose="020B0604030504040204" pitchFamily="34" charset="0"/>
            </a:endParaRPr>
          </a:p>
        </p:txBody>
      </p:sp>
      <p:pic>
        <p:nvPicPr>
          <p:cNvPr id="20" name="Picture 19">
            <a:extLst>
              <a:ext uri="{FF2B5EF4-FFF2-40B4-BE49-F238E27FC236}">
                <a16:creationId xmlns:a16="http://schemas.microsoft.com/office/drawing/2014/main" id="{EF2BFE6A-1D78-48B0-ADB0-49A21251A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857" y="778966"/>
            <a:ext cx="2857500" cy="2286000"/>
          </a:xfrm>
          <a:prstGeom prst="rect">
            <a:avLst/>
          </a:prstGeom>
        </p:spPr>
      </p:pic>
      <p:pic>
        <p:nvPicPr>
          <p:cNvPr id="22" name="Picture 21">
            <a:extLst>
              <a:ext uri="{FF2B5EF4-FFF2-40B4-BE49-F238E27FC236}">
                <a16:creationId xmlns:a16="http://schemas.microsoft.com/office/drawing/2014/main" id="{ACF9D2D0-8732-4703-B3D4-85FF9BDA3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0" y="3296282"/>
            <a:ext cx="2857500" cy="1600200"/>
          </a:xfrm>
          <a:prstGeom prst="rect">
            <a:avLst/>
          </a:prstGeom>
        </p:spPr>
      </p:pic>
      <p:pic>
        <p:nvPicPr>
          <p:cNvPr id="24" name="Picture 23">
            <a:extLst>
              <a:ext uri="{FF2B5EF4-FFF2-40B4-BE49-F238E27FC236}">
                <a16:creationId xmlns:a16="http://schemas.microsoft.com/office/drawing/2014/main" id="{C962B3A6-140A-499C-8748-D0EC40EA9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9424" y="852779"/>
            <a:ext cx="2143125" cy="2143125"/>
          </a:xfrm>
          <a:prstGeom prst="rect">
            <a:avLst/>
          </a:prstGeom>
        </p:spPr>
      </p:pic>
      <p:pic>
        <p:nvPicPr>
          <p:cNvPr id="26" name="Picture 25">
            <a:extLst>
              <a:ext uri="{FF2B5EF4-FFF2-40B4-BE49-F238E27FC236}">
                <a16:creationId xmlns:a16="http://schemas.microsoft.com/office/drawing/2014/main" id="{1A8D0C40-29DE-4B3C-87E9-72B70DE67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9813" y="5600700"/>
            <a:ext cx="1905000" cy="2200275"/>
          </a:xfrm>
          <a:prstGeom prst="rect">
            <a:avLst/>
          </a:prstGeom>
        </p:spPr>
      </p:pic>
      <p:pic>
        <p:nvPicPr>
          <p:cNvPr id="28" name="Picture 27">
            <a:extLst>
              <a:ext uri="{FF2B5EF4-FFF2-40B4-BE49-F238E27FC236}">
                <a16:creationId xmlns:a16="http://schemas.microsoft.com/office/drawing/2014/main" id="{E5C02BB8-C44F-4FA1-9F4A-41F6288BE9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1688" y="3064966"/>
            <a:ext cx="2143125" cy="2143125"/>
          </a:xfrm>
          <a:prstGeom prst="rect">
            <a:avLst/>
          </a:prstGeom>
        </p:spPr>
      </p:pic>
      <p:pic>
        <p:nvPicPr>
          <p:cNvPr id="30" name="Picture 29">
            <a:extLst>
              <a:ext uri="{FF2B5EF4-FFF2-40B4-BE49-F238E27FC236}">
                <a16:creationId xmlns:a16="http://schemas.microsoft.com/office/drawing/2014/main" id="{154E6F5F-3C30-4FCA-B7A7-4015FEBEAE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424215" y="5348614"/>
            <a:ext cx="4126624" cy="27723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239125" cy="10287000"/>
          </a:xfrm>
          <a:custGeom>
            <a:avLst/>
            <a:gdLst/>
            <a:ahLst/>
            <a:cxnLst/>
            <a:rect l="l" t="t" r="r" b="b"/>
            <a:pathLst>
              <a:path w="8239125" h="10287000">
                <a:moveTo>
                  <a:pt x="8239125" y="10287000"/>
                </a:moveTo>
                <a:lnTo>
                  <a:pt x="0" y="10287000"/>
                </a:lnTo>
                <a:lnTo>
                  <a:pt x="0" y="0"/>
                </a:lnTo>
                <a:lnTo>
                  <a:pt x="8239125" y="0"/>
                </a:lnTo>
                <a:lnTo>
                  <a:pt x="8239125" y="10287000"/>
                </a:lnTo>
                <a:close/>
              </a:path>
            </a:pathLst>
          </a:custGeom>
          <a:solidFill>
            <a:srgbClr val="25BDE2"/>
          </a:solidFill>
        </p:spPr>
        <p:txBody>
          <a:bodyPr wrap="square" lIns="0" tIns="0" rIns="0" bIns="0" rtlCol="0"/>
          <a:lstStyle/>
          <a:p>
            <a:endParaRPr/>
          </a:p>
        </p:txBody>
      </p:sp>
      <p:sp>
        <p:nvSpPr>
          <p:cNvPr id="5" name="object 5"/>
          <p:cNvSpPr txBox="1">
            <a:spLocks noGrp="1"/>
          </p:cNvSpPr>
          <p:nvPr>
            <p:ph type="title"/>
          </p:nvPr>
        </p:nvSpPr>
        <p:spPr>
          <a:xfrm>
            <a:off x="1062795" y="852779"/>
            <a:ext cx="6007100" cy="4047390"/>
          </a:xfrm>
          <a:prstGeom prst="rect">
            <a:avLst/>
          </a:prstGeom>
        </p:spPr>
        <p:txBody>
          <a:bodyPr vert="horz" wrap="square" lIns="0" tIns="12065" rIns="0" bIns="0" rtlCol="0">
            <a:spAutoFit/>
          </a:bodyPr>
          <a:lstStyle/>
          <a:p>
            <a:pPr marL="12700" marR="5080">
              <a:lnSpc>
                <a:spcPct val="109800"/>
              </a:lnSpc>
              <a:spcBef>
                <a:spcPts val="95"/>
              </a:spcBef>
            </a:pPr>
            <a:r>
              <a:rPr lang="en-US" sz="8200" spc="550" dirty="0">
                <a:solidFill>
                  <a:srgbClr val="FFFFFF"/>
                </a:solidFill>
              </a:rPr>
              <a:t>Data Analysis </a:t>
            </a:r>
            <a:r>
              <a:rPr sz="8200" spc="550" dirty="0">
                <a:solidFill>
                  <a:srgbClr val="FFFFFF"/>
                </a:solidFill>
              </a:rPr>
              <a:t>Pro</a:t>
            </a:r>
            <a:r>
              <a:rPr lang="en-US" sz="8200" spc="550" dirty="0">
                <a:solidFill>
                  <a:srgbClr val="FFFFFF"/>
                </a:solidFill>
              </a:rPr>
              <a:t>c</a:t>
            </a:r>
            <a:r>
              <a:rPr sz="8200" spc="550" dirty="0">
                <a:solidFill>
                  <a:srgbClr val="FFFFFF"/>
                </a:solidFill>
              </a:rPr>
              <a:t>ess</a:t>
            </a:r>
            <a:endParaRPr sz="8200" dirty="0"/>
          </a:p>
        </p:txBody>
      </p:sp>
      <p:sp>
        <p:nvSpPr>
          <p:cNvPr id="29" name="TextBox 28">
            <a:extLst>
              <a:ext uri="{FF2B5EF4-FFF2-40B4-BE49-F238E27FC236}">
                <a16:creationId xmlns:a16="http://schemas.microsoft.com/office/drawing/2014/main" id="{B5BD8F71-3E44-4589-863B-B325AB3C6172}"/>
              </a:ext>
            </a:extLst>
          </p:cNvPr>
          <p:cNvSpPr txBox="1"/>
          <p:nvPr/>
        </p:nvSpPr>
        <p:spPr>
          <a:xfrm>
            <a:off x="9525000" y="1866900"/>
            <a:ext cx="9144000" cy="4584525"/>
          </a:xfrm>
          <a:prstGeom prst="rect">
            <a:avLst/>
          </a:prstGeom>
          <a:noFill/>
        </p:spPr>
        <p:txBody>
          <a:bodyPr wrap="square">
            <a:spAutoFit/>
          </a:bodyPr>
          <a:lstStyle/>
          <a:p>
            <a:pPr marL="571500" indent="-571500" algn="l">
              <a:lnSpc>
                <a:spcPct val="150000"/>
              </a:lnSpc>
              <a:buFont typeface="Courier New" panose="02070309020205020404" pitchFamily="49" charset="0"/>
              <a:buChar char="o"/>
            </a:pPr>
            <a:r>
              <a:rPr lang="en-US" sz="4000" b="0" i="0" dirty="0">
                <a:solidFill>
                  <a:srgbClr val="222222"/>
                </a:solidFill>
                <a:effectLst/>
                <a:latin typeface="Verdana" panose="020B0604030504040204" pitchFamily="34" charset="0"/>
                <a:ea typeface="Verdana" panose="020B0604030504040204" pitchFamily="34" charset="0"/>
              </a:rPr>
              <a:t>Data Requirement Gathering</a:t>
            </a:r>
          </a:p>
          <a:p>
            <a:pPr marL="571500" indent="-571500" algn="l">
              <a:lnSpc>
                <a:spcPct val="150000"/>
              </a:lnSpc>
              <a:buFont typeface="Courier New" panose="02070309020205020404" pitchFamily="49" charset="0"/>
              <a:buChar char="o"/>
            </a:pPr>
            <a:r>
              <a:rPr lang="en-US" sz="4000" b="0" i="0" dirty="0">
                <a:solidFill>
                  <a:srgbClr val="222222"/>
                </a:solidFill>
                <a:effectLst/>
                <a:latin typeface="Verdana" panose="020B0604030504040204" pitchFamily="34" charset="0"/>
                <a:ea typeface="Verdana" panose="020B0604030504040204" pitchFamily="34" charset="0"/>
              </a:rPr>
              <a:t>Data Collection</a:t>
            </a:r>
          </a:p>
          <a:p>
            <a:pPr marL="571500" indent="-571500" algn="l">
              <a:lnSpc>
                <a:spcPct val="150000"/>
              </a:lnSpc>
              <a:buFont typeface="Courier New" panose="02070309020205020404" pitchFamily="49" charset="0"/>
              <a:buChar char="o"/>
            </a:pPr>
            <a:r>
              <a:rPr lang="en-US" sz="4000" b="0" i="0" dirty="0">
                <a:solidFill>
                  <a:srgbClr val="222222"/>
                </a:solidFill>
                <a:effectLst/>
                <a:latin typeface="Verdana" panose="020B0604030504040204" pitchFamily="34" charset="0"/>
                <a:ea typeface="Verdana" panose="020B0604030504040204" pitchFamily="34" charset="0"/>
              </a:rPr>
              <a:t>Data Cleaning</a:t>
            </a:r>
          </a:p>
          <a:p>
            <a:pPr marL="571500" indent="-571500" algn="l">
              <a:lnSpc>
                <a:spcPct val="150000"/>
              </a:lnSpc>
              <a:buFont typeface="Courier New" panose="02070309020205020404" pitchFamily="49" charset="0"/>
              <a:buChar char="o"/>
            </a:pPr>
            <a:r>
              <a:rPr lang="en-US" sz="4000" b="0" i="0" dirty="0">
                <a:solidFill>
                  <a:srgbClr val="222222"/>
                </a:solidFill>
                <a:effectLst/>
                <a:latin typeface="Verdana" panose="020B0604030504040204" pitchFamily="34" charset="0"/>
                <a:ea typeface="Verdana" panose="020B0604030504040204" pitchFamily="34" charset="0"/>
              </a:rPr>
              <a:t>Data Analysis</a:t>
            </a:r>
          </a:p>
          <a:p>
            <a:pPr marL="571500" indent="-571500" algn="l">
              <a:lnSpc>
                <a:spcPct val="150000"/>
              </a:lnSpc>
              <a:buFont typeface="Courier New" panose="02070309020205020404" pitchFamily="49" charset="0"/>
              <a:buChar char="o"/>
            </a:pPr>
            <a:r>
              <a:rPr lang="en-US" sz="4000" b="0" i="0" dirty="0">
                <a:solidFill>
                  <a:srgbClr val="222222"/>
                </a:solidFill>
                <a:effectLst/>
                <a:latin typeface="Verdana" panose="020B0604030504040204" pitchFamily="34" charset="0"/>
                <a:ea typeface="Verdana" panose="020B0604030504040204" pitchFamily="34" charset="0"/>
              </a:rPr>
              <a:t>Data 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6313490" cy="4347600"/>
          </a:xfrm>
          <a:prstGeom prst="rect">
            <a:avLst/>
          </a:prstGeom>
        </p:spPr>
        <p:txBody>
          <a:bodyPr vert="horz" wrap="square" lIns="0" tIns="12065" rIns="0" bIns="0" rtlCol="0">
            <a:spAutoFit/>
          </a:bodyPr>
          <a:lstStyle/>
          <a:p>
            <a:pPr marL="12700" marR="5080" algn="l">
              <a:lnSpc>
                <a:spcPct val="110200"/>
              </a:lnSpc>
              <a:spcBef>
                <a:spcPts val="95"/>
              </a:spcBef>
            </a:pPr>
            <a:r>
              <a:rPr lang="en-US" sz="6600" b="0" i="0" dirty="0">
                <a:solidFill>
                  <a:srgbClr val="222222"/>
                </a:solidFill>
                <a:effectLst/>
                <a:latin typeface="Verdana" panose="020B0604030504040204" pitchFamily="34" charset="0"/>
                <a:ea typeface="Verdana" panose="020B0604030504040204" pitchFamily="34" charset="0"/>
              </a:rPr>
              <a:t>Data Requirement</a:t>
            </a:r>
            <a:br>
              <a:rPr lang="en-US" sz="6600" b="0" i="0" dirty="0">
                <a:solidFill>
                  <a:srgbClr val="222222"/>
                </a:solidFill>
                <a:effectLst/>
                <a:latin typeface="Verdana" panose="020B0604030504040204" pitchFamily="34" charset="0"/>
                <a:ea typeface="Verdana" panose="020B0604030504040204" pitchFamily="34" charset="0"/>
              </a:rPr>
            </a:br>
            <a:r>
              <a:rPr lang="en-US" sz="6600" b="0" i="0" dirty="0">
                <a:solidFill>
                  <a:srgbClr val="222222"/>
                </a:solidFill>
                <a:effectLst/>
                <a:latin typeface="Verdana" panose="020B0604030504040204" pitchFamily="34" charset="0"/>
                <a:ea typeface="Verdana" panose="020B0604030504040204" pitchFamily="34" charset="0"/>
              </a:rPr>
              <a:t>Gathering</a:t>
            </a:r>
            <a:br>
              <a:rPr lang="en-US" sz="6600" b="0" i="0" dirty="0">
                <a:solidFill>
                  <a:srgbClr val="222222"/>
                </a:solidFill>
                <a:effectLst/>
                <a:latin typeface="Verdana" panose="020B0604030504040204" pitchFamily="34" charset="0"/>
                <a:ea typeface="Verdana" panose="020B0604030504040204" pitchFamily="34" charset="0"/>
              </a:rPr>
            </a:br>
            <a:endParaRPr sz="6300" dirty="0">
              <a:latin typeface="Arial"/>
              <a:cs typeface="Arial"/>
            </a:endParaRPr>
          </a:p>
        </p:txBody>
      </p:sp>
      <p:sp>
        <p:nvSpPr>
          <p:cNvPr id="20" name="object 20"/>
          <p:cNvSpPr txBox="1"/>
          <p:nvPr/>
        </p:nvSpPr>
        <p:spPr>
          <a:xfrm>
            <a:off x="1535110" y="4499965"/>
            <a:ext cx="6096635" cy="1811906"/>
          </a:xfrm>
          <a:prstGeom prst="rect">
            <a:avLst/>
          </a:prstGeom>
        </p:spPr>
        <p:txBody>
          <a:bodyPr vert="horz" wrap="square" lIns="0" tIns="9525" rIns="0" bIns="0" rtlCol="0">
            <a:spAutoFit/>
          </a:bodyPr>
          <a:lstStyle/>
          <a:p>
            <a:pPr marL="12700" marR="5080">
              <a:lnSpc>
                <a:spcPct val="122900"/>
              </a:lnSpc>
              <a:spcBef>
                <a:spcPts val="75"/>
              </a:spcBef>
            </a:pPr>
            <a:r>
              <a:rPr lang="en-US" sz="2400" spc="70" dirty="0">
                <a:latin typeface="Verdana"/>
                <a:cs typeface="Arial"/>
              </a:rPr>
              <a:t>For COVID19 , there are basic data </a:t>
            </a:r>
          </a:p>
          <a:p>
            <a:pPr marL="12700" marR="5080">
              <a:lnSpc>
                <a:spcPct val="122900"/>
              </a:lnSpc>
              <a:spcBef>
                <a:spcPts val="75"/>
              </a:spcBef>
            </a:pPr>
            <a:r>
              <a:rPr lang="en-US" sz="2400" spc="70" dirty="0">
                <a:latin typeface="Verdana"/>
                <a:cs typeface="Arial"/>
              </a:rPr>
              <a:t>Which requires for analysis.</a:t>
            </a:r>
          </a:p>
          <a:p>
            <a:pPr marL="12700" marR="5080">
              <a:lnSpc>
                <a:spcPct val="122900"/>
              </a:lnSpc>
              <a:spcBef>
                <a:spcPts val="75"/>
              </a:spcBef>
            </a:pPr>
            <a:r>
              <a:rPr lang="en-US" sz="2800" spc="70" dirty="0">
                <a:latin typeface="Verdana"/>
                <a:cs typeface="Arial"/>
              </a:rPr>
              <a:t>This data are global level.</a:t>
            </a:r>
          </a:p>
          <a:p>
            <a:pPr marL="12700" marR="5080">
              <a:lnSpc>
                <a:spcPct val="122900"/>
              </a:lnSpc>
              <a:spcBef>
                <a:spcPts val="75"/>
              </a:spcBef>
            </a:pPr>
            <a:endParaRPr sz="1900" dirty="0">
              <a:latin typeface="Arial"/>
              <a:cs typeface="Arial"/>
            </a:endParaRPr>
          </a:p>
        </p:txBody>
      </p:sp>
      <p:sp>
        <p:nvSpPr>
          <p:cNvPr id="25" name="TextBox 24">
            <a:extLst>
              <a:ext uri="{FF2B5EF4-FFF2-40B4-BE49-F238E27FC236}">
                <a16:creationId xmlns:a16="http://schemas.microsoft.com/office/drawing/2014/main" id="{3544B690-2762-49C4-8B81-56120624B91D}"/>
              </a:ext>
            </a:extLst>
          </p:cNvPr>
          <p:cNvSpPr txBox="1"/>
          <p:nvPr/>
        </p:nvSpPr>
        <p:spPr>
          <a:xfrm>
            <a:off x="8382000" y="1562100"/>
            <a:ext cx="9144000" cy="4456285"/>
          </a:xfrm>
          <a:prstGeom prst="rect">
            <a:avLst/>
          </a:prstGeom>
          <a:noFill/>
        </p:spPr>
        <p:txBody>
          <a:bodyPr wrap="square">
            <a:spAutoFit/>
          </a:bodyPr>
          <a:lstStyle/>
          <a:p>
            <a:pPr marL="12700" marR="5080">
              <a:lnSpc>
                <a:spcPct val="250000"/>
              </a:lnSpc>
              <a:spcBef>
                <a:spcPts val="75"/>
              </a:spcBef>
            </a:pPr>
            <a:r>
              <a:rPr lang="en-US" sz="4000" b="1" spc="70" dirty="0">
                <a:latin typeface="Verdana"/>
                <a:cs typeface="Arial"/>
              </a:rPr>
              <a:t>Daily covid19 confirmed cases</a:t>
            </a:r>
          </a:p>
          <a:p>
            <a:pPr marL="12700" marR="5080">
              <a:lnSpc>
                <a:spcPct val="250000"/>
              </a:lnSpc>
              <a:spcBef>
                <a:spcPts val="75"/>
              </a:spcBef>
            </a:pPr>
            <a:r>
              <a:rPr lang="en-US" sz="4000" b="1" spc="70" dirty="0">
                <a:latin typeface="Verdana"/>
                <a:cs typeface="Arial"/>
              </a:rPr>
              <a:t>Daily covid19 Deaths</a:t>
            </a:r>
          </a:p>
          <a:p>
            <a:pPr marL="12700" marR="5080">
              <a:lnSpc>
                <a:spcPct val="250000"/>
              </a:lnSpc>
              <a:spcBef>
                <a:spcPts val="75"/>
              </a:spcBef>
            </a:pPr>
            <a:r>
              <a:rPr lang="en-US" sz="4000" b="1" spc="70" dirty="0">
                <a:latin typeface="Verdana"/>
                <a:cs typeface="Arial"/>
              </a:rPr>
              <a:t>Daily covid19 Recovered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6313490" cy="3230372"/>
          </a:xfrm>
          <a:prstGeom prst="rect">
            <a:avLst/>
          </a:prstGeom>
        </p:spPr>
        <p:txBody>
          <a:bodyPr vert="horz" wrap="square" lIns="0" tIns="12065" rIns="0" bIns="0" rtlCol="0">
            <a:spAutoFit/>
          </a:bodyPr>
          <a:lstStyle/>
          <a:p>
            <a:pPr marL="12700" marR="5080" algn="l">
              <a:lnSpc>
                <a:spcPct val="110200"/>
              </a:lnSpc>
              <a:spcBef>
                <a:spcPts val="95"/>
              </a:spcBef>
            </a:pPr>
            <a:r>
              <a:rPr lang="en-US" sz="6600" b="0" i="0" dirty="0">
                <a:solidFill>
                  <a:srgbClr val="222222"/>
                </a:solidFill>
                <a:effectLst/>
                <a:latin typeface="Verdana" panose="020B0604030504040204" pitchFamily="34" charset="0"/>
                <a:ea typeface="Verdana" panose="020B0604030504040204" pitchFamily="34" charset="0"/>
              </a:rPr>
              <a:t>Data Collection</a:t>
            </a:r>
            <a:br>
              <a:rPr lang="en-US" sz="6600" b="0" i="0" dirty="0">
                <a:solidFill>
                  <a:srgbClr val="222222"/>
                </a:solidFill>
                <a:effectLst/>
                <a:latin typeface="Verdana" panose="020B0604030504040204" pitchFamily="34" charset="0"/>
                <a:ea typeface="Verdana" panose="020B0604030504040204" pitchFamily="34" charset="0"/>
              </a:rPr>
            </a:br>
            <a:endParaRPr sz="6300" dirty="0">
              <a:latin typeface="Arial"/>
              <a:cs typeface="Arial"/>
            </a:endParaRPr>
          </a:p>
        </p:txBody>
      </p:sp>
      <p:sp>
        <p:nvSpPr>
          <p:cNvPr id="20" name="object 20"/>
          <p:cNvSpPr txBox="1"/>
          <p:nvPr/>
        </p:nvSpPr>
        <p:spPr>
          <a:xfrm>
            <a:off x="1535110" y="3924300"/>
            <a:ext cx="6096635" cy="3023392"/>
          </a:xfrm>
          <a:prstGeom prst="rect">
            <a:avLst/>
          </a:prstGeom>
        </p:spPr>
        <p:txBody>
          <a:bodyPr vert="horz" wrap="square" lIns="0" tIns="9525" rIns="0" bIns="0" rtlCol="0">
            <a:spAutoFit/>
          </a:bodyPr>
          <a:lstStyle/>
          <a:p>
            <a:pPr marL="12700" marR="5080">
              <a:lnSpc>
                <a:spcPct val="122900"/>
              </a:lnSpc>
              <a:spcBef>
                <a:spcPts val="75"/>
              </a:spcBef>
            </a:pPr>
            <a:r>
              <a:rPr lang="en-US" sz="2800" dirty="0">
                <a:latin typeface="Verdana" panose="020B0604030504040204" pitchFamily="34" charset="0"/>
                <a:ea typeface="Verdana" panose="020B0604030504040204" pitchFamily="34" charset="0"/>
                <a:cs typeface="Arial"/>
              </a:rPr>
              <a:t>CSSE at Johns Hopkins University in GitHub account, they upload covid19 data on Daily bases which we can use for </a:t>
            </a:r>
          </a:p>
          <a:p>
            <a:pPr marL="12700" marR="5080">
              <a:lnSpc>
                <a:spcPct val="122900"/>
              </a:lnSpc>
              <a:spcBef>
                <a:spcPts val="75"/>
              </a:spcBef>
            </a:pPr>
            <a:r>
              <a:rPr lang="en-US" sz="2800" dirty="0">
                <a:latin typeface="Verdana" panose="020B0604030504040204" pitchFamily="34" charset="0"/>
                <a:ea typeface="Verdana" panose="020B0604030504040204" pitchFamily="34" charset="0"/>
                <a:cs typeface="Arial"/>
              </a:rPr>
              <a:t>Data analysis.</a:t>
            </a:r>
          </a:p>
          <a:p>
            <a:pPr marL="12700" marR="5080">
              <a:lnSpc>
                <a:spcPct val="122900"/>
              </a:lnSpc>
              <a:spcBef>
                <a:spcPts val="75"/>
              </a:spcBef>
            </a:pPr>
            <a:endParaRPr sz="1900" dirty="0">
              <a:latin typeface="Arial"/>
              <a:cs typeface="Arial"/>
            </a:endParaRPr>
          </a:p>
        </p:txBody>
      </p:sp>
      <p:sp>
        <p:nvSpPr>
          <p:cNvPr id="7" name="TextBox 6">
            <a:extLst>
              <a:ext uri="{FF2B5EF4-FFF2-40B4-BE49-F238E27FC236}">
                <a16:creationId xmlns:a16="http://schemas.microsoft.com/office/drawing/2014/main" id="{3919D5D5-9D99-4AD1-B499-282810CB0975}"/>
              </a:ext>
            </a:extLst>
          </p:cNvPr>
          <p:cNvSpPr txBox="1"/>
          <p:nvPr/>
        </p:nvSpPr>
        <p:spPr>
          <a:xfrm>
            <a:off x="1535110" y="7900730"/>
            <a:ext cx="9144000" cy="461665"/>
          </a:xfrm>
          <a:prstGeom prst="rect">
            <a:avLst/>
          </a:prstGeom>
          <a:noFill/>
        </p:spPr>
        <p:txBody>
          <a:bodyPr wrap="square">
            <a:spAutoFit/>
          </a:bodyPr>
          <a:lstStyle/>
          <a:p>
            <a:r>
              <a:rPr lang="en-IN" sz="2400" dirty="0">
                <a:latin typeface="Verdana" panose="020B0604030504040204" pitchFamily="34" charset="0"/>
                <a:ea typeface="Verdana" panose="020B0604030504040204" pitchFamily="34" charset="0"/>
                <a:hlinkClick r:id="rId2" action="ppaction://hlinkfile"/>
              </a:rPr>
              <a:t>https://github.com/CSSEGISandData/COVID-19</a:t>
            </a:r>
            <a:endParaRPr lang="en-IN" sz="24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390AC3B0-99BE-4CA7-807A-94B27869B51A}"/>
              </a:ext>
            </a:extLst>
          </p:cNvPr>
          <p:cNvPicPr>
            <a:picLocks noChangeAspect="1"/>
          </p:cNvPicPr>
          <p:nvPr/>
        </p:nvPicPr>
        <p:blipFill rotWithShape="1">
          <a:blip r:embed="rId3">
            <a:extLst>
              <a:ext uri="{28A0092B-C50C-407E-A947-70E740481C1C}">
                <a14:useLocalDpi xmlns:a14="http://schemas.microsoft.com/office/drawing/2010/main" val="0"/>
              </a:ext>
            </a:extLst>
          </a:blip>
          <a:srcRect l="-705" t="51552" r="12471" b="4108"/>
          <a:stretch/>
        </p:blipFill>
        <p:spPr>
          <a:xfrm>
            <a:off x="8153400" y="3901440"/>
            <a:ext cx="9530720" cy="3230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260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09575" cy="10287000"/>
          </a:xfrm>
          <a:custGeom>
            <a:avLst/>
            <a:gdLst/>
            <a:ahLst/>
            <a:cxnLst/>
            <a:rect l="l" t="t" r="r" b="b"/>
            <a:pathLst>
              <a:path w="409575" h="10287000">
                <a:moveTo>
                  <a:pt x="409575" y="10287000"/>
                </a:moveTo>
                <a:lnTo>
                  <a:pt x="0" y="10287000"/>
                </a:lnTo>
                <a:lnTo>
                  <a:pt x="0" y="0"/>
                </a:lnTo>
                <a:lnTo>
                  <a:pt x="409575" y="0"/>
                </a:lnTo>
                <a:lnTo>
                  <a:pt x="409575" y="10287000"/>
                </a:lnTo>
                <a:close/>
              </a:path>
            </a:pathLst>
          </a:custGeom>
          <a:solidFill>
            <a:srgbClr val="25BDE2"/>
          </a:solidFill>
        </p:spPr>
        <p:txBody>
          <a:bodyPr wrap="square" lIns="0" tIns="0" rIns="0" bIns="0" rtlCol="0"/>
          <a:lstStyle/>
          <a:p>
            <a:endParaRPr/>
          </a:p>
        </p:txBody>
      </p:sp>
      <p:sp>
        <p:nvSpPr>
          <p:cNvPr id="19" name="object 19"/>
          <p:cNvSpPr txBox="1">
            <a:spLocks noGrp="1"/>
          </p:cNvSpPr>
          <p:nvPr>
            <p:ph type="title"/>
          </p:nvPr>
        </p:nvSpPr>
        <p:spPr>
          <a:xfrm>
            <a:off x="1535110" y="892220"/>
            <a:ext cx="6313490" cy="2113143"/>
          </a:xfrm>
          <a:prstGeom prst="rect">
            <a:avLst/>
          </a:prstGeom>
        </p:spPr>
        <p:txBody>
          <a:bodyPr vert="horz" wrap="square" lIns="0" tIns="12065" rIns="0" bIns="0" rtlCol="0">
            <a:spAutoFit/>
          </a:bodyPr>
          <a:lstStyle/>
          <a:p>
            <a:pPr marL="12700" marR="5080" algn="l">
              <a:lnSpc>
                <a:spcPct val="110200"/>
              </a:lnSpc>
              <a:spcBef>
                <a:spcPts val="95"/>
              </a:spcBef>
            </a:pPr>
            <a:r>
              <a:rPr lang="en-US" sz="6600" b="0" i="0" dirty="0">
                <a:solidFill>
                  <a:srgbClr val="222222"/>
                </a:solidFill>
                <a:effectLst/>
                <a:latin typeface="Verdana" panose="020B0604030504040204" pitchFamily="34" charset="0"/>
                <a:ea typeface="Verdana" panose="020B0604030504040204" pitchFamily="34" charset="0"/>
              </a:rPr>
              <a:t>Data Cleaning</a:t>
            </a:r>
            <a:br>
              <a:rPr lang="en-US" sz="6600" b="0" i="0" dirty="0">
                <a:solidFill>
                  <a:srgbClr val="222222"/>
                </a:solidFill>
                <a:effectLst/>
                <a:latin typeface="Verdana" panose="020B0604030504040204" pitchFamily="34" charset="0"/>
                <a:ea typeface="Verdana" panose="020B0604030504040204" pitchFamily="34" charset="0"/>
              </a:rPr>
            </a:br>
            <a:endParaRPr sz="6300" dirty="0">
              <a:latin typeface="Arial"/>
              <a:cs typeface="Arial"/>
            </a:endParaRPr>
          </a:p>
        </p:txBody>
      </p:sp>
      <p:sp>
        <p:nvSpPr>
          <p:cNvPr id="20" name="object 20"/>
          <p:cNvSpPr txBox="1"/>
          <p:nvPr/>
        </p:nvSpPr>
        <p:spPr>
          <a:xfrm>
            <a:off x="1535110" y="2857500"/>
            <a:ext cx="6513162" cy="3713004"/>
          </a:xfrm>
          <a:prstGeom prst="rect">
            <a:avLst/>
          </a:prstGeom>
        </p:spPr>
        <p:txBody>
          <a:bodyPr vert="horz" wrap="square" lIns="0" tIns="9525" rIns="0" bIns="0" rtlCol="0">
            <a:spAutoFit/>
          </a:bodyPr>
          <a:lstStyle/>
          <a:p>
            <a:pPr marL="12700" marR="5080">
              <a:lnSpc>
                <a:spcPct val="122900"/>
              </a:lnSpc>
              <a:spcBef>
                <a:spcPts val="75"/>
              </a:spcBef>
            </a:pPr>
            <a:r>
              <a:rPr lang="en-US" sz="2800" dirty="0">
                <a:latin typeface="Verdana" panose="020B0604030504040204" pitchFamily="34" charset="0"/>
                <a:ea typeface="Verdana" panose="020B0604030504040204" pitchFamily="34" charset="0"/>
                <a:cs typeface="Arial"/>
              </a:rPr>
              <a:t>In Data Cleaning , we dealing with </a:t>
            </a:r>
          </a:p>
          <a:p>
            <a:pPr marL="12700" marR="5080">
              <a:lnSpc>
                <a:spcPct val="122900"/>
              </a:lnSpc>
              <a:spcBef>
                <a:spcPts val="75"/>
              </a:spcBef>
            </a:pPr>
            <a:r>
              <a:rPr lang="en-US" sz="2800" b="0" i="0" dirty="0">
                <a:solidFill>
                  <a:srgbClr val="222222"/>
                </a:solidFill>
                <a:effectLst/>
                <a:latin typeface="Verdana" panose="020B0604030504040204" pitchFamily="34" charset="0"/>
                <a:ea typeface="Verdana" panose="020B0604030504040204" pitchFamily="34" charset="0"/>
              </a:rPr>
              <a:t>The data which is collected may contain duplicate records, white spaces or errors.</a:t>
            </a:r>
          </a:p>
          <a:p>
            <a:pPr marL="12700" marR="5080">
              <a:lnSpc>
                <a:spcPct val="122900"/>
              </a:lnSpc>
              <a:spcBef>
                <a:spcPts val="75"/>
              </a:spcBef>
            </a:pPr>
            <a:r>
              <a:rPr lang="en-US" sz="2800" dirty="0">
                <a:solidFill>
                  <a:srgbClr val="222222"/>
                </a:solidFill>
                <a:latin typeface="Verdana" panose="020B0604030504040204" pitchFamily="34" charset="0"/>
                <a:ea typeface="Verdana" panose="020B0604030504040204" pitchFamily="34" charset="0"/>
                <a:cs typeface="Arial"/>
              </a:rPr>
              <a:t>In covid19 dataset first we merge </a:t>
            </a:r>
          </a:p>
          <a:p>
            <a:pPr marL="12700" marR="5080">
              <a:lnSpc>
                <a:spcPct val="122900"/>
              </a:lnSpc>
              <a:spcBef>
                <a:spcPts val="75"/>
              </a:spcBef>
            </a:pPr>
            <a:r>
              <a:rPr lang="en-US" sz="2800" dirty="0">
                <a:solidFill>
                  <a:srgbClr val="222222"/>
                </a:solidFill>
                <a:latin typeface="Verdana" panose="020B0604030504040204" pitchFamily="34" charset="0"/>
                <a:ea typeface="Verdana" panose="020B0604030504040204" pitchFamily="34" charset="0"/>
                <a:cs typeface="Arial"/>
              </a:rPr>
              <a:t>Date columns so it easy understand</a:t>
            </a:r>
          </a:p>
          <a:p>
            <a:pPr marL="12700" marR="5080">
              <a:lnSpc>
                <a:spcPct val="122900"/>
              </a:lnSpc>
              <a:spcBef>
                <a:spcPts val="75"/>
              </a:spcBef>
            </a:pPr>
            <a:r>
              <a:rPr lang="en-US" sz="2800" dirty="0">
                <a:solidFill>
                  <a:srgbClr val="222222"/>
                </a:solidFill>
                <a:latin typeface="Verdana" panose="020B0604030504040204" pitchFamily="34" charset="0"/>
                <a:ea typeface="Verdana" panose="020B0604030504040204" pitchFamily="34" charset="0"/>
                <a:cs typeface="Arial"/>
              </a:rPr>
              <a:t>Data.</a:t>
            </a:r>
          </a:p>
        </p:txBody>
      </p:sp>
      <p:pic>
        <p:nvPicPr>
          <p:cNvPr id="8" name="Picture 7">
            <a:extLst>
              <a:ext uri="{FF2B5EF4-FFF2-40B4-BE49-F238E27FC236}">
                <a16:creationId xmlns:a16="http://schemas.microsoft.com/office/drawing/2014/main" id="{FEF630BD-4DE1-4FFD-AEFA-3C6A778D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351" y="5143500"/>
            <a:ext cx="8953500" cy="4373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D27FC6C2-91AE-4EF0-AD11-5E647B11E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351" y="266700"/>
            <a:ext cx="8907780" cy="3093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Arrow: Down 12">
            <a:extLst>
              <a:ext uri="{FF2B5EF4-FFF2-40B4-BE49-F238E27FC236}">
                <a16:creationId xmlns:a16="http://schemas.microsoft.com/office/drawing/2014/main" id="{4398074F-FA3B-454B-A07D-4F33565569BB}"/>
              </a:ext>
            </a:extLst>
          </p:cNvPr>
          <p:cNvSpPr/>
          <p:nvPr/>
        </p:nvSpPr>
        <p:spPr>
          <a:xfrm>
            <a:off x="12420600" y="3771900"/>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2164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TotalTime>
  <Words>618</Words>
  <Application>Microsoft Office PowerPoint</Application>
  <PresentationFormat>Custom</PresentationFormat>
  <Paragraphs>71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Open Sans</vt:lpstr>
      <vt:lpstr>Source Sans Pro</vt:lpstr>
      <vt:lpstr>Times New Roman</vt:lpstr>
      <vt:lpstr>Verdana</vt:lpstr>
      <vt:lpstr>Office Theme</vt:lpstr>
      <vt:lpstr>COVID-19 Data Analysis with  Dashboard</vt:lpstr>
      <vt:lpstr>Table of Content </vt:lpstr>
      <vt:lpstr>Introduction</vt:lpstr>
      <vt:lpstr>Data Analysis</vt:lpstr>
      <vt:lpstr>Data Analysis Tools</vt:lpstr>
      <vt:lpstr>Data Analysis Process</vt:lpstr>
      <vt:lpstr>Data Requirement Gathering </vt:lpstr>
      <vt:lpstr>Data Collection </vt:lpstr>
      <vt:lpstr>Data Cleaning </vt:lpstr>
      <vt:lpstr>Data Cleaning </vt:lpstr>
      <vt:lpstr>Data Analysis  </vt:lpstr>
      <vt:lpstr>Data Visualization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 with  Dashboard</dc:title>
  <dc:creator>parth</dc:creator>
  <cp:lastModifiedBy>parthstrix@outlook.com</cp:lastModifiedBy>
  <cp:revision>23</cp:revision>
  <dcterms:created xsi:type="dcterms:W3CDTF">2021-06-25T09:41:07Z</dcterms:created>
  <dcterms:modified xsi:type="dcterms:W3CDTF">2021-06-26T08:39:35Z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2021-06-25T00:00:00Z</vt:filetime>
  </property>
</Properties>
</file>