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1HyHW/K/tb61FAOFGviSCRMCu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0BBE8A-77BD-4BD3-96ED-0923F99E90BC}">
  <a:tblStyle styleId="{2D0BBE8A-77BD-4BD3-96ED-0923F99E90BC}" styleName="Table_0">
    <a:wholeTbl>
      <a:tcTxStyle b="off" i="off">
        <a:font>
          <a:latin typeface="Avenir Next LT Pro"/>
          <a:ea typeface="Avenir Next LT Pro"/>
          <a:cs typeface="Avenir Next L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5F2EE"/>
          </a:solidFill>
        </a:fill>
      </a:tcStyle>
    </a:wholeTbl>
    <a:band1H>
      <a:tcTxStyle/>
      <a:tcStyle>
        <a:fill>
          <a:solidFill>
            <a:srgbClr val="EAE3DC"/>
          </a:solidFill>
        </a:fill>
      </a:tcStyle>
    </a:band1H>
    <a:band2H>
      <a:tcTxStyle/>
    </a:band2H>
    <a:band1V>
      <a:tcTxStyle/>
      <a:tcStyle>
        <a:fill>
          <a:solidFill>
            <a:srgbClr val="EAE3DC"/>
          </a:solidFill>
        </a:fill>
      </a:tcStyle>
    </a:band1V>
    <a:band2V>
      <a:tcTxStyle/>
    </a:band2V>
    <a:lastCol>
      <a:tcTxStyle b="on" i="off">
        <a:font>
          <a:latin typeface="Avenir Next LT Pro"/>
          <a:ea typeface="Avenir Next LT Pro"/>
          <a:cs typeface="Avenir Next LT Pro"/>
        </a:font>
        <a:schemeClr val="lt1"/>
      </a:tcTxStyle>
      <a:tcStyle>
        <a:fill>
          <a:solidFill>
            <a:schemeClr val="accent1"/>
          </a:solidFill>
        </a:fill>
      </a:tcStyle>
    </a:lastCol>
    <a:firstCol>
      <a:tcTxStyle b="on" i="off">
        <a:font>
          <a:latin typeface="Avenir Next LT Pro"/>
          <a:ea typeface="Avenir Next LT Pro"/>
          <a:cs typeface="Avenir Next LT Pro"/>
        </a:font>
        <a:schemeClr val="lt1"/>
      </a:tcTxStyle>
      <a:tcStyle>
        <a:fill>
          <a:solidFill>
            <a:schemeClr val="accent1"/>
          </a:solidFill>
        </a:fill>
      </a:tcStyle>
    </a:firstCol>
    <a:lastRow>
      <a:tcTxStyle b="on" i="off">
        <a:font>
          <a:latin typeface="Avenir Next LT Pro"/>
          <a:ea typeface="Avenir Next LT Pro"/>
          <a:cs typeface="Avenir Next L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venir Next LT Pro"/>
          <a:ea typeface="Avenir Next LT Pro"/>
          <a:cs typeface="Avenir Next L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40c0d4e54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40c0d4e54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b40c0d4e54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40c0d4e5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40c0d4e5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b40c0d4e54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40c0d4e54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40c0d4e54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b40c0d4e54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41afb380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41afb380e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b41afb380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41afb380e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41afb380e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b41afb380e_1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5"/>
          <p:cNvSpPr txBox="1"/>
          <p:nvPr>
            <p:ph type="ctrTitle"/>
          </p:nvPr>
        </p:nvSpPr>
        <p:spPr>
          <a:xfrm>
            <a:off x="762000" y="1524000"/>
            <a:ext cx="10668000" cy="2286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5"/>
          <p:cNvSpPr txBox="1"/>
          <p:nvPr>
            <p:ph idx="1" type="subTitle"/>
          </p:nvPr>
        </p:nvSpPr>
        <p:spPr>
          <a:xfrm>
            <a:off x="762000" y="4571999"/>
            <a:ext cx="10668000" cy="1524000"/>
          </a:xfrm>
          <a:prstGeom prst="rect">
            <a:avLst/>
          </a:prstGeom>
          <a:noFill/>
          <a:ln>
            <a:noFill/>
          </a:ln>
        </p:spPr>
        <p:txBody>
          <a:bodyPr anchorCtr="0" anchor="t" bIns="45700" lIns="91425" spcFirstLastPara="1" rIns="91425" wrap="square" tIns="4570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1" name="Google Shape;21;p15"/>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4"/>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4"/>
          <p:cNvSpPr txBox="1"/>
          <p:nvPr>
            <p:ph idx="1" type="body"/>
          </p:nvPr>
        </p:nvSpPr>
        <p:spPr>
          <a:xfrm rot="5400000">
            <a:off x="4186959" y="-1138958"/>
            <a:ext cx="3818083"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24"/>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5"/>
          <p:cNvSpPr txBox="1"/>
          <p:nvPr>
            <p:ph type="title"/>
          </p:nvPr>
        </p:nvSpPr>
        <p:spPr>
          <a:xfrm rot="5400000">
            <a:off x="7619997" y="2286000"/>
            <a:ext cx="5334001" cy="2286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5"/>
          <p:cNvSpPr txBox="1"/>
          <p:nvPr>
            <p:ph idx="1" type="body"/>
          </p:nvPr>
        </p:nvSpPr>
        <p:spPr>
          <a:xfrm rot="5400000">
            <a:off x="1905000" y="-381000"/>
            <a:ext cx="5334001" cy="7619999"/>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4" name="Google Shape;84;p25"/>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6"/>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7"/>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 name="Google Shape;31;p17"/>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762000" y="1524000"/>
            <a:ext cx="10668000" cy="3038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762000" y="4589463"/>
            <a:ext cx="10668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sz="2400">
                <a:solidFill>
                  <a:schemeClr val="lt1"/>
                </a:solidFill>
              </a:defRPr>
            </a:lvl1pPr>
            <a:lvl2pPr indent="-228600" lvl="1" marL="914400" algn="l">
              <a:lnSpc>
                <a:spcPct val="125000"/>
              </a:lnSpc>
              <a:spcBef>
                <a:spcPts val="500"/>
              </a:spcBef>
              <a:spcAft>
                <a:spcPts val="0"/>
              </a:spcAft>
              <a:buClr>
                <a:schemeClr val="lt1"/>
              </a:buClr>
              <a:buSzPts val="2000"/>
              <a:buNone/>
              <a:defRPr sz="2000">
                <a:solidFill>
                  <a:schemeClr val="lt1"/>
                </a:solidFill>
              </a:defRPr>
            </a:lvl2pPr>
            <a:lvl3pPr indent="-228600" lvl="2" marL="1371600" algn="l">
              <a:lnSpc>
                <a:spcPct val="125000"/>
              </a:lnSpc>
              <a:spcBef>
                <a:spcPts val="500"/>
              </a:spcBef>
              <a:spcAft>
                <a:spcPts val="0"/>
              </a:spcAft>
              <a:buClr>
                <a:schemeClr val="lt1"/>
              </a:buClr>
              <a:buSzPts val="1800"/>
              <a:buNone/>
              <a:defRPr sz="1800">
                <a:solidFill>
                  <a:schemeClr val="lt1"/>
                </a:solidFill>
              </a:defRPr>
            </a:lvl3pPr>
            <a:lvl4pPr indent="-228600" lvl="3" marL="1828800" algn="l">
              <a:lnSpc>
                <a:spcPct val="125000"/>
              </a:lnSpc>
              <a:spcBef>
                <a:spcPts val="500"/>
              </a:spcBef>
              <a:spcAft>
                <a:spcPts val="0"/>
              </a:spcAft>
              <a:buClr>
                <a:schemeClr val="lt1"/>
              </a:buClr>
              <a:buSzPts val="1600"/>
              <a:buNone/>
              <a:defRPr sz="1600">
                <a:solidFill>
                  <a:schemeClr val="lt1"/>
                </a:solidFill>
              </a:defRPr>
            </a:lvl4pPr>
            <a:lvl5pPr indent="-228600" lvl="4" marL="2286000" algn="l">
              <a:lnSpc>
                <a:spcPct val="125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7" name="Google Shape;37;p18"/>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762000" y="2285999"/>
            <a:ext cx="5151119"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19"/>
          <p:cNvSpPr txBox="1"/>
          <p:nvPr>
            <p:ph idx="2" type="body"/>
          </p:nvPr>
        </p:nvSpPr>
        <p:spPr>
          <a:xfrm>
            <a:off x="6278879" y="2285999"/>
            <a:ext cx="5151121" cy="3810001"/>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19"/>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7" name="Shape 47"/>
        <p:cNvGrpSpPr/>
        <p:nvPr/>
      </p:nvGrpSpPr>
      <p:grpSpPr>
        <a:xfrm>
          <a:off x="0" y="0"/>
          <a:ext cx="0" cy="0"/>
          <a:chOff x="0" y="0"/>
          <a:chExt cx="0" cy="0"/>
        </a:xfrm>
      </p:grpSpPr>
      <p:sp>
        <p:nvSpPr>
          <p:cNvPr id="48" name="Google Shape;48;p20"/>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idx="1" type="body"/>
          </p:nvPr>
        </p:nvSpPr>
        <p:spPr>
          <a:xfrm>
            <a:off x="762000" y="2285999"/>
            <a:ext cx="5151119"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0" name="Google Shape;50;p20"/>
          <p:cNvSpPr txBox="1"/>
          <p:nvPr>
            <p:ph idx="2" type="body"/>
          </p:nvPr>
        </p:nvSpPr>
        <p:spPr>
          <a:xfrm>
            <a:off x="762000" y="3048000"/>
            <a:ext cx="5151119"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20"/>
          <p:cNvSpPr txBox="1"/>
          <p:nvPr>
            <p:ph idx="3" type="body"/>
          </p:nvPr>
        </p:nvSpPr>
        <p:spPr>
          <a:xfrm>
            <a:off x="6278878" y="2286000"/>
            <a:ext cx="5151122" cy="761999"/>
          </a:xfrm>
          <a:prstGeom prst="rect">
            <a:avLst/>
          </a:prstGeom>
          <a:noFill/>
          <a:ln>
            <a:noFill/>
          </a:ln>
        </p:spPr>
        <p:txBody>
          <a:bodyPr anchorCtr="0" anchor="b"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2400"/>
              <a:buNone/>
              <a:defRPr b="1" sz="2400"/>
            </a:lvl1pPr>
            <a:lvl2pPr indent="-228600" lvl="1" marL="914400" algn="l">
              <a:lnSpc>
                <a:spcPct val="125000"/>
              </a:lnSpc>
              <a:spcBef>
                <a:spcPts val="500"/>
              </a:spcBef>
              <a:spcAft>
                <a:spcPts val="0"/>
              </a:spcAft>
              <a:buClr>
                <a:schemeClr val="lt1"/>
              </a:buClr>
              <a:buSzPts val="2000"/>
              <a:buNone/>
              <a:defRPr b="1" sz="2000"/>
            </a:lvl2pPr>
            <a:lvl3pPr indent="-228600" lvl="2" marL="1371600" algn="l">
              <a:lnSpc>
                <a:spcPct val="125000"/>
              </a:lnSpc>
              <a:spcBef>
                <a:spcPts val="500"/>
              </a:spcBef>
              <a:spcAft>
                <a:spcPts val="0"/>
              </a:spcAft>
              <a:buClr>
                <a:schemeClr val="lt1"/>
              </a:buClr>
              <a:buSzPts val="1800"/>
              <a:buNone/>
              <a:defRPr b="1" sz="1800"/>
            </a:lvl3pPr>
            <a:lvl4pPr indent="-228600" lvl="3" marL="1828800" algn="l">
              <a:lnSpc>
                <a:spcPct val="125000"/>
              </a:lnSpc>
              <a:spcBef>
                <a:spcPts val="500"/>
              </a:spcBef>
              <a:spcAft>
                <a:spcPts val="0"/>
              </a:spcAft>
              <a:buClr>
                <a:schemeClr val="lt1"/>
              </a:buClr>
              <a:buSzPts val="1600"/>
              <a:buNone/>
              <a:defRPr b="1" sz="1600"/>
            </a:lvl4pPr>
            <a:lvl5pPr indent="-228600" lvl="4" marL="2286000" algn="l">
              <a:lnSpc>
                <a:spcPct val="125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2" name="Google Shape;52;p20"/>
          <p:cNvSpPr txBox="1"/>
          <p:nvPr>
            <p:ph idx="4" type="body"/>
          </p:nvPr>
        </p:nvSpPr>
        <p:spPr>
          <a:xfrm>
            <a:off x="6278878" y="3048000"/>
            <a:ext cx="5151122"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chemeClr val="lt1"/>
              </a:buClr>
              <a:buSzPts val="1800"/>
              <a:buChar char="•"/>
              <a:defRPr/>
            </a:lvl1pPr>
            <a:lvl2pPr indent="-342900" lvl="1" marL="914400" algn="l">
              <a:lnSpc>
                <a:spcPct val="125000"/>
              </a:lnSpc>
              <a:spcBef>
                <a:spcPts val="500"/>
              </a:spcBef>
              <a:spcAft>
                <a:spcPts val="0"/>
              </a:spcAft>
              <a:buClr>
                <a:schemeClr val="lt1"/>
              </a:buClr>
              <a:buSzPts val="1800"/>
              <a:buChar char="•"/>
              <a:defRPr/>
            </a:lvl2pPr>
            <a:lvl3pPr indent="-342900" lvl="2" marL="1371600" algn="l">
              <a:lnSpc>
                <a:spcPct val="125000"/>
              </a:lnSpc>
              <a:spcBef>
                <a:spcPts val="500"/>
              </a:spcBef>
              <a:spcAft>
                <a:spcPts val="0"/>
              </a:spcAft>
              <a:buClr>
                <a:schemeClr val="lt1"/>
              </a:buClr>
              <a:buSzPts val="1800"/>
              <a:buChar char="•"/>
              <a:defRPr/>
            </a:lvl3pPr>
            <a:lvl4pPr indent="-342900" lvl="3" marL="1828800" algn="l">
              <a:lnSpc>
                <a:spcPct val="125000"/>
              </a:lnSpc>
              <a:spcBef>
                <a:spcPts val="500"/>
              </a:spcBef>
              <a:spcAft>
                <a:spcPts val="0"/>
              </a:spcAft>
              <a:buClr>
                <a:schemeClr val="lt1"/>
              </a:buClr>
              <a:buSzPts val="1800"/>
              <a:buChar char="•"/>
              <a:defRPr/>
            </a:lvl4pPr>
            <a:lvl5pPr indent="-342900" lvl="4" marL="2286000" algn="l">
              <a:lnSpc>
                <a:spcPct val="125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20"/>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762000" y="761998"/>
            <a:ext cx="3810000" cy="152400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txBox="1"/>
          <p:nvPr>
            <p:ph idx="1" type="body"/>
          </p:nvPr>
        </p:nvSpPr>
        <p:spPr>
          <a:xfrm>
            <a:off x="5334000" y="762001"/>
            <a:ext cx="6096000" cy="5334000"/>
          </a:xfrm>
          <a:prstGeom prst="rect">
            <a:avLst/>
          </a:prstGeom>
          <a:noFill/>
          <a:ln>
            <a:noFill/>
          </a:ln>
        </p:spPr>
        <p:txBody>
          <a:bodyPr anchorCtr="0" anchor="t" bIns="45700" lIns="91425" spcFirstLastPara="1" rIns="91425" wrap="square" tIns="45700">
            <a:normAutofit/>
          </a:bodyPr>
          <a:lstStyle>
            <a:lvl1pPr indent="-431800" lvl="0" marL="457200" algn="l">
              <a:lnSpc>
                <a:spcPct val="125000"/>
              </a:lnSpc>
              <a:spcBef>
                <a:spcPts val="1000"/>
              </a:spcBef>
              <a:spcAft>
                <a:spcPts val="0"/>
              </a:spcAft>
              <a:buClr>
                <a:schemeClr val="lt1"/>
              </a:buClr>
              <a:buSzPts val="3200"/>
              <a:buChar char="•"/>
              <a:defRPr sz="3200"/>
            </a:lvl1pPr>
            <a:lvl2pPr indent="-406400" lvl="1" marL="914400" algn="l">
              <a:lnSpc>
                <a:spcPct val="125000"/>
              </a:lnSpc>
              <a:spcBef>
                <a:spcPts val="500"/>
              </a:spcBef>
              <a:spcAft>
                <a:spcPts val="0"/>
              </a:spcAft>
              <a:buClr>
                <a:schemeClr val="lt1"/>
              </a:buClr>
              <a:buSzPts val="2800"/>
              <a:buChar char="•"/>
              <a:defRPr sz="2800"/>
            </a:lvl2pPr>
            <a:lvl3pPr indent="-381000" lvl="2" marL="1371600" algn="l">
              <a:lnSpc>
                <a:spcPct val="125000"/>
              </a:lnSpc>
              <a:spcBef>
                <a:spcPts val="500"/>
              </a:spcBef>
              <a:spcAft>
                <a:spcPts val="0"/>
              </a:spcAft>
              <a:buClr>
                <a:schemeClr val="lt1"/>
              </a:buClr>
              <a:buSzPts val="2400"/>
              <a:buChar char="•"/>
              <a:defRPr sz="2400"/>
            </a:lvl3pPr>
            <a:lvl4pPr indent="-355600" lvl="3" marL="1828800" algn="l">
              <a:lnSpc>
                <a:spcPct val="125000"/>
              </a:lnSpc>
              <a:spcBef>
                <a:spcPts val="500"/>
              </a:spcBef>
              <a:spcAft>
                <a:spcPts val="0"/>
              </a:spcAft>
              <a:buClr>
                <a:schemeClr val="lt1"/>
              </a:buClr>
              <a:buSzPts val="2000"/>
              <a:buChar char="•"/>
              <a:defRPr sz="2000"/>
            </a:lvl4pPr>
            <a:lvl5pPr indent="-355600" lvl="4" marL="2286000" algn="l">
              <a:lnSpc>
                <a:spcPct val="125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4" name="Google Shape;64;p22"/>
          <p:cNvSpPr txBox="1"/>
          <p:nvPr>
            <p:ph idx="2" type="body"/>
          </p:nvPr>
        </p:nvSpPr>
        <p:spPr>
          <a:xfrm>
            <a:off x="762000" y="2286000"/>
            <a:ext cx="38100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22"/>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3"/>
          <p:cNvSpPr txBox="1"/>
          <p:nvPr>
            <p:ph type="title"/>
          </p:nvPr>
        </p:nvSpPr>
        <p:spPr>
          <a:xfrm>
            <a:off x="762001" y="762000"/>
            <a:ext cx="3809999" cy="1524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p:nvPr>
            <p:ph idx="2" type="pic"/>
          </p:nvPr>
        </p:nvSpPr>
        <p:spPr>
          <a:xfrm>
            <a:off x="5334000" y="762001"/>
            <a:ext cx="6021388" cy="5334000"/>
          </a:xfrm>
          <a:prstGeom prst="rect">
            <a:avLst/>
          </a:prstGeom>
          <a:noFill/>
          <a:ln>
            <a:noFill/>
          </a:ln>
        </p:spPr>
      </p:sp>
      <p:sp>
        <p:nvSpPr>
          <p:cNvPr id="71" name="Google Shape;71;p23"/>
          <p:cNvSpPr txBox="1"/>
          <p:nvPr>
            <p:ph idx="1" type="body"/>
          </p:nvPr>
        </p:nvSpPr>
        <p:spPr>
          <a:xfrm>
            <a:off x="762001" y="2286000"/>
            <a:ext cx="3809999"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chemeClr val="lt1"/>
              </a:buClr>
              <a:buSzPts val="1600"/>
              <a:buNone/>
              <a:defRPr sz="1600"/>
            </a:lvl1pPr>
            <a:lvl2pPr indent="-228600" lvl="1" marL="914400" algn="l">
              <a:lnSpc>
                <a:spcPct val="125000"/>
              </a:lnSpc>
              <a:spcBef>
                <a:spcPts val="500"/>
              </a:spcBef>
              <a:spcAft>
                <a:spcPts val="0"/>
              </a:spcAft>
              <a:buClr>
                <a:schemeClr val="lt1"/>
              </a:buClr>
              <a:buSzPts val="1400"/>
              <a:buNone/>
              <a:defRPr sz="1400"/>
            </a:lvl2pPr>
            <a:lvl3pPr indent="-228600" lvl="2" marL="1371600" algn="l">
              <a:lnSpc>
                <a:spcPct val="125000"/>
              </a:lnSpc>
              <a:spcBef>
                <a:spcPts val="500"/>
              </a:spcBef>
              <a:spcAft>
                <a:spcPts val="0"/>
              </a:spcAft>
              <a:buClr>
                <a:schemeClr val="lt1"/>
              </a:buClr>
              <a:buSzPts val="1200"/>
              <a:buNone/>
              <a:defRPr sz="1200"/>
            </a:lvl3pPr>
            <a:lvl4pPr indent="-228600" lvl="3" marL="1828800" algn="l">
              <a:lnSpc>
                <a:spcPct val="125000"/>
              </a:lnSpc>
              <a:spcBef>
                <a:spcPts val="500"/>
              </a:spcBef>
              <a:spcAft>
                <a:spcPts val="0"/>
              </a:spcAft>
              <a:buClr>
                <a:schemeClr val="lt1"/>
              </a:buClr>
              <a:buSzPts val="1000"/>
              <a:buNone/>
              <a:defRPr sz="1000"/>
            </a:lvl4pPr>
            <a:lvl5pPr indent="-228600" lvl="4" marL="2286000" algn="l">
              <a:lnSpc>
                <a:spcPct val="125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23"/>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4"/>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11" name="Google Shape;11;p14"/>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rgbClr val="FFFFFF"/>
              </a:solidFill>
              <a:latin typeface="Avenir"/>
              <a:ea typeface="Avenir"/>
              <a:cs typeface="Avenir"/>
              <a:sym typeface="Avenir"/>
            </a:endParaRPr>
          </a:p>
        </p:txBody>
      </p:sp>
      <p:sp>
        <p:nvSpPr>
          <p:cNvPr id="12" name="Google Shape;12;p14"/>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3" name="Google Shape;13;p14"/>
          <p:cNvSpPr txBox="1"/>
          <p:nvPr>
            <p:ph type="title"/>
          </p:nvPr>
        </p:nvSpPr>
        <p:spPr>
          <a:xfrm>
            <a:off x="762000" y="762000"/>
            <a:ext cx="10668000" cy="1524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4"/>
          <p:cNvSpPr txBox="1"/>
          <p:nvPr>
            <p:ph idx="1" type="body"/>
          </p:nvPr>
        </p:nvSpPr>
        <p:spPr>
          <a:xfrm>
            <a:off x="762000" y="2286000"/>
            <a:ext cx="10668000" cy="381808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5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25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25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5" name="Google Shape;15;p14"/>
          <p:cNvSpPr txBox="1"/>
          <p:nvPr>
            <p:ph idx="10" type="dt"/>
          </p:nvPr>
        </p:nvSpPr>
        <p:spPr>
          <a:xfrm>
            <a:off x="9389165" y="194320"/>
            <a:ext cx="204083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6" name="Google Shape;16;p14"/>
          <p:cNvSpPr txBox="1"/>
          <p:nvPr>
            <p:ph idx="11" type="ftr"/>
          </p:nvPr>
        </p:nvSpPr>
        <p:spPr>
          <a:xfrm>
            <a:off x="761999" y="6356350"/>
            <a:ext cx="661283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7" name="Google Shape;17;p14"/>
          <p:cNvSpPr txBox="1"/>
          <p:nvPr>
            <p:ph idx="12" type="sldNum"/>
          </p:nvPr>
        </p:nvSpPr>
        <p:spPr>
          <a:xfrm>
            <a:off x="9906000" y="6356350"/>
            <a:ext cx="15240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0" name="Shape 90"/>
        <p:cNvGrpSpPr/>
        <p:nvPr/>
      </p:nvGrpSpPr>
      <p:grpSpPr>
        <a:xfrm>
          <a:off x="0" y="0"/>
          <a:ext cx="0" cy="0"/>
          <a:chOff x="0" y="0"/>
          <a:chExt cx="0" cy="0"/>
        </a:xfrm>
      </p:grpSpPr>
      <p:sp>
        <p:nvSpPr>
          <p:cNvPr id="91" name="Google Shape;91;p1"/>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92" name="Google Shape;92;p1"/>
          <p:cNvSpPr/>
          <p:nvPr/>
        </p:nvSpPr>
        <p:spPr>
          <a:xfrm>
            <a:off x="1" y="688126"/>
            <a:ext cx="448491" cy="1634252"/>
          </a:xfrm>
          <a:custGeom>
            <a:rect b="b" l="l" r="r" t="t"/>
            <a:pathLst>
              <a:path extrusionOk="0" h="1634252" w="448491">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rgbClr val="FFFFFF"/>
              </a:solidFill>
              <a:latin typeface="Avenir"/>
              <a:ea typeface="Avenir"/>
              <a:cs typeface="Avenir"/>
              <a:sym typeface="Avenir"/>
            </a:endParaRPr>
          </a:p>
        </p:txBody>
      </p:sp>
      <p:sp>
        <p:nvSpPr>
          <p:cNvPr id="93" name="Google Shape;93;p1"/>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4" name="Google Shape;94;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5" name="Google Shape;95;p1"/>
          <p:cNvSpPr/>
          <p:nvPr/>
        </p:nvSpPr>
        <p:spPr>
          <a:xfrm>
            <a:off x="1" y="1"/>
            <a:ext cx="4939897" cy="3809999"/>
          </a:xfrm>
          <a:custGeom>
            <a:rect b="b" l="l" r="r" t="t"/>
            <a:pathLst>
              <a:path extrusionOk="0" h="1934415" w="4939897">
                <a:moveTo>
                  <a:pt x="0" y="0"/>
                </a:moveTo>
                <a:lnTo>
                  <a:pt x="4465929" y="0"/>
                </a:lnTo>
                <a:lnTo>
                  <a:pt x="4488924" y="19060"/>
                </a:lnTo>
                <a:cubicBezTo>
                  <a:pt x="4783094" y="277980"/>
                  <a:pt x="4987466" y="609911"/>
                  <a:pt x="4930284" y="902192"/>
                </a:cubicBezTo>
                <a:cubicBezTo>
                  <a:pt x="4861323" y="1254367"/>
                  <a:pt x="4448191" y="1461726"/>
                  <a:pt x="4062070" y="1639180"/>
                </a:cubicBezTo>
                <a:cubicBezTo>
                  <a:pt x="3741231" y="1786528"/>
                  <a:pt x="3401594" y="1937890"/>
                  <a:pt x="2991177" y="1934355"/>
                </a:cubicBezTo>
                <a:cubicBezTo>
                  <a:pt x="2307904" y="1928562"/>
                  <a:pt x="1665224" y="1509149"/>
                  <a:pt x="1001442" y="1260124"/>
                </a:cubicBezTo>
                <a:cubicBezTo>
                  <a:pt x="806589" y="1187040"/>
                  <a:pt x="560285" y="1124281"/>
                  <a:pt x="294151" y="1060052"/>
                </a:cubicBezTo>
                <a:lnTo>
                  <a:pt x="0" y="989104"/>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500" u="none" cap="none" strike="noStrike">
              <a:solidFill>
                <a:srgbClr val="FFFFFF"/>
              </a:solidFill>
              <a:latin typeface="Avenir"/>
              <a:ea typeface="Avenir"/>
              <a:cs typeface="Avenir"/>
              <a:sym typeface="Avenir"/>
            </a:endParaRPr>
          </a:p>
        </p:txBody>
      </p:sp>
      <p:sp>
        <p:nvSpPr>
          <p:cNvPr id="96" name="Google Shape;96;p1"/>
          <p:cNvSpPr txBox="1"/>
          <p:nvPr>
            <p:ph type="ctrTitle"/>
          </p:nvPr>
        </p:nvSpPr>
        <p:spPr>
          <a:xfrm>
            <a:off x="630953" y="801300"/>
            <a:ext cx="9252600" cy="977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FFFFFF"/>
              </a:buClr>
              <a:buSzPts val="2880"/>
              <a:buFont typeface="Arial"/>
              <a:buNone/>
            </a:pPr>
            <a:r>
              <a:rPr b="1" lang="en-US" sz="2980">
                <a:solidFill>
                  <a:srgbClr val="FFFFFF"/>
                </a:solidFill>
              </a:rPr>
              <a:t>AGORA Revisited: A Replication Study on Innovative Test Oracle Generation for Advancing the Robustness of REST APIs</a:t>
            </a:r>
            <a:endParaRPr sz="2980">
              <a:solidFill>
                <a:srgbClr val="FFFFFF"/>
              </a:solidFill>
            </a:endParaRPr>
          </a:p>
        </p:txBody>
      </p:sp>
      <p:sp>
        <p:nvSpPr>
          <p:cNvPr id="97" name="Google Shape;97;p1"/>
          <p:cNvSpPr/>
          <p:nvPr/>
        </p:nvSpPr>
        <p:spPr>
          <a:xfrm>
            <a:off x="8157843" y="6244836"/>
            <a:ext cx="4034156" cy="613164"/>
          </a:xfrm>
          <a:custGeom>
            <a:rect b="b" l="l" r="r" t="t"/>
            <a:pathLst>
              <a:path extrusionOk="0" h="613164" w="4034156">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500"/>
              <a:buFont typeface="Avenir"/>
              <a:buNone/>
            </a:pPr>
            <a:r>
              <a:t/>
            </a:r>
            <a:endParaRPr b="0" i="0" sz="1500" u="none" cap="none" strike="noStrike">
              <a:solidFill>
                <a:srgbClr val="FFFFFF"/>
              </a:solidFill>
              <a:latin typeface="Avenir"/>
              <a:ea typeface="Avenir"/>
              <a:cs typeface="Avenir"/>
              <a:sym typeface="Avenir"/>
            </a:endParaRPr>
          </a:p>
        </p:txBody>
      </p:sp>
      <p:sp>
        <p:nvSpPr>
          <p:cNvPr id="98" name="Google Shape;98;p1"/>
          <p:cNvSpPr/>
          <p:nvPr/>
        </p:nvSpPr>
        <p:spPr>
          <a:xfrm>
            <a:off x="7309459" y="6144069"/>
            <a:ext cx="4418271" cy="718159"/>
          </a:xfrm>
          <a:custGeom>
            <a:rect b="b" l="l" r="r" t="t"/>
            <a:pathLst>
              <a:path extrusionOk="0" h="718159" w="4418271">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9" name="Google Shape;99;p1"/>
          <p:cNvSpPr txBox="1"/>
          <p:nvPr/>
        </p:nvSpPr>
        <p:spPr>
          <a:xfrm>
            <a:off x="224250" y="5752400"/>
            <a:ext cx="7812600" cy="98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lt1"/>
                </a:solidFill>
                <a:latin typeface="Avenir"/>
                <a:ea typeface="Avenir"/>
                <a:cs typeface="Avenir"/>
                <a:sym typeface="Avenir"/>
              </a:rPr>
              <a:t>Presentation By Parth Shah, Sankar</a:t>
            </a:r>
            <a:r>
              <a:rPr lang="en-US" sz="1600">
                <a:solidFill>
                  <a:schemeClr val="lt1"/>
                </a:solidFill>
                <a:latin typeface="Avenir"/>
                <a:ea typeface="Avenir"/>
                <a:cs typeface="Avenir"/>
                <a:sym typeface="Avenir"/>
              </a:rPr>
              <a:t>an</a:t>
            </a:r>
            <a:r>
              <a:rPr b="0" i="0" lang="en-US" sz="1600" u="none" cap="none" strike="noStrike">
                <a:solidFill>
                  <a:schemeClr val="lt1"/>
                </a:solidFill>
                <a:latin typeface="Avenir"/>
                <a:ea typeface="Avenir"/>
                <a:cs typeface="Avenir"/>
                <a:sym typeface="Avenir"/>
              </a:rPr>
              <a:t>arayanan, Harshini Koukuntla, </a:t>
            </a:r>
            <a:r>
              <a:rPr b="0" i="0" lang="en-US" sz="1600" u="none" cap="none" strike="noStrike">
                <a:solidFill>
                  <a:schemeClr val="lt1"/>
                </a:solidFill>
                <a:latin typeface="Avenir"/>
                <a:ea typeface="Avenir"/>
                <a:cs typeface="Avenir"/>
                <a:sym typeface="Avenir"/>
              </a:rPr>
              <a:t>Taruni</a:t>
            </a:r>
            <a:r>
              <a:rPr lang="en-US" sz="1600">
                <a:solidFill>
                  <a:schemeClr val="lt1"/>
                </a:solidFill>
                <a:latin typeface="Avenir"/>
                <a:ea typeface="Avenir"/>
                <a:cs typeface="Avenir"/>
                <a:sym typeface="Avenir"/>
              </a:rPr>
              <a:t> </a:t>
            </a:r>
            <a:r>
              <a:rPr b="0" i="0" lang="en-US" sz="1600" u="none" cap="none" strike="noStrike">
                <a:solidFill>
                  <a:schemeClr val="lt1"/>
                </a:solidFill>
                <a:latin typeface="Avenir"/>
                <a:ea typeface="Avenir"/>
                <a:cs typeface="Avenir"/>
                <a:sym typeface="Avenir"/>
              </a:rPr>
              <a:t>Movva</a:t>
            </a:r>
            <a:endParaRPr b="0" i="0" sz="1600" u="none" cap="none" strike="noStrike">
              <a:solidFill>
                <a:schemeClr val="lt1"/>
              </a:solidFill>
              <a:latin typeface="Avenir"/>
              <a:ea typeface="Avenir"/>
              <a:cs typeface="Avenir"/>
              <a:sym typeface="Avenir"/>
            </a:endParaRPr>
          </a:p>
          <a:p>
            <a:pPr indent="0" lvl="0" marL="0" marR="0" rtl="0" algn="l">
              <a:spcBef>
                <a:spcPts val="600"/>
              </a:spcBef>
              <a:spcAft>
                <a:spcPts val="0"/>
              </a:spcAft>
              <a:buNone/>
            </a:pPr>
            <a:r>
              <a:rPr b="0" i="0" lang="en-US" sz="1600" u="none" cap="none" strike="noStrike">
                <a:solidFill>
                  <a:schemeClr val="lt1"/>
                </a:solidFill>
                <a:latin typeface="Avenir"/>
                <a:ea typeface="Avenir"/>
                <a:cs typeface="Avenir"/>
                <a:sym typeface="Avenir"/>
              </a:rPr>
              <a:t>January 29, 2024</a:t>
            </a:r>
            <a:endParaRPr/>
          </a:p>
          <a:p>
            <a:pPr indent="0" lvl="0" marL="0" marR="0" rtl="0" algn="l">
              <a:spcBef>
                <a:spcPts val="600"/>
              </a:spcBef>
              <a:spcAft>
                <a:spcPts val="0"/>
              </a:spcAft>
              <a:buNone/>
            </a:pPr>
            <a:r>
              <a:t/>
            </a:r>
            <a:endParaRPr b="0" i="0" sz="1600" u="none" cap="none" strike="noStrike">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nvSpPr>
        <p:spPr>
          <a:xfrm>
            <a:off x="1465006" y="12192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63" name="Google Shape;163;p6"/>
          <p:cNvSpPr txBox="1"/>
          <p:nvPr/>
        </p:nvSpPr>
        <p:spPr>
          <a:xfrm>
            <a:off x="452283" y="247647"/>
            <a:ext cx="11021962" cy="55774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F"/>
              </a:buClr>
              <a:buSzPts val="3200"/>
              <a:buFont typeface="Arial"/>
              <a:buNone/>
            </a:pPr>
            <a:r>
              <a:rPr b="1" lang="en-US" sz="3200">
                <a:solidFill>
                  <a:srgbClr val="FFFFFF"/>
                </a:solidFill>
                <a:latin typeface="Arial"/>
                <a:ea typeface="Arial"/>
                <a:cs typeface="Arial"/>
                <a:sym typeface="Arial"/>
              </a:rPr>
              <a:t>Timeline</a:t>
            </a:r>
            <a:endParaRPr/>
          </a:p>
        </p:txBody>
      </p:sp>
      <p:sp>
        <p:nvSpPr>
          <p:cNvPr id="164" name="Google Shape;164;p6"/>
          <p:cNvSpPr txBox="1"/>
          <p:nvPr/>
        </p:nvSpPr>
        <p:spPr>
          <a:xfrm>
            <a:off x="737419" y="1429069"/>
            <a:ext cx="11316929" cy="92333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venir"/>
              <a:ea typeface="Avenir"/>
              <a:cs typeface="Avenir"/>
              <a:sym typeface="Aveni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venir"/>
              <a:ea typeface="Avenir"/>
              <a:cs typeface="Avenir"/>
              <a:sym typeface="Avenir"/>
            </a:endParaRPr>
          </a:p>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graphicFrame>
        <p:nvGraphicFramePr>
          <p:cNvPr id="165" name="Google Shape;165;p6"/>
          <p:cNvGraphicFramePr/>
          <p:nvPr/>
        </p:nvGraphicFramePr>
        <p:xfrm>
          <a:off x="559622" y="894823"/>
          <a:ext cx="3000000" cy="3000000"/>
        </p:xfrm>
        <a:graphic>
          <a:graphicData uri="http://schemas.openxmlformats.org/drawingml/2006/table">
            <a:tbl>
              <a:tblPr bandRow="1" firstRow="1">
                <a:noFill/>
                <a:tableStyleId>{2D0BBE8A-77BD-4BD3-96ED-0923F99E90BC}</a:tableStyleId>
              </a:tblPr>
              <a:tblGrid>
                <a:gridCol w="1928075"/>
                <a:gridCol w="5866750"/>
                <a:gridCol w="3100125"/>
              </a:tblGrid>
              <a:tr h="365075">
                <a:tc>
                  <a:txBody>
                    <a:bodyPr/>
                    <a:lstStyle/>
                    <a:p>
                      <a:pPr indent="0" lvl="0" marL="0" marR="0" rtl="0" algn="l">
                        <a:spcBef>
                          <a:spcPts val="0"/>
                        </a:spcBef>
                        <a:spcAft>
                          <a:spcPts val="0"/>
                        </a:spcAft>
                        <a:buNone/>
                      </a:pPr>
                      <a:r>
                        <a:rPr b="1" lang="en-US" sz="1400" u="none" cap="none" strike="noStrike"/>
                        <a:t>Timeframe </a:t>
                      </a:r>
                      <a:endParaRPr/>
                    </a:p>
                  </a:txBody>
                  <a:tcPr marT="45725" marB="45725" marR="91450" marL="91450" anchor="b"/>
                </a:tc>
                <a:tc>
                  <a:txBody>
                    <a:bodyPr/>
                    <a:lstStyle/>
                    <a:p>
                      <a:pPr indent="0" lvl="0" marL="0" marR="0" rtl="0" algn="l">
                        <a:spcBef>
                          <a:spcPts val="0"/>
                        </a:spcBef>
                        <a:spcAft>
                          <a:spcPts val="0"/>
                        </a:spcAft>
                        <a:buNone/>
                      </a:pPr>
                      <a:r>
                        <a:rPr b="1" lang="en-US" sz="1400" u="none" cap="none" strike="noStrike"/>
                        <a:t>Activity</a:t>
                      </a:r>
                      <a:endParaRPr/>
                    </a:p>
                  </a:txBody>
                  <a:tcPr marT="45725" marB="45725" marR="91450" marL="91450" anchor="b"/>
                </a:tc>
                <a:tc>
                  <a:txBody>
                    <a:bodyPr/>
                    <a:lstStyle/>
                    <a:p>
                      <a:pPr indent="0" lvl="0" marL="0" marR="0" rtl="0" algn="l">
                        <a:spcBef>
                          <a:spcPts val="0"/>
                        </a:spcBef>
                        <a:spcAft>
                          <a:spcPts val="0"/>
                        </a:spcAft>
                        <a:buNone/>
                      </a:pPr>
                      <a:r>
                        <a:rPr b="1" lang="en-US" sz="1400" u="none" cap="none" strike="noStrike"/>
                        <a:t>Team Member</a:t>
                      </a:r>
                      <a:endParaRPr/>
                    </a:p>
                  </a:txBody>
                  <a:tcPr marT="45725" marB="45725" marR="91450" marL="91450" anchor="b"/>
                </a:tc>
              </a:tr>
              <a:tr h="1263675">
                <a:tc>
                  <a:txBody>
                    <a:bodyPr/>
                    <a:lstStyle/>
                    <a:p>
                      <a:pPr indent="0" lvl="0" marL="0" marR="0" rtl="0" algn="l">
                        <a:spcBef>
                          <a:spcPts val="0"/>
                        </a:spcBef>
                        <a:spcAft>
                          <a:spcPts val="0"/>
                        </a:spcAft>
                        <a:buNone/>
                      </a:pPr>
                      <a:r>
                        <a:rPr lang="en-US" sz="1400" u="none" cap="none" strike="noStrike"/>
                        <a:t>Week 1-3</a:t>
                      </a:r>
                      <a:endParaRPr/>
                    </a:p>
                  </a:txBody>
                  <a:tcPr marT="45725" marB="45725" marR="91450" marL="91450" anchor="ctr"/>
                </a:tc>
                <a:tc>
                  <a:txBody>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Initial research and analysis of AGORA</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Requirement gathering</a:t>
                      </a:r>
                      <a:endParaRPr b="0" i="0" sz="1400" u="none" cap="none" strike="noStrike">
                        <a:solidFill>
                          <a:schemeClr val="dk1"/>
                        </a:solidFill>
                        <a:latin typeface="Avenir"/>
                        <a:ea typeface="Avenir"/>
                        <a:cs typeface="Avenir"/>
                        <a:sym typeface="Avenir"/>
                      </a:endParaRPr>
                    </a:p>
                  </a:txBody>
                  <a:tcPr marT="45725" marB="45725" marR="91450" marL="91450" anchor="ctr"/>
                </a:tc>
                <a:tc>
                  <a:txBody>
                    <a:bodyPr/>
                    <a:lstStyle/>
                    <a:p>
                      <a:pPr indent="-285750" lvl="0" marL="285750" marR="0" rtl="0" algn="l">
                        <a:spcBef>
                          <a:spcPts val="0"/>
                        </a:spcBef>
                        <a:spcAft>
                          <a:spcPts val="0"/>
                        </a:spcAft>
                        <a:buClr>
                          <a:schemeClr val="lt1"/>
                        </a:buClr>
                        <a:buSzPts val="1400"/>
                        <a:buFont typeface="Arial"/>
                        <a:buChar char="•"/>
                      </a:pPr>
                      <a:r>
                        <a:rPr lang="en-US" sz="1400" u="none" cap="none" strike="noStrike"/>
                        <a:t>All Team members</a:t>
                      </a:r>
                      <a:endParaRPr/>
                    </a:p>
                  </a:txBody>
                  <a:tcPr marT="45725" marB="45725" marR="91450" marL="91450" anchor="ctr"/>
                </a:tc>
              </a:tr>
              <a:tr h="1186450">
                <a:tc>
                  <a:txBody>
                    <a:bodyPr/>
                    <a:lstStyle/>
                    <a:p>
                      <a:pPr indent="0" lvl="0" marL="0" marR="0" rtl="0" algn="l">
                        <a:spcBef>
                          <a:spcPts val="0"/>
                        </a:spcBef>
                        <a:spcAft>
                          <a:spcPts val="0"/>
                        </a:spcAft>
                        <a:buNone/>
                      </a:pPr>
                      <a:r>
                        <a:rPr lang="en-US" sz="1400" u="none" cap="none" strike="noStrike"/>
                        <a:t>Week 3-6</a:t>
                      </a:r>
                      <a:endParaRPr/>
                    </a:p>
                  </a:txBody>
                  <a:tcPr marT="45725" marB="45725" marR="91450" marL="91450" anchor="ctr"/>
                </a:tc>
                <a:tc>
                  <a:txBody>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Development of feature enhancements</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First phase of testing and feedback</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Refinement of developed features based on feedback</a:t>
                      </a:r>
                      <a:endParaRPr sz="1400" u="none" cap="none" strike="noStrike"/>
                    </a:p>
                  </a:txBody>
                  <a:tcPr marT="45725" marB="45725" marR="91450" marL="91450" anchor="ctr"/>
                </a:tc>
                <a:tc>
                  <a:txBody>
                    <a:bodyPr/>
                    <a:lstStyle/>
                    <a:p>
                      <a:pPr indent="-285750" lvl="0" marL="285750" marR="0" rtl="0" algn="l">
                        <a:spcBef>
                          <a:spcPts val="0"/>
                        </a:spcBef>
                        <a:spcAft>
                          <a:spcPts val="0"/>
                        </a:spcAft>
                        <a:buClr>
                          <a:schemeClr val="lt1"/>
                        </a:buClr>
                        <a:buSzPts val="1400"/>
                        <a:buFont typeface="Arial"/>
                        <a:buChar char="•"/>
                      </a:pPr>
                      <a:r>
                        <a:rPr lang="en-US" sz="1400" u="none" cap="none" strike="noStrike"/>
                        <a:t>Team Lead </a:t>
                      </a:r>
                      <a:endParaRPr/>
                    </a:p>
                    <a:p>
                      <a:pPr indent="-285750" lvl="0" marL="285750" marR="0" rtl="0" algn="l">
                        <a:spcBef>
                          <a:spcPts val="0"/>
                        </a:spcBef>
                        <a:spcAft>
                          <a:spcPts val="0"/>
                        </a:spcAft>
                        <a:buClr>
                          <a:schemeClr val="lt1"/>
                        </a:buClr>
                        <a:buSzPts val="1400"/>
                        <a:buFont typeface="Arial"/>
                        <a:buChar char="•"/>
                      </a:pPr>
                      <a:r>
                        <a:rPr lang="en-US" sz="1400" u="none" cap="none" strike="noStrike"/>
                        <a:t>Research and development specialist</a:t>
                      </a:r>
                      <a:endParaRPr/>
                    </a:p>
                  </a:txBody>
                  <a:tcPr marT="45725" marB="45725" marR="91450" marL="91450" anchor="ctr"/>
                </a:tc>
              </a:tr>
              <a:tr h="912650">
                <a:tc>
                  <a:txBody>
                    <a:bodyPr/>
                    <a:lstStyle/>
                    <a:p>
                      <a:pPr indent="0" lvl="0" marL="0" marR="0" rtl="0" algn="l">
                        <a:spcBef>
                          <a:spcPts val="0"/>
                        </a:spcBef>
                        <a:spcAft>
                          <a:spcPts val="0"/>
                        </a:spcAft>
                        <a:buNone/>
                      </a:pPr>
                      <a:r>
                        <a:rPr lang="en-US" sz="1400" u="none" cap="none" strike="noStrike"/>
                        <a:t>Week 6-9</a:t>
                      </a:r>
                      <a:endParaRPr/>
                    </a:p>
                  </a:txBody>
                  <a:tcPr marT="45725" marB="45725" marR="91450" marL="91450" anchor="ctr"/>
                </a:tc>
                <a:tc>
                  <a:txBody>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Compilation of testing results and analysis</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Second phase of testing and evaluation</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Drafting of final report and presentation</a:t>
                      </a:r>
                      <a:endParaRPr sz="1400" u="none" cap="none" strike="noStrike"/>
                    </a:p>
                  </a:txBody>
                  <a:tcPr marT="45725" marB="45725" marR="91450" marL="91450" anchor="ctr"/>
                </a:tc>
                <a:tc>
                  <a:txBody>
                    <a:bodyPr/>
                    <a:lstStyle/>
                    <a:p>
                      <a:pPr indent="-285750" lvl="0" marL="285750" marR="0" rtl="0" algn="l">
                        <a:spcBef>
                          <a:spcPts val="0"/>
                        </a:spcBef>
                        <a:spcAft>
                          <a:spcPts val="0"/>
                        </a:spcAft>
                        <a:buClr>
                          <a:schemeClr val="lt1"/>
                        </a:buClr>
                        <a:buSzPts val="1400"/>
                        <a:buFont typeface="Arial"/>
                        <a:buChar char="•"/>
                      </a:pPr>
                      <a:r>
                        <a:rPr lang="en-US" sz="1400" u="none" cap="none" strike="noStrike"/>
                        <a:t>Testing and Evaluation Lead</a:t>
                      </a:r>
                      <a:endParaRPr/>
                    </a:p>
                    <a:p>
                      <a:pPr indent="-285750" lvl="0" marL="285750" marR="0" rtl="0" algn="l">
                        <a:spcBef>
                          <a:spcPts val="0"/>
                        </a:spcBef>
                        <a:spcAft>
                          <a:spcPts val="0"/>
                        </a:spcAft>
                        <a:buClr>
                          <a:schemeClr val="lt1"/>
                        </a:buClr>
                        <a:buSzPts val="1400"/>
                        <a:buFont typeface="Arial"/>
                        <a:buChar char="•"/>
                      </a:pPr>
                      <a:r>
                        <a:rPr lang="en-US" sz="1400" u="none" cap="none" strike="noStrike"/>
                        <a:t>Documentation and Reporting analyst</a:t>
                      </a:r>
                      <a:endParaRPr/>
                    </a:p>
                  </a:txBody>
                  <a:tcPr marT="45725" marB="45725" marR="91450" marL="91450" anchor="ctr"/>
                </a:tc>
              </a:tr>
              <a:tr h="1186450">
                <a:tc>
                  <a:txBody>
                    <a:bodyPr/>
                    <a:lstStyle/>
                    <a:p>
                      <a:pPr indent="0" lvl="0" marL="0" marR="0" rtl="0" algn="l">
                        <a:spcBef>
                          <a:spcPts val="0"/>
                        </a:spcBef>
                        <a:spcAft>
                          <a:spcPts val="0"/>
                        </a:spcAft>
                        <a:buNone/>
                      </a:pPr>
                      <a:r>
                        <a:rPr lang="en-US" sz="1400" u="none" cap="none" strike="noStrike"/>
                        <a:t>Week 10</a:t>
                      </a:r>
                      <a:endParaRPr/>
                    </a:p>
                  </a:txBody>
                  <a:tcPr marT="45725" marB="45725" marR="91450" marL="91450" anchor="ctr"/>
                </a:tc>
                <a:tc>
                  <a:txBody>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Review and finalization of report and presentation</a:t>
                      </a:r>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Final presentation and dissemination of findings</a:t>
                      </a:r>
                      <a:endParaRPr sz="1400" u="none" cap="none" strike="noStrike"/>
                    </a:p>
                  </a:txBody>
                  <a:tcPr marT="45725" marB="45725" marR="91450" marL="91450" anchor="ctr"/>
                </a:tc>
                <a:tc>
                  <a:txBody>
                    <a:bodyPr/>
                    <a:lstStyle/>
                    <a:p>
                      <a:pPr indent="-285750" lvl="0" marL="285750" marR="0" rtl="0" algn="l">
                        <a:lnSpc>
                          <a:spcPct val="100000"/>
                        </a:lnSpc>
                        <a:spcBef>
                          <a:spcPts val="0"/>
                        </a:spcBef>
                        <a:spcAft>
                          <a:spcPts val="0"/>
                        </a:spcAft>
                        <a:buClr>
                          <a:schemeClr val="lt1"/>
                        </a:buClr>
                        <a:buSzPts val="1400"/>
                        <a:buFont typeface="Arial"/>
                        <a:buChar char="•"/>
                      </a:pPr>
                      <a:r>
                        <a:rPr lang="en-US" sz="1400" u="none" cap="none" strike="noStrike"/>
                        <a:t>All Team members</a:t>
                      </a:r>
                      <a:endParaRPr/>
                    </a:p>
                    <a:p>
                      <a:pPr indent="0" lvl="0" marL="0" marR="0" rtl="0" algn="l">
                        <a:spcBef>
                          <a:spcPts val="0"/>
                        </a:spcBef>
                        <a:spcAft>
                          <a:spcPts val="0"/>
                        </a:spcAft>
                        <a:buNone/>
                      </a:pPr>
                      <a:r>
                        <a:t/>
                      </a:r>
                      <a:endParaRPr sz="1400" u="none" cap="none" strike="noStrike"/>
                    </a:p>
                  </a:txBody>
                  <a:tcPr marT="45725" marB="45725" marR="91450" marL="9145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nvSpPr>
        <p:spPr>
          <a:xfrm>
            <a:off x="4611329" y="2875869"/>
            <a:ext cx="312665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Avenir"/>
                <a:ea typeface="Avenir"/>
                <a:cs typeface="Avenir"/>
                <a:sym typeface="Avenir"/>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nvSpPr>
        <p:spPr>
          <a:xfrm>
            <a:off x="1465006" y="12192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05" name="Google Shape;105;p2"/>
          <p:cNvSpPr txBox="1"/>
          <p:nvPr/>
        </p:nvSpPr>
        <p:spPr>
          <a:xfrm>
            <a:off x="606376" y="661553"/>
            <a:ext cx="3244500" cy="5577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F"/>
              </a:buClr>
              <a:buSzPts val="3200"/>
              <a:buFont typeface="Arial"/>
              <a:buNone/>
            </a:pPr>
            <a:r>
              <a:rPr b="1" lang="en-US" sz="3200" u="none">
                <a:solidFill>
                  <a:srgbClr val="FFFFFF"/>
                </a:solidFill>
                <a:latin typeface="Arial"/>
                <a:ea typeface="Arial"/>
                <a:cs typeface="Arial"/>
                <a:sym typeface="Arial"/>
              </a:rPr>
              <a:t>Introduction</a:t>
            </a:r>
            <a:endParaRPr b="0" sz="3200" u="none">
              <a:solidFill>
                <a:srgbClr val="FFFFFF"/>
              </a:solidFill>
              <a:latin typeface="Arial"/>
              <a:ea typeface="Arial"/>
              <a:cs typeface="Arial"/>
              <a:sym typeface="Arial"/>
            </a:endParaRPr>
          </a:p>
        </p:txBody>
      </p:sp>
      <p:sp>
        <p:nvSpPr>
          <p:cNvPr id="106" name="Google Shape;106;p2"/>
          <p:cNvSpPr txBox="1"/>
          <p:nvPr/>
        </p:nvSpPr>
        <p:spPr>
          <a:xfrm>
            <a:off x="526194" y="1325130"/>
            <a:ext cx="11139600" cy="469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rPr lang="en-US" sz="1900">
                <a:solidFill>
                  <a:schemeClr val="lt1"/>
                </a:solidFill>
                <a:latin typeface="Helvetica Neue"/>
                <a:ea typeface="Helvetica Neue"/>
                <a:cs typeface="Helvetica Neue"/>
                <a:sym typeface="Helvetica Neue"/>
              </a:rPr>
              <a:t>Our replication study seeks to reproduce and validate the findings of a previous research project that introduced an innovative tool named AGORA. AGORA, an acronym for Automated Generation of Test Oracles for REST APIs, is designed to automate the API testing process by generating specialized entities known as "test oracles."</a:t>
            </a:r>
            <a:endParaRPr sz="19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t/>
            </a:r>
            <a:endParaRPr sz="19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t/>
            </a:r>
            <a:endParaRPr sz="1900">
              <a:solidFill>
                <a:schemeClr val="lt1"/>
              </a:solidFill>
              <a:latin typeface="Helvetica Neue"/>
              <a:ea typeface="Helvetica Neue"/>
              <a:cs typeface="Helvetica Neue"/>
              <a:sym typeface="Helvetica Neue"/>
            </a:endParaRPr>
          </a:p>
          <a:p>
            <a:pPr indent="-349250" lvl="0" marL="457200" marR="0" rtl="0" algn="l">
              <a:spcBef>
                <a:spcPts val="0"/>
              </a:spcBef>
              <a:spcAft>
                <a:spcPts val="0"/>
              </a:spcAft>
              <a:buClr>
                <a:schemeClr val="lt1"/>
              </a:buClr>
              <a:buSzPts val="1900"/>
              <a:buFont typeface="Helvetica Neue"/>
              <a:buChar char="●"/>
            </a:pPr>
            <a:r>
              <a:rPr lang="en-US" sz="1900">
                <a:solidFill>
                  <a:schemeClr val="lt1"/>
                </a:solidFill>
                <a:latin typeface="Helvetica Neue"/>
                <a:ea typeface="Helvetica Neue"/>
                <a:cs typeface="Helvetica Neue"/>
                <a:sym typeface="Helvetica Neue"/>
              </a:rPr>
              <a:t>The key feature of AGORA is its utilization of invariants—properties of the API output that should consistently hold. This is achieved by analyzing previous API requests and their corresponding responses to learn the expected behavior of the API.</a:t>
            </a:r>
            <a:endParaRPr sz="19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t/>
            </a:r>
            <a:endParaRPr sz="19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t/>
            </a:r>
            <a:endParaRPr sz="19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br>
              <a:rPr lang="en-US" sz="1800">
                <a:solidFill>
                  <a:schemeClr val="lt1"/>
                </a:solidFill>
                <a:latin typeface="Avenir"/>
                <a:ea typeface="Avenir"/>
                <a:cs typeface="Avenir"/>
                <a:sym typeface="Avenir"/>
              </a:rPr>
            </a:br>
            <a:endParaRPr sz="18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chemeClr val="lt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b40c0d4e54_0_4"/>
          <p:cNvSpPr txBox="1"/>
          <p:nvPr/>
        </p:nvSpPr>
        <p:spPr>
          <a:xfrm>
            <a:off x="613950" y="461050"/>
            <a:ext cx="10964100" cy="619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lt1"/>
                </a:solidFill>
                <a:latin typeface="Helvetica Neue"/>
                <a:ea typeface="Helvetica Neue"/>
                <a:cs typeface="Helvetica Neue"/>
                <a:sym typeface="Helvetica Neue"/>
              </a:rPr>
              <a:t>Why is AGORA Valuable?</a:t>
            </a:r>
            <a:endParaRPr b="1" sz="23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b="1" sz="2100">
              <a:solidFill>
                <a:schemeClr val="lt1"/>
              </a:solidFill>
              <a:latin typeface="Helvetica Neue"/>
              <a:ea typeface="Helvetica Neue"/>
              <a:cs typeface="Helvetica Neue"/>
              <a:sym typeface="Helvetica Neue"/>
            </a:endParaRPr>
          </a:p>
          <a:p>
            <a:pPr indent="-349250" lvl="0" marL="457200" rtl="0" algn="l">
              <a:lnSpc>
                <a:spcPct val="115000"/>
              </a:lnSpc>
              <a:spcBef>
                <a:spcPts val="0"/>
              </a:spcBef>
              <a:spcAft>
                <a:spcPts val="0"/>
              </a:spcAft>
              <a:buClr>
                <a:schemeClr val="lt1"/>
              </a:buClr>
              <a:buSzPts val="1900"/>
              <a:buFont typeface="Helvetica Neue"/>
              <a:buChar char="●"/>
            </a:pPr>
            <a:r>
              <a:rPr lang="en-US" sz="1900">
                <a:solidFill>
                  <a:schemeClr val="lt1"/>
                </a:solidFill>
                <a:latin typeface="Helvetica Neue"/>
                <a:ea typeface="Helvetica Neue"/>
                <a:cs typeface="Helvetica Neue"/>
                <a:sym typeface="Helvetica Neue"/>
              </a:rPr>
              <a:t>Efficiency in Testing:</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1900">
                <a:solidFill>
                  <a:schemeClr val="lt1"/>
                </a:solidFill>
                <a:latin typeface="Helvetica Neue"/>
                <a:ea typeface="Helvetica Neue"/>
                <a:cs typeface="Helvetica Neue"/>
                <a:sym typeface="Helvetica Neue"/>
              </a:rPr>
              <a:t>AGORA makes the testing process faster and more efficient. Instead of manually checking if an API is behaving correctly, AGORA does it automatically.</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lt1"/>
              </a:solidFill>
              <a:latin typeface="Helvetica Neue"/>
              <a:ea typeface="Helvetica Neue"/>
              <a:cs typeface="Helvetica Neue"/>
              <a:sym typeface="Helvetica Neue"/>
            </a:endParaRPr>
          </a:p>
          <a:p>
            <a:pPr indent="-349250" lvl="0" marL="457200" rtl="0" algn="l">
              <a:lnSpc>
                <a:spcPct val="115000"/>
              </a:lnSpc>
              <a:spcBef>
                <a:spcPts val="0"/>
              </a:spcBef>
              <a:spcAft>
                <a:spcPts val="0"/>
              </a:spcAft>
              <a:buClr>
                <a:schemeClr val="lt1"/>
              </a:buClr>
              <a:buSzPts val="1900"/>
              <a:buFont typeface="Helvetica Neue"/>
              <a:buChar char="●"/>
            </a:pPr>
            <a:r>
              <a:rPr lang="en-US" sz="1900">
                <a:solidFill>
                  <a:schemeClr val="lt1"/>
                </a:solidFill>
                <a:latin typeface="Helvetica Neue"/>
                <a:ea typeface="Helvetica Neue"/>
                <a:cs typeface="Helvetica Neue"/>
                <a:sym typeface="Helvetica Neue"/>
              </a:rPr>
              <a:t>Learning from Examples:</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1900">
                <a:solidFill>
                  <a:schemeClr val="lt1"/>
                </a:solidFill>
                <a:latin typeface="Helvetica Neue"/>
                <a:ea typeface="Helvetica Neue"/>
                <a:cs typeface="Helvetica Neue"/>
                <a:sym typeface="Helvetica Neue"/>
              </a:rPr>
              <a:t>AGORA learns from previous examples of how an API should behave. It doesn't just rely on predefined rules; it can adapt and understand new patterns.</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lt1"/>
              </a:solidFill>
              <a:latin typeface="Helvetica Neue"/>
              <a:ea typeface="Helvetica Neue"/>
              <a:cs typeface="Helvetica Neue"/>
              <a:sym typeface="Helvetica Neue"/>
            </a:endParaRPr>
          </a:p>
          <a:p>
            <a:pPr indent="-349250" lvl="0" marL="457200" rtl="0" algn="l">
              <a:lnSpc>
                <a:spcPct val="115000"/>
              </a:lnSpc>
              <a:spcBef>
                <a:spcPts val="0"/>
              </a:spcBef>
              <a:spcAft>
                <a:spcPts val="0"/>
              </a:spcAft>
              <a:buClr>
                <a:schemeClr val="lt1"/>
              </a:buClr>
              <a:buSzPts val="1900"/>
              <a:buFont typeface="Helvetica Neue"/>
              <a:buChar char="●"/>
            </a:pPr>
            <a:r>
              <a:rPr lang="en-US" sz="1900">
                <a:solidFill>
                  <a:schemeClr val="lt1"/>
                </a:solidFill>
                <a:latin typeface="Helvetica Neue"/>
                <a:ea typeface="Helvetica Neue"/>
                <a:cs typeface="Helvetica Neue"/>
                <a:sym typeface="Helvetica Neue"/>
              </a:rPr>
              <a:t>Finding Mistakes Early:</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1900">
                <a:solidFill>
                  <a:schemeClr val="lt1"/>
                </a:solidFill>
                <a:latin typeface="Helvetica Neue"/>
                <a:ea typeface="Helvetica Neue"/>
                <a:cs typeface="Helvetica Neue"/>
                <a:sym typeface="Helvetica Neue"/>
              </a:rPr>
              <a:t>AGORA helps catch mistakes in APIs before they cause problems in real-world applications. It acts like a watchful eye, ensuring that the APIs work smoothly.</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lt1"/>
              </a:solidFill>
              <a:latin typeface="Helvetica Neue"/>
              <a:ea typeface="Helvetica Neue"/>
              <a:cs typeface="Helvetica Neue"/>
              <a:sym typeface="Helvetica Neue"/>
            </a:endParaRPr>
          </a:p>
          <a:p>
            <a:pPr indent="-349250" lvl="0" marL="457200" rtl="0" algn="l">
              <a:lnSpc>
                <a:spcPct val="115000"/>
              </a:lnSpc>
              <a:spcBef>
                <a:spcPts val="0"/>
              </a:spcBef>
              <a:spcAft>
                <a:spcPts val="0"/>
              </a:spcAft>
              <a:buClr>
                <a:schemeClr val="lt1"/>
              </a:buClr>
              <a:buSzPts val="1900"/>
              <a:buFont typeface="Helvetica Neue"/>
              <a:buChar char="●"/>
            </a:pPr>
            <a:r>
              <a:rPr lang="en-US" sz="1900">
                <a:solidFill>
                  <a:schemeClr val="lt1"/>
                </a:solidFill>
                <a:latin typeface="Helvetica Neue"/>
                <a:ea typeface="Helvetica Neue"/>
                <a:cs typeface="Helvetica Neue"/>
                <a:sym typeface="Helvetica Neue"/>
              </a:rPr>
              <a:t>Wide Applicability:</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900">
                <a:solidFill>
                  <a:schemeClr val="lt1"/>
                </a:solidFill>
                <a:latin typeface="Helvetica Neue"/>
                <a:ea typeface="Helvetica Neue"/>
                <a:cs typeface="Helvetica Neue"/>
                <a:sym typeface="Helvetica Neue"/>
              </a:rPr>
              <a:t>AGORA isn't limited to a specific type of API. It can be used with various APIs, making it a versatile and valuable tool for developers across different projects.</a:t>
            </a:r>
            <a:endParaRPr sz="19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1900">
              <a:solidFill>
                <a:schemeClr val="lt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nvSpPr>
        <p:spPr>
          <a:xfrm>
            <a:off x="1465006" y="12192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18" name="Google Shape;118;p3"/>
          <p:cNvSpPr txBox="1"/>
          <p:nvPr/>
        </p:nvSpPr>
        <p:spPr>
          <a:xfrm>
            <a:off x="585000" y="713674"/>
            <a:ext cx="11022000" cy="675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F"/>
              </a:buClr>
              <a:buSzPts val="3200"/>
              <a:buFont typeface="Arial"/>
              <a:buNone/>
            </a:pPr>
            <a:r>
              <a:rPr b="1" lang="en-US" sz="3200">
                <a:solidFill>
                  <a:srgbClr val="FFFFFF"/>
                </a:solidFill>
                <a:latin typeface="Arial"/>
                <a:ea typeface="Arial"/>
                <a:cs typeface="Arial"/>
                <a:sym typeface="Arial"/>
              </a:rPr>
              <a:t>The Current Challenge in REST API Testing </a:t>
            </a:r>
            <a:endParaRPr/>
          </a:p>
        </p:txBody>
      </p:sp>
      <p:sp>
        <p:nvSpPr>
          <p:cNvPr id="119" name="Google Shape;119;p3"/>
          <p:cNvSpPr txBox="1"/>
          <p:nvPr/>
        </p:nvSpPr>
        <p:spPr>
          <a:xfrm>
            <a:off x="437551" y="1581906"/>
            <a:ext cx="113169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1" lang="en-US" sz="1800">
                <a:solidFill>
                  <a:schemeClr val="lt1"/>
                </a:solidFill>
                <a:latin typeface="Helvetica Neue"/>
                <a:ea typeface="Helvetica Neue"/>
                <a:cs typeface="Helvetica Neue"/>
                <a:sym typeface="Helvetica Neue"/>
              </a:rPr>
              <a:t>Limited Scope of Existing Test Oracles</a:t>
            </a:r>
            <a:r>
              <a:rPr lang="en-US" sz="1800">
                <a:solidFill>
                  <a:schemeClr val="lt1"/>
                </a:solidFill>
                <a:latin typeface="Helvetica Neue"/>
                <a:ea typeface="Helvetica Neue"/>
                <a:cs typeface="Helvetica Neue"/>
                <a:sym typeface="Helvetica Neue"/>
              </a:rPr>
              <a:t>: Traditional test oracles in REST API testing have been limited in scope, primarily focusing on detecting straightforward issues like crashes, regressions, and API specification violations. This narrow focus leaves a gap in identifying more complex, nuanced failures that are often critical to the API's functionality and user experience.</a:t>
            </a:r>
            <a:endParaRPr/>
          </a:p>
          <a:p>
            <a:pPr indent="0" lvl="0" marL="0" marR="0" rtl="0" algn="l">
              <a:spcBef>
                <a:spcPts val="0"/>
              </a:spcBef>
              <a:spcAft>
                <a:spcPts val="0"/>
              </a:spcAft>
              <a:buNone/>
            </a:pPr>
            <a:r>
              <a:t/>
            </a:r>
            <a:endParaRPr sz="1800">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chemeClr val="lt1"/>
              </a:solidFill>
              <a:latin typeface="Helvetica Neue"/>
              <a:ea typeface="Helvetica Neue"/>
              <a:cs typeface="Helvetica Neue"/>
              <a:sym typeface="Helvetica Neue"/>
            </a:endParaRPr>
          </a:p>
          <a:p>
            <a:pPr indent="-285750" lvl="0" marL="285750" marR="0" rtl="0" algn="l">
              <a:spcBef>
                <a:spcPts val="0"/>
              </a:spcBef>
              <a:spcAft>
                <a:spcPts val="0"/>
              </a:spcAft>
              <a:buClr>
                <a:schemeClr val="lt1"/>
              </a:buClr>
              <a:buSzPts val="1800"/>
              <a:buFont typeface="Arial"/>
              <a:buChar char="•"/>
            </a:pPr>
            <a:r>
              <a:rPr b="1" lang="en-US" sz="1800">
                <a:solidFill>
                  <a:schemeClr val="lt1"/>
                </a:solidFill>
                <a:latin typeface="Helvetica Neue"/>
                <a:ea typeface="Helvetica Neue"/>
                <a:cs typeface="Helvetica Neue"/>
                <a:sym typeface="Helvetica Neue"/>
              </a:rPr>
              <a:t>Manual and Time-Consuming Processes</a:t>
            </a:r>
            <a:r>
              <a:rPr lang="en-US" sz="1800">
                <a:solidFill>
                  <a:schemeClr val="lt1"/>
                </a:solidFill>
                <a:latin typeface="Helvetica Neue"/>
                <a:ea typeface="Helvetica Neue"/>
                <a:cs typeface="Helvetica Neue"/>
                <a:sym typeface="Helvetica Neue"/>
              </a:rPr>
              <a:t>: The creation and configuration of test oracles have conventionally been a manual process, requiring substantial time and effort. This manual intervention not only slows down the testing process but also introduces the risk of human error, impacting the overall effectiveness and efficiency of the testing.</a:t>
            </a:r>
            <a:endParaRPr/>
          </a:p>
          <a:p>
            <a:pPr indent="0" lvl="0" marL="0" marR="0" rtl="0" algn="l">
              <a:spcBef>
                <a:spcPts val="0"/>
              </a:spcBef>
              <a:spcAft>
                <a:spcPts val="0"/>
              </a:spcAft>
              <a:buNone/>
            </a:pPr>
            <a:r>
              <a:t/>
            </a:r>
            <a:endParaRPr sz="1800">
              <a:solidFill>
                <a:schemeClr val="lt1"/>
              </a:solidFill>
              <a:latin typeface="Avenir"/>
              <a:ea typeface="Avenir"/>
              <a:cs typeface="Avenir"/>
              <a:sym typeface="Aveni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venir"/>
              <a:ea typeface="Avenir"/>
              <a:cs typeface="Avenir"/>
              <a:sym typeface="Avenir"/>
            </a:endParaRPr>
          </a:p>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20" name="Google Shape;120;p3"/>
          <p:cNvSpPr txBox="1"/>
          <p:nvPr/>
        </p:nvSpPr>
        <p:spPr>
          <a:xfrm>
            <a:off x="1667435" y="497541"/>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b40c0d4e54_0_14"/>
          <p:cNvSpPr txBox="1"/>
          <p:nvPr/>
        </p:nvSpPr>
        <p:spPr>
          <a:xfrm>
            <a:off x="592350" y="391350"/>
            <a:ext cx="11007300" cy="607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lt1"/>
                </a:solidFill>
                <a:latin typeface="Helvetica Neue"/>
                <a:ea typeface="Helvetica Neue"/>
                <a:cs typeface="Helvetica Neue"/>
                <a:sym typeface="Helvetica Neue"/>
              </a:rPr>
              <a:t>How AGORA Works:</a:t>
            </a:r>
            <a:endParaRPr b="1" sz="25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900">
                <a:solidFill>
                  <a:schemeClr val="lt1"/>
                </a:solidFill>
                <a:latin typeface="Helvetica Neue"/>
                <a:ea typeface="Helvetica Neue"/>
                <a:cs typeface="Helvetica Neue"/>
                <a:sym typeface="Helvetica Neue"/>
              </a:rPr>
              <a:t>AGORA uses a tool called Daikon to analyze the behavior of APIs. It looks at examples of API requests and responses, figures out the expected results, and creates test oracles based on that understanding.</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900">
                <a:solidFill>
                  <a:schemeClr val="lt1"/>
                </a:solidFill>
                <a:latin typeface="Helvetica Neue"/>
                <a:ea typeface="Helvetica Neue"/>
                <a:cs typeface="Helvetica Neue"/>
                <a:sym typeface="Helvetica Neue"/>
              </a:rPr>
              <a:t>Workflow of AGORA</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5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US" sz="2500">
                <a:solidFill>
                  <a:schemeClr val="lt1"/>
                </a:solidFill>
                <a:latin typeface="Helvetica Neue"/>
                <a:ea typeface="Helvetica Neue"/>
                <a:cs typeface="Helvetica Neue"/>
                <a:sym typeface="Helvetica Neue"/>
              </a:rPr>
              <a:t>How AGORA Benefits</a:t>
            </a:r>
            <a:r>
              <a:rPr b="1" lang="en-US" sz="2500">
                <a:solidFill>
                  <a:schemeClr val="lt1"/>
                </a:solidFill>
                <a:latin typeface="Helvetica Neue"/>
                <a:ea typeface="Helvetica Neue"/>
                <a:cs typeface="Helvetica Neue"/>
                <a:sym typeface="Helvetica Neue"/>
              </a:rPr>
              <a:t> Developers:</a:t>
            </a:r>
            <a:endParaRPr b="1" sz="25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lt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900">
                <a:solidFill>
                  <a:schemeClr val="lt1"/>
                </a:solidFill>
                <a:latin typeface="Helvetica Neue"/>
                <a:ea typeface="Helvetica Neue"/>
                <a:cs typeface="Helvetica Neue"/>
                <a:sym typeface="Helvetica Neue"/>
              </a:rPr>
              <a:t>Developers can use AGORA to ensure their APIs are error-free and meet the desired specifications. It saves time, reduces manual effort, and improves the overall quality of software applications.</a:t>
            </a:r>
            <a:endParaRPr sz="19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1900">
              <a:solidFill>
                <a:schemeClr val="lt1"/>
              </a:solidFill>
              <a:latin typeface="Helvetica Neue"/>
              <a:ea typeface="Helvetica Neue"/>
              <a:cs typeface="Helvetica Neue"/>
              <a:sym typeface="Helvetica Neue"/>
            </a:endParaRPr>
          </a:p>
        </p:txBody>
      </p:sp>
      <p:pic>
        <p:nvPicPr>
          <p:cNvPr id="127" name="Google Shape;127;g2b40c0d4e54_0_14"/>
          <p:cNvPicPr preferRelativeResize="0"/>
          <p:nvPr/>
        </p:nvPicPr>
        <p:blipFill>
          <a:blip r:embed="rId3">
            <a:alphaModFix/>
          </a:blip>
          <a:stretch>
            <a:fillRect/>
          </a:stretch>
        </p:blipFill>
        <p:spPr>
          <a:xfrm>
            <a:off x="592350" y="2587175"/>
            <a:ext cx="6402574" cy="188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b40c0d4e54_0_24"/>
          <p:cNvSpPr txBox="1"/>
          <p:nvPr/>
        </p:nvSpPr>
        <p:spPr>
          <a:xfrm>
            <a:off x="648325" y="1173775"/>
            <a:ext cx="10676100" cy="479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sz="1800">
                <a:solidFill>
                  <a:schemeClr val="lt1"/>
                </a:solidFill>
                <a:latin typeface="Helvetica Neue"/>
                <a:ea typeface="Helvetica Neue"/>
                <a:cs typeface="Helvetica Neue"/>
                <a:sym typeface="Helvetica Neue"/>
              </a:rPr>
              <a:t>Our replication study primarily focuses on addressing the following research questions:</a:t>
            </a:r>
            <a:endParaRPr sz="18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1800">
              <a:solidFill>
                <a:schemeClr val="lt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lt1"/>
              </a:buClr>
              <a:buSzPts val="1800"/>
              <a:buFont typeface="Helvetica Neue"/>
              <a:buChar char="●"/>
            </a:pPr>
            <a:r>
              <a:rPr lang="en-US" sz="1800">
                <a:solidFill>
                  <a:schemeClr val="lt1"/>
                </a:solidFill>
                <a:latin typeface="Helvetica Neue"/>
                <a:ea typeface="Helvetica Neue"/>
                <a:cs typeface="Helvetica Neue"/>
                <a:sym typeface="Helvetica Neue"/>
              </a:rPr>
              <a:t>How effective is AGORA in generating test oracles, and what is the precision of the detected invariants?</a:t>
            </a:r>
            <a:endParaRPr sz="1800">
              <a:solidFill>
                <a:schemeClr val="lt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800">
              <a:solidFill>
                <a:schemeClr val="lt1"/>
              </a:solidFill>
              <a:latin typeface="Helvetica Neue"/>
              <a:ea typeface="Helvetica Neue"/>
              <a:cs typeface="Helvetica Neue"/>
              <a:sym typeface="Helvetica Neue"/>
            </a:endParaRPr>
          </a:p>
          <a:p>
            <a:pPr indent="-349250" lvl="0" marL="457200" rtl="0" algn="l">
              <a:lnSpc>
                <a:spcPct val="115000"/>
              </a:lnSpc>
              <a:spcBef>
                <a:spcPts val="1200"/>
              </a:spcBef>
              <a:spcAft>
                <a:spcPts val="0"/>
              </a:spcAft>
              <a:buClr>
                <a:srgbClr val="F2F2F2"/>
              </a:buClr>
              <a:buSzPts val="1900"/>
              <a:buFont typeface="Times New Roman"/>
              <a:buChar char="●"/>
            </a:pPr>
            <a:r>
              <a:rPr lang="en-US" sz="1800">
                <a:solidFill>
                  <a:schemeClr val="lt1"/>
                </a:solidFill>
                <a:latin typeface="Helvetica Neue"/>
                <a:ea typeface="Helvetica Neue"/>
                <a:cs typeface="Helvetica Neue"/>
                <a:sym typeface="Helvetica Neue"/>
              </a:rPr>
              <a:t>What is the impact of the size of the input dataset on the precision of AGORA?</a:t>
            </a:r>
            <a:endParaRPr sz="1800">
              <a:solidFill>
                <a:schemeClr val="lt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800">
              <a:solidFill>
                <a:schemeClr val="lt1"/>
              </a:solidFill>
              <a:latin typeface="Helvetica Neue"/>
              <a:ea typeface="Helvetica Neue"/>
              <a:cs typeface="Helvetica Neue"/>
              <a:sym typeface="Helvetica Neue"/>
            </a:endParaRPr>
          </a:p>
          <a:p>
            <a:pPr indent="-349250" lvl="0" marL="457200" rtl="0" algn="l">
              <a:lnSpc>
                <a:spcPct val="115000"/>
              </a:lnSpc>
              <a:spcBef>
                <a:spcPts val="1200"/>
              </a:spcBef>
              <a:spcAft>
                <a:spcPts val="0"/>
              </a:spcAft>
              <a:buClr>
                <a:srgbClr val="F2F2F2"/>
              </a:buClr>
              <a:buSzPts val="1900"/>
              <a:buFont typeface="Times New Roman"/>
              <a:buChar char="●"/>
            </a:pPr>
            <a:r>
              <a:rPr lang="en-US" sz="1800">
                <a:solidFill>
                  <a:schemeClr val="lt1"/>
                </a:solidFill>
                <a:latin typeface="Helvetica Neue"/>
                <a:ea typeface="Helvetica Neue"/>
                <a:cs typeface="Helvetica Neue"/>
                <a:sym typeface="Helvetica Neue"/>
              </a:rPr>
              <a:t>How effective are the generated test oracles in detecting failures, especially domain-specific bugs?</a:t>
            </a:r>
            <a:endParaRPr sz="1800">
              <a:solidFill>
                <a:schemeClr val="lt1"/>
              </a:solidFill>
              <a:latin typeface="Helvetica Neue"/>
              <a:ea typeface="Helvetica Neue"/>
              <a:cs typeface="Helvetica Neue"/>
              <a:sym typeface="Helvetica Neue"/>
            </a:endParaRPr>
          </a:p>
          <a:p>
            <a:pPr indent="0" lvl="0" marL="0" rtl="0" algn="l">
              <a:spcBef>
                <a:spcPts val="1200"/>
              </a:spcBef>
              <a:spcAft>
                <a:spcPts val="0"/>
              </a:spcAft>
              <a:buNone/>
            </a:pPr>
            <a:r>
              <a:t/>
            </a:r>
            <a:endParaRPr sz="18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lt1"/>
              </a:solidFill>
              <a:latin typeface="Helvetica Neue"/>
              <a:ea typeface="Helvetica Neue"/>
              <a:cs typeface="Helvetica Neue"/>
              <a:sym typeface="Helvetica Neue"/>
            </a:endParaRPr>
          </a:p>
        </p:txBody>
      </p:sp>
      <p:sp>
        <p:nvSpPr>
          <p:cNvPr id="134" name="Google Shape;134;g2b40c0d4e54_0_24"/>
          <p:cNvSpPr txBox="1"/>
          <p:nvPr/>
        </p:nvSpPr>
        <p:spPr>
          <a:xfrm>
            <a:off x="585000" y="434874"/>
            <a:ext cx="11022000" cy="738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F"/>
              </a:buClr>
              <a:buSzPts val="3200"/>
              <a:buFont typeface="Arial"/>
              <a:buNone/>
            </a:pPr>
            <a:r>
              <a:rPr b="1" lang="en-US" sz="3200">
                <a:solidFill>
                  <a:srgbClr val="FFFFFF"/>
                </a:solidFill>
              </a:rPr>
              <a:t>Research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b41afb380e_1_0"/>
          <p:cNvSpPr txBox="1"/>
          <p:nvPr/>
        </p:nvSpPr>
        <p:spPr>
          <a:xfrm>
            <a:off x="585000" y="434874"/>
            <a:ext cx="11022000" cy="738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F"/>
              </a:buClr>
              <a:buSzPts val="3200"/>
              <a:buFont typeface="Arial"/>
              <a:buNone/>
            </a:pPr>
            <a:r>
              <a:rPr b="1" lang="en-US" sz="3200">
                <a:solidFill>
                  <a:srgbClr val="FFFFFF"/>
                </a:solidFill>
              </a:rPr>
              <a:t>Workflow and Design</a:t>
            </a:r>
            <a:endParaRPr/>
          </a:p>
        </p:txBody>
      </p:sp>
      <p:sp>
        <p:nvSpPr>
          <p:cNvPr id="141" name="Google Shape;141;g2b41afb380e_1_0"/>
          <p:cNvSpPr txBox="1"/>
          <p:nvPr/>
        </p:nvSpPr>
        <p:spPr>
          <a:xfrm>
            <a:off x="585000" y="1173775"/>
            <a:ext cx="11022000" cy="2201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lt1"/>
                </a:solidFill>
                <a:latin typeface="Helvetica Neue"/>
                <a:ea typeface="Helvetica Neue"/>
                <a:cs typeface="Helvetica Neue"/>
                <a:sym typeface="Helvetica Neue"/>
              </a:rPr>
              <a:t>The replication study's design aims to validate AGORA's method for creating test oracles for REST APIs. Key steps include using a provided replication package for consistency, replicating AGORA on selected APIs, and evaluating the generated test oracles' precision and failure detection. The study also involves mutation testing, detecting domain-specific bugs, reviewing API specifications, ensuring diverse inputs, assessing the results' generalizability, and addressing any validity threats. This rigorous approach ensures the reliability of the replication outcomes.</a:t>
            </a:r>
            <a:endParaRPr sz="1800">
              <a:solidFill>
                <a:schemeClr val="lt1"/>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200"/>
              <a:buFont typeface="Arial"/>
              <a:buNone/>
            </a:pPr>
            <a:r>
              <a:t/>
            </a:r>
            <a:endParaRPr sz="1800">
              <a:solidFill>
                <a:schemeClr val="lt1"/>
              </a:solidFill>
              <a:latin typeface="Helvetica Neue"/>
              <a:ea typeface="Helvetica Neue"/>
              <a:cs typeface="Helvetica Neue"/>
              <a:sym typeface="Helvetica Neue"/>
            </a:endParaRPr>
          </a:p>
        </p:txBody>
      </p:sp>
      <p:pic>
        <p:nvPicPr>
          <p:cNvPr id="142" name="Google Shape;142;g2b41afb380e_1_0"/>
          <p:cNvPicPr preferRelativeResize="0"/>
          <p:nvPr/>
        </p:nvPicPr>
        <p:blipFill rotWithShape="1">
          <a:blip r:embed="rId3">
            <a:alphaModFix/>
          </a:blip>
          <a:srcRect b="764" l="0" r="764" t="0"/>
          <a:stretch/>
        </p:blipFill>
        <p:spPr>
          <a:xfrm>
            <a:off x="585000" y="3246575"/>
            <a:ext cx="10938274" cy="291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b41afb380e_1_11"/>
          <p:cNvSpPr txBox="1"/>
          <p:nvPr/>
        </p:nvSpPr>
        <p:spPr>
          <a:xfrm>
            <a:off x="585000" y="434874"/>
            <a:ext cx="11022000" cy="738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F"/>
              </a:buClr>
              <a:buSzPts val="3200"/>
              <a:buFont typeface="Arial"/>
              <a:buNone/>
            </a:pPr>
            <a:r>
              <a:rPr b="1" lang="en-US" sz="3200">
                <a:solidFill>
                  <a:srgbClr val="FFFFFF"/>
                </a:solidFill>
              </a:rPr>
              <a:t>Evaluation Plan</a:t>
            </a:r>
            <a:endParaRPr/>
          </a:p>
        </p:txBody>
      </p:sp>
      <p:sp>
        <p:nvSpPr>
          <p:cNvPr id="149" name="Google Shape;149;g2b41afb380e_1_11"/>
          <p:cNvSpPr txBox="1"/>
          <p:nvPr/>
        </p:nvSpPr>
        <p:spPr>
          <a:xfrm>
            <a:off x="585000" y="1173774"/>
            <a:ext cx="11316900" cy="4346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lt1"/>
                </a:solidFill>
                <a:latin typeface="Helvetica Neue"/>
                <a:ea typeface="Helvetica Neue"/>
                <a:cs typeface="Helvetica Neue"/>
                <a:sym typeface="Helvetica Neue"/>
              </a:rPr>
              <a:t>Here's a concise evaluation plan for the replication study:</a:t>
            </a:r>
            <a:endParaRPr sz="1800">
              <a:solidFill>
                <a:schemeClr val="lt1"/>
              </a:solidFill>
              <a:latin typeface="Helvetica Neue"/>
              <a:ea typeface="Helvetica Neue"/>
              <a:cs typeface="Helvetica Neue"/>
              <a:sym typeface="Helvetica Neue"/>
            </a:endParaRPr>
          </a:p>
          <a:p>
            <a:pPr indent="-292100" lvl="0" marL="457200" rtl="0" algn="l">
              <a:lnSpc>
                <a:spcPct val="115000"/>
              </a:lnSpc>
              <a:spcBef>
                <a:spcPts val="1200"/>
              </a:spcBef>
              <a:spcAft>
                <a:spcPts val="0"/>
              </a:spcAft>
              <a:buClr>
                <a:schemeClr val="lt1"/>
              </a:buClr>
              <a:buSzPts val="1000"/>
              <a:buFont typeface="Helvetica Neue"/>
              <a:buChar char="●"/>
            </a:pPr>
            <a:r>
              <a:rPr b="1" lang="en-US" sz="1800">
                <a:solidFill>
                  <a:schemeClr val="lt1"/>
                </a:solidFill>
                <a:latin typeface="Helvetica Neue"/>
                <a:ea typeface="Helvetica Neue"/>
                <a:cs typeface="Helvetica Neue"/>
                <a:sym typeface="Helvetica Neue"/>
              </a:rPr>
              <a:t>Objective Alignment:</a:t>
            </a:r>
            <a:r>
              <a:rPr lang="en-US" sz="1800">
                <a:solidFill>
                  <a:schemeClr val="lt1"/>
                </a:solidFill>
                <a:latin typeface="Helvetica Neue"/>
                <a:ea typeface="Helvetica Neue"/>
                <a:cs typeface="Helvetica Neue"/>
                <a:sym typeface="Helvetica Neue"/>
              </a:rPr>
              <a:t> Confirm AGORA's test oracle effectiveness for REST APIs and replicate original paper's results.</a:t>
            </a:r>
            <a:endParaRPr sz="1800">
              <a:solidFill>
                <a:schemeClr val="lt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lt1"/>
              </a:buClr>
              <a:buSzPts val="1000"/>
              <a:buFont typeface="Helvetica Neue"/>
              <a:buChar char="●"/>
            </a:pPr>
            <a:r>
              <a:rPr b="1" lang="en-US" sz="1800">
                <a:solidFill>
                  <a:schemeClr val="lt1"/>
                </a:solidFill>
                <a:latin typeface="Helvetica Neue"/>
                <a:ea typeface="Helvetica Neue"/>
                <a:cs typeface="Helvetica Neue"/>
                <a:sym typeface="Helvetica Neue"/>
              </a:rPr>
              <a:t>Data Consistency</a:t>
            </a:r>
            <a:r>
              <a:rPr lang="en-US" sz="1800">
                <a:solidFill>
                  <a:schemeClr val="lt1"/>
                </a:solidFill>
                <a:latin typeface="Helvetica Neue"/>
                <a:ea typeface="Helvetica Neue"/>
                <a:cs typeface="Helvetica Neue"/>
                <a:sym typeface="Helvetica Neue"/>
              </a:rPr>
              <a:t>: Use the provided package for source code and datasets (AmadeusHotel, GitHub, Marvel, and YouTube) focusing on identical APIs and operations.</a:t>
            </a:r>
            <a:endParaRPr sz="1800">
              <a:solidFill>
                <a:schemeClr val="lt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lt1"/>
              </a:buClr>
              <a:buSzPts val="1000"/>
              <a:buFont typeface="Helvetica Neue"/>
              <a:buChar char="●"/>
            </a:pPr>
            <a:r>
              <a:rPr b="1" lang="en-US" sz="1800">
                <a:solidFill>
                  <a:schemeClr val="lt1"/>
                </a:solidFill>
                <a:latin typeface="Helvetica Neue"/>
                <a:ea typeface="Helvetica Neue"/>
                <a:cs typeface="Helvetica Neue"/>
                <a:sym typeface="Helvetica Neue"/>
              </a:rPr>
              <a:t>Testing Execution</a:t>
            </a:r>
            <a:r>
              <a:rPr lang="en-US" sz="1800">
                <a:solidFill>
                  <a:schemeClr val="lt1"/>
                </a:solidFill>
                <a:latin typeface="Helvetica Neue"/>
                <a:ea typeface="Helvetica Neue"/>
                <a:cs typeface="Helvetica Neue"/>
                <a:sym typeface="Helvetica Neue"/>
              </a:rPr>
              <a:t>: Implement AGORA's approach with Daikon and Beet, verify invariant precision manually.</a:t>
            </a:r>
            <a:endParaRPr sz="1800">
              <a:solidFill>
                <a:schemeClr val="lt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lt1"/>
              </a:buClr>
              <a:buSzPts val="1000"/>
              <a:buFont typeface="Helvetica Neue"/>
              <a:buChar char="●"/>
            </a:pPr>
            <a:r>
              <a:rPr b="1" lang="en-US" sz="1800">
                <a:solidFill>
                  <a:schemeClr val="lt1"/>
                </a:solidFill>
                <a:latin typeface="Helvetica Neue"/>
                <a:ea typeface="Helvetica Neue"/>
                <a:cs typeface="Helvetica Neue"/>
                <a:sym typeface="Helvetica Neue"/>
              </a:rPr>
              <a:t>Fault Detection</a:t>
            </a:r>
            <a:r>
              <a:rPr lang="en-US" sz="1800">
                <a:solidFill>
                  <a:schemeClr val="lt1"/>
                </a:solidFill>
                <a:latin typeface="Helvetica Neue"/>
                <a:ea typeface="Helvetica Neue"/>
                <a:cs typeface="Helvetica Neue"/>
                <a:sym typeface="Helvetica Neue"/>
              </a:rPr>
              <a:t>: Validate AGORA's bug detection, compare with original findings.</a:t>
            </a:r>
            <a:endParaRPr sz="1800">
              <a:solidFill>
                <a:schemeClr val="lt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lt1"/>
              </a:buClr>
              <a:buSzPts val="1000"/>
              <a:buFont typeface="Helvetica Neue"/>
              <a:buChar char="●"/>
            </a:pPr>
            <a:r>
              <a:rPr b="1" lang="en-US" sz="1800">
                <a:solidFill>
                  <a:schemeClr val="lt1"/>
                </a:solidFill>
                <a:latin typeface="Helvetica Neue"/>
                <a:ea typeface="Helvetica Neue"/>
                <a:cs typeface="Helvetica Neue"/>
                <a:sym typeface="Helvetica Neue"/>
              </a:rPr>
              <a:t>Specification Review</a:t>
            </a:r>
            <a:r>
              <a:rPr lang="en-US" sz="1800">
                <a:solidFill>
                  <a:schemeClr val="lt1"/>
                </a:solidFill>
                <a:latin typeface="Helvetica Neue"/>
                <a:ea typeface="Helvetica Neue"/>
                <a:cs typeface="Helvetica Neue"/>
                <a:sym typeface="Helvetica Neue"/>
              </a:rPr>
              <a:t>: Ensure accuracy in API specifications, document all replication steps.</a:t>
            </a:r>
            <a:endParaRPr sz="1800">
              <a:solidFill>
                <a:schemeClr val="lt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lt1"/>
              </a:buClr>
              <a:buSzPts val="1000"/>
              <a:buFont typeface="Helvetica Neue"/>
              <a:buChar char="●"/>
            </a:pPr>
            <a:r>
              <a:rPr b="1" lang="en-US" sz="1800">
                <a:solidFill>
                  <a:schemeClr val="lt1"/>
                </a:solidFill>
                <a:latin typeface="Helvetica Neue"/>
                <a:ea typeface="Helvetica Neue"/>
                <a:cs typeface="Helvetica Neue"/>
                <a:sym typeface="Helvetica Neue"/>
              </a:rPr>
              <a:t>Input Diversity:</a:t>
            </a:r>
            <a:r>
              <a:rPr lang="en-US" sz="1800">
                <a:solidFill>
                  <a:schemeClr val="lt1"/>
                </a:solidFill>
                <a:latin typeface="Helvetica Neue"/>
                <a:ea typeface="Helvetica Neue"/>
                <a:cs typeface="Helvetica Neue"/>
                <a:sym typeface="Helvetica Neue"/>
              </a:rPr>
              <a:t> Maximize test input variance and assess AGORA's application to various industrial APIs.</a:t>
            </a:r>
            <a:endParaRPr sz="1800">
              <a:solidFill>
                <a:schemeClr val="lt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lt1"/>
              </a:buClr>
              <a:buSzPts val="1000"/>
              <a:buFont typeface="Helvetica Neue"/>
              <a:buChar char="●"/>
            </a:pPr>
            <a:r>
              <a:rPr b="1" lang="en-US" sz="1800">
                <a:solidFill>
                  <a:schemeClr val="lt1"/>
                </a:solidFill>
                <a:latin typeface="Helvetica Neue"/>
                <a:ea typeface="Helvetica Neue"/>
                <a:cs typeface="Helvetica Neue"/>
                <a:sym typeface="Helvetica Neue"/>
              </a:rPr>
              <a:t>Threat Mitigation</a:t>
            </a:r>
            <a:r>
              <a:rPr lang="en-US" sz="1800">
                <a:solidFill>
                  <a:schemeClr val="lt1"/>
                </a:solidFill>
                <a:latin typeface="Helvetica Neue"/>
                <a:ea typeface="Helvetica Neue"/>
                <a:cs typeface="Helvetica Neue"/>
                <a:sym typeface="Helvetica Neue"/>
              </a:rPr>
              <a:t>: Address validity threats, document any setup variations and their impact.</a:t>
            </a:r>
            <a:endParaRPr sz="1800">
              <a:solidFill>
                <a:schemeClr val="lt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lt1"/>
              </a:buClr>
              <a:buSzPts val="1000"/>
              <a:buFont typeface="Helvetica Neue"/>
              <a:buChar char="●"/>
            </a:pPr>
            <a:r>
              <a:rPr b="1" lang="en-US" sz="1800">
                <a:solidFill>
                  <a:schemeClr val="lt1"/>
                </a:solidFill>
                <a:latin typeface="Helvetica Neue"/>
                <a:ea typeface="Helvetica Neue"/>
                <a:cs typeface="Helvetica Neue"/>
                <a:sym typeface="Helvetica Neue"/>
              </a:rPr>
              <a:t>Reproducibility Focus</a:t>
            </a:r>
            <a:r>
              <a:rPr lang="en-US" sz="1800">
                <a:solidFill>
                  <a:schemeClr val="lt1"/>
                </a:solidFill>
                <a:latin typeface="Helvetica Neue"/>
                <a:ea typeface="Helvetica Neue"/>
                <a:cs typeface="Helvetica Neue"/>
                <a:sym typeface="Helvetica Neue"/>
              </a:rPr>
              <a:t>: Document for transparency, ensuring reproducibility of the study.</a:t>
            </a:r>
            <a:endParaRPr sz="1000">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nvSpPr>
        <p:spPr>
          <a:xfrm>
            <a:off x="1465006" y="12192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55" name="Google Shape;155;p5"/>
          <p:cNvSpPr txBox="1"/>
          <p:nvPr/>
        </p:nvSpPr>
        <p:spPr>
          <a:xfrm>
            <a:off x="452283" y="247647"/>
            <a:ext cx="11021962" cy="55774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F"/>
              </a:buClr>
              <a:buSzPts val="3200"/>
              <a:buFont typeface="Arial"/>
              <a:buNone/>
            </a:pPr>
            <a:r>
              <a:rPr b="1" lang="en-US" sz="3200">
                <a:solidFill>
                  <a:srgbClr val="FFFFFF"/>
                </a:solidFill>
                <a:latin typeface="Arial"/>
                <a:ea typeface="Arial"/>
                <a:cs typeface="Arial"/>
                <a:sym typeface="Arial"/>
              </a:rPr>
              <a:t>Roles and Responsibilities</a:t>
            </a:r>
            <a:endParaRPr/>
          </a:p>
        </p:txBody>
      </p:sp>
      <p:sp>
        <p:nvSpPr>
          <p:cNvPr id="156" name="Google Shape;156;p5"/>
          <p:cNvSpPr txBox="1"/>
          <p:nvPr/>
        </p:nvSpPr>
        <p:spPr>
          <a:xfrm>
            <a:off x="737419" y="1429069"/>
            <a:ext cx="11316929" cy="92333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venir"/>
              <a:ea typeface="Avenir"/>
              <a:cs typeface="Avenir"/>
              <a:sym typeface="Aveni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venir"/>
              <a:ea typeface="Avenir"/>
              <a:cs typeface="Avenir"/>
              <a:sym typeface="Avenir"/>
            </a:endParaRPr>
          </a:p>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graphicFrame>
        <p:nvGraphicFramePr>
          <p:cNvPr id="157" name="Google Shape;157;p5"/>
          <p:cNvGraphicFramePr/>
          <p:nvPr/>
        </p:nvGraphicFramePr>
        <p:xfrm>
          <a:off x="638685" y="950498"/>
          <a:ext cx="3000000" cy="3000000"/>
        </p:xfrm>
        <a:graphic>
          <a:graphicData uri="http://schemas.openxmlformats.org/drawingml/2006/table">
            <a:tbl>
              <a:tblPr bandRow="1" firstRow="1">
                <a:noFill/>
                <a:tableStyleId>{2D0BBE8A-77BD-4BD3-96ED-0923F99E90BC}</a:tableStyleId>
              </a:tblPr>
              <a:tblGrid>
                <a:gridCol w="2196825"/>
                <a:gridCol w="2556150"/>
                <a:gridCol w="6161675"/>
              </a:tblGrid>
              <a:tr h="338725">
                <a:tc>
                  <a:txBody>
                    <a:bodyPr/>
                    <a:lstStyle/>
                    <a:p>
                      <a:pPr indent="0" lvl="0" marL="0" marR="0" rtl="0" algn="l">
                        <a:spcBef>
                          <a:spcPts val="0"/>
                        </a:spcBef>
                        <a:spcAft>
                          <a:spcPts val="0"/>
                        </a:spcAft>
                        <a:buNone/>
                      </a:pPr>
                      <a:r>
                        <a:rPr b="1" lang="en-US" sz="1400" u="none" cap="none" strike="noStrike"/>
                        <a:t>Name </a:t>
                      </a:r>
                      <a:endParaRPr/>
                    </a:p>
                  </a:txBody>
                  <a:tcPr marT="45725" marB="45725" marR="91450" marL="91450" anchor="b"/>
                </a:tc>
                <a:tc>
                  <a:txBody>
                    <a:bodyPr/>
                    <a:lstStyle/>
                    <a:p>
                      <a:pPr indent="0" lvl="0" marL="0" marR="0" rtl="0" algn="l">
                        <a:spcBef>
                          <a:spcPts val="0"/>
                        </a:spcBef>
                        <a:spcAft>
                          <a:spcPts val="0"/>
                        </a:spcAft>
                        <a:buNone/>
                      </a:pPr>
                      <a:r>
                        <a:rPr b="1" lang="en-US" sz="1400" u="none" cap="none" strike="noStrike"/>
                        <a:t> Role</a:t>
                      </a:r>
                      <a:endParaRPr/>
                    </a:p>
                  </a:txBody>
                  <a:tcPr marT="45725" marB="45725" marR="91450" marL="91450" anchor="b"/>
                </a:tc>
                <a:tc>
                  <a:txBody>
                    <a:bodyPr/>
                    <a:lstStyle/>
                    <a:p>
                      <a:pPr indent="0" lvl="0" marL="0" marR="0" rtl="0" algn="l">
                        <a:spcBef>
                          <a:spcPts val="0"/>
                        </a:spcBef>
                        <a:spcAft>
                          <a:spcPts val="0"/>
                        </a:spcAft>
                        <a:buNone/>
                      </a:pPr>
                      <a:r>
                        <a:rPr b="1" lang="en-US" sz="1400" u="none" cap="none" strike="noStrike"/>
                        <a:t>Responsibilities</a:t>
                      </a:r>
                      <a:endParaRPr/>
                    </a:p>
                  </a:txBody>
                  <a:tcPr marT="45725" marB="45725" marR="91450" marL="91450" anchor="b"/>
                </a:tc>
              </a:tr>
              <a:tr h="1388475">
                <a:tc>
                  <a:txBody>
                    <a:bodyPr/>
                    <a:lstStyle/>
                    <a:p>
                      <a:pPr indent="0" lvl="0" marL="0" marR="0" rtl="0" algn="l">
                        <a:spcBef>
                          <a:spcPts val="0"/>
                        </a:spcBef>
                        <a:spcAft>
                          <a:spcPts val="0"/>
                        </a:spcAft>
                        <a:buNone/>
                      </a:pPr>
                      <a:r>
                        <a:rPr lang="en-US" sz="1400" u="none" cap="none" strike="noStrike"/>
                        <a:t>Parth Shah</a:t>
                      </a:r>
                      <a:endParaRPr/>
                    </a:p>
                  </a:txBody>
                  <a:tcPr marT="45725" marB="45725" marR="91450" marL="91450" anchor="ctr"/>
                </a:tc>
                <a:tc>
                  <a:txBody>
                    <a:bodyPr/>
                    <a:lstStyle/>
                    <a:p>
                      <a:pPr indent="0" lvl="0" marL="0" marR="0" rtl="0" algn="l">
                        <a:spcBef>
                          <a:spcPts val="0"/>
                        </a:spcBef>
                        <a:spcAft>
                          <a:spcPts val="0"/>
                        </a:spcAft>
                        <a:buNone/>
                      </a:pPr>
                      <a:r>
                        <a:rPr lang="en-US" sz="1400" u="none" cap="none" strike="noStrike"/>
                        <a:t>Project Lead</a:t>
                      </a:r>
                      <a:endParaRPr/>
                    </a:p>
                  </a:txBody>
                  <a:tcPr marT="45725" marB="45725" marR="91450" marL="91450" anchor="ctr"/>
                </a:tc>
                <a:tc>
                  <a:txBody>
                    <a:bodyPr/>
                    <a:lstStyle/>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venir"/>
                          <a:ea typeface="Avenir"/>
                          <a:cs typeface="Avenir"/>
                          <a:sym typeface="Avenir"/>
                        </a:rPr>
                        <a:t>Overall project management, coordination between team members</a:t>
                      </a:r>
                      <a:endParaRPr/>
                    </a:p>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venir"/>
                          <a:ea typeface="Avenir"/>
                          <a:cs typeface="Avenir"/>
                          <a:sym typeface="Avenir"/>
                        </a:rPr>
                        <a:t>Setting milestones, ensuring deadlines are met, and reporting progress.</a:t>
                      </a:r>
                      <a:endParaRPr/>
                    </a:p>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venir"/>
                          <a:ea typeface="Avenir"/>
                          <a:cs typeface="Avenir"/>
                          <a:sym typeface="Avenir"/>
                        </a:rPr>
                        <a:t>Leading the technical development of AGORA replication, including coding and system integration.</a:t>
                      </a:r>
                      <a:endParaRPr sz="1400" u="none" cap="none" strike="noStrike"/>
                    </a:p>
                  </a:txBody>
                  <a:tcPr marT="45725" marB="45725" marR="91450" marL="91450" anchor="ctr"/>
                </a:tc>
              </a:tr>
              <a:tr h="1100825">
                <a:tc>
                  <a:txBody>
                    <a:bodyPr/>
                    <a:lstStyle/>
                    <a:p>
                      <a:pPr indent="0" lvl="0" marL="0" marR="0" rtl="0" algn="l">
                        <a:spcBef>
                          <a:spcPts val="0"/>
                        </a:spcBef>
                        <a:spcAft>
                          <a:spcPts val="0"/>
                        </a:spcAft>
                        <a:buNone/>
                      </a:pPr>
                      <a:r>
                        <a:rPr lang="en-US" sz="1400" u="none" cap="none" strike="noStrike"/>
                        <a:t>Sankar Narayan</a:t>
                      </a:r>
                      <a:endParaRPr/>
                    </a:p>
                  </a:txBody>
                  <a:tcPr marT="45725" marB="45725" marR="91450" marL="91450" anchor="ctr"/>
                </a:tc>
                <a:tc>
                  <a:txBody>
                    <a:bodyPr/>
                    <a:lstStyle/>
                    <a:p>
                      <a:pPr indent="0" lvl="0" marL="0" marR="0" rtl="0" algn="l">
                        <a:spcBef>
                          <a:spcPts val="0"/>
                        </a:spcBef>
                        <a:spcAft>
                          <a:spcPts val="0"/>
                        </a:spcAft>
                        <a:buNone/>
                      </a:pPr>
                      <a:r>
                        <a:rPr lang="en-US" sz="1400" u="none" cap="none" strike="noStrike"/>
                        <a:t>Research and Development Specialist</a:t>
                      </a:r>
                      <a:endParaRPr/>
                    </a:p>
                  </a:txBody>
                  <a:tcPr marT="45725" marB="45725" marR="91450" marL="91450" anchor="ctr"/>
                </a:tc>
                <a:tc>
                  <a:txBody>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venir"/>
                          <a:ea typeface="Avenir"/>
                          <a:cs typeface="Avenir"/>
                          <a:sym typeface="Avenir"/>
                        </a:rPr>
                        <a:t>Research and Analyze AGORA's existing architecture, ensuring a thorough grasp of its core components and functionality</a:t>
                      </a:r>
                      <a:endParaRPr/>
                    </a:p>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venir"/>
                          <a:ea typeface="Avenir"/>
                          <a:cs typeface="Avenir"/>
                          <a:sym typeface="Avenir"/>
                        </a:rPr>
                        <a:t>Implementing AGORA's core algorithms, integrating new data formats, and maintaining code quality.</a:t>
                      </a:r>
                      <a:endParaRPr/>
                    </a:p>
                  </a:txBody>
                  <a:tcPr marT="45725" marB="45725" marR="91450" marL="91450" anchor="ctr"/>
                </a:tc>
              </a:tr>
              <a:tr h="956500">
                <a:tc>
                  <a:txBody>
                    <a:bodyPr/>
                    <a:lstStyle/>
                    <a:p>
                      <a:pPr indent="0" lvl="0" marL="0" marR="0" rtl="0" algn="l">
                        <a:spcBef>
                          <a:spcPts val="0"/>
                        </a:spcBef>
                        <a:spcAft>
                          <a:spcPts val="0"/>
                        </a:spcAft>
                        <a:buNone/>
                      </a:pPr>
                      <a:r>
                        <a:rPr lang="en-US" sz="1400" u="none" cap="none" strike="noStrike"/>
                        <a:t>Harshini Koukuntla</a:t>
                      </a:r>
                      <a:endParaRPr sz="1400" u="none" cap="none" strike="noStrike"/>
                    </a:p>
                  </a:txBody>
                  <a:tcPr marT="45725" marB="45725" marR="91450" marL="91450" anchor="ctr"/>
                </a:tc>
                <a:tc>
                  <a:txBody>
                    <a:bodyPr/>
                    <a:lstStyle/>
                    <a:p>
                      <a:pPr indent="0" lvl="0" marL="0" marR="0" rtl="0" algn="l">
                        <a:spcBef>
                          <a:spcPts val="0"/>
                        </a:spcBef>
                        <a:spcAft>
                          <a:spcPts val="0"/>
                        </a:spcAft>
                        <a:buNone/>
                      </a:pPr>
                      <a:r>
                        <a:rPr lang="en-US" sz="1400" u="none" cap="none" strike="noStrike"/>
                        <a:t>Testing and Evaluation Lead </a:t>
                      </a:r>
                      <a:endParaRPr/>
                    </a:p>
                  </a:txBody>
                  <a:tcPr marT="45725" marB="45725" marR="91450" marL="91450" anchor="ctr"/>
                </a:tc>
                <a:tc>
                  <a:txBody>
                    <a:bodyPr/>
                    <a:lstStyle/>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venir"/>
                          <a:ea typeface="Avenir"/>
                          <a:cs typeface="Avenir"/>
                          <a:sym typeface="Avenir"/>
                        </a:rPr>
                        <a:t>Overseeing the testing process, including the design and execution of test cases.</a:t>
                      </a:r>
                      <a:endParaRPr/>
                    </a:p>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venir"/>
                          <a:ea typeface="Avenir"/>
                          <a:cs typeface="Avenir"/>
                          <a:sym typeface="Avenir"/>
                        </a:rPr>
                        <a:t>Developing test plans, conducting tests to evaluate AGORA's performance, and analyzing test results.</a:t>
                      </a:r>
                      <a:endParaRPr sz="1400" u="none" cap="none" strike="noStrike"/>
                    </a:p>
                  </a:txBody>
                  <a:tcPr marT="45725" marB="45725" marR="91450" marL="91450" anchor="ctr"/>
                </a:tc>
              </a:tr>
              <a:tr h="1172475">
                <a:tc>
                  <a:txBody>
                    <a:bodyPr/>
                    <a:lstStyle/>
                    <a:p>
                      <a:pPr indent="0" lvl="0" marL="0" marR="0" rtl="0" algn="l">
                        <a:spcBef>
                          <a:spcPts val="0"/>
                        </a:spcBef>
                        <a:spcAft>
                          <a:spcPts val="0"/>
                        </a:spcAft>
                        <a:buNone/>
                      </a:pPr>
                      <a:r>
                        <a:rPr lang="en-US" sz="1400" u="none" cap="none" strike="noStrike"/>
                        <a:t>Taruni</a:t>
                      </a:r>
                      <a:endParaRPr sz="1400" u="none" cap="none" strike="noStrike"/>
                    </a:p>
                  </a:txBody>
                  <a:tcPr marT="45725" marB="45725" marR="91450" marL="91450" anchor="ctr"/>
                </a:tc>
                <a:tc>
                  <a:txBody>
                    <a:bodyPr/>
                    <a:lstStyle/>
                    <a:p>
                      <a:pPr indent="0" lvl="0" marL="0" marR="0" rtl="0" algn="l">
                        <a:spcBef>
                          <a:spcPts val="0"/>
                        </a:spcBef>
                        <a:spcAft>
                          <a:spcPts val="0"/>
                        </a:spcAft>
                        <a:buNone/>
                      </a:pPr>
                      <a:r>
                        <a:rPr lang="en-US" sz="1400" u="none" cap="none" strike="noStrike"/>
                        <a:t>Document and Reporting Analyst</a:t>
                      </a:r>
                      <a:endParaRPr/>
                    </a:p>
                  </a:txBody>
                  <a:tcPr marT="45725" marB="45725" marR="91450" marL="91450" anchor="ctr"/>
                </a:tc>
                <a:tc>
                  <a:txBody>
                    <a:bodyPr/>
                    <a:lstStyle/>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venir"/>
                          <a:ea typeface="Avenir"/>
                          <a:cs typeface="Avenir"/>
                          <a:sym typeface="Avenir"/>
                        </a:rPr>
                        <a:t>Handling all documentation and reporting aspects of the project.</a:t>
                      </a:r>
                      <a:endParaRPr/>
                    </a:p>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venir"/>
                          <a:ea typeface="Avenir"/>
                          <a:cs typeface="Avenir"/>
                          <a:sym typeface="Avenir"/>
                        </a:rPr>
                        <a:t>Writing technical reports, documenting the development and testing processes, and preparing presentations for</a:t>
                      </a:r>
                      <a:r>
                        <a:rPr lang="en-US">
                          <a:latin typeface="Avenir"/>
                          <a:ea typeface="Avenir"/>
                          <a:cs typeface="Avenir"/>
                          <a:sym typeface="Avenir"/>
                        </a:rPr>
                        <a:t> audience</a:t>
                      </a:r>
                      <a:r>
                        <a:rPr b="0" i="0" lang="en-US" sz="1400" u="none" cap="none" strike="noStrike">
                          <a:solidFill>
                            <a:schemeClr val="dk1"/>
                          </a:solidFill>
                          <a:latin typeface="Avenir"/>
                          <a:ea typeface="Avenir"/>
                          <a:cs typeface="Avenir"/>
                          <a:sym typeface="Avenir"/>
                        </a:rPr>
                        <a:t>.</a:t>
                      </a:r>
                      <a:endParaRPr sz="1400" u="none" cap="none" strike="noStrike"/>
                    </a:p>
                  </a:txBody>
                  <a:tcPr marT="45725" marB="45725" marR="91450" marL="91450"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bbleVTI">
  <a:themeElements>
    <a:clrScheme name="Blush 3">
      <a:dk1>
        <a:srgbClr val="000000"/>
      </a:dk1>
      <a:lt1>
        <a:srgbClr val="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2023-12-13T21:43:32Z</dcterms:created>
  <dc:creator>Parth Shah</dc:creator>
</cp:coreProperties>
</file>