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N2/0AjIkKCOMTHDy7gyGh9L3/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E6966D-0EF4-4084-9191-7E763CC1C868}">
  <a:tblStyle styleId="{68E6966D-0EF4-4084-9191-7E763CC1C86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C946A25-F7BB-49B0-AD58-855D85AF90A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399fe0334_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2399fe0334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399fe0334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2399fe033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399fe0334_2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2399fe0334_2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399fe0334_3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12399fe0334_3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399fe0334_5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2399fe0334_5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99fe0334_3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2399fe0334_3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399fe0334_3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12399fe0334_3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399fe0334_3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2399fe0334_3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399fe0334_3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2399fe0334_3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399fe0334_3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2399fe0334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1792288" y="612775"/>
            <a:ext cx="5486400" cy="4114800"/>
          </a:xfrm>
          <a:prstGeom prst="rect">
            <a:avLst/>
          </a:prstGeom>
          <a:noFill/>
          <a:ln>
            <a:noFill/>
          </a:ln>
        </p:spPr>
      </p:sp>
      <p:sp>
        <p:nvSpPr>
          <p:cNvPr id="68" name="Google Shape;68;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919"/>
        </a:solidFill>
      </p:bgPr>
    </p:bg>
    <p:spTree>
      <p:nvGrpSpPr>
        <p:cNvPr id="87" name="Shape 87"/>
        <p:cNvGrpSpPr/>
        <p:nvPr/>
      </p:nvGrpSpPr>
      <p:grpSpPr>
        <a:xfrm>
          <a:off x="0" y="0"/>
          <a:ext cx="0" cy="0"/>
          <a:chOff x="0" y="0"/>
          <a:chExt cx="0" cy="0"/>
        </a:xfrm>
      </p:grpSpPr>
      <p:sp>
        <p:nvSpPr>
          <p:cNvPr id="88" name="Google Shape;88;p2"/>
          <p:cNvSpPr/>
          <p:nvPr/>
        </p:nvSpPr>
        <p:spPr>
          <a:xfrm rot="-2700000">
            <a:off x="10602289" y="-6328955"/>
            <a:ext cx="8655894" cy="17276940"/>
          </a:xfrm>
          <a:prstGeom prst="rect">
            <a:avLst/>
          </a:prstGeom>
          <a:solidFill>
            <a:srgbClr val="F8FB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rot="-2700000">
            <a:off x="14294067" y="7990262"/>
            <a:ext cx="5930465" cy="607228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rot="-2700000">
            <a:off x="6700899" y="-1340989"/>
            <a:ext cx="57378" cy="6072282"/>
          </a:xfrm>
          <a:prstGeom prst="rect">
            <a:avLst/>
          </a:prstGeom>
          <a:solidFill>
            <a:srgbClr val="F8FB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txBox="1"/>
          <p:nvPr/>
        </p:nvSpPr>
        <p:spPr>
          <a:xfrm>
            <a:off x="590000" y="2585050"/>
            <a:ext cx="8306700" cy="1323600"/>
          </a:xfrm>
          <a:prstGeom prst="rect">
            <a:avLst/>
          </a:prstGeom>
          <a:solidFill>
            <a:srgbClr val="0D0D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00FF99"/>
                </a:solidFill>
                <a:latin typeface="Calibri"/>
                <a:ea typeface="Calibri"/>
                <a:cs typeface="Calibri"/>
                <a:sym typeface="Calibri"/>
              </a:rPr>
              <a:t>Medical Insurance </a:t>
            </a:r>
            <a:endParaRPr b="0" i="0" sz="8000" u="none" cap="none" strike="noStrike">
              <a:solidFill>
                <a:srgbClr val="00FF9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00FF99"/>
                </a:solidFill>
                <a:latin typeface="Calibri"/>
                <a:ea typeface="Calibri"/>
                <a:cs typeface="Calibri"/>
                <a:sym typeface="Calibri"/>
              </a:rPr>
              <a:t>Cost Recommender</a:t>
            </a:r>
            <a:endParaRPr b="0" i="0" sz="1400" u="none" cap="none" strike="noStrike">
              <a:solidFill>
                <a:srgbClr val="000000"/>
              </a:solidFill>
              <a:latin typeface="Arial"/>
              <a:ea typeface="Arial"/>
              <a:cs typeface="Arial"/>
              <a:sym typeface="Arial"/>
            </a:endParaRPr>
          </a:p>
        </p:txBody>
      </p:sp>
      <p:sp>
        <p:nvSpPr>
          <p:cNvPr id="92" name="Google Shape;92;p2"/>
          <p:cNvSpPr txBox="1"/>
          <p:nvPr/>
        </p:nvSpPr>
        <p:spPr>
          <a:xfrm>
            <a:off x="590010" y="6515100"/>
            <a:ext cx="70104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lt1"/>
                </a:solidFill>
                <a:latin typeface="Calibri"/>
                <a:ea typeface="Calibri"/>
                <a:cs typeface="Calibri"/>
                <a:sym typeface="Calibri"/>
              </a:rPr>
              <a:t>Harshkumar Bhikadiya: 29</a:t>
            </a:r>
            <a:endParaRPr b="1" i="0" sz="3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lt1"/>
                </a:solidFill>
                <a:latin typeface="Calibri"/>
                <a:ea typeface="Calibri"/>
                <a:cs typeface="Calibri"/>
                <a:sym typeface="Calibri"/>
              </a:rPr>
              <a:t>Shivam Bhosale: 30</a:t>
            </a:r>
            <a:endParaRPr b="1" i="0" sz="3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lt1"/>
                </a:solidFill>
                <a:latin typeface="Calibri"/>
                <a:ea typeface="Calibri"/>
                <a:cs typeface="Calibri"/>
                <a:sym typeface="Calibri"/>
              </a:rPr>
              <a:t>Parth Dali: 31</a:t>
            </a:r>
            <a:endParaRPr b="1" i="0" sz="3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3600" u="none" cap="none" strike="noStrike">
                <a:solidFill>
                  <a:schemeClr val="lt1"/>
                </a:solidFill>
                <a:latin typeface="Calibri"/>
                <a:ea typeface="Calibri"/>
                <a:cs typeface="Calibri"/>
                <a:sym typeface="Calibri"/>
              </a:rPr>
              <a:t>Pranav Dalvi: 32</a:t>
            </a:r>
            <a:endParaRPr b="1" i="0" sz="36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br>
              <a:rPr b="0" i="0" lang="en-US" sz="3600" u="none" cap="none" strike="noStrike">
                <a:solidFill>
                  <a:schemeClr val="lt1"/>
                </a:solidFill>
                <a:latin typeface="Calibri"/>
                <a:ea typeface="Calibri"/>
                <a:cs typeface="Calibri"/>
                <a:sym typeface="Calibri"/>
              </a:rPr>
            </a:br>
            <a:endParaRPr b="0" i="0" sz="3600" u="none" cap="none" strike="noStrike">
              <a:solidFill>
                <a:schemeClr val="lt1"/>
              </a:solidFill>
              <a:latin typeface="Calibri"/>
              <a:ea typeface="Calibri"/>
              <a:cs typeface="Calibri"/>
              <a:sym typeface="Calibri"/>
            </a:endParaRPr>
          </a:p>
        </p:txBody>
      </p:sp>
      <p:sp>
        <p:nvSpPr>
          <p:cNvPr id="93" name="Google Shape;93;p2"/>
          <p:cNvSpPr txBox="1"/>
          <p:nvPr/>
        </p:nvSpPr>
        <p:spPr>
          <a:xfrm>
            <a:off x="759729" y="4812975"/>
            <a:ext cx="6840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alibri"/>
                <a:ea typeface="Calibri"/>
                <a:cs typeface="Calibri"/>
                <a:sym typeface="Calibri"/>
              </a:rPr>
              <a:t>Class :  TE IT                Div: 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79" name="Shape 179"/>
        <p:cNvGrpSpPr/>
        <p:nvPr/>
      </p:nvGrpSpPr>
      <p:grpSpPr>
        <a:xfrm>
          <a:off x="0" y="0"/>
          <a:ext cx="0" cy="0"/>
          <a:chOff x="0" y="0"/>
          <a:chExt cx="0" cy="0"/>
        </a:xfrm>
      </p:grpSpPr>
      <p:sp>
        <p:nvSpPr>
          <p:cNvPr id="180" name="Google Shape;180;g12399fe0334_3_7"/>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2399fe0334_3_7"/>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2399fe0334_3_7"/>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2399fe0334_3_7"/>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4" name="Google Shape;184;g12399fe0334_3_7"/>
          <p:cNvPicPr preferRelativeResize="0"/>
          <p:nvPr/>
        </p:nvPicPr>
        <p:blipFill rotWithShape="1">
          <a:blip r:embed="rId3">
            <a:alphaModFix/>
          </a:blip>
          <a:srcRect b="0" l="0" r="0" t="0"/>
          <a:stretch/>
        </p:blipFill>
        <p:spPr>
          <a:xfrm>
            <a:off x="2146675" y="1740875"/>
            <a:ext cx="12242376" cy="6465500"/>
          </a:xfrm>
          <a:prstGeom prst="rect">
            <a:avLst/>
          </a:prstGeom>
          <a:noFill/>
          <a:ln cap="flat" cmpd="sng" w="9525">
            <a:solidFill>
              <a:srgbClr val="000000"/>
            </a:solidFill>
            <a:prstDash val="solid"/>
            <a:round/>
            <a:headEnd len="sm" w="sm" type="none"/>
            <a:tailEnd len="sm" w="sm" type="none"/>
          </a:ln>
        </p:spPr>
      </p:pic>
      <p:sp>
        <p:nvSpPr>
          <p:cNvPr id="185" name="Google Shape;185;g12399fe0334_3_7"/>
          <p:cNvSpPr txBox="1"/>
          <p:nvPr/>
        </p:nvSpPr>
        <p:spPr>
          <a:xfrm>
            <a:off x="4440325" y="421925"/>
            <a:ext cx="7875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Times New Roman"/>
                <a:ea typeface="Times New Roman"/>
                <a:cs typeface="Times New Roman"/>
                <a:sym typeface="Times New Roman"/>
              </a:rPr>
              <a:t>Results and Discussion</a:t>
            </a:r>
            <a:endParaRPr b="0" i="0" sz="6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89" name="Shape 189"/>
        <p:cNvGrpSpPr/>
        <p:nvPr/>
      </p:nvGrpSpPr>
      <p:grpSpPr>
        <a:xfrm>
          <a:off x="0" y="0"/>
          <a:ext cx="0" cy="0"/>
          <a:chOff x="0" y="0"/>
          <a:chExt cx="0" cy="0"/>
        </a:xfrm>
      </p:grpSpPr>
      <p:sp>
        <p:nvSpPr>
          <p:cNvPr id="190" name="Google Shape;190;g12399fe0334_3_0"/>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2399fe0334_3_0"/>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12399fe0334_3_0"/>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2399fe0334_3_0"/>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4" name="Google Shape;194;g12399fe0334_3_0"/>
          <p:cNvPicPr preferRelativeResize="0"/>
          <p:nvPr/>
        </p:nvPicPr>
        <p:blipFill rotWithShape="1">
          <a:blip r:embed="rId3">
            <a:alphaModFix/>
          </a:blip>
          <a:srcRect b="0" l="0" r="0" t="0"/>
          <a:stretch/>
        </p:blipFill>
        <p:spPr>
          <a:xfrm>
            <a:off x="1953000" y="1775550"/>
            <a:ext cx="12449602" cy="6335024"/>
          </a:xfrm>
          <a:prstGeom prst="rect">
            <a:avLst/>
          </a:prstGeom>
          <a:noFill/>
          <a:ln cap="flat" cmpd="sng" w="9525">
            <a:solidFill>
              <a:srgbClr val="000000"/>
            </a:solidFill>
            <a:prstDash val="solid"/>
            <a:round/>
            <a:headEnd len="sm" w="sm" type="none"/>
            <a:tailEnd len="sm" w="sm" type="none"/>
          </a:ln>
        </p:spPr>
      </p:pic>
      <p:sp>
        <p:nvSpPr>
          <p:cNvPr id="195" name="Google Shape;195;g12399fe0334_3_0"/>
          <p:cNvSpPr txBox="1"/>
          <p:nvPr/>
        </p:nvSpPr>
        <p:spPr>
          <a:xfrm>
            <a:off x="4681375" y="535875"/>
            <a:ext cx="7343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Times New Roman"/>
                <a:ea typeface="Times New Roman"/>
                <a:cs typeface="Times New Roman"/>
                <a:sym typeface="Times New Roman"/>
              </a:rPr>
              <a:t>Results and Discussion</a:t>
            </a:r>
            <a:endParaRPr b="0" i="0" sz="6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99" name="Shape 199"/>
        <p:cNvGrpSpPr/>
        <p:nvPr/>
      </p:nvGrpSpPr>
      <p:grpSpPr>
        <a:xfrm>
          <a:off x="0" y="0"/>
          <a:ext cx="0" cy="0"/>
          <a:chOff x="0" y="0"/>
          <a:chExt cx="0" cy="0"/>
        </a:xfrm>
      </p:grpSpPr>
      <p:sp>
        <p:nvSpPr>
          <p:cNvPr id="200" name="Google Shape;200;g12399fe0334_2_11"/>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2399fe0334_2_11"/>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12399fe0334_2_11"/>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12399fe0334_2_11"/>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2399fe0334_2_11"/>
          <p:cNvSpPr txBox="1"/>
          <p:nvPr/>
        </p:nvSpPr>
        <p:spPr>
          <a:xfrm>
            <a:off x="1597700" y="2366825"/>
            <a:ext cx="13782900" cy="6149100"/>
          </a:xfrm>
          <a:prstGeom prst="rect">
            <a:avLst/>
          </a:prstGeom>
          <a:noFill/>
          <a:ln>
            <a:noFill/>
          </a:ln>
        </p:spPr>
        <p:txBody>
          <a:bodyPr anchorCtr="0" anchor="t" bIns="91425" lIns="91425" spcFirstLastPara="1" rIns="91425" wrap="square" tIns="91425">
            <a:spAutoFit/>
          </a:bodyPr>
          <a:lstStyle/>
          <a:p>
            <a:pPr indent="-425450" lvl="0" marL="457200" marR="0" rtl="0" algn="just">
              <a:lnSpc>
                <a:spcPct val="115000"/>
              </a:lnSpc>
              <a:spcBef>
                <a:spcPts val="0"/>
              </a:spcBef>
              <a:spcAft>
                <a:spcPts val="0"/>
              </a:spcAft>
              <a:buClr>
                <a:schemeClr val="dk1"/>
              </a:buClr>
              <a:buSzPts val="3100"/>
              <a:buFont typeface="Times New Roman"/>
              <a:buChar char="●"/>
            </a:pPr>
            <a:r>
              <a:rPr b="0" i="0" lang="en-US" sz="3100" u="none" cap="none" strike="noStrike">
                <a:solidFill>
                  <a:schemeClr val="dk1"/>
                </a:solidFill>
                <a:highlight>
                  <a:schemeClr val="lt1"/>
                </a:highlight>
                <a:latin typeface="Times New Roman"/>
                <a:ea typeface="Times New Roman"/>
                <a:cs typeface="Times New Roman"/>
                <a:sym typeface="Times New Roman"/>
              </a:rPr>
              <a:t>In this project, we used linear regression for evaluating individual health insurance data. The predicted premiums from this model was compared with actual premiums to compare the accuracy of the model.</a:t>
            </a:r>
            <a:endParaRPr b="0" i="0" sz="3100" u="none" cap="none" strike="noStrike">
              <a:solidFill>
                <a:schemeClr val="dk1"/>
              </a:solidFill>
              <a:highlight>
                <a:schemeClr val="lt1"/>
              </a:highlight>
              <a:latin typeface="Times New Roman"/>
              <a:ea typeface="Times New Roman"/>
              <a:cs typeface="Times New Roman"/>
              <a:sym typeface="Times New Roman"/>
            </a:endParaRPr>
          </a:p>
          <a:p>
            <a:pPr indent="-425450" lvl="0" marL="457200" marR="0" rtl="0" algn="just">
              <a:lnSpc>
                <a:spcPct val="115000"/>
              </a:lnSpc>
              <a:spcBef>
                <a:spcPts val="0"/>
              </a:spcBef>
              <a:spcAft>
                <a:spcPts val="0"/>
              </a:spcAft>
              <a:buClr>
                <a:schemeClr val="dk1"/>
              </a:buClr>
              <a:buSzPts val="3100"/>
              <a:buFont typeface="Times New Roman"/>
              <a:buChar char="●"/>
            </a:pPr>
            <a:r>
              <a:rPr b="0" i="0" lang="en-US" sz="3100" u="none" cap="none" strike="noStrike">
                <a:solidFill>
                  <a:schemeClr val="dk1"/>
                </a:solidFill>
                <a:highlight>
                  <a:schemeClr val="lt1"/>
                </a:highlight>
                <a:latin typeface="Times New Roman"/>
                <a:ea typeface="Times New Roman"/>
                <a:cs typeface="Times New Roman"/>
                <a:sym typeface="Times New Roman"/>
              </a:rPr>
              <a:t>Various factors were used and their effect on predicted amount was examined. It was observed that a person’s age and smoking status affects the recommendation most. </a:t>
            </a:r>
            <a:endParaRPr b="0" i="0" sz="3100" u="none" cap="none" strike="noStrike">
              <a:solidFill>
                <a:schemeClr val="dk1"/>
              </a:solidFill>
              <a:highlight>
                <a:schemeClr val="lt1"/>
              </a:highlight>
              <a:latin typeface="Times New Roman"/>
              <a:ea typeface="Times New Roman"/>
              <a:cs typeface="Times New Roman"/>
              <a:sym typeface="Times New Roman"/>
            </a:endParaRPr>
          </a:p>
          <a:p>
            <a:pPr indent="-425450" lvl="0" marL="457200" marR="0" rtl="0" algn="just">
              <a:lnSpc>
                <a:spcPct val="115000"/>
              </a:lnSpc>
              <a:spcBef>
                <a:spcPts val="0"/>
              </a:spcBef>
              <a:spcAft>
                <a:spcPts val="0"/>
              </a:spcAft>
              <a:buClr>
                <a:schemeClr val="dk1"/>
              </a:buClr>
              <a:buSzPts val="3100"/>
              <a:buFont typeface="Times New Roman"/>
              <a:buChar char="●"/>
            </a:pPr>
            <a:r>
              <a:rPr b="0" i="0" lang="en-US" sz="3100" u="none" cap="none" strike="noStrike">
                <a:solidFill>
                  <a:schemeClr val="dk1"/>
                </a:solidFill>
                <a:highlight>
                  <a:schemeClr val="lt1"/>
                </a:highlight>
                <a:latin typeface="Times New Roman"/>
                <a:ea typeface="Times New Roman"/>
                <a:cs typeface="Times New Roman"/>
                <a:sym typeface="Times New Roman"/>
              </a:rPr>
              <a:t>Premium amount recommendation focuses on person’s own health rather than other company’s insurance terms and conditions. The models can be applied to the data collected in coming years to recommend the premium. This can help not only people but also insurance companies to work in tandem for better and more health centric insurance amount.</a:t>
            </a:r>
            <a:endParaRPr b="0" i="0" sz="3100" u="none" cap="none" strike="noStrike">
              <a:solidFill>
                <a:schemeClr val="dk1"/>
              </a:solidFill>
              <a:highlight>
                <a:schemeClr val="lt1"/>
              </a:highlight>
              <a:latin typeface="Times New Roman"/>
              <a:ea typeface="Times New Roman"/>
              <a:cs typeface="Times New Roman"/>
              <a:sym typeface="Times New Roman"/>
            </a:endParaRPr>
          </a:p>
        </p:txBody>
      </p:sp>
      <p:sp>
        <p:nvSpPr>
          <p:cNvPr id="205" name="Google Shape;205;g12399fe0334_2_11"/>
          <p:cNvSpPr txBox="1"/>
          <p:nvPr/>
        </p:nvSpPr>
        <p:spPr>
          <a:xfrm>
            <a:off x="6060400" y="870450"/>
            <a:ext cx="3931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Times New Roman"/>
                <a:ea typeface="Times New Roman"/>
                <a:cs typeface="Times New Roman"/>
                <a:sym typeface="Times New Roman"/>
              </a:rPr>
              <a:t>Conclusion</a:t>
            </a:r>
            <a:endParaRPr b="0" i="0" sz="6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209" name="Shape 209"/>
        <p:cNvGrpSpPr/>
        <p:nvPr/>
      </p:nvGrpSpPr>
      <p:grpSpPr>
        <a:xfrm>
          <a:off x="0" y="0"/>
          <a:ext cx="0" cy="0"/>
          <a:chOff x="0" y="0"/>
          <a:chExt cx="0" cy="0"/>
        </a:xfrm>
      </p:grpSpPr>
      <p:sp>
        <p:nvSpPr>
          <p:cNvPr id="210" name="Google Shape;210;g12399fe0334_3_63"/>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2399fe0334_3_63"/>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2399fe0334_3_63"/>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2399fe0334_3_63"/>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2399fe0334_3_63"/>
          <p:cNvSpPr txBox="1"/>
          <p:nvPr/>
        </p:nvSpPr>
        <p:spPr>
          <a:xfrm>
            <a:off x="6515100" y="305025"/>
            <a:ext cx="38148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Times New Roman"/>
                <a:ea typeface="Times New Roman"/>
                <a:cs typeface="Times New Roman"/>
                <a:sym typeface="Times New Roman"/>
              </a:rPr>
              <a:t>References</a:t>
            </a:r>
            <a:endParaRPr b="0" i="0" sz="6000" u="none" cap="none" strike="noStrike">
              <a:solidFill>
                <a:srgbClr val="000000"/>
              </a:solidFill>
              <a:latin typeface="Times New Roman"/>
              <a:ea typeface="Times New Roman"/>
              <a:cs typeface="Times New Roman"/>
              <a:sym typeface="Times New Roman"/>
            </a:endParaRPr>
          </a:p>
        </p:txBody>
      </p:sp>
      <p:sp>
        <p:nvSpPr>
          <p:cNvPr id="215" name="Google Shape;215;g12399fe0334_3_63"/>
          <p:cNvSpPr txBox="1"/>
          <p:nvPr/>
        </p:nvSpPr>
        <p:spPr>
          <a:xfrm>
            <a:off x="1135875" y="1832575"/>
            <a:ext cx="15009000" cy="729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[1] Mohamed hanafy, Omar M. A. Mahmoud."Predict Health Insurance Cost by using Machine Learning and DNN Regression Models" International Journal of Innovative Technology and Exploring Engineering (IJITEE)(2021):2278-3075</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[2] Shakhovska, Nataliya, et al. "An ensemble methods for medical insurance costs prediction task." Computers, Materials and Continua 70.2 (2022): 3969-3984.</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[3] Kaggle[online].Available</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https://www.kaggle.com/datasets/awaiskaggler/insurance-csv(Accessed:Jan 23, 2022)</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[4] Researchgate.net.[Online].Available</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https://www.researchgate.net/publication/348559741_Predict_Health_Insurance_Cost_by_using_Machine_Learning_and_DNN_Regression_Models. (Accessed: 24-Jan-2022).</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[5] moneycrashers.[online].Available</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https://www.moneycrashers.com/factors-health-insurance-premium- costs(Accessed:Jan 23, 2022)</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919"/>
        </a:solidFill>
      </p:bgPr>
    </p:bg>
    <p:spTree>
      <p:nvGrpSpPr>
        <p:cNvPr id="97" name="Shape 97"/>
        <p:cNvGrpSpPr/>
        <p:nvPr/>
      </p:nvGrpSpPr>
      <p:grpSpPr>
        <a:xfrm>
          <a:off x="0" y="0"/>
          <a:ext cx="0" cy="0"/>
          <a:chOff x="0" y="0"/>
          <a:chExt cx="0" cy="0"/>
        </a:xfrm>
      </p:grpSpPr>
      <p:sp>
        <p:nvSpPr>
          <p:cNvPr id="98" name="Google Shape;98;p3"/>
          <p:cNvSpPr/>
          <p:nvPr/>
        </p:nvSpPr>
        <p:spPr>
          <a:xfrm rot="-2700000">
            <a:off x="10602289" y="-6328955"/>
            <a:ext cx="8655894" cy="17276940"/>
          </a:xfrm>
          <a:prstGeom prst="rect">
            <a:avLst/>
          </a:prstGeom>
          <a:solidFill>
            <a:srgbClr val="F8FB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rot="-2700000">
            <a:off x="14294067" y="7990262"/>
            <a:ext cx="5930465" cy="607228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rot="-2700000">
            <a:off x="6700899" y="-1340989"/>
            <a:ext cx="57378" cy="6072282"/>
          </a:xfrm>
          <a:prstGeom prst="rect">
            <a:avLst/>
          </a:prstGeom>
          <a:solidFill>
            <a:srgbClr val="F8FB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txBox="1"/>
          <p:nvPr/>
        </p:nvSpPr>
        <p:spPr>
          <a:xfrm>
            <a:off x="762000" y="571500"/>
            <a:ext cx="457200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00FF99"/>
                </a:solidFill>
                <a:latin typeface="Calibri"/>
                <a:ea typeface="Calibri"/>
                <a:cs typeface="Calibri"/>
                <a:sym typeface="Calibri"/>
              </a:rPr>
              <a:t>Index</a:t>
            </a:r>
            <a:endParaRPr b="0" i="0" sz="1400" u="none" cap="none" strike="noStrike">
              <a:solidFill>
                <a:srgbClr val="000000"/>
              </a:solidFill>
              <a:latin typeface="Arial"/>
              <a:ea typeface="Arial"/>
              <a:cs typeface="Arial"/>
              <a:sym typeface="Arial"/>
            </a:endParaRPr>
          </a:p>
        </p:txBody>
      </p:sp>
      <p:sp>
        <p:nvSpPr>
          <p:cNvPr id="102" name="Google Shape;102;p3"/>
          <p:cNvSpPr txBox="1"/>
          <p:nvPr/>
        </p:nvSpPr>
        <p:spPr>
          <a:xfrm>
            <a:off x="762000" y="2170314"/>
            <a:ext cx="5918400" cy="6403200"/>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Literature Review</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Problem statement</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Architectural Diagram</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Methodology</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Implementation</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Results and Discussion</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chemeClr val="lt1"/>
              </a:buClr>
              <a:buSzPts val="4400"/>
              <a:buFont typeface="Arial"/>
              <a:buChar char="•"/>
            </a:pPr>
            <a:r>
              <a:rPr b="0" i="0" lang="en-US" sz="4400" u="none" cap="none" strike="noStrike">
                <a:solidFill>
                  <a:schemeClr val="lt1"/>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06" name="Shape 106"/>
        <p:cNvGrpSpPr/>
        <p:nvPr/>
      </p:nvGrpSpPr>
      <p:grpSpPr>
        <a:xfrm>
          <a:off x="0" y="0"/>
          <a:ext cx="0" cy="0"/>
          <a:chOff x="0" y="0"/>
          <a:chExt cx="0" cy="0"/>
        </a:xfrm>
      </p:grpSpPr>
      <p:sp>
        <p:nvSpPr>
          <p:cNvPr id="107" name="Google Shape;107;p4"/>
          <p:cNvSpPr/>
          <p:nvPr/>
        </p:nvSpPr>
        <p:spPr>
          <a:xfrm rot="-2700000">
            <a:off x="13404779" y="-5141853"/>
            <a:ext cx="6665510" cy="6664206"/>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rot="-2700000">
            <a:off x="-866788" y="8667638"/>
            <a:ext cx="4725548" cy="4724623"/>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rot="-2700000">
            <a:off x="13472213" y="-2300287"/>
            <a:ext cx="57378" cy="607228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rot="-2700000">
            <a:off x="18518683" y="8749507"/>
            <a:ext cx="43907" cy="3580261"/>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txBox="1"/>
          <p:nvPr/>
        </p:nvSpPr>
        <p:spPr>
          <a:xfrm>
            <a:off x="3726925" y="783625"/>
            <a:ext cx="83382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New Roman"/>
                <a:ea typeface="Times New Roman"/>
                <a:cs typeface="Times New Roman"/>
                <a:sym typeface="Times New Roman"/>
              </a:rPr>
              <a:t>Introduction</a:t>
            </a:r>
            <a:endParaRPr b="0" i="0" sz="6000" u="none" cap="none" strike="noStrike">
              <a:solidFill>
                <a:srgbClr val="000000"/>
              </a:solidFill>
              <a:latin typeface="Arial"/>
              <a:ea typeface="Arial"/>
              <a:cs typeface="Arial"/>
              <a:sym typeface="Arial"/>
            </a:endParaRPr>
          </a:p>
        </p:txBody>
      </p:sp>
      <p:sp>
        <p:nvSpPr>
          <p:cNvPr id="112" name="Google Shape;112;p4"/>
          <p:cNvSpPr txBox="1"/>
          <p:nvPr/>
        </p:nvSpPr>
        <p:spPr>
          <a:xfrm>
            <a:off x="733225" y="2611925"/>
            <a:ext cx="14325600" cy="3801900"/>
          </a:xfrm>
          <a:prstGeom prst="rect">
            <a:avLst/>
          </a:prstGeom>
          <a:noFill/>
          <a:ln>
            <a:noFill/>
          </a:ln>
        </p:spPr>
        <p:txBody>
          <a:bodyPr anchorCtr="0" anchor="t" bIns="91425" lIns="91425" spcFirstLastPara="1" rIns="91425" wrap="square" tIns="91425">
            <a:spAutoFit/>
          </a:bodyPr>
          <a:lstStyle/>
          <a:p>
            <a:pPr indent="-457200" lvl="0" marL="457200" marR="0" rtl="0" algn="just">
              <a:lnSpc>
                <a:spcPct val="100000"/>
              </a:lnSpc>
              <a:spcBef>
                <a:spcPts val="0"/>
              </a:spcBef>
              <a:spcAft>
                <a:spcPts val="0"/>
              </a:spcAft>
              <a:buClr>
                <a:srgbClr val="B31166"/>
              </a:buClr>
              <a:buSzPts val="4340"/>
              <a:buFont typeface="Times New Roman"/>
              <a:buChar char="●"/>
            </a:pPr>
            <a:r>
              <a:rPr b="0" i="0" lang="en-US" sz="4700" u="none" cap="none" strike="noStrike">
                <a:solidFill>
                  <a:srgbClr val="3F3F3F"/>
                </a:solidFill>
                <a:latin typeface="Times New Roman"/>
                <a:ea typeface="Times New Roman"/>
                <a:cs typeface="Times New Roman"/>
                <a:sym typeface="Times New Roman"/>
              </a:rPr>
              <a:t>With the constant increasing prices of healthcare in our country, and with the ever-rising instances of diseases, health insurance today is a necessity. </a:t>
            </a:r>
            <a:endParaRPr b="0" i="0" sz="4700" u="none" cap="none" strike="noStrike">
              <a:solidFill>
                <a:srgbClr val="3F3F3F"/>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B31166"/>
              </a:buClr>
              <a:buSzPts val="4340"/>
              <a:buFont typeface="Times New Roman"/>
              <a:buChar char="●"/>
            </a:pPr>
            <a:r>
              <a:rPr b="0" i="0" lang="en-US" sz="4700" u="none" cap="none" strike="noStrike">
                <a:solidFill>
                  <a:srgbClr val="3F3F3F"/>
                </a:solidFill>
                <a:latin typeface="Times New Roman"/>
                <a:ea typeface="Times New Roman"/>
                <a:cs typeface="Times New Roman"/>
                <a:sym typeface="Times New Roman"/>
              </a:rPr>
              <a:t>Health insurance provides people with a much-needed financial backup at times of medical emergencies.</a:t>
            </a:r>
            <a:endParaRPr b="0" i="0" sz="4700" u="none" cap="none" strike="noStrike">
              <a:solidFill>
                <a:srgbClr val="3F3F3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16" name="Shape 116"/>
        <p:cNvGrpSpPr/>
        <p:nvPr/>
      </p:nvGrpSpPr>
      <p:grpSpPr>
        <a:xfrm>
          <a:off x="0" y="0"/>
          <a:ext cx="0" cy="0"/>
          <a:chOff x="0" y="0"/>
          <a:chExt cx="0" cy="0"/>
        </a:xfrm>
      </p:grpSpPr>
      <p:sp>
        <p:nvSpPr>
          <p:cNvPr id="117" name="Google Shape;117;g12399fe0334_5_4"/>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2399fe0334_5_4"/>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12399fe0334_5_4"/>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2399fe0334_5_4"/>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2399fe0334_5_4"/>
          <p:cNvSpPr txBox="1"/>
          <p:nvPr/>
        </p:nvSpPr>
        <p:spPr>
          <a:xfrm>
            <a:off x="3726925" y="783625"/>
            <a:ext cx="83382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Arial"/>
              <a:ea typeface="Arial"/>
              <a:cs typeface="Arial"/>
              <a:sym typeface="Arial"/>
            </a:endParaRPr>
          </a:p>
        </p:txBody>
      </p:sp>
      <p:sp>
        <p:nvSpPr>
          <p:cNvPr id="122" name="Google Shape;122;g12399fe0334_5_4"/>
          <p:cNvSpPr txBox="1"/>
          <p:nvPr/>
        </p:nvSpPr>
        <p:spPr>
          <a:xfrm>
            <a:off x="903925" y="2511475"/>
            <a:ext cx="13984200" cy="8619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Clr>
                <a:srgbClr val="000000"/>
              </a:buClr>
              <a:buSzPts val="4400"/>
              <a:buFont typeface="Arial"/>
              <a:buNone/>
            </a:pPr>
            <a:r>
              <a:t/>
            </a:r>
            <a:endParaRPr b="0" i="0" sz="4400" u="none" cap="none" strike="noStrike">
              <a:solidFill>
                <a:srgbClr val="3F3F3F"/>
              </a:solidFill>
              <a:latin typeface="Times New Roman"/>
              <a:ea typeface="Times New Roman"/>
              <a:cs typeface="Times New Roman"/>
              <a:sym typeface="Times New Roman"/>
            </a:endParaRPr>
          </a:p>
        </p:txBody>
      </p:sp>
      <p:sp>
        <p:nvSpPr>
          <p:cNvPr id="123" name="Google Shape;123;g12399fe0334_5_4"/>
          <p:cNvSpPr txBox="1"/>
          <p:nvPr/>
        </p:nvSpPr>
        <p:spPr>
          <a:xfrm>
            <a:off x="3502675" y="181875"/>
            <a:ext cx="8786700" cy="11082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Times New Roman"/>
                <a:ea typeface="Times New Roman"/>
                <a:cs typeface="Times New Roman"/>
                <a:sym typeface="Times New Roman"/>
              </a:rPr>
              <a:t>Literature Review</a:t>
            </a:r>
            <a:endParaRPr b="0" i="0" sz="6000" u="none" cap="none" strike="noStrike">
              <a:solidFill>
                <a:schemeClr val="dk1"/>
              </a:solidFill>
              <a:latin typeface="Times New Roman"/>
              <a:ea typeface="Times New Roman"/>
              <a:cs typeface="Times New Roman"/>
              <a:sym typeface="Times New Roman"/>
            </a:endParaRPr>
          </a:p>
        </p:txBody>
      </p:sp>
      <p:graphicFrame>
        <p:nvGraphicFramePr>
          <p:cNvPr id="124" name="Google Shape;124;g12399fe0334_5_4"/>
          <p:cNvGraphicFramePr/>
          <p:nvPr/>
        </p:nvGraphicFramePr>
        <p:xfrm>
          <a:off x="988825" y="687325"/>
          <a:ext cx="3000000" cy="3000000"/>
        </p:xfrm>
        <a:graphic>
          <a:graphicData uri="http://schemas.openxmlformats.org/drawingml/2006/table">
            <a:tbl>
              <a:tblPr>
                <a:noFill/>
                <a:tableStyleId>{68E6966D-0EF4-4084-9191-7E763CC1C868}</a:tableStyleId>
              </a:tblPr>
              <a:tblGrid>
                <a:gridCol w="1277125"/>
                <a:gridCol w="4787150"/>
                <a:gridCol w="4721300"/>
                <a:gridCol w="4111325"/>
              </a:tblGrid>
              <a:tr h="871250">
                <a:tc>
                  <a:txBody>
                    <a:bodyPr/>
                    <a:lstStyle/>
                    <a:p>
                      <a:pPr indent="0" lvl="0" marL="0" marR="0" rtl="0" algn="ctr">
                        <a:lnSpc>
                          <a:spcPct val="100000"/>
                        </a:lnSpc>
                        <a:spcBef>
                          <a:spcPts val="0"/>
                        </a:spcBef>
                        <a:spcAft>
                          <a:spcPts val="0"/>
                        </a:spcAft>
                        <a:buClr>
                          <a:srgbClr val="000000"/>
                        </a:buClr>
                        <a:buSzPts val="3000"/>
                        <a:buFont typeface="Arial"/>
                        <a:buNone/>
                      </a:pPr>
                      <a:r>
                        <a:rPr b="1" lang="en-US" sz="3000" u="none" cap="none" strike="noStrike">
                          <a:latin typeface="Times New Roman"/>
                          <a:ea typeface="Times New Roman"/>
                          <a:cs typeface="Times New Roman"/>
                          <a:sym typeface="Times New Roman"/>
                        </a:rPr>
                        <a:t>Sr.No</a:t>
                      </a:r>
                      <a:endParaRPr b="1" sz="3000" u="none" cap="none" strike="noStrike">
                        <a:latin typeface="Times New Roman"/>
                        <a:ea typeface="Times New Roman"/>
                        <a:cs typeface="Times New Roman"/>
                        <a:sym typeface="Times New Roman"/>
                      </a:endParaRPr>
                    </a:p>
                  </a:txBody>
                  <a:tcPr marT="90000" marB="90000" marR="90000" marL="90000"/>
                </a:tc>
                <a:tc>
                  <a:txBody>
                    <a:bodyPr/>
                    <a:lstStyle/>
                    <a:p>
                      <a:pPr indent="0" lvl="0" marL="0" marR="0" rtl="0" algn="ctr">
                        <a:lnSpc>
                          <a:spcPct val="100000"/>
                        </a:lnSpc>
                        <a:spcBef>
                          <a:spcPts val="0"/>
                        </a:spcBef>
                        <a:spcAft>
                          <a:spcPts val="0"/>
                        </a:spcAft>
                        <a:buClr>
                          <a:srgbClr val="000000"/>
                        </a:buClr>
                        <a:buSzPts val="3000"/>
                        <a:buFont typeface="Arial"/>
                        <a:buNone/>
                      </a:pPr>
                      <a:r>
                        <a:rPr b="1" lang="en-US" sz="3000" u="none" cap="none" strike="noStrike">
                          <a:latin typeface="Times New Roman"/>
                          <a:ea typeface="Times New Roman"/>
                          <a:cs typeface="Times New Roman"/>
                          <a:sym typeface="Times New Roman"/>
                        </a:rPr>
                        <a:t>Title</a:t>
                      </a:r>
                      <a:endParaRPr b="1" sz="3000" u="none" cap="none" strike="noStrike">
                        <a:latin typeface="Times New Roman"/>
                        <a:ea typeface="Times New Roman"/>
                        <a:cs typeface="Times New Roman"/>
                        <a:sym typeface="Times New Roman"/>
                      </a:endParaRPr>
                    </a:p>
                  </a:txBody>
                  <a:tcPr marT="90000" marB="90000" marR="90000" marL="90000"/>
                </a:tc>
                <a:tc>
                  <a:txBody>
                    <a:bodyPr/>
                    <a:lstStyle/>
                    <a:p>
                      <a:pPr indent="0" lvl="0" marL="0" marR="0" rtl="0" algn="ctr">
                        <a:lnSpc>
                          <a:spcPct val="100000"/>
                        </a:lnSpc>
                        <a:spcBef>
                          <a:spcPts val="0"/>
                        </a:spcBef>
                        <a:spcAft>
                          <a:spcPts val="0"/>
                        </a:spcAft>
                        <a:buClr>
                          <a:srgbClr val="000000"/>
                        </a:buClr>
                        <a:buSzPts val="3000"/>
                        <a:buFont typeface="Arial"/>
                        <a:buNone/>
                      </a:pPr>
                      <a:r>
                        <a:rPr b="1" lang="en-US" sz="3000" u="none" cap="none" strike="noStrike">
                          <a:latin typeface="Times New Roman"/>
                          <a:ea typeface="Times New Roman"/>
                          <a:cs typeface="Times New Roman"/>
                          <a:sym typeface="Times New Roman"/>
                        </a:rPr>
                        <a:t>Abstract</a:t>
                      </a:r>
                      <a:endParaRPr b="1" sz="3000" u="none" cap="none" strike="noStrike">
                        <a:latin typeface="Times New Roman"/>
                        <a:ea typeface="Times New Roman"/>
                        <a:cs typeface="Times New Roman"/>
                        <a:sym typeface="Times New Roman"/>
                      </a:endParaRPr>
                    </a:p>
                  </a:txBody>
                  <a:tcPr marT="90000" marB="90000" marR="90000" marL="90000"/>
                </a:tc>
                <a:tc>
                  <a:txBody>
                    <a:bodyPr/>
                    <a:lstStyle/>
                    <a:p>
                      <a:pPr indent="0" lvl="0" marL="0" marR="0" rtl="0" algn="ctr">
                        <a:lnSpc>
                          <a:spcPct val="100000"/>
                        </a:lnSpc>
                        <a:spcBef>
                          <a:spcPts val="0"/>
                        </a:spcBef>
                        <a:spcAft>
                          <a:spcPts val="0"/>
                        </a:spcAft>
                        <a:buClr>
                          <a:srgbClr val="000000"/>
                        </a:buClr>
                        <a:buSzPts val="3000"/>
                        <a:buFont typeface="Arial"/>
                        <a:buNone/>
                      </a:pPr>
                      <a:r>
                        <a:rPr b="1" lang="en-US" sz="3000" u="none" cap="none" strike="noStrike">
                          <a:latin typeface="Times New Roman"/>
                          <a:ea typeface="Times New Roman"/>
                          <a:cs typeface="Times New Roman"/>
                          <a:sym typeface="Times New Roman"/>
                        </a:rPr>
                        <a:t>Future Scope</a:t>
                      </a:r>
                      <a:endParaRPr b="1" sz="3000" u="none" cap="none" strike="noStrike">
                        <a:latin typeface="Times New Roman"/>
                        <a:ea typeface="Times New Roman"/>
                        <a:cs typeface="Times New Roman"/>
                        <a:sym typeface="Times New Roman"/>
                      </a:endParaRPr>
                    </a:p>
                  </a:txBody>
                  <a:tcPr marT="90000" marB="90000" marR="90000" marL="90000"/>
                </a:tc>
              </a:tr>
              <a:tr h="3380175">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1.</a:t>
                      </a:r>
                      <a:endParaRPr sz="3000" u="none" cap="none" strike="noStrike">
                        <a:latin typeface="Times New Roman"/>
                        <a:ea typeface="Times New Roman"/>
                        <a:cs typeface="Times New Roman"/>
                        <a:sym typeface="Times New Roman"/>
                      </a:endParaRPr>
                    </a:p>
                  </a:txBody>
                  <a:tcPr marT="90000" marB="90000" marR="90000" marL="90000" anchor="ctr"/>
                </a:tc>
                <a:tc>
                  <a:txBody>
                    <a:bodyPr/>
                    <a:lstStyle/>
                    <a:p>
                      <a:pPr indent="0" lvl="0" marL="0" marR="0" rtl="0" algn="just">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Predict Health Insurance Cost by using Machine Learning and DNN Regression Models</a:t>
                      </a:r>
                      <a:endParaRPr sz="3000" u="none" cap="none" strike="noStrike">
                        <a:latin typeface="Times New Roman"/>
                        <a:ea typeface="Times New Roman"/>
                        <a:cs typeface="Times New Roman"/>
                        <a:sym typeface="Times New Roman"/>
                      </a:endParaRPr>
                    </a:p>
                  </a:txBody>
                  <a:tcPr marT="90000" marB="90000" marR="90000" marL="90000" anchor="ctr"/>
                </a:tc>
                <a:tc>
                  <a:txBody>
                    <a:bodyPr/>
                    <a:lstStyle/>
                    <a:p>
                      <a:pPr indent="0" lvl="0" marL="0" marR="0" rtl="0" algn="just">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The research uses various machine learning regression</a:t>
                      </a:r>
                      <a:endParaRPr sz="30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models and deep neural networks to forecast charges of health insurance based on specific attributes, on medical cost personal data set from Kaggle.com</a:t>
                      </a:r>
                      <a:endParaRPr sz="30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90000" marB="90000" marR="90000" marL="90000" anchor="ctr"/>
                </a:tc>
                <a:tc>
                  <a:txBody>
                    <a:bodyPr/>
                    <a:lstStyle/>
                    <a:p>
                      <a:pPr indent="0" lvl="0" marL="0" marR="0" rtl="0" algn="just">
                        <a:lnSpc>
                          <a:spcPct val="100000"/>
                        </a:lnSpc>
                        <a:spcBef>
                          <a:spcPts val="0"/>
                        </a:spcBef>
                        <a:spcAft>
                          <a:spcPts val="0"/>
                        </a:spcAft>
                        <a:buClr>
                          <a:schemeClr val="dk1"/>
                        </a:buClr>
                        <a:buSzPts val="1100"/>
                        <a:buFont typeface="Arial"/>
                        <a:buNone/>
                      </a:pPr>
                      <a:r>
                        <a:rPr lang="en-US" sz="3000" u="none" cap="none" strike="noStrike">
                          <a:latin typeface="Times New Roman"/>
                          <a:ea typeface="Times New Roman"/>
                          <a:cs typeface="Times New Roman"/>
                          <a:sym typeface="Times New Roman"/>
                        </a:rPr>
                        <a:t>Stochastic gradient boosting can be used in</a:t>
                      </a:r>
                      <a:endParaRPr sz="30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3000" u="none" cap="none" strike="noStrike">
                          <a:latin typeface="Times New Roman"/>
                          <a:ea typeface="Times New Roman"/>
                          <a:cs typeface="Times New Roman"/>
                          <a:sym typeface="Times New Roman"/>
                        </a:rPr>
                        <a:t>the estimation of insurance costs with better performance than other regression models. </a:t>
                      </a:r>
                      <a:endParaRPr sz="30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90000" marB="90000" marR="90000" marL="90000" anchor="ctr"/>
                </a:tc>
              </a:tr>
              <a:tr h="4214100">
                <a:tc>
                  <a:txBody>
                    <a:bodyPr/>
                    <a:lstStyle/>
                    <a:p>
                      <a:pPr indent="0" lvl="0" marL="0" marR="0" rtl="0" algn="ctr">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2.</a:t>
                      </a:r>
                      <a:endParaRPr sz="3000" u="none" cap="none" strike="noStrike">
                        <a:latin typeface="Times New Roman"/>
                        <a:ea typeface="Times New Roman"/>
                        <a:cs typeface="Times New Roman"/>
                        <a:sym typeface="Times New Roman"/>
                      </a:endParaRPr>
                    </a:p>
                  </a:txBody>
                  <a:tcPr marT="90000" marB="90000" marR="90000" marL="90000" anchor="ctr"/>
                </a:tc>
                <a:tc>
                  <a:txBody>
                    <a:bodyPr/>
                    <a:lstStyle/>
                    <a:p>
                      <a:pPr indent="0" lvl="0" marL="0" marR="0" rtl="0" algn="just">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An Ensemble Methods for Medical Insurance Costs Prediction Task</a:t>
                      </a:r>
                      <a:endParaRPr sz="30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400"/>
                        <a:buFont typeface="Arial"/>
                        <a:buNone/>
                      </a:pPr>
                      <a:r>
                        <a:t/>
                      </a:r>
                      <a:endParaRPr sz="3400" u="none" cap="none" strike="noStrike">
                        <a:highlight>
                          <a:srgbClr val="E9E9E9"/>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400"/>
                        <a:buFont typeface="Arial"/>
                        <a:buNone/>
                      </a:pPr>
                      <a:r>
                        <a:t/>
                      </a:r>
                      <a:endParaRPr sz="3400" u="none" cap="none" strike="noStrike">
                        <a:highlight>
                          <a:srgbClr val="E9E9E9"/>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400"/>
                        <a:buFont typeface="Arial"/>
                        <a:buNone/>
                      </a:pPr>
                      <a:r>
                        <a:t/>
                      </a:r>
                      <a:endParaRPr sz="3400" u="none" cap="none" strike="noStrike">
                        <a:highlight>
                          <a:srgbClr val="E9E9E9"/>
                        </a:highlight>
                        <a:latin typeface="Times New Roman"/>
                        <a:ea typeface="Times New Roman"/>
                        <a:cs typeface="Times New Roman"/>
                        <a:sym typeface="Times New Roman"/>
                      </a:endParaRPr>
                    </a:p>
                  </a:txBody>
                  <a:tcPr marT="90000" marB="90000" marR="90000" marL="90000" anchor="b"/>
                </a:tc>
                <a:tc>
                  <a:txBody>
                    <a:bodyPr/>
                    <a:lstStyle/>
                    <a:p>
                      <a:pPr indent="0" lvl="0" marL="0" marR="0" rtl="0" algn="just">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The paper reports three new ensembles of supervised learning predictors for managing medical insurance costs. The open dataset is used for data analysis methods development.</a:t>
                      </a:r>
                      <a:endParaRPr sz="3000" u="none" cap="none" strike="noStrike">
                        <a:latin typeface="Times New Roman"/>
                        <a:ea typeface="Times New Roman"/>
                        <a:cs typeface="Times New Roman"/>
                        <a:sym typeface="Times New Roman"/>
                      </a:endParaRPr>
                    </a:p>
                  </a:txBody>
                  <a:tcPr marT="90000" marB="90000" marR="90000" marL="90000" anchor="ctr"/>
                </a:tc>
                <a:tc>
                  <a:txBody>
                    <a:bodyPr/>
                    <a:lstStyle/>
                    <a:p>
                      <a:pPr indent="0" lvl="0" marL="0" marR="0" rtl="0" algn="just">
                        <a:lnSpc>
                          <a:spcPct val="100000"/>
                        </a:lnSpc>
                        <a:spcBef>
                          <a:spcPts val="0"/>
                        </a:spcBef>
                        <a:spcAft>
                          <a:spcPts val="0"/>
                        </a:spcAft>
                        <a:buClr>
                          <a:srgbClr val="000000"/>
                        </a:buClr>
                        <a:buSzPts val="3000"/>
                        <a:buFont typeface="Arial"/>
                        <a:buNone/>
                      </a:pPr>
                      <a:r>
                        <a:rPr lang="en-US" sz="3000" u="none" cap="none" strike="noStrike">
                          <a:latin typeface="Times New Roman"/>
                          <a:ea typeface="Times New Roman"/>
                          <a:cs typeface="Times New Roman"/>
                          <a:sym typeface="Times New Roman"/>
                        </a:rPr>
                        <a:t>Adding new predictor can improve the predictive accuracy.</a:t>
                      </a:r>
                      <a:endParaRPr sz="3000" u="none" cap="none" strike="noStrike">
                        <a:latin typeface="Times New Roman"/>
                        <a:ea typeface="Times New Roman"/>
                        <a:cs typeface="Times New Roman"/>
                        <a:sym typeface="Times New Roman"/>
                      </a:endParaRPr>
                    </a:p>
                  </a:txBody>
                  <a:tcPr marT="90000" marB="90000" marR="90000" marL="9000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28" name="Shape 128"/>
        <p:cNvGrpSpPr/>
        <p:nvPr/>
      </p:nvGrpSpPr>
      <p:grpSpPr>
        <a:xfrm>
          <a:off x="0" y="0"/>
          <a:ext cx="0" cy="0"/>
          <a:chOff x="0" y="0"/>
          <a:chExt cx="0" cy="0"/>
        </a:xfrm>
      </p:grpSpPr>
      <p:sp>
        <p:nvSpPr>
          <p:cNvPr id="129" name="Google Shape;129;g12399fe0334_3_35"/>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2399fe0334_3_35"/>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12399fe0334_3_35"/>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2399fe0334_3_35"/>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2399fe0334_3_35"/>
          <p:cNvSpPr txBox="1"/>
          <p:nvPr/>
        </p:nvSpPr>
        <p:spPr>
          <a:xfrm>
            <a:off x="4751700" y="794300"/>
            <a:ext cx="676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Times New Roman"/>
                <a:ea typeface="Times New Roman"/>
                <a:cs typeface="Times New Roman"/>
                <a:sym typeface="Times New Roman"/>
              </a:rPr>
              <a:t>Problem Statement</a:t>
            </a:r>
            <a:endParaRPr b="0" i="0" sz="6000" u="none" cap="none" strike="noStrike">
              <a:solidFill>
                <a:srgbClr val="000000"/>
              </a:solidFill>
              <a:latin typeface="Times New Roman"/>
              <a:ea typeface="Times New Roman"/>
              <a:cs typeface="Times New Roman"/>
              <a:sym typeface="Times New Roman"/>
            </a:endParaRPr>
          </a:p>
        </p:txBody>
      </p:sp>
      <p:sp>
        <p:nvSpPr>
          <p:cNvPr id="134" name="Google Shape;134;g12399fe0334_3_35"/>
          <p:cNvSpPr txBox="1"/>
          <p:nvPr/>
        </p:nvSpPr>
        <p:spPr>
          <a:xfrm>
            <a:off x="1504200" y="2564725"/>
            <a:ext cx="13484400" cy="426267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300"/>
              <a:buFont typeface="Arial"/>
              <a:buNone/>
            </a:pPr>
            <a:r>
              <a:rPr b="0" i="0" lang="en-US" sz="5300" u="none" cap="none" strike="noStrike">
                <a:solidFill>
                  <a:srgbClr val="000000"/>
                </a:solidFill>
                <a:latin typeface="Times New Roman"/>
                <a:ea typeface="Times New Roman"/>
                <a:cs typeface="Times New Roman"/>
                <a:sym typeface="Times New Roman"/>
              </a:rPr>
              <a:t>To develop a machine learning model which can recommend the cost of insurance policy which a customer should purchase based on their BMI, age, number of childrens, medical history, and smoking habits.</a:t>
            </a:r>
            <a:endParaRPr b="0" i="0" sz="5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38" name="Shape 138"/>
        <p:cNvGrpSpPr/>
        <p:nvPr/>
      </p:nvGrpSpPr>
      <p:grpSpPr>
        <a:xfrm>
          <a:off x="0" y="0"/>
          <a:ext cx="0" cy="0"/>
          <a:chOff x="0" y="0"/>
          <a:chExt cx="0" cy="0"/>
        </a:xfrm>
      </p:grpSpPr>
      <p:sp>
        <p:nvSpPr>
          <p:cNvPr id="139" name="Google Shape;139;g12399fe0334_3_42"/>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2399fe0334_3_42"/>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2399fe0334_3_42"/>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2399fe0334_3_42"/>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12399fe0334_3_42"/>
          <p:cNvSpPr txBox="1"/>
          <p:nvPr/>
        </p:nvSpPr>
        <p:spPr>
          <a:xfrm>
            <a:off x="3787075" y="743400"/>
            <a:ext cx="8237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D0D0D"/>
                </a:solidFill>
                <a:latin typeface="Times New Roman"/>
                <a:ea typeface="Times New Roman"/>
                <a:cs typeface="Times New Roman"/>
                <a:sym typeface="Times New Roman"/>
              </a:rPr>
              <a:t>Architectural Diagram</a:t>
            </a:r>
            <a:endParaRPr b="0" i="0" sz="6000" u="none" cap="none" strike="noStrike">
              <a:solidFill>
                <a:srgbClr val="0D0D0D"/>
              </a:solidFill>
              <a:latin typeface="Times New Roman"/>
              <a:ea typeface="Times New Roman"/>
              <a:cs typeface="Times New Roman"/>
              <a:sym typeface="Times New Roman"/>
            </a:endParaRPr>
          </a:p>
        </p:txBody>
      </p:sp>
      <p:pic>
        <p:nvPicPr>
          <p:cNvPr id="144" name="Google Shape;144;g12399fe0334_3_42"/>
          <p:cNvPicPr preferRelativeResize="0"/>
          <p:nvPr/>
        </p:nvPicPr>
        <p:blipFill rotWithShape="1">
          <a:blip r:embed="rId3">
            <a:alphaModFix/>
          </a:blip>
          <a:srcRect b="0" l="0" r="0" t="0"/>
          <a:stretch/>
        </p:blipFill>
        <p:spPr>
          <a:xfrm>
            <a:off x="2331975" y="3034149"/>
            <a:ext cx="13118025" cy="3279500"/>
          </a:xfrm>
          <a:prstGeom prst="rect">
            <a:avLst/>
          </a:prstGeom>
          <a:noFill/>
          <a:ln>
            <a:noFill/>
          </a:ln>
        </p:spPr>
      </p:pic>
      <p:graphicFrame>
        <p:nvGraphicFramePr>
          <p:cNvPr id="145" name="Google Shape;145;g12399fe0334_3_42"/>
          <p:cNvGraphicFramePr/>
          <p:nvPr/>
        </p:nvGraphicFramePr>
        <p:xfrm>
          <a:off x="11669486" y="8157029"/>
          <a:ext cx="3000000" cy="3000000"/>
        </p:xfrm>
        <a:graphic>
          <a:graphicData uri="http://schemas.openxmlformats.org/drawingml/2006/table">
            <a:tbl>
              <a:tblPr>
                <a:noFill/>
                <a:tableStyleId>{FC946A25-F7BB-49B0-AD58-855D85AF90AD}</a:tableStyleId>
              </a:tblPr>
              <a:tblGrid>
                <a:gridCol w="208275"/>
              </a:tblGrid>
              <a:tr h="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49" name="Shape 149"/>
        <p:cNvGrpSpPr/>
        <p:nvPr/>
      </p:nvGrpSpPr>
      <p:grpSpPr>
        <a:xfrm>
          <a:off x="0" y="0"/>
          <a:ext cx="0" cy="0"/>
          <a:chOff x="0" y="0"/>
          <a:chExt cx="0" cy="0"/>
        </a:xfrm>
      </p:grpSpPr>
      <p:sp>
        <p:nvSpPr>
          <p:cNvPr id="150" name="Google Shape;150;g12399fe0334_3_28"/>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2399fe0334_3_28"/>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2399fe0334_3_28"/>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2399fe0334_3_28"/>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g12399fe0334_3_28"/>
          <p:cNvPicPr preferRelativeResize="0"/>
          <p:nvPr/>
        </p:nvPicPr>
        <p:blipFill rotWithShape="1">
          <a:blip r:embed="rId3">
            <a:alphaModFix/>
          </a:blip>
          <a:srcRect b="0" l="0" r="0" t="0"/>
          <a:stretch/>
        </p:blipFill>
        <p:spPr>
          <a:xfrm>
            <a:off x="1498575" y="1894025"/>
            <a:ext cx="12972342" cy="5542125"/>
          </a:xfrm>
          <a:prstGeom prst="rect">
            <a:avLst/>
          </a:prstGeom>
          <a:noFill/>
          <a:ln>
            <a:noFill/>
          </a:ln>
        </p:spPr>
      </p:pic>
      <p:sp>
        <p:nvSpPr>
          <p:cNvPr id="155" name="Google Shape;155;g12399fe0334_3_28"/>
          <p:cNvSpPr txBox="1"/>
          <p:nvPr/>
        </p:nvSpPr>
        <p:spPr>
          <a:xfrm>
            <a:off x="5356150" y="453800"/>
            <a:ext cx="5373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D0D0D"/>
                </a:solidFill>
                <a:latin typeface="Times New Roman"/>
                <a:ea typeface="Times New Roman"/>
                <a:cs typeface="Times New Roman"/>
                <a:sym typeface="Times New Roman"/>
              </a:rPr>
              <a:t>Methodology</a:t>
            </a:r>
            <a:endParaRPr b="0" i="0" sz="6000" u="none" cap="none" strike="noStrike">
              <a:solidFill>
                <a:srgbClr val="0D0D0D"/>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59" name="Shape 159"/>
        <p:cNvGrpSpPr/>
        <p:nvPr/>
      </p:nvGrpSpPr>
      <p:grpSpPr>
        <a:xfrm>
          <a:off x="0" y="0"/>
          <a:ext cx="0" cy="0"/>
          <a:chOff x="0" y="0"/>
          <a:chExt cx="0" cy="0"/>
        </a:xfrm>
      </p:grpSpPr>
      <p:sp>
        <p:nvSpPr>
          <p:cNvPr id="160" name="Google Shape;160;g12399fe0334_3_21"/>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2399fe0334_3_21"/>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2399fe0334_3_21"/>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12399fe0334_3_21"/>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2399fe0334_3_21"/>
          <p:cNvSpPr txBox="1"/>
          <p:nvPr/>
        </p:nvSpPr>
        <p:spPr>
          <a:xfrm>
            <a:off x="1860925" y="1975700"/>
            <a:ext cx="10817100" cy="614524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4700"/>
              <a:buFont typeface="Arial"/>
              <a:buNone/>
            </a:pPr>
            <a:r>
              <a:rPr b="0" i="0" lang="en-US" sz="4700" u="none" cap="none" strike="noStrike">
                <a:solidFill>
                  <a:schemeClr val="dk1"/>
                </a:solidFill>
                <a:latin typeface="Times New Roman"/>
                <a:ea typeface="Times New Roman"/>
                <a:cs typeface="Times New Roman"/>
                <a:sym typeface="Times New Roman"/>
              </a:rPr>
              <a:t>1.Dataset details</a:t>
            </a:r>
            <a:endParaRPr b="0" i="0" sz="4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4700"/>
              <a:buFont typeface="Arial"/>
              <a:buNone/>
            </a:pPr>
            <a:r>
              <a:rPr b="0" i="0" lang="en-US" sz="4700" u="none" cap="none" strike="noStrike">
                <a:solidFill>
                  <a:schemeClr val="dk1"/>
                </a:solidFill>
                <a:latin typeface="Times New Roman"/>
                <a:ea typeface="Times New Roman"/>
                <a:cs typeface="Times New Roman"/>
                <a:sym typeface="Times New Roman"/>
              </a:rPr>
              <a:t>   The attributes of dataset are :</a:t>
            </a:r>
            <a:endParaRPr b="0" i="0" sz="4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4700"/>
              <a:buFont typeface="Arial"/>
              <a:buNone/>
            </a:pPr>
            <a:r>
              <a:rPr b="0" i="0" lang="en-US" sz="4700" u="none" cap="none" strike="noStrike">
                <a:solidFill>
                  <a:schemeClr val="dk1"/>
                </a:solidFill>
                <a:latin typeface="Times New Roman"/>
                <a:ea typeface="Times New Roman"/>
                <a:cs typeface="Times New Roman"/>
                <a:sym typeface="Times New Roman"/>
              </a:rPr>
              <a:t>   Age,sex,BMI,children,smoker.</a:t>
            </a:r>
            <a:endParaRPr b="0" i="0" sz="4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4700"/>
              <a:buFont typeface="Arial"/>
              <a:buNone/>
            </a:pPr>
            <a:r>
              <a:rPr b="0" i="0" lang="en-US" sz="4700" u="none" cap="none" strike="noStrike">
                <a:solidFill>
                  <a:schemeClr val="dk1"/>
                </a:solidFill>
                <a:latin typeface="Times New Roman"/>
                <a:ea typeface="Times New Roman"/>
                <a:cs typeface="Times New Roman"/>
                <a:sym typeface="Times New Roman"/>
              </a:rPr>
              <a:t>2. Algorithm</a:t>
            </a:r>
            <a:endParaRPr b="0" i="0" sz="4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4700"/>
              <a:buFont typeface="Arial"/>
              <a:buNone/>
            </a:pPr>
            <a:r>
              <a:rPr b="0" i="0" lang="en-US" sz="4700" u="none" cap="none" strike="noStrike">
                <a:solidFill>
                  <a:schemeClr val="dk1"/>
                </a:solidFill>
                <a:latin typeface="Times New Roman"/>
                <a:ea typeface="Times New Roman"/>
                <a:cs typeface="Times New Roman"/>
                <a:sym typeface="Times New Roman"/>
              </a:rPr>
              <a:t>    Linear Regression algorithm was used.</a:t>
            </a:r>
            <a:endParaRPr b="0" i="0" sz="4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4700"/>
              <a:buFont typeface="Arial"/>
              <a:buNone/>
            </a:pPr>
            <a:r>
              <a:rPr b="0" i="0" lang="en-US" sz="4700" u="none" cap="none" strike="noStrike">
                <a:solidFill>
                  <a:schemeClr val="dk1"/>
                </a:solidFill>
                <a:latin typeface="Times New Roman"/>
                <a:ea typeface="Times New Roman"/>
                <a:cs typeface="Times New Roman"/>
                <a:sym typeface="Times New Roman"/>
              </a:rPr>
              <a:t>3.Performance metrics</a:t>
            </a:r>
            <a:endParaRPr b="0" i="0" sz="4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rgbClr val="000000"/>
              </a:buClr>
              <a:buSzPts val="4700"/>
              <a:buFont typeface="Arial"/>
              <a:buNone/>
            </a:pPr>
            <a:r>
              <a:rPr b="0" i="0" lang="en-US" sz="4700" u="none" cap="none" strike="noStrike">
                <a:solidFill>
                  <a:schemeClr val="dk1"/>
                </a:solidFill>
                <a:latin typeface="Times New Roman"/>
                <a:ea typeface="Times New Roman"/>
                <a:cs typeface="Times New Roman"/>
                <a:sym typeface="Times New Roman"/>
              </a:rPr>
              <a:t>   R-squared value</a:t>
            </a:r>
            <a:endParaRPr b="0" i="0" sz="4700" u="none" cap="none" strike="noStrike">
              <a:solidFill>
                <a:schemeClr val="dk1"/>
              </a:solidFill>
              <a:latin typeface="Arial"/>
              <a:ea typeface="Arial"/>
              <a:cs typeface="Arial"/>
              <a:sym typeface="Arial"/>
            </a:endParaRPr>
          </a:p>
        </p:txBody>
      </p:sp>
      <p:sp>
        <p:nvSpPr>
          <p:cNvPr id="165" name="Google Shape;165;g12399fe0334_3_21"/>
          <p:cNvSpPr txBox="1"/>
          <p:nvPr/>
        </p:nvSpPr>
        <p:spPr>
          <a:xfrm>
            <a:off x="5545750" y="554600"/>
            <a:ext cx="5061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Times New Roman"/>
                <a:ea typeface="Times New Roman"/>
                <a:cs typeface="Times New Roman"/>
                <a:sym typeface="Times New Roman"/>
              </a:rPr>
              <a:t>Implementation</a:t>
            </a:r>
            <a:endParaRPr b="0" i="0" sz="6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BFD"/>
        </a:solidFill>
      </p:bgPr>
    </p:bg>
    <p:spTree>
      <p:nvGrpSpPr>
        <p:cNvPr id="169" name="Shape 169"/>
        <p:cNvGrpSpPr/>
        <p:nvPr/>
      </p:nvGrpSpPr>
      <p:grpSpPr>
        <a:xfrm>
          <a:off x="0" y="0"/>
          <a:ext cx="0" cy="0"/>
          <a:chOff x="0" y="0"/>
          <a:chExt cx="0" cy="0"/>
        </a:xfrm>
      </p:grpSpPr>
      <p:sp>
        <p:nvSpPr>
          <p:cNvPr id="170" name="Google Shape;170;g12399fe0334_3_14"/>
          <p:cNvSpPr/>
          <p:nvPr/>
        </p:nvSpPr>
        <p:spPr>
          <a:xfrm rot="-2700000">
            <a:off x="13404811" y="-5141909"/>
            <a:ext cx="6665613" cy="6664340"/>
          </a:xfrm>
          <a:prstGeom prst="rect">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2399fe0334_3_14"/>
          <p:cNvSpPr/>
          <p:nvPr/>
        </p:nvSpPr>
        <p:spPr>
          <a:xfrm rot="-2700000">
            <a:off x="-866781" y="8667674"/>
            <a:ext cx="4725453" cy="4724605"/>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2399fe0334_3_14"/>
          <p:cNvSpPr/>
          <p:nvPr/>
        </p:nvSpPr>
        <p:spPr>
          <a:xfrm rot="-2700000">
            <a:off x="13472302" y="-2300282"/>
            <a:ext cx="57276" cy="6072492"/>
          </a:xfrm>
          <a:prstGeom prst="rect">
            <a:avLst/>
          </a:prstGeom>
          <a:solidFill>
            <a:srgbClr val="00E1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2399fe0334_3_14"/>
          <p:cNvSpPr/>
          <p:nvPr/>
        </p:nvSpPr>
        <p:spPr>
          <a:xfrm rot="-2700000">
            <a:off x="18518750" y="8749565"/>
            <a:ext cx="43699" cy="3580364"/>
          </a:xfrm>
          <a:prstGeom prst="rect">
            <a:avLst/>
          </a:prstGeom>
          <a:solidFill>
            <a:srgbClr val="044F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g12399fe0334_3_14"/>
          <p:cNvPicPr preferRelativeResize="0"/>
          <p:nvPr/>
        </p:nvPicPr>
        <p:blipFill rotWithShape="1">
          <a:blip r:embed="rId3">
            <a:alphaModFix/>
          </a:blip>
          <a:srcRect b="0" l="0" r="0" t="0"/>
          <a:stretch/>
        </p:blipFill>
        <p:spPr>
          <a:xfrm>
            <a:off x="2368900" y="2041075"/>
            <a:ext cx="12281026" cy="6537100"/>
          </a:xfrm>
          <a:prstGeom prst="rect">
            <a:avLst/>
          </a:prstGeom>
          <a:noFill/>
          <a:ln cap="flat" cmpd="sng" w="9525">
            <a:solidFill>
              <a:srgbClr val="000000"/>
            </a:solidFill>
            <a:prstDash val="solid"/>
            <a:round/>
            <a:headEnd len="sm" w="sm" type="none"/>
            <a:tailEnd len="sm" w="sm" type="none"/>
          </a:ln>
        </p:spPr>
      </p:pic>
      <p:sp>
        <p:nvSpPr>
          <p:cNvPr id="175" name="Google Shape;175;g12399fe0334_3_14"/>
          <p:cNvSpPr txBox="1"/>
          <p:nvPr/>
        </p:nvSpPr>
        <p:spPr>
          <a:xfrm>
            <a:off x="3787075" y="542475"/>
            <a:ext cx="8237700" cy="1108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6000"/>
              <a:buFont typeface="Arial"/>
              <a:buNone/>
            </a:pPr>
            <a:r>
              <a:rPr b="0" i="0" lang="en-US" sz="6000" u="none" cap="none" strike="noStrike">
                <a:solidFill>
                  <a:srgbClr val="0D0D0D"/>
                </a:solidFill>
                <a:latin typeface="Times New Roman"/>
                <a:ea typeface="Times New Roman"/>
                <a:cs typeface="Times New Roman"/>
                <a:sym typeface="Times New Roman"/>
              </a:rPr>
              <a:t>Results and Discussion</a:t>
            </a:r>
            <a:endParaRPr b="0" i="0" sz="60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VJADHAV</dc:creator>
</cp:coreProperties>
</file>