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b547969b6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b547969b6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547969b6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547969b6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b547969b6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b547969b6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b29b371b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b29b371b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21e3026d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21e3026d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21e3026dc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21e3026dc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21e3026dc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21e3026dc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b21e3026dc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b21e3026dc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21e3026dc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b21e3026dc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21e3026dc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21e3026dc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547969b6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b547969b6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547969b6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547969b6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parthdavework/FinanceAnlysisViaScrapping/blob/main/WebScraping/web_scraping.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parthdavework/FinanceAnlysisViaScrapping/blob/main/search_store_stock/search_stock.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parthdavework/FinanceAnlysisViaScrapping/tree/main/data_stora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Finance 101</a:t>
            </a:r>
            <a:endParaRPr/>
          </a:p>
        </p:txBody>
      </p:sp>
      <p:sp>
        <p:nvSpPr>
          <p:cNvPr id="135" name="Google Shape;135;p13"/>
          <p:cNvSpPr txBox="1"/>
          <p:nvPr>
            <p:ph idx="1" type="subTitle"/>
          </p:nvPr>
        </p:nvSpPr>
        <p:spPr>
          <a:xfrm>
            <a:off x="5083950" y="3496225"/>
            <a:ext cx="3470700" cy="137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t>Presented By:-</a:t>
            </a:r>
            <a:endParaRPr b="1" sz="1100"/>
          </a:p>
          <a:p>
            <a:pPr indent="0" lvl="0" marL="0" rtl="0" algn="l">
              <a:spcBef>
                <a:spcPts val="0"/>
              </a:spcBef>
              <a:spcAft>
                <a:spcPts val="0"/>
              </a:spcAft>
              <a:buNone/>
            </a:pPr>
            <a:r>
              <a:rPr lang="en-GB" sz="1100"/>
              <a:t>Parth Dave(100873777)</a:t>
            </a:r>
            <a:endParaRPr sz="1100"/>
          </a:p>
          <a:p>
            <a:pPr indent="0" lvl="0" marL="0" rtl="0" algn="l">
              <a:spcBef>
                <a:spcPts val="0"/>
              </a:spcBef>
              <a:spcAft>
                <a:spcPts val="0"/>
              </a:spcAft>
              <a:buNone/>
            </a:pPr>
            <a:r>
              <a:rPr lang="en-GB" sz="1100"/>
              <a:t>Tahseen Siddiqi(100889810) </a:t>
            </a:r>
            <a:endParaRPr sz="1100"/>
          </a:p>
          <a:p>
            <a:pPr indent="0" lvl="0" marL="0" rtl="0" algn="l">
              <a:spcBef>
                <a:spcPts val="0"/>
              </a:spcBef>
              <a:spcAft>
                <a:spcPts val="0"/>
              </a:spcAft>
              <a:buNone/>
            </a:pPr>
            <a:r>
              <a:rPr lang="en-GB" sz="1100"/>
              <a:t>Mikhil Lal(100863785)</a:t>
            </a:r>
            <a:endParaRPr sz="1100"/>
          </a:p>
          <a:p>
            <a:pPr indent="0" lvl="0" marL="0" rtl="0" algn="l">
              <a:spcBef>
                <a:spcPts val="0"/>
              </a:spcBef>
              <a:spcAft>
                <a:spcPts val="0"/>
              </a:spcAft>
              <a:buNone/>
            </a:pPr>
            <a:r>
              <a:rPr lang="en-GB" sz="1100"/>
              <a:t>Yashika Goel(100848238)</a:t>
            </a:r>
            <a:endParaRPr sz="1100"/>
          </a:p>
          <a:p>
            <a:pPr indent="0" lvl="0" marL="0" rtl="0" algn="l">
              <a:spcBef>
                <a:spcPts val="0"/>
              </a:spcBef>
              <a:spcAft>
                <a:spcPts val="0"/>
              </a:spcAft>
              <a:buNone/>
            </a:pPr>
            <a:r>
              <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75700" y="339250"/>
            <a:ext cx="40857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3600">
                <a:solidFill>
                  <a:srgbClr val="FFFFFF"/>
                </a:solidFill>
                <a:latin typeface="Arial"/>
                <a:ea typeface="Arial"/>
                <a:cs typeface="Arial"/>
                <a:sym typeface="Arial"/>
              </a:rPr>
              <a:t>EDA of stocks</a:t>
            </a:r>
            <a:endParaRPr sz="36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b="1" lang="en-GB" sz="1550">
                <a:solidFill>
                  <a:srgbClr val="FFFFFF"/>
                </a:solidFill>
                <a:latin typeface="Arial"/>
                <a:ea typeface="Arial"/>
                <a:cs typeface="Arial"/>
                <a:sym typeface="Arial"/>
              </a:rPr>
              <a:t>Denison Mines Corp.(DML) </a:t>
            </a:r>
            <a:r>
              <a:rPr lang="en-GB" sz="1550">
                <a:solidFill>
                  <a:srgbClr val="FFFFFF"/>
                </a:solidFill>
                <a:latin typeface="Arial"/>
                <a:ea typeface="Arial"/>
                <a:cs typeface="Arial"/>
                <a:sym typeface="Arial"/>
              </a:rPr>
              <a:t>is a Canadian uranium exploration, development, and production company</a:t>
            </a:r>
            <a:r>
              <a:rPr lang="en-GB" sz="1400">
                <a:solidFill>
                  <a:srgbClr val="FFFFFF"/>
                </a:solidFill>
                <a:latin typeface="Arial"/>
                <a:ea typeface="Arial"/>
                <a:cs typeface="Arial"/>
                <a:sym typeface="Arial"/>
              </a:rPr>
              <a:t>.</a:t>
            </a:r>
            <a:endParaRPr sz="14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55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FFFFFF"/>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p22"/>
          <p:cNvSpPr txBox="1"/>
          <p:nvPr>
            <p:ph idx="1" type="body"/>
          </p:nvPr>
        </p:nvSpPr>
        <p:spPr>
          <a:xfrm>
            <a:off x="458425" y="1883575"/>
            <a:ext cx="4663200" cy="12003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GB" sz="1400">
                <a:solidFill>
                  <a:srgbClr val="FFFFFF"/>
                </a:solidFill>
                <a:latin typeface="Arial"/>
                <a:ea typeface="Arial"/>
                <a:cs typeface="Arial"/>
                <a:sym typeface="Arial"/>
              </a:rPr>
              <a:t>The volume can be seen highest on 29 august 2022. By checking on the price we can see that the prices were peak during this time from the high and low comparison.</a:t>
            </a:r>
            <a:endParaRPr sz="1400">
              <a:solidFill>
                <a:srgbClr val="FFFFFF"/>
              </a:solidFill>
              <a:latin typeface="Arial"/>
              <a:ea typeface="Arial"/>
              <a:cs typeface="Arial"/>
              <a:sym typeface="Arial"/>
            </a:endParaRPr>
          </a:p>
          <a:p>
            <a:pPr indent="0" lvl="0" marL="0" rtl="0" algn="l">
              <a:spcBef>
                <a:spcPts val="500"/>
              </a:spcBef>
              <a:spcAft>
                <a:spcPts val="1200"/>
              </a:spcAft>
              <a:buNone/>
            </a:pPr>
            <a:r>
              <a:t/>
            </a:r>
            <a:endParaRPr sz="1400"/>
          </a:p>
        </p:txBody>
      </p:sp>
      <p:pic>
        <p:nvPicPr>
          <p:cNvPr id="196" name="Google Shape;196;p22"/>
          <p:cNvPicPr preferRelativeResize="0"/>
          <p:nvPr/>
        </p:nvPicPr>
        <p:blipFill>
          <a:blip r:embed="rId3">
            <a:alphaModFix/>
          </a:blip>
          <a:stretch>
            <a:fillRect/>
          </a:stretch>
        </p:blipFill>
        <p:spPr>
          <a:xfrm>
            <a:off x="1079425" y="2800550"/>
            <a:ext cx="6985156" cy="2342950"/>
          </a:xfrm>
          <a:prstGeom prst="rect">
            <a:avLst/>
          </a:prstGeom>
          <a:noFill/>
          <a:ln>
            <a:noFill/>
          </a:ln>
        </p:spPr>
      </p:pic>
      <p:pic>
        <p:nvPicPr>
          <p:cNvPr id="197" name="Google Shape;197;p22"/>
          <p:cNvPicPr preferRelativeResize="0"/>
          <p:nvPr/>
        </p:nvPicPr>
        <p:blipFill>
          <a:blip r:embed="rId4">
            <a:alphaModFix/>
          </a:blip>
          <a:stretch>
            <a:fillRect/>
          </a:stretch>
        </p:blipFill>
        <p:spPr>
          <a:xfrm>
            <a:off x="5524900" y="98075"/>
            <a:ext cx="3314300" cy="2633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75700" y="284750"/>
            <a:ext cx="40857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3600">
                <a:solidFill>
                  <a:srgbClr val="FFFFFF"/>
                </a:solidFill>
                <a:latin typeface="Arial"/>
                <a:ea typeface="Arial"/>
                <a:cs typeface="Arial"/>
                <a:sym typeface="Arial"/>
              </a:rPr>
              <a:t>EDA of stocks</a:t>
            </a:r>
            <a:endParaRPr sz="36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b="1" lang="en-GB" sz="1550">
                <a:solidFill>
                  <a:srgbClr val="FFFFFF"/>
                </a:solidFill>
                <a:latin typeface="Arial"/>
                <a:ea typeface="Arial"/>
                <a:cs typeface="Arial"/>
                <a:sym typeface="Arial"/>
              </a:rPr>
              <a:t>Oncolytics Biotech Inc (ONC) </a:t>
            </a:r>
            <a:r>
              <a:rPr lang="en-GB" sz="1550">
                <a:solidFill>
                  <a:srgbClr val="FFFFFF"/>
                </a:solidFill>
                <a:latin typeface="Arial"/>
                <a:ea typeface="Arial"/>
                <a:cs typeface="Arial"/>
                <a:sym typeface="Arial"/>
              </a:rPr>
              <a:t>is a Canadian company, that is developing a virus called pelareorep for the treatment of solid tumors and hematological malignancies</a:t>
            </a:r>
            <a:endParaRPr sz="155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55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55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FFFFFF"/>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3" name="Google Shape;203;p23"/>
          <p:cNvSpPr txBox="1"/>
          <p:nvPr>
            <p:ph idx="1" type="body"/>
          </p:nvPr>
        </p:nvSpPr>
        <p:spPr>
          <a:xfrm>
            <a:off x="491125" y="1927175"/>
            <a:ext cx="4728600" cy="1026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GB" sz="1400">
                <a:solidFill>
                  <a:srgbClr val="FFFFFF"/>
                </a:solidFill>
                <a:latin typeface="Arial"/>
                <a:ea typeface="Arial"/>
                <a:cs typeface="Arial"/>
                <a:sym typeface="Arial"/>
              </a:rPr>
              <a:t>The volume was highest on the 1</a:t>
            </a:r>
            <a:r>
              <a:rPr baseline="30000" lang="en-GB" sz="1400">
                <a:solidFill>
                  <a:srgbClr val="FFFFFF"/>
                </a:solidFill>
                <a:latin typeface="Arial"/>
                <a:ea typeface="Arial"/>
                <a:cs typeface="Arial"/>
                <a:sym typeface="Arial"/>
              </a:rPr>
              <a:t>st</a:t>
            </a:r>
            <a:r>
              <a:rPr lang="en-GB" sz="1400">
                <a:solidFill>
                  <a:srgbClr val="FFFFFF"/>
                </a:solidFill>
                <a:latin typeface="Arial"/>
                <a:ea typeface="Arial"/>
                <a:cs typeface="Arial"/>
                <a:sym typeface="Arial"/>
              </a:rPr>
              <a:t> of December 2022 and it is clear that the stock price was high during the same period, from the high and low comparison graph.  </a:t>
            </a:r>
            <a:endParaRPr sz="1400">
              <a:solidFill>
                <a:srgbClr val="FFFFFF"/>
              </a:solidFill>
              <a:latin typeface="Arial"/>
              <a:ea typeface="Arial"/>
              <a:cs typeface="Arial"/>
              <a:sym typeface="Arial"/>
            </a:endParaRPr>
          </a:p>
          <a:p>
            <a:pPr indent="0" lvl="0" marL="0" rtl="0" algn="l">
              <a:spcBef>
                <a:spcPts val="500"/>
              </a:spcBef>
              <a:spcAft>
                <a:spcPts val="1200"/>
              </a:spcAft>
              <a:buNone/>
            </a:pPr>
            <a:r>
              <a:t/>
            </a:r>
            <a:endParaRPr sz="1400">
              <a:solidFill>
                <a:srgbClr val="FFFFFF"/>
              </a:solidFill>
              <a:latin typeface="Arial"/>
              <a:ea typeface="Arial"/>
              <a:cs typeface="Arial"/>
              <a:sym typeface="Arial"/>
            </a:endParaRPr>
          </a:p>
        </p:txBody>
      </p:sp>
      <p:pic>
        <p:nvPicPr>
          <p:cNvPr id="204" name="Google Shape;204;p23"/>
          <p:cNvPicPr preferRelativeResize="0"/>
          <p:nvPr/>
        </p:nvPicPr>
        <p:blipFill>
          <a:blip r:embed="rId3">
            <a:alphaModFix/>
          </a:blip>
          <a:stretch>
            <a:fillRect/>
          </a:stretch>
        </p:blipFill>
        <p:spPr>
          <a:xfrm>
            <a:off x="5441575" y="152400"/>
            <a:ext cx="3387625" cy="2550125"/>
          </a:xfrm>
          <a:prstGeom prst="rect">
            <a:avLst/>
          </a:prstGeom>
          <a:noFill/>
          <a:ln>
            <a:noFill/>
          </a:ln>
        </p:spPr>
      </p:pic>
      <p:pic>
        <p:nvPicPr>
          <p:cNvPr id="205" name="Google Shape;205;p23"/>
          <p:cNvPicPr preferRelativeResize="0"/>
          <p:nvPr/>
        </p:nvPicPr>
        <p:blipFill>
          <a:blip r:embed="rId4">
            <a:alphaModFix/>
          </a:blip>
          <a:stretch>
            <a:fillRect/>
          </a:stretch>
        </p:blipFill>
        <p:spPr>
          <a:xfrm>
            <a:off x="1054800" y="2767900"/>
            <a:ext cx="7099051" cy="237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75700" y="284750"/>
            <a:ext cx="40857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3600">
                <a:solidFill>
                  <a:srgbClr val="FFFFFF"/>
                </a:solidFill>
                <a:latin typeface="Arial"/>
                <a:ea typeface="Arial"/>
                <a:cs typeface="Arial"/>
                <a:sym typeface="Arial"/>
              </a:rPr>
              <a:t>EDA of stocks</a:t>
            </a:r>
            <a:endParaRPr sz="36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b="1" lang="en-GB" sz="1550">
                <a:solidFill>
                  <a:srgbClr val="FFFFFF"/>
                </a:solidFill>
                <a:latin typeface="Arial"/>
                <a:ea typeface="Arial"/>
                <a:cs typeface="Arial"/>
                <a:sym typeface="Arial"/>
              </a:rPr>
              <a:t>Equitable Bank (EQB) </a:t>
            </a:r>
            <a:r>
              <a:rPr lang="en-GB" sz="1550">
                <a:solidFill>
                  <a:srgbClr val="FFFFFF"/>
                </a:solidFill>
                <a:latin typeface="Arial"/>
                <a:ea typeface="Arial"/>
                <a:cs typeface="Arial"/>
                <a:sym typeface="Arial"/>
              </a:rPr>
              <a:t>is a Canadian bank that primarily provides residential and commercial real estate lending services</a:t>
            </a:r>
            <a:endParaRPr sz="155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55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55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55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FFFFFF"/>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1" name="Google Shape;211;p24"/>
          <p:cNvSpPr txBox="1"/>
          <p:nvPr>
            <p:ph idx="1" type="body"/>
          </p:nvPr>
        </p:nvSpPr>
        <p:spPr>
          <a:xfrm>
            <a:off x="469350" y="1796400"/>
            <a:ext cx="4728600" cy="102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400">
                <a:solidFill>
                  <a:srgbClr val="FFFFFF"/>
                </a:solidFill>
                <a:latin typeface="Arial"/>
                <a:ea typeface="Arial"/>
                <a:cs typeface="Arial"/>
                <a:sym typeface="Arial"/>
              </a:rPr>
              <a:t>Volumes high between 20 and 22 Nov. We had a price surge in the stock price during the same time.</a:t>
            </a:r>
            <a:endParaRPr sz="1400">
              <a:solidFill>
                <a:srgbClr val="FFFFFF"/>
              </a:solidFill>
              <a:latin typeface="Arial"/>
              <a:ea typeface="Arial"/>
              <a:cs typeface="Arial"/>
              <a:sym typeface="Arial"/>
            </a:endParaRPr>
          </a:p>
        </p:txBody>
      </p:sp>
      <p:pic>
        <p:nvPicPr>
          <p:cNvPr id="212" name="Google Shape;212;p24"/>
          <p:cNvPicPr preferRelativeResize="0"/>
          <p:nvPr/>
        </p:nvPicPr>
        <p:blipFill>
          <a:blip r:embed="rId3">
            <a:alphaModFix/>
          </a:blip>
          <a:stretch>
            <a:fillRect/>
          </a:stretch>
        </p:blipFill>
        <p:spPr>
          <a:xfrm>
            <a:off x="5443925" y="82400"/>
            <a:ext cx="3328350" cy="2587424"/>
          </a:xfrm>
          <a:prstGeom prst="rect">
            <a:avLst/>
          </a:prstGeom>
          <a:noFill/>
          <a:ln>
            <a:noFill/>
          </a:ln>
        </p:spPr>
      </p:pic>
      <p:pic>
        <p:nvPicPr>
          <p:cNvPr id="213" name="Google Shape;213;p24"/>
          <p:cNvPicPr preferRelativeResize="0"/>
          <p:nvPr/>
        </p:nvPicPr>
        <p:blipFill>
          <a:blip r:embed="rId4">
            <a:alphaModFix/>
          </a:blip>
          <a:stretch>
            <a:fillRect/>
          </a:stretch>
        </p:blipFill>
        <p:spPr>
          <a:xfrm>
            <a:off x="991125" y="2724300"/>
            <a:ext cx="7161746" cy="2419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4200"/>
              <a:t>THANK YOU</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Web Scraping</a:t>
            </a:r>
            <a:endParaRPr/>
          </a:p>
        </p:txBody>
      </p:sp>
      <p:sp>
        <p:nvSpPr>
          <p:cNvPr id="141" name="Google Shape;141;p14"/>
          <p:cNvSpPr txBox="1"/>
          <p:nvPr>
            <p:ph idx="1" type="body"/>
          </p:nvPr>
        </p:nvSpPr>
        <p:spPr>
          <a:xfrm>
            <a:off x="1297500" y="1045725"/>
            <a:ext cx="7038900" cy="3737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a:t>Highlights</a:t>
            </a:r>
            <a:endParaRPr b="1"/>
          </a:p>
          <a:p>
            <a:pPr indent="-311150" lvl="0" marL="914400" rtl="0" algn="l">
              <a:spcBef>
                <a:spcPts val="1200"/>
              </a:spcBef>
              <a:spcAft>
                <a:spcPts val="0"/>
              </a:spcAft>
              <a:buSzPts val="1300"/>
              <a:buChar char="●"/>
            </a:pPr>
            <a:r>
              <a:rPr lang="en-GB"/>
              <a:t>Created independent Web scraping module.</a:t>
            </a:r>
            <a:endParaRPr/>
          </a:p>
          <a:p>
            <a:pPr indent="-311150" lvl="0" marL="914400" rtl="0" algn="l">
              <a:spcBef>
                <a:spcPts val="0"/>
              </a:spcBef>
              <a:spcAft>
                <a:spcPts val="0"/>
              </a:spcAft>
              <a:buSzPts val="1300"/>
              <a:buChar char="●"/>
            </a:pPr>
            <a:r>
              <a:rPr lang="en-GB"/>
              <a:t>Scraped 50 pages.</a:t>
            </a:r>
            <a:endParaRPr/>
          </a:p>
          <a:p>
            <a:pPr indent="-311150" lvl="0" marL="914400" rtl="0" algn="l">
              <a:spcBef>
                <a:spcPts val="0"/>
              </a:spcBef>
              <a:spcAft>
                <a:spcPts val="0"/>
              </a:spcAft>
              <a:buSzPts val="1300"/>
              <a:buChar char="●"/>
            </a:pPr>
            <a:r>
              <a:rPr lang="en-GB"/>
              <a:t>Stored data in a dataframe and imported to csv.</a:t>
            </a:r>
            <a:endParaRPr/>
          </a:p>
          <a:p>
            <a:pPr indent="0" lvl="0" marL="0" rtl="0" algn="l">
              <a:spcBef>
                <a:spcPts val="1200"/>
              </a:spcBef>
              <a:spcAft>
                <a:spcPts val="0"/>
              </a:spcAft>
              <a:buNone/>
            </a:pPr>
            <a:r>
              <a:rPr b="1" lang="en-GB"/>
              <a:t>Features</a:t>
            </a:r>
            <a:endParaRPr b="1"/>
          </a:p>
          <a:p>
            <a:pPr indent="-311150" lvl="0" marL="914400" rtl="0" algn="l">
              <a:spcBef>
                <a:spcPts val="1200"/>
              </a:spcBef>
              <a:spcAft>
                <a:spcPts val="0"/>
              </a:spcAft>
              <a:buSzPts val="1300"/>
              <a:buChar char="●"/>
            </a:pPr>
            <a:r>
              <a:rPr lang="en-GB"/>
              <a:t>Added logging/warning.</a:t>
            </a:r>
            <a:endParaRPr/>
          </a:p>
          <a:p>
            <a:pPr indent="-311150" lvl="0" marL="914400" rtl="0" algn="l">
              <a:spcBef>
                <a:spcPts val="0"/>
              </a:spcBef>
              <a:spcAft>
                <a:spcPts val="0"/>
              </a:spcAft>
              <a:buSzPts val="1300"/>
              <a:buChar char="●"/>
            </a:pPr>
            <a:r>
              <a:rPr lang="en-GB"/>
              <a:t>Added try exception</a:t>
            </a:r>
            <a:endParaRPr/>
          </a:p>
          <a:p>
            <a:pPr indent="-311150" lvl="0" marL="914400" rtl="0" algn="l">
              <a:spcBef>
                <a:spcPts val="0"/>
              </a:spcBef>
              <a:spcAft>
                <a:spcPts val="0"/>
              </a:spcAft>
              <a:buSzPts val="1300"/>
              <a:buChar char="●"/>
            </a:pPr>
            <a:r>
              <a:rPr lang="en-GB"/>
              <a:t>Added multiprocessing/concurrent programing.</a:t>
            </a:r>
            <a:endParaRPr/>
          </a:p>
          <a:p>
            <a:pPr indent="-311150" lvl="0" marL="914400" rtl="0" algn="l">
              <a:spcBef>
                <a:spcPts val="0"/>
              </a:spcBef>
              <a:spcAft>
                <a:spcPts val="0"/>
              </a:spcAft>
              <a:buSzPts val="1300"/>
              <a:buChar char="●"/>
            </a:pPr>
            <a:r>
              <a:rPr lang="en-GB"/>
              <a:t>Used map module which checks for connection timeout by default.</a:t>
            </a:r>
            <a:endParaRPr/>
          </a:p>
          <a:p>
            <a:pPr indent="-311150" lvl="0" marL="914400" rtl="0" algn="l">
              <a:spcBef>
                <a:spcPts val="0"/>
              </a:spcBef>
              <a:spcAft>
                <a:spcPts val="0"/>
              </a:spcAft>
              <a:buSzPts val="1300"/>
              <a:buChar char="●"/>
            </a:pPr>
            <a:r>
              <a:rPr lang="en-GB"/>
              <a:t>Calculating time for processes with or without multi processing.</a:t>
            </a:r>
            <a:endParaRPr/>
          </a:p>
          <a:p>
            <a:pPr indent="0" lvl="0" marL="0" rtl="0" algn="l">
              <a:spcBef>
                <a:spcPts val="1200"/>
              </a:spcBef>
              <a:spcAft>
                <a:spcPts val="0"/>
              </a:spcAft>
              <a:buNone/>
            </a:pPr>
            <a:r>
              <a:rPr lang="en-GB"/>
              <a:t>Github module link :- </a:t>
            </a:r>
            <a:endParaRPr/>
          </a:p>
          <a:p>
            <a:pPr indent="0" lvl="0" marL="0" rtl="0" algn="l">
              <a:spcBef>
                <a:spcPts val="1200"/>
              </a:spcBef>
              <a:spcAft>
                <a:spcPts val="0"/>
              </a:spcAft>
              <a:buNone/>
            </a:pPr>
            <a:r>
              <a:rPr lang="en-GB" u="sng">
                <a:solidFill>
                  <a:schemeClr val="hlink"/>
                </a:solidFill>
                <a:hlinkClick r:id="rId3"/>
              </a:rPr>
              <a:t>https://github.com/parthdavework/FinanceAnlysisViaScrapping/blob/main/WebScraping/web_scraping.ipynb</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Search Stock </a:t>
            </a:r>
            <a:endParaRPr/>
          </a:p>
        </p:txBody>
      </p:sp>
      <p:sp>
        <p:nvSpPr>
          <p:cNvPr id="147" name="Google Shape;147;p15"/>
          <p:cNvSpPr txBox="1"/>
          <p:nvPr>
            <p:ph idx="1" type="body"/>
          </p:nvPr>
        </p:nvSpPr>
        <p:spPr>
          <a:xfrm>
            <a:off x="1297500" y="1116150"/>
            <a:ext cx="7038900" cy="3530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GB"/>
              <a:t>Highlights</a:t>
            </a:r>
            <a:endParaRPr b="1"/>
          </a:p>
          <a:p>
            <a:pPr indent="-311150" lvl="0" marL="914400" rtl="0" algn="l">
              <a:lnSpc>
                <a:spcPct val="95000"/>
              </a:lnSpc>
              <a:spcBef>
                <a:spcPts val="1200"/>
              </a:spcBef>
              <a:spcAft>
                <a:spcPts val="0"/>
              </a:spcAft>
              <a:buSzPts val="1300"/>
              <a:buChar char="●"/>
            </a:pPr>
            <a:r>
              <a:rPr lang="en-GB"/>
              <a:t>Searching TSX and storing news in a list.</a:t>
            </a:r>
            <a:endParaRPr/>
          </a:p>
          <a:p>
            <a:pPr indent="-311150" lvl="0" marL="914400" rtl="0" algn="l">
              <a:lnSpc>
                <a:spcPct val="95000"/>
              </a:lnSpc>
              <a:spcBef>
                <a:spcPts val="0"/>
              </a:spcBef>
              <a:spcAft>
                <a:spcPts val="0"/>
              </a:spcAft>
              <a:buSzPts val="1300"/>
              <a:buChar char="●"/>
            </a:pPr>
            <a:r>
              <a:rPr lang="en-GB"/>
              <a:t>Searching for tickers in that list and saving it.</a:t>
            </a:r>
            <a:endParaRPr/>
          </a:p>
          <a:p>
            <a:pPr indent="-311150" lvl="0" marL="914400" rtl="0" algn="l">
              <a:lnSpc>
                <a:spcPct val="95000"/>
              </a:lnSpc>
              <a:spcBef>
                <a:spcPts val="0"/>
              </a:spcBef>
              <a:spcAft>
                <a:spcPts val="0"/>
              </a:spcAft>
              <a:buSzPts val="1300"/>
              <a:buChar char="●"/>
            </a:pPr>
            <a:r>
              <a:rPr lang="en-GB"/>
              <a:t>Created and imported the tickers in dataframe and csv.</a:t>
            </a:r>
            <a:endParaRPr/>
          </a:p>
          <a:p>
            <a:pPr indent="0" lvl="0" marL="0" rtl="0" algn="l">
              <a:lnSpc>
                <a:spcPct val="95000"/>
              </a:lnSpc>
              <a:spcBef>
                <a:spcPts val="1200"/>
              </a:spcBef>
              <a:spcAft>
                <a:spcPts val="0"/>
              </a:spcAft>
              <a:buSzPts val="605"/>
              <a:buNone/>
            </a:pPr>
            <a:r>
              <a:rPr lang="en-GB"/>
              <a:t>Features:</a:t>
            </a:r>
            <a:endParaRPr/>
          </a:p>
          <a:p>
            <a:pPr indent="-311150" lvl="0" marL="914400" rtl="0" algn="l">
              <a:lnSpc>
                <a:spcPct val="95000"/>
              </a:lnSpc>
              <a:spcBef>
                <a:spcPts val="1200"/>
              </a:spcBef>
              <a:spcAft>
                <a:spcPts val="0"/>
              </a:spcAft>
              <a:buSzPts val="1300"/>
              <a:buChar char="●"/>
            </a:pPr>
            <a:r>
              <a:rPr lang="en-GB"/>
              <a:t>Right format.</a:t>
            </a:r>
            <a:endParaRPr/>
          </a:p>
          <a:p>
            <a:pPr indent="-311150" lvl="0" marL="914400" rtl="0" algn="l">
              <a:lnSpc>
                <a:spcPct val="95000"/>
              </a:lnSpc>
              <a:spcBef>
                <a:spcPts val="0"/>
              </a:spcBef>
              <a:spcAft>
                <a:spcPts val="0"/>
              </a:spcAft>
              <a:buSzPts val="1300"/>
              <a:buChar char="●"/>
            </a:pPr>
            <a:r>
              <a:rPr lang="en-GB"/>
              <a:t>Handling duplication.</a:t>
            </a:r>
            <a:endParaRPr/>
          </a:p>
          <a:p>
            <a:pPr indent="0" lvl="0" marL="0" rtl="0" algn="l">
              <a:lnSpc>
                <a:spcPct val="95000"/>
              </a:lnSpc>
              <a:spcBef>
                <a:spcPts val="1200"/>
              </a:spcBef>
              <a:spcAft>
                <a:spcPts val="0"/>
              </a:spcAft>
              <a:buSzPts val="605"/>
              <a:buNone/>
            </a:pPr>
            <a:r>
              <a:rPr lang="en-GB"/>
              <a:t>Github module link:</a:t>
            </a:r>
            <a:endParaRPr/>
          </a:p>
          <a:p>
            <a:pPr indent="0" lvl="0" marL="0" rtl="0" algn="l">
              <a:lnSpc>
                <a:spcPct val="95000"/>
              </a:lnSpc>
              <a:spcBef>
                <a:spcPts val="1200"/>
              </a:spcBef>
              <a:spcAft>
                <a:spcPts val="0"/>
              </a:spcAft>
              <a:buSzPts val="605"/>
              <a:buNone/>
            </a:pPr>
            <a:r>
              <a:rPr lang="en-GB" u="sng">
                <a:solidFill>
                  <a:schemeClr val="hlink"/>
                </a:solidFill>
                <a:hlinkClick r:id="rId3"/>
              </a:rPr>
              <a:t>https://github.com/parthdavework/FinanceAnlysisViaScrapping/blob/main/search_store_stock/search_stock.ipynb</a:t>
            </a:r>
            <a:endParaRPr/>
          </a:p>
          <a:p>
            <a:pPr indent="0" lvl="0" marL="0" rtl="0" algn="l">
              <a:lnSpc>
                <a:spcPct val="95000"/>
              </a:lnSpc>
              <a:spcBef>
                <a:spcPts val="1200"/>
              </a:spcBef>
              <a:spcAft>
                <a:spcPts val="1200"/>
              </a:spcAft>
              <a:buSzPts val="605"/>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Storage</a:t>
            </a:r>
            <a:endParaRPr/>
          </a:p>
        </p:txBody>
      </p:sp>
      <p:sp>
        <p:nvSpPr>
          <p:cNvPr id="153" name="Google Shape;153;p16"/>
          <p:cNvSpPr txBox="1"/>
          <p:nvPr>
            <p:ph idx="1" type="body"/>
          </p:nvPr>
        </p:nvSpPr>
        <p:spPr>
          <a:xfrm>
            <a:off x="1297500" y="1033325"/>
            <a:ext cx="7038900" cy="321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Limitations</a:t>
            </a:r>
            <a:endParaRPr/>
          </a:p>
          <a:p>
            <a:pPr indent="-311150" lvl="0" marL="914400" rtl="0" algn="l">
              <a:spcBef>
                <a:spcPts val="1200"/>
              </a:spcBef>
              <a:spcAft>
                <a:spcPts val="0"/>
              </a:spcAft>
              <a:buSzPts val="1300"/>
              <a:buChar char="●"/>
            </a:pPr>
            <a:r>
              <a:rPr lang="en-GB"/>
              <a:t>Cannot inherit or call ipynb files.</a:t>
            </a:r>
            <a:endParaRPr/>
          </a:p>
          <a:p>
            <a:pPr indent="-311150" lvl="0" marL="914400" rtl="0" algn="l">
              <a:spcBef>
                <a:spcPts val="0"/>
              </a:spcBef>
              <a:spcAft>
                <a:spcPts val="0"/>
              </a:spcAft>
              <a:buSzPts val="1300"/>
              <a:buChar char="●"/>
            </a:pPr>
            <a:r>
              <a:rPr lang="en-GB"/>
              <a:t>Storing csvs and call each time.</a:t>
            </a:r>
            <a:endParaRPr/>
          </a:p>
          <a:p>
            <a:pPr indent="0" lvl="0" marL="0" rtl="0" algn="l">
              <a:spcBef>
                <a:spcPts val="1200"/>
              </a:spcBef>
              <a:spcAft>
                <a:spcPts val="0"/>
              </a:spcAft>
              <a:buNone/>
            </a:pPr>
            <a:r>
              <a:rPr lang="en-GB"/>
              <a:t>Features</a:t>
            </a:r>
            <a:endParaRPr/>
          </a:p>
          <a:p>
            <a:pPr indent="-311150" lvl="0" marL="914400" rtl="0" algn="l">
              <a:spcBef>
                <a:spcPts val="1200"/>
              </a:spcBef>
              <a:spcAft>
                <a:spcPts val="0"/>
              </a:spcAft>
              <a:buSzPts val="1300"/>
              <a:buChar char="●"/>
            </a:pPr>
            <a:r>
              <a:rPr lang="en-GB"/>
              <a:t>All modules are connected.</a:t>
            </a:r>
            <a:endParaRPr/>
          </a:p>
          <a:p>
            <a:pPr indent="-311150" lvl="0" marL="914400" rtl="0" algn="l">
              <a:spcBef>
                <a:spcPts val="0"/>
              </a:spcBef>
              <a:spcAft>
                <a:spcPts val="0"/>
              </a:spcAft>
              <a:buSzPts val="1300"/>
              <a:buChar char="●"/>
            </a:pPr>
            <a:r>
              <a:rPr lang="en-GB"/>
              <a:t>Exception handling.</a:t>
            </a:r>
            <a:endParaRPr/>
          </a:p>
          <a:p>
            <a:pPr indent="0" lvl="0" marL="0" rtl="0" algn="l">
              <a:spcBef>
                <a:spcPts val="1200"/>
              </a:spcBef>
              <a:spcAft>
                <a:spcPts val="0"/>
              </a:spcAft>
              <a:buNone/>
            </a:pPr>
            <a:r>
              <a:rPr lang="en-GB"/>
              <a:t>Github link for data:</a:t>
            </a:r>
            <a:endParaRPr/>
          </a:p>
          <a:p>
            <a:pPr indent="0" lvl="0" marL="0" rtl="0" algn="l">
              <a:spcBef>
                <a:spcPts val="1200"/>
              </a:spcBef>
              <a:spcAft>
                <a:spcPts val="0"/>
              </a:spcAft>
              <a:buNone/>
            </a:pPr>
            <a:r>
              <a:rPr lang="en-GB" u="sng">
                <a:solidFill>
                  <a:schemeClr val="hlink"/>
                </a:solidFill>
                <a:hlinkClick r:id="rId3"/>
              </a:rPr>
              <a:t>https://github.com/parthdavework/FinanceAnlysisViaScrapping/tree/main/data_storage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Fetch Stock Data</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Traditional Approach:</a:t>
            </a:r>
            <a:endParaRPr/>
          </a:p>
          <a:p>
            <a:pPr indent="-311150" lvl="0" marL="457200" rtl="0" algn="l">
              <a:spcBef>
                <a:spcPts val="1200"/>
              </a:spcBef>
              <a:spcAft>
                <a:spcPts val="0"/>
              </a:spcAft>
              <a:buSzPts val="1300"/>
              <a:buChar char="●"/>
            </a:pPr>
            <a:r>
              <a:rPr lang="en-GB"/>
              <a:t>YFinance module</a:t>
            </a:r>
            <a:endParaRPr/>
          </a:p>
          <a:p>
            <a:pPr indent="0" lvl="0" marL="0" rtl="0" algn="l">
              <a:spcBef>
                <a:spcPts val="1200"/>
              </a:spcBef>
              <a:spcAft>
                <a:spcPts val="0"/>
              </a:spcAft>
              <a:buNone/>
            </a:pPr>
            <a:r>
              <a:rPr lang="en-GB"/>
              <a:t>Another Approach:</a:t>
            </a:r>
            <a:endParaRPr/>
          </a:p>
          <a:p>
            <a:pPr indent="-311150" lvl="0" marL="457200" rtl="0" algn="l">
              <a:spcBef>
                <a:spcPts val="1200"/>
              </a:spcBef>
              <a:spcAft>
                <a:spcPts val="0"/>
              </a:spcAft>
              <a:buSzPts val="1300"/>
              <a:buChar char="●"/>
            </a:pPr>
            <a:r>
              <a:rPr lang="en-GB"/>
              <a:t>Web API</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Visualisation</a:t>
            </a:r>
            <a:endParaRPr/>
          </a:p>
        </p:txBody>
      </p:sp>
      <p:sp>
        <p:nvSpPr>
          <p:cNvPr id="165" name="Google Shape;165;p18"/>
          <p:cNvSpPr txBox="1"/>
          <p:nvPr>
            <p:ph idx="1" type="body"/>
          </p:nvPr>
        </p:nvSpPr>
        <p:spPr>
          <a:xfrm>
            <a:off x="1297500" y="1567550"/>
            <a:ext cx="7038900" cy="5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For Stock marketers </a:t>
            </a:r>
            <a:endParaRPr/>
          </a:p>
        </p:txBody>
      </p:sp>
      <p:pic>
        <p:nvPicPr>
          <p:cNvPr id="166" name="Google Shape;166;p18"/>
          <p:cNvPicPr preferRelativeResize="0"/>
          <p:nvPr/>
        </p:nvPicPr>
        <p:blipFill>
          <a:blip r:embed="rId3">
            <a:alphaModFix/>
          </a:blip>
          <a:stretch>
            <a:fillRect/>
          </a:stretch>
        </p:blipFill>
        <p:spPr>
          <a:xfrm>
            <a:off x="1389525" y="2101100"/>
            <a:ext cx="5401225" cy="27006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3500"/>
                                        <p:tgtEl>
                                          <p:spTgt spid="16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Continued…</a:t>
            </a:r>
            <a:endParaRPr/>
          </a:p>
        </p:txBody>
      </p:sp>
      <p:sp>
        <p:nvSpPr>
          <p:cNvPr id="172" name="Google Shape;172;p19"/>
          <p:cNvSpPr txBox="1"/>
          <p:nvPr>
            <p:ph idx="1" type="body"/>
          </p:nvPr>
        </p:nvSpPr>
        <p:spPr>
          <a:xfrm>
            <a:off x="1297500" y="1567550"/>
            <a:ext cx="3240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Volume?</a:t>
            </a:r>
            <a:endParaRPr/>
          </a:p>
        </p:txBody>
      </p:sp>
      <p:pic>
        <p:nvPicPr>
          <p:cNvPr id="173" name="Google Shape;173;p19"/>
          <p:cNvPicPr preferRelativeResize="0"/>
          <p:nvPr/>
        </p:nvPicPr>
        <p:blipFill>
          <a:blip r:embed="rId3">
            <a:alphaModFix/>
          </a:blip>
          <a:stretch>
            <a:fillRect/>
          </a:stretch>
        </p:blipFill>
        <p:spPr>
          <a:xfrm>
            <a:off x="4537751" y="1567550"/>
            <a:ext cx="3798657" cy="2911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35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3500"/>
                                        <p:tgtEl>
                                          <p:spTgt spid="1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39275"/>
            <a:ext cx="39768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3600">
                <a:solidFill>
                  <a:srgbClr val="FFFFFF"/>
                </a:solidFill>
                <a:latin typeface="Arial"/>
                <a:ea typeface="Arial"/>
                <a:cs typeface="Arial"/>
                <a:sym typeface="Arial"/>
              </a:rPr>
              <a:t>EDA of stocks</a:t>
            </a:r>
            <a:endParaRPr sz="36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b="1" lang="en-GB" sz="1550">
                <a:solidFill>
                  <a:srgbClr val="FFFFFF"/>
                </a:solidFill>
                <a:latin typeface="Arial"/>
                <a:ea typeface="Arial"/>
                <a:cs typeface="Arial"/>
                <a:sym typeface="Arial"/>
              </a:rPr>
              <a:t>Blackberry (BB)</a:t>
            </a:r>
            <a:r>
              <a:rPr lang="en-GB" sz="1550">
                <a:solidFill>
                  <a:srgbClr val="FFFFFF"/>
                </a:solidFill>
                <a:latin typeface="Arial"/>
                <a:ea typeface="Arial"/>
                <a:cs typeface="Arial"/>
                <a:sym typeface="Arial"/>
              </a:rPr>
              <a:t> is a Canadian Software company which is specialized in cybersecurity.</a:t>
            </a:r>
            <a:endParaRPr sz="155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179" name="Google Shape;179;p20"/>
          <p:cNvSpPr txBox="1"/>
          <p:nvPr>
            <p:ph idx="1" type="body"/>
          </p:nvPr>
        </p:nvSpPr>
        <p:spPr>
          <a:xfrm>
            <a:off x="589175" y="1569200"/>
            <a:ext cx="4173000" cy="1296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600"/>
              </a:spcAft>
              <a:buNone/>
            </a:pPr>
            <a:r>
              <a:rPr lang="en-GB" sz="1400">
                <a:solidFill>
                  <a:srgbClr val="FFFFFF"/>
                </a:solidFill>
                <a:latin typeface="Arial"/>
                <a:ea typeface="Arial"/>
                <a:cs typeface="Arial"/>
                <a:sym typeface="Arial"/>
              </a:rPr>
              <a:t>The stock sales for blackberry were highest on 30 Nov 2022 which was 6 times more than the normal trend and can see that the price gradually increased after some time after being low</a:t>
            </a:r>
            <a:r>
              <a:rPr lang="en-GB" sz="1050">
                <a:solidFill>
                  <a:srgbClr val="FFFFFF"/>
                </a:solidFill>
                <a:latin typeface="Arial"/>
                <a:ea typeface="Arial"/>
                <a:cs typeface="Arial"/>
                <a:sym typeface="Arial"/>
              </a:rPr>
              <a:t>.</a:t>
            </a:r>
            <a:endParaRPr sz="1050">
              <a:solidFill>
                <a:srgbClr val="FFFFFF"/>
              </a:solidFill>
              <a:latin typeface="Arial"/>
              <a:ea typeface="Arial"/>
              <a:cs typeface="Arial"/>
              <a:sym typeface="Arial"/>
            </a:endParaRPr>
          </a:p>
        </p:txBody>
      </p:sp>
      <p:pic>
        <p:nvPicPr>
          <p:cNvPr id="180" name="Google Shape;180;p20"/>
          <p:cNvPicPr preferRelativeResize="0"/>
          <p:nvPr/>
        </p:nvPicPr>
        <p:blipFill>
          <a:blip r:embed="rId3">
            <a:alphaModFix/>
          </a:blip>
          <a:stretch>
            <a:fillRect/>
          </a:stretch>
        </p:blipFill>
        <p:spPr>
          <a:xfrm>
            <a:off x="5372350" y="130750"/>
            <a:ext cx="3383300" cy="2594675"/>
          </a:xfrm>
          <a:prstGeom prst="rect">
            <a:avLst/>
          </a:prstGeom>
          <a:noFill/>
          <a:ln>
            <a:noFill/>
          </a:ln>
        </p:spPr>
      </p:pic>
      <p:pic>
        <p:nvPicPr>
          <p:cNvPr id="181" name="Google Shape;181;p20"/>
          <p:cNvPicPr preferRelativeResize="0"/>
          <p:nvPr/>
        </p:nvPicPr>
        <p:blipFill>
          <a:blip r:embed="rId4">
            <a:alphaModFix/>
          </a:blip>
          <a:stretch>
            <a:fillRect/>
          </a:stretch>
        </p:blipFill>
        <p:spPr>
          <a:xfrm>
            <a:off x="1015613" y="2769025"/>
            <a:ext cx="7112774" cy="237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308400" y="306575"/>
            <a:ext cx="39987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3600">
                <a:solidFill>
                  <a:srgbClr val="FFFFFF"/>
                </a:solidFill>
                <a:latin typeface="Arial"/>
                <a:ea typeface="Arial"/>
                <a:cs typeface="Arial"/>
                <a:sym typeface="Arial"/>
              </a:rPr>
              <a:t>EDA of stocks</a:t>
            </a:r>
            <a:endParaRPr sz="36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b="1" lang="en-GB" sz="1550">
                <a:solidFill>
                  <a:srgbClr val="FFFFFF"/>
                </a:solidFill>
                <a:latin typeface="Arial"/>
                <a:ea typeface="Arial"/>
                <a:cs typeface="Arial"/>
                <a:sym typeface="Arial"/>
              </a:rPr>
              <a:t>Parkland Corporation (PKI) </a:t>
            </a:r>
            <a:r>
              <a:rPr lang="en-GB" sz="1550">
                <a:solidFill>
                  <a:srgbClr val="FFFFFF"/>
                </a:solidFill>
                <a:latin typeface="Arial"/>
                <a:ea typeface="Arial"/>
                <a:cs typeface="Arial"/>
                <a:sym typeface="Arial"/>
              </a:rPr>
              <a:t>is an Alberta-based energy and retail company, which operates various gas stations under them</a:t>
            </a:r>
            <a:endParaRPr sz="155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
        <p:nvSpPr>
          <p:cNvPr id="187" name="Google Shape;187;p21"/>
          <p:cNvSpPr txBox="1"/>
          <p:nvPr>
            <p:ph idx="1" type="body"/>
          </p:nvPr>
        </p:nvSpPr>
        <p:spPr>
          <a:xfrm>
            <a:off x="414075" y="1710875"/>
            <a:ext cx="4740300" cy="10242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0"/>
              </a:spcAft>
              <a:buSzPts val="852"/>
              <a:buNone/>
            </a:pPr>
            <a:r>
              <a:rPr lang="en-GB" sz="1400">
                <a:solidFill>
                  <a:srgbClr val="FFFFFF"/>
                </a:solidFill>
                <a:latin typeface="Arial"/>
                <a:ea typeface="Arial"/>
                <a:cs typeface="Arial"/>
                <a:sym typeface="Arial"/>
              </a:rPr>
              <a:t>The volume was highest on 20 Oct 2022 and 30 Nov. Again matching the high and low in the graph we can clearly see that the prices have increased on both dates after being low for some time.</a:t>
            </a:r>
            <a:endParaRPr sz="1400">
              <a:solidFill>
                <a:srgbClr val="FFFFFF"/>
              </a:solidFill>
              <a:latin typeface="Arial"/>
              <a:ea typeface="Arial"/>
              <a:cs typeface="Arial"/>
              <a:sym typeface="Arial"/>
            </a:endParaRPr>
          </a:p>
          <a:p>
            <a:pPr indent="0" lvl="0" marL="0" rtl="0" algn="l">
              <a:lnSpc>
                <a:spcPct val="95000"/>
              </a:lnSpc>
              <a:spcBef>
                <a:spcPts val="500"/>
              </a:spcBef>
              <a:spcAft>
                <a:spcPts val="1200"/>
              </a:spcAft>
              <a:buSzPts val="852"/>
              <a:buNone/>
            </a:pPr>
            <a:r>
              <a:t/>
            </a:r>
            <a:endParaRPr sz="1407"/>
          </a:p>
        </p:txBody>
      </p:sp>
      <p:pic>
        <p:nvPicPr>
          <p:cNvPr id="188" name="Google Shape;188;p21"/>
          <p:cNvPicPr preferRelativeResize="0"/>
          <p:nvPr/>
        </p:nvPicPr>
        <p:blipFill>
          <a:blip r:embed="rId3">
            <a:alphaModFix/>
          </a:blip>
          <a:stretch>
            <a:fillRect/>
          </a:stretch>
        </p:blipFill>
        <p:spPr>
          <a:xfrm>
            <a:off x="5383374" y="87175"/>
            <a:ext cx="3439327" cy="2647900"/>
          </a:xfrm>
          <a:prstGeom prst="rect">
            <a:avLst/>
          </a:prstGeom>
          <a:noFill/>
          <a:ln>
            <a:noFill/>
          </a:ln>
        </p:spPr>
      </p:pic>
      <p:pic>
        <p:nvPicPr>
          <p:cNvPr id="189" name="Google Shape;189;p21"/>
          <p:cNvPicPr preferRelativeResize="0"/>
          <p:nvPr/>
        </p:nvPicPr>
        <p:blipFill>
          <a:blip r:embed="rId4">
            <a:alphaModFix/>
          </a:blip>
          <a:stretch>
            <a:fillRect/>
          </a:stretch>
        </p:blipFill>
        <p:spPr>
          <a:xfrm>
            <a:off x="1062988" y="2807800"/>
            <a:ext cx="7018025" cy="233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