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1" r:id="rId5"/>
    <p:sldId id="279" r:id="rId6"/>
    <p:sldId id="280" r:id="rId7"/>
    <p:sldId id="277" r:id="rId8"/>
    <p:sldId id="262" r:id="rId9"/>
    <p:sldId id="272" r:id="rId10"/>
    <p:sldId id="276" r:id="rId11"/>
    <p:sldId id="263" r:id="rId12"/>
    <p:sldId id="275" r:id="rId13"/>
    <p:sldId id="264" r:id="rId14"/>
    <p:sldId id="267" r:id="rId15"/>
    <p:sldId id="268" r:id="rId16"/>
    <p:sldId id="27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5BDA10C-DF97-4F99-8AB7-02D7D237895F}">
          <p14:sldIdLst>
            <p14:sldId id="256"/>
            <p14:sldId id="257"/>
            <p14:sldId id="258"/>
            <p14:sldId id="271"/>
            <p14:sldId id="279"/>
            <p14:sldId id="280"/>
            <p14:sldId id="277"/>
            <p14:sldId id="262"/>
            <p14:sldId id="272"/>
          </p14:sldIdLst>
        </p14:section>
        <p14:section name="Untitled Section" id="{7D3B8F34-E540-4B99-B7AB-F78AAF957C92}">
          <p14:sldIdLst>
            <p14:sldId id="276"/>
            <p14:sldId id="263"/>
            <p14:sldId id="275"/>
            <p14:sldId id="264"/>
            <p14:sldId id="267"/>
            <p14:sldId id="268"/>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709"/>
    <a:srgbClr val="0244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3F67-B707-8979-476B-02C5D7359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AE38E1-3DA5-4D6E-C293-63C7257D7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AFC9CA-BC25-AA3C-2768-3A7E824EEAE5}"/>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5" name="Footer Placeholder 4">
            <a:extLst>
              <a:ext uri="{FF2B5EF4-FFF2-40B4-BE49-F238E27FC236}">
                <a16:creationId xmlns:a16="http://schemas.microsoft.com/office/drawing/2014/main" id="{44D8B6C0-2820-D328-6956-3380379A4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392ACD-F373-DD6F-A122-68361731FA88}"/>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22116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4FEFE-FABA-541F-62FA-F712B62DF4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2DFC51-4043-FB34-0659-6BD60C9643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1A309F-94DE-293D-E0E4-782EBA5A1609}"/>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5" name="Footer Placeholder 4">
            <a:extLst>
              <a:ext uri="{FF2B5EF4-FFF2-40B4-BE49-F238E27FC236}">
                <a16:creationId xmlns:a16="http://schemas.microsoft.com/office/drawing/2014/main" id="{37487A13-706B-00C8-1CEB-199CFA575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0584EE-2572-1BF3-3AE7-FC154CFDC251}"/>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342003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02E86E-23F7-E0E1-6E81-8EF16FBF70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28EDE7-8DB5-7995-4B8E-2BD10DD792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04284B-BCE6-A5C8-7739-4DDA8C1C205A}"/>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5" name="Footer Placeholder 4">
            <a:extLst>
              <a:ext uri="{FF2B5EF4-FFF2-40B4-BE49-F238E27FC236}">
                <a16:creationId xmlns:a16="http://schemas.microsoft.com/office/drawing/2014/main" id="{0C445D59-ABA5-DF6F-A038-85B48D5A3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8EC422-F6D2-24BE-04AD-F73719320682}"/>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7285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6FE3-DEDB-AC73-C45A-E22078E251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47F0FB-0A48-6E86-5C82-0AB983325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7D0833-DED5-263D-D4D7-2DD28FB031B3}"/>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5" name="Footer Placeholder 4">
            <a:extLst>
              <a:ext uri="{FF2B5EF4-FFF2-40B4-BE49-F238E27FC236}">
                <a16:creationId xmlns:a16="http://schemas.microsoft.com/office/drawing/2014/main" id="{795103E5-B502-CE4D-946A-8C13C1DC2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248BE9-5242-17AF-1046-FE491A2F5B5D}"/>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193531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BBEF3-33FC-AD9D-27C2-2638CDD48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340520-82AB-80D4-E037-5745B6378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CF8989-545D-8EA5-BF36-EA1D5870253B}"/>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5" name="Footer Placeholder 4">
            <a:extLst>
              <a:ext uri="{FF2B5EF4-FFF2-40B4-BE49-F238E27FC236}">
                <a16:creationId xmlns:a16="http://schemas.microsoft.com/office/drawing/2014/main" id="{7F22C6F8-6D1D-A7B6-E9CF-B0D366A13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B963B2-7663-6919-5F58-5964CA57C88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798903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B508-AE15-0BBC-8E45-EC27300B48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915521-EF06-6978-C1B2-B38129C77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8F12A0-395D-F9F5-8614-7D0F5F77B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D6FF17-BAFA-C0FE-E8B4-A8ED0EBF5E8F}"/>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6" name="Footer Placeholder 5">
            <a:extLst>
              <a:ext uri="{FF2B5EF4-FFF2-40B4-BE49-F238E27FC236}">
                <a16:creationId xmlns:a16="http://schemas.microsoft.com/office/drawing/2014/main" id="{92F1585A-DEEB-D9E7-5C3B-BD2DE988C1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D20A6E-52A0-BF80-F991-48C3DADF870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4870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DD87-350F-B7C4-73DC-C55AC9482E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D7F4C4-840F-E004-0F45-1D70580961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746230-17DD-1385-9FCA-267F1CABC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ED790D-0EBC-83AA-BCBB-49D3AA1CB4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F6F0C-6C82-BA9C-F7DB-6EA9C2819A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455DA4-D5DE-29A5-F8F4-75AB8AD8CADA}"/>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8" name="Footer Placeholder 7">
            <a:extLst>
              <a:ext uri="{FF2B5EF4-FFF2-40B4-BE49-F238E27FC236}">
                <a16:creationId xmlns:a16="http://schemas.microsoft.com/office/drawing/2014/main" id="{5F78DBE8-D9BC-3E0B-0D32-B075DEA5E5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3403B2-E2EE-D500-51E4-6523D6AF254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45630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DCD2-7634-E577-54CC-7499A26146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7D62DC-9D8B-9ED5-1866-5BC183A44A55}"/>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4" name="Footer Placeholder 3">
            <a:extLst>
              <a:ext uri="{FF2B5EF4-FFF2-40B4-BE49-F238E27FC236}">
                <a16:creationId xmlns:a16="http://schemas.microsoft.com/office/drawing/2014/main" id="{7E9FC5A4-5C09-61A7-D648-4C9D4C05B4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7A0086-7A2B-A223-1059-E1D092DC6AC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0604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4DBE64-6118-9AFD-0616-BC6CB26C4BF3}"/>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3" name="Footer Placeholder 2">
            <a:extLst>
              <a:ext uri="{FF2B5EF4-FFF2-40B4-BE49-F238E27FC236}">
                <a16:creationId xmlns:a16="http://schemas.microsoft.com/office/drawing/2014/main" id="{6F889BF4-81CA-177F-6DC2-93F24CA2A5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706F71-C239-E607-2CEE-3AF2852AF6D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04416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A0FD-EAEE-B877-2F01-0E696619A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516EFA-B9AA-9F0B-71D2-F37EA1574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87B04D-F65C-6A4E-1977-AE47ABF33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5D746A-CD00-7802-5968-DE12C324EB96}"/>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6" name="Footer Placeholder 5">
            <a:extLst>
              <a:ext uri="{FF2B5EF4-FFF2-40B4-BE49-F238E27FC236}">
                <a16:creationId xmlns:a16="http://schemas.microsoft.com/office/drawing/2014/main" id="{51011E17-85ED-3700-30C5-205EFF12CA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32D8C5-E45C-9AF4-B304-0177284A38FF}"/>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67215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2A59-09B2-90A7-A003-5E3A5DB07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AB6828-F0F3-0EED-A1FB-63722783D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C753208E-3500-BB78-9F2F-29AF91576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1DFD0-FCAB-7EBC-65ED-C95698A1ACF2}"/>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6" name="Footer Placeholder 5">
            <a:extLst>
              <a:ext uri="{FF2B5EF4-FFF2-40B4-BE49-F238E27FC236}">
                <a16:creationId xmlns:a16="http://schemas.microsoft.com/office/drawing/2014/main" id="{E1FCF402-646F-06E9-3B3A-569EEFD8A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97B9D9-6BB8-A33F-CB12-2140C2503DF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874472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FC6A20-AE17-F51D-0056-C897F9A82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8519A0-38F0-812C-A66A-BD2ACBCFD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61F8B5-9CAF-D186-F590-009D772C2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052E0-193B-4471-BAD0-B156ECCE0645}" type="datetimeFigureOut">
              <a:rPr lang="en-IN" smtClean="0"/>
              <a:t>01-06-2023</a:t>
            </a:fld>
            <a:endParaRPr lang="en-IN"/>
          </a:p>
        </p:txBody>
      </p:sp>
      <p:sp>
        <p:nvSpPr>
          <p:cNvPr id="5" name="Footer Placeholder 4">
            <a:extLst>
              <a:ext uri="{FF2B5EF4-FFF2-40B4-BE49-F238E27FC236}">
                <a16:creationId xmlns:a16="http://schemas.microsoft.com/office/drawing/2014/main" id="{AB4F7A92-9451-315D-59B1-30C84C2C0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0BC550-D29D-0007-4957-B5A87C178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885F6-2260-448F-B959-55B05DA5EC59}" type="slidenum">
              <a:rPr lang="en-IN" smtClean="0"/>
              <a:t>‹#›</a:t>
            </a:fld>
            <a:endParaRPr lang="en-IN"/>
          </a:p>
        </p:txBody>
      </p:sp>
    </p:spTree>
    <p:extLst>
      <p:ext uri="{BB962C8B-B14F-4D97-AF65-F5344CB8AC3E}">
        <p14:creationId xmlns:p14="http://schemas.microsoft.com/office/powerpoint/2010/main" val="154813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github.com/parthdeshmukh1911/online-exam-system/tree/mai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CCA37C-43E3-060E-4CAD-1BD4C14A9EC7}"/>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6042"/>
            <a:ext cx="12192000" cy="6858000"/>
          </a:xfrm>
          <a:prstGeom prst="rect">
            <a:avLst/>
          </a:prstGeom>
        </p:spPr>
      </p:pic>
      <p:pic>
        <p:nvPicPr>
          <p:cNvPr id="5" name="Picture 4">
            <a:extLst>
              <a:ext uri="{FF2B5EF4-FFF2-40B4-BE49-F238E27FC236}">
                <a16:creationId xmlns:a16="http://schemas.microsoft.com/office/drawing/2014/main" id="{513506B1-3967-6BD4-A69D-6500BA86F120}"/>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4340466" y="861703"/>
            <a:ext cx="3511059" cy="930636"/>
          </a:xfrm>
          <a:prstGeom prst="rect">
            <a:avLst/>
          </a:prstGeom>
        </p:spPr>
      </p:pic>
      <p:sp>
        <p:nvSpPr>
          <p:cNvPr id="3" name="TextBox 2">
            <a:extLst>
              <a:ext uri="{FF2B5EF4-FFF2-40B4-BE49-F238E27FC236}">
                <a16:creationId xmlns:a16="http://schemas.microsoft.com/office/drawing/2014/main" id="{F2F1ADF4-B0C7-C7C2-8B63-8895D3F81EBA}"/>
              </a:ext>
            </a:extLst>
          </p:cNvPr>
          <p:cNvSpPr txBox="1">
            <a:spLocks noGrp="1" noRot="1" noMove="1" noResize="1" noEditPoints="1" noAdjustHandles="1" noChangeArrowheads="1" noChangeShapeType="1"/>
          </p:cNvSpPr>
          <p:nvPr/>
        </p:nvSpPr>
        <p:spPr>
          <a:xfrm>
            <a:off x="2397756" y="2382691"/>
            <a:ext cx="7396481" cy="555986"/>
          </a:xfrm>
          <a:prstGeom prst="rect">
            <a:avLst/>
          </a:prstGeom>
          <a:noFill/>
        </p:spPr>
        <p:txBody>
          <a:bodyPr wrap="square">
            <a:spAutoFit/>
          </a:bodyPr>
          <a:lstStyle/>
          <a:p>
            <a:pPr algn="ctr">
              <a:lnSpc>
                <a:spcPct val="115000"/>
              </a:lnSpc>
            </a:pPr>
            <a:r>
              <a:rPr lang="en-IN" sz="2800" dirty="0">
                <a:effectLst/>
                <a:latin typeface="Times New Roman" panose="02020603050405020304" pitchFamily="18" charset="0"/>
                <a:ea typeface="Arial" panose="020B0604020202020204" pitchFamily="34" charset="0"/>
              </a:rPr>
              <a:t>“</a:t>
            </a:r>
            <a:r>
              <a:rPr lang="en-IN" sz="2800" b="1" dirty="0"/>
              <a:t>Online Exam System</a:t>
            </a:r>
            <a:r>
              <a:rPr lang="en-IN" sz="2800" dirty="0">
                <a:effectLst/>
                <a:latin typeface="Times New Roman" panose="02020603050405020304" pitchFamily="18" charset="0"/>
                <a:ea typeface="Arial" panose="020B0604020202020204" pitchFamily="34" charset="0"/>
              </a:rPr>
              <a:t>”</a:t>
            </a:r>
            <a:endParaRPr lang="en-IN" sz="1200" dirty="0">
              <a:effectLst/>
              <a:latin typeface="Arial" panose="020B0604020202020204" pitchFamily="34" charset="0"/>
              <a:ea typeface="Arial" panose="020B0604020202020204" pitchFamily="34" charset="0"/>
            </a:endParaRPr>
          </a:p>
        </p:txBody>
      </p:sp>
      <p:sp>
        <p:nvSpPr>
          <p:cNvPr id="2" name="TextBox 1">
            <a:extLst>
              <a:ext uri="{FF2B5EF4-FFF2-40B4-BE49-F238E27FC236}">
                <a16:creationId xmlns:a16="http://schemas.microsoft.com/office/drawing/2014/main" id="{8282A0F7-23E2-DBC1-9098-A33AE90AC658}"/>
              </a:ext>
            </a:extLst>
          </p:cNvPr>
          <p:cNvSpPr txBox="1"/>
          <p:nvPr/>
        </p:nvSpPr>
        <p:spPr>
          <a:xfrm>
            <a:off x="1329179" y="3412958"/>
            <a:ext cx="8122288" cy="2917722"/>
          </a:xfrm>
          <a:prstGeom prst="rect">
            <a:avLst/>
          </a:prstGeom>
          <a:noFill/>
        </p:spPr>
        <p:txBody>
          <a:bodyPr wrap="none" rtlCol="0">
            <a:spAutoFit/>
          </a:bodyPr>
          <a:lstStyle/>
          <a:p>
            <a:pPr>
              <a:lnSpc>
                <a:spcPct val="115000"/>
              </a:lnSpc>
            </a:pPr>
            <a:r>
              <a:rPr lang="en-IN" sz="1800" b="1" dirty="0">
                <a:effectLst/>
                <a:ea typeface="Arial" panose="020B0604020202020204" pitchFamily="34" charset="0"/>
              </a:rPr>
              <a:t>Submitted by: Parth Deshmukh</a:t>
            </a:r>
            <a:endParaRPr lang="en-IN" sz="1050" b="1" dirty="0">
              <a:effectLst/>
              <a:ea typeface="Arial" panose="020B0604020202020204" pitchFamily="34" charset="0"/>
            </a:endParaRPr>
          </a:p>
          <a:p>
            <a:pPr>
              <a:lnSpc>
                <a:spcPct val="115000"/>
              </a:lnSpc>
            </a:pPr>
            <a:r>
              <a:rPr lang="en-IN" b="1" dirty="0"/>
              <a:t>Submission type : Individual</a:t>
            </a:r>
          </a:p>
          <a:p>
            <a:pPr>
              <a:lnSpc>
                <a:spcPct val="115000"/>
              </a:lnSpc>
            </a:pPr>
            <a:r>
              <a:rPr lang="en-IN" sz="1800" b="1" dirty="0">
                <a:effectLst/>
                <a:ea typeface="Arial" panose="020B0604020202020204" pitchFamily="34" charset="0"/>
              </a:rPr>
              <a:t>Name: Parth Deshmukh</a:t>
            </a:r>
            <a:endParaRPr lang="en-IN" sz="1050" dirty="0">
              <a:effectLst/>
              <a:ea typeface="Arial" panose="020B0604020202020204" pitchFamily="34" charset="0"/>
            </a:endParaRPr>
          </a:p>
          <a:p>
            <a:pPr>
              <a:lnSpc>
                <a:spcPct val="115000"/>
              </a:lnSpc>
            </a:pPr>
            <a:r>
              <a:rPr lang="en-IN" sz="1800" b="1" dirty="0">
                <a:effectLst/>
                <a:ea typeface="Arial" panose="020B0604020202020204" pitchFamily="34" charset="0"/>
              </a:rPr>
              <a:t>Batch : 12</a:t>
            </a:r>
            <a:endParaRPr lang="en-IN" sz="1050" dirty="0">
              <a:effectLst/>
              <a:ea typeface="Arial" panose="020B0604020202020204" pitchFamily="34" charset="0"/>
            </a:endParaRPr>
          </a:p>
          <a:p>
            <a:pPr>
              <a:lnSpc>
                <a:spcPct val="115000"/>
              </a:lnSpc>
            </a:pPr>
            <a:r>
              <a:rPr lang="en-IN" sz="1800" b="1" dirty="0">
                <a:effectLst/>
                <a:ea typeface="Arial" panose="020B0604020202020204" pitchFamily="34" charset="0"/>
              </a:rPr>
              <a:t>LMS Id : </a:t>
            </a:r>
            <a:endParaRPr lang="en-IN" sz="1050" dirty="0">
              <a:effectLst/>
              <a:ea typeface="Arial" panose="020B0604020202020204" pitchFamily="34" charset="0"/>
            </a:endParaRPr>
          </a:p>
          <a:p>
            <a:pPr>
              <a:lnSpc>
                <a:spcPct val="115000"/>
              </a:lnSpc>
            </a:pPr>
            <a:r>
              <a:rPr lang="en-IN" sz="1800" b="1" dirty="0">
                <a:effectLst/>
                <a:ea typeface="Arial" panose="020B0604020202020204" pitchFamily="34" charset="0"/>
              </a:rPr>
              <a:t>Program : Axis Fintech Full Stack Developer</a:t>
            </a:r>
            <a:endParaRPr lang="en-IN" sz="1050" dirty="0">
              <a:effectLst/>
              <a:ea typeface="Arial" panose="020B0604020202020204" pitchFamily="34" charset="0"/>
            </a:endParaRPr>
          </a:p>
          <a:p>
            <a:pPr>
              <a:lnSpc>
                <a:spcPct val="115000"/>
              </a:lnSpc>
            </a:pPr>
            <a:r>
              <a:rPr lang="en-IN" sz="1800" b="1" dirty="0">
                <a:effectLst/>
                <a:ea typeface="Arial" panose="020B0604020202020204" pitchFamily="34" charset="0"/>
              </a:rPr>
              <a:t>Date: 1/06/2023</a:t>
            </a:r>
          </a:p>
          <a:p>
            <a:pPr>
              <a:lnSpc>
                <a:spcPct val="115000"/>
              </a:lnSpc>
            </a:pPr>
            <a:r>
              <a:rPr lang="en-IN" b="1" dirty="0">
                <a:ea typeface="Arial" panose="020B0604020202020204" pitchFamily="34" charset="0"/>
              </a:rPr>
              <a:t>GIT Link : </a:t>
            </a:r>
            <a:r>
              <a:rPr lang="en-IN" b="1" dirty="0">
                <a:ea typeface="Arial" panose="020B0604020202020204" pitchFamily="34" charset="0"/>
                <a:hlinkClick r:id="rId4"/>
              </a:rPr>
              <a:t>https://github.com/parthdeshmukh1911/online-exam-system/tree/main</a:t>
            </a:r>
            <a:endParaRPr lang="en-IN" sz="1050" dirty="0">
              <a:effectLst/>
              <a:ea typeface="Arial" panose="020B0604020202020204" pitchFamily="34" charset="0"/>
            </a:endParaRPr>
          </a:p>
          <a:p>
            <a:endParaRPr lang="en-IN" dirty="0"/>
          </a:p>
        </p:txBody>
      </p:sp>
    </p:spTree>
    <p:extLst>
      <p:ext uri="{BB962C8B-B14F-4D97-AF65-F5344CB8AC3E}">
        <p14:creationId xmlns:p14="http://schemas.microsoft.com/office/powerpoint/2010/main" val="155810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sp>
        <p:nvSpPr>
          <p:cNvPr id="2" name="TextBox 1">
            <a:extLst>
              <a:ext uri="{FF2B5EF4-FFF2-40B4-BE49-F238E27FC236}">
                <a16:creationId xmlns:a16="http://schemas.microsoft.com/office/drawing/2014/main" id="{FA753CE8-BF2A-D1F4-4A22-532CCB789216}"/>
              </a:ext>
            </a:extLst>
          </p:cNvPr>
          <p:cNvSpPr txBox="1"/>
          <p:nvPr/>
        </p:nvSpPr>
        <p:spPr>
          <a:xfrm>
            <a:off x="1007256" y="1243415"/>
            <a:ext cx="2284023" cy="769441"/>
          </a:xfrm>
          <a:prstGeom prst="rect">
            <a:avLst/>
          </a:prstGeom>
          <a:noFill/>
        </p:spPr>
        <p:txBody>
          <a:bodyPr wrap="none" rtlCol="0">
            <a:spAutoFit/>
          </a:bodyPr>
          <a:lstStyle/>
          <a:p>
            <a:r>
              <a:rPr lang="en-GB" sz="2800" b="1" dirty="0"/>
              <a:t>Technologies :</a:t>
            </a:r>
          </a:p>
          <a:p>
            <a:endParaRPr lang="en-IN" sz="1600" b="1" dirty="0"/>
          </a:p>
        </p:txBody>
      </p:sp>
      <p:sp>
        <p:nvSpPr>
          <p:cNvPr id="3" name="TextBox 2">
            <a:extLst>
              <a:ext uri="{FF2B5EF4-FFF2-40B4-BE49-F238E27FC236}">
                <a16:creationId xmlns:a16="http://schemas.microsoft.com/office/drawing/2014/main" id="{60006FA5-68B9-A7F4-4896-4EA59742EBB6}"/>
              </a:ext>
            </a:extLst>
          </p:cNvPr>
          <p:cNvSpPr txBox="1"/>
          <p:nvPr/>
        </p:nvSpPr>
        <p:spPr>
          <a:xfrm>
            <a:off x="1199236" y="1756043"/>
            <a:ext cx="9464825" cy="4031873"/>
          </a:xfrm>
          <a:prstGeom prst="rect">
            <a:avLst/>
          </a:prstGeom>
          <a:noFill/>
        </p:spPr>
        <p:txBody>
          <a:bodyPr wrap="square" rtlCol="0">
            <a:spAutoFit/>
          </a:bodyPr>
          <a:lstStyle/>
          <a:p>
            <a:pPr marL="285750" indent="-285750">
              <a:buFont typeface="Arial" panose="020B0604020202020204" pitchFamily="34" charset="0"/>
              <a:buChar char="•"/>
            </a:pPr>
            <a:r>
              <a:rPr lang="en-GB" sz="2000" b="1" i="0" dirty="0">
                <a:effectLst/>
                <a:latin typeface="Roboto" panose="02000000000000000000" pitchFamily="2" charset="0"/>
              </a:rPr>
              <a:t>Spring Boot</a:t>
            </a:r>
            <a:r>
              <a:rPr lang="en-GB" sz="2000" b="0" i="0" dirty="0">
                <a:effectLst/>
                <a:latin typeface="Roboto" panose="02000000000000000000" pitchFamily="2" charset="0"/>
              </a:rPr>
              <a:t>: Spring Boot is a Java framework that simplifies the development of stand-alone, production-grade Spring applications. </a:t>
            </a:r>
          </a:p>
          <a:p>
            <a:endParaRPr lang="en-GB" sz="2000" b="0" i="0" dirty="0">
              <a:effectLst/>
              <a:latin typeface="Roboto" panose="02000000000000000000" pitchFamily="2" charset="0"/>
            </a:endParaRPr>
          </a:p>
          <a:p>
            <a:pPr marL="285750" indent="-285750">
              <a:buFont typeface="Arial" panose="020B0604020202020204" pitchFamily="34" charset="0"/>
              <a:buChar char="•"/>
            </a:pPr>
            <a:r>
              <a:rPr lang="en-GB" sz="2000" b="1" i="0" dirty="0">
                <a:effectLst/>
                <a:latin typeface="Roboto" panose="02000000000000000000" pitchFamily="2" charset="0"/>
              </a:rPr>
              <a:t>Hibernate</a:t>
            </a:r>
            <a:r>
              <a:rPr lang="en-GB" sz="2000" b="0" i="0" dirty="0">
                <a:effectLst/>
                <a:latin typeface="Roboto" panose="02000000000000000000" pitchFamily="2" charset="0"/>
              </a:rPr>
              <a:t>: Hibernate is an object-relational mapping (ORM) framework for Java</a:t>
            </a:r>
          </a:p>
          <a:p>
            <a:pPr marL="285750" indent="-285750">
              <a:buFont typeface="Arial" panose="020B0604020202020204" pitchFamily="34" charset="0"/>
              <a:buChar char="•"/>
            </a:pPr>
            <a:endParaRPr lang="en-GB" sz="2000" dirty="0">
              <a:latin typeface="Roboto" panose="02000000000000000000" pitchFamily="2" charset="0"/>
            </a:endParaRPr>
          </a:p>
          <a:p>
            <a:pPr marL="285750" indent="-285750">
              <a:buFont typeface="Arial" panose="020B0604020202020204" pitchFamily="34" charset="0"/>
              <a:buChar char="•"/>
            </a:pPr>
            <a:r>
              <a:rPr lang="en-GB" sz="2000" b="1" dirty="0">
                <a:latin typeface="Roboto" panose="02000000000000000000" pitchFamily="2" charset="0"/>
              </a:rPr>
              <a:t>Postman</a:t>
            </a:r>
            <a:r>
              <a:rPr lang="en-GB" sz="2000" dirty="0">
                <a:latin typeface="Roboto" panose="02000000000000000000" pitchFamily="2" charset="0"/>
              </a:rPr>
              <a:t>: For testing Crud operations.</a:t>
            </a:r>
          </a:p>
          <a:p>
            <a:pPr marL="285750" indent="-285750">
              <a:buFont typeface="Arial" panose="020B0604020202020204" pitchFamily="34" charset="0"/>
              <a:buChar char="•"/>
            </a:pPr>
            <a:endParaRPr lang="en-GB" sz="2000" dirty="0">
              <a:latin typeface="Roboto" panose="02000000000000000000" pitchFamily="2" charset="0"/>
            </a:endParaRPr>
          </a:p>
          <a:p>
            <a:pPr marL="285750" indent="-285750">
              <a:buFont typeface="Arial" panose="020B0604020202020204" pitchFamily="34" charset="0"/>
              <a:buChar char="•"/>
            </a:pPr>
            <a:r>
              <a:rPr lang="en-GB" sz="2000" b="1" dirty="0">
                <a:latin typeface="Roboto" panose="02000000000000000000" pitchFamily="2" charset="0"/>
              </a:rPr>
              <a:t>Database</a:t>
            </a:r>
            <a:r>
              <a:rPr lang="en-GB" sz="2000" dirty="0">
                <a:latin typeface="Roboto" panose="02000000000000000000" pitchFamily="2" charset="0"/>
              </a:rPr>
              <a:t>: MySQL database.</a:t>
            </a:r>
          </a:p>
          <a:p>
            <a:br>
              <a:rPr lang="en-GB" b="0" i="0" dirty="0">
                <a:effectLst/>
                <a:latin typeface="Roboto" panose="02000000000000000000" pitchFamily="2" charset="0"/>
              </a:rPr>
            </a:br>
            <a:br>
              <a:rPr lang="en-GB" sz="2000" b="0" i="0" dirty="0">
                <a:solidFill>
                  <a:srgbClr val="202124"/>
                </a:solidFill>
                <a:effectLst/>
                <a:latin typeface="Roboto" panose="02000000000000000000" pitchFamily="2" charset="0"/>
              </a:rPr>
            </a:br>
            <a:endParaRPr lang="en-GB" sz="2000" b="0" i="0" dirty="0">
              <a:solidFill>
                <a:srgbClr val="202124"/>
              </a:solidFill>
              <a:effectLst/>
              <a:latin typeface="Roboto" panose="02000000000000000000" pitchFamily="2" charset="0"/>
            </a:endParaRPr>
          </a:p>
          <a:p>
            <a:pPr marL="285750" indent="-285750">
              <a:buFont typeface="Arial" panose="020B0604020202020204" pitchFamily="34" charset="0"/>
              <a:buChar char="•"/>
            </a:pPr>
            <a:endParaRPr lang="en-GB" sz="2000" dirty="0">
              <a:solidFill>
                <a:srgbClr val="202124"/>
              </a:solidFill>
              <a:latin typeface="Roboto" panose="02000000000000000000" pitchFamily="2" charset="0"/>
            </a:endParaRPr>
          </a:p>
          <a:p>
            <a:pPr marL="285750" indent="-285750">
              <a:buFont typeface="Arial" panose="020B0604020202020204" pitchFamily="34" charset="0"/>
              <a:buChar char="•"/>
            </a:pPr>
            <a:endParaRPr lang="en-IN" dirty="0"/>
          </a:p>
        </p:txBody>
      </p:sp>
      <p:sp>
        <p:nvSpPr>
          <p:cNvPr id="7" name="TextBox 6">
            <a:extLst>
              <a:ext uri="{FF2B5EF4-FFF2-40B4-BE49-F238E27FC236}">
                <a16:creationId xmlns:a16="http://schemas.microsoft.com/office/drawing/2014/main" id="{2235F3BE-96E8-CBF0-21DF-687EEA3F9435}"/>
              </a:ext>
            </a:extLst>
          </p:cNvPr>
          <p:cNvSpPr txBox="1"/>
          <p:nvPr/>
        </p:nvSpPr>
        <p:spPr>
          <a:xfrm>
            <a:off x="1070009" y="4204595"/>
            <a:ext cx="2440092" cy="523220"/>
          </a:xfrm>
          <a:prstGeom prst="rect">
            <a:avLst/>
          </a:prstGeom>
          <a:noFill/>
        </p:spPr>
        <p:txBody>
          <a:bodyPr wrap="none" rtlCol="0">
            <a:spAutoFit/>
          </a:bodyPr>
          <a:lstStyle/>
          <a:p>
            <a:r>
              <a:rPr lang="en-GB" sz="2800" b="1" dirty="0"/>
              <a:t>Dependencies</a:t>
            </a:r>
            <a:r>
              <a:rPr lang="en-GB" sz="2400" b="1" dirty="0"/>
              <a:t> :</a:t>
            </a:r>
            <a:endParaRPr lang="en-IN" b="1" dirty="0"/>
          </a:p>
        </p:txBody>
      </p:sp>
      <p:sp>
        <p:nvSpPr>
          <p:cNvPr id="9" name="TextBox 8">
            <a:extLst>
              <a:ext uri="{FF2B5EF4-FFF2-40B4-BE49-F238E27FC236}">
                <a16:creationId xmlns:a16="http://schemas.microsoft.com/office/drawing/2014/main" id="{208C0940-A0C4-CF89-92D1-0A913F22BBA2}"/>
              </a:ext>
            </a:extLst>
          </p:cNvPr>
          <p:cNvSpPr txBox="1"/>
          <p:nvPr/>
        </p:nvSpPr>
        <p:spPr>
          <a:xfrm>
            <a:off x="755295" y="4727815"/>
            <a:ext cx="2852063" cy="1908215"/>
          </a:xfrm>
          <a:prstGeom prst="rect">
            <a:avLst/>
          </a:prstGeom>
          <a:noFill/>
        </p:spPr>
        <p:txBody>
          <a:bodyPr wrap="none" rtlCol="0">
            <a:spAutoFit/>
          </a:bodyPr>
          <a:lstStyle/>
          <a:p>
            <a:pPr marL="800100" lvl="1" indent="-342900">
              <a:buFont typeface="Arial" panose="020B0604020202020204" pitchFamily="34" charset="0"/>
              <a:buChar char="•"/>
            </a:pPr>
            <a:r>
              <a:rPr lang="en-GB" sz="2000" dirty="0">
                <a:latin typeface="Roboto" panose="02000000000000000000" pitchFamily="2" charset="0"/>
              </a:rPr>
              <a:t>Spring </a:t>
            </a:r>
            <a:r>
              <a:rPr lang="en-GB" sz="2000" dirty="0" err="1">
                <a:latin typeface="Roboto" panose="02000000000000000000" pitchFamily="2" charset="0"/>
              </a:rPr>
              <a:t>Devtools</a:t>
            </a:r>
            <a:endParaRPr lang="en-GB" sz="2000" dirty="0">
              <a:latin typeface="Roboto" panose="02000000000000000000" pitchFamily="2" charset="0"/>
            </a:endParaRPr>
          </a:p>
          <a:p>
            <a:pPr marL="800100" lvl="1" indent="-342900">
              <a:buFont typeface="Arial" panose="020B0604020202020204" pitchFamily="34" charset="0"/>
              <a:buChar char="•"/>
            </a:pPr>
            <a:r>
              <a:rPr lang="en-GB" sz="2000" dirty="0">
                <a:latin typeface="Roboto" panose="02000000000000000000" pitchFamily="2" charset="0"/>
              </a:rPr>
              <a:t>Spring web</a:t>
            </a:r>
          </a:p>
          <a:p>
            <a:pPr marL="800100" lvl="1" indent="-342900">
              <a:buFont typeface="Arial" panose="020B0604020202020204" pitchFamily="34" charset="0"/>
              <a:buChar char="•"/>
            </a:pPr>
            <a:r>
              <a:rPr lang="en-GB" sz="2000" dirty="0">
                <a:latin typeface="Roboto" panose="02000000000000000000" pitchFamily="2" charset="0"/>
              </a:rPr>
              <a:t>MySQL Driver</a:t>
            </a:r>
          </a:p>
          <a:p>
            <a:pPr marL="800100" lvl="1" indent="-342900">
              <a:buFont typeface="Arial" panose="020B0604020202020204" pitchFamily="34" charset="0"/>
              <a:buChar char="•"/>
            </a:pPr>
            <a:r>
              <a:rPr lang="en-GB" sz="2000" dirty="0">
                <a:latin typeface="Roboto" panose="02000000000000000000" pitchFamily="2" charset="0"/>
              </a:rPr>
              <a:t>Lombok</a:t>
            </a:r>
          </a:p>
          <a:p>
            <a:pPr marL="800100" lvl="1" indent="-342900">
              <a:buFont typeface="Arial" panose="020B0604020202020204" pitchFamily="34" charset="0"/>
              <a:buChar char="•"/>
            </a:pPr>
            <a:r>
              <a:rPr lang="en-GB" sz="2000" dirty="0">
                <a:latin typeface="Roboto" panose="02000000000000000000" pitchFamily="2" charset="0"/>
              </a:rPr>
              <a:t>JPA</a:t>
            </a:r>
          </a:p>
          <a:p>
            <a:endParaRPr lang="en-IN" dirty="0"/>
          </a:p>
        </p:txBody>
      </p:sp>
      <p:pic>
        <p:nvPicPr>
          <p:cNvPr id="2050" name="Picture 2" descr="Exploring Spring Boot :Beginners Level - Knoldus Blogs">
            <a:extLst>
              <a:ext uri="{FF2B5EF4-FFF2-40B4-BE49-F238E27FC236}">
                <a16:creationId xmlns:a16="http://schemas.microsoft.com/office/drawing/2014/main" id="{615A1857-4357-F506-A1FE-403E1D3133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7301" y="3298225"/>
            <a:ext cx="2723029" cy="142959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ibernate Logo PNG Vector (SVG) Free Download">
            <a:extLst>
              <a:ext uri="{FF2B5EF4-FFF2-40B4-BE49-F238E27FC236}">
                <a16:creationId xmlns:a16="http://schemas.microsoft.com/office/drawing/2014/main" id="{442226BD-2F03-25CA-8CEB-5C9FC26019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6447" y="4251523"/>
            <a:ext cx="1281236" cy="133462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Postman icon PNG and SVG Free Download">
            <a:extLst>
              <a:ext uri="{FF2B5EF4-FFF2-40B4-BE49-F238E27FC236}">
                <a16:creationId xmlns:a16="http://schemas.microsoft.com/office/drawing/2014/main" id="{6ABCA39B-3804-82A8-4035-CBEA5FC1D5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95556" y="5143708"/>
            <a:ext cx="1268506" cy="1268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368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graphicFrame>
        <p:nvGraphicFramePr>
          <p:cNvPr id="9" name="Table 9">
            <a:extLst>
              <a:ext uri="{FF2B5EF4-FFF2-40B4-BE49-F238E27FC236}">
                <a16:creationId xmlns:a16="http://schemas.microsoft.com/office/drawing/2014/main" id="{6F9D9F09-696D-1D59-2016-8518FF4B6EF6}"/>
              </a:ext>
            </a:extLst>
          </p:cNvPr>
          <p:cNvGraphicFramePr>
            <a:graphicFrameLocks noGrp="1"/>
          </p:cNvGraphicFramePr>
          <p:nvPr>
            <p:extLst>
              <p:ext uri="{D42A27DB-BD31-4B8C-83A1-F6EECF244321}">
                <p14:modId xmlns:p14="http://schemas.microsoft.com/office/powerpoint/2010/main" val="1403489431"/>
              </p:ext>
            </p:extLst>
          </p:nvPr>
        </p:nvGraphicFramePr>
        <p:xfrm>
          <a:off x="721659" y="1133116"/>
          <a:ext cx="10923492" cy="5542344"/>
        </p:xfrm>
        <a:graphic>
          <a:graphicData uri="http://schemas.openxmlformats.org/drawingml/2006/table">
            <a:tbl>
              <a:tblPr firstRow="1" bandRow="1">
                <a:tableStyleId>{5C22544A-7EE6-4342-B048-85BDC9FD1C3A}</a:tableStyleId>
              </a:tblPr>
              <a:tblGrid>
                <a:gridCol w="1896035">
                  <a:extLst>
                    <a:ext uri="{9D8B030D-6E8A-4147-A177-3AD203B41FA5}">
                      <a16:colId xmlns:a16="http://schemas.microsoft.com/office/drawing/2014/main" val="1983602598"/>
                    </a:ext>
                  </a:extLst>
                </a:gridCol>
                <a:gridCol w="2303930">
                  <a:extLst>
                    <a:ext uri="{9D8B030D-6E8A-4147-A177-3AD203B41FA5}">
                      <a16:colId xmlns:a16="http://schemas.microsoft.com/office/drawing/2014/main" val="3369720179"/>
                    </a:ext>
                  </a:extLst>
                </a:gridCol>
                <a:gridCol w="1999129">
                  <a:extLst>
                    <a:ext uri="{9D8B030D-6E8A-4147-A177-3AD203B41FA5}">
                      <a16:colId xmlns:a16="http://schemas.microsoft.com/office/drawing/2014/main" val="3819692695"/>
                    </a:ext>
                  </a:extLst>
                </a:gridCol>
                <a:gridCol w="2465294">
                  <a:extLst>
                    <a:ext uri="{9D8B030D-6E8A-4147-A177-3AD203B41FA5}">
                      <a16:colId xmlns:a16="http://schemas.microsoft.com/office/drawing/2014/main" val="1818474800"/>
                    </a:ext>
                  </a:extLst>
                </a:gridCol>
                <a:gridCol w="2259104">
                  <a:extLst>
                    <a:ext uri="{9D8B030D-6E8A-4147-A177-3AD203B41FA5}">
                      <a16:colId xmlns:a16="http://schemas.microsoft.com/office/drawing/2014/main" val="400093327"/>
                    </a:ext>
                  </a:extLst>
                </a:gridCol>
              </a:tblGrid>
              <a:tr h="605163">
                <a:tc>
                  <a:txBody>
                    <a:bodyPr/>
                    <a:lstStyle/>
                    <a:p>
                      <a:pPr algn="ctr"/>
                      <a:r>
                        <a:rPr lang="en-GB" sz="2000" dirty="0"/>
                        <a:t>Entity</a:t>
                      </a:r>
                      <a:endParaRPr lang="en-IN" sz="2000" dirty="0"/>
                    </a:p>
                  </a:txBody>
                  <a:tcPr/>
                </a:tc>
                <a:tc>
                  <a:txBody>
                    <a:bodyPr/>
                    <a:lstStyle/>
                    <a:p>
                      <a:pPr algn="ctr"/>
                      <a:r>
                        <a:rPr lang="en-GB" sz="2000" dirty="0"/>
                        <a:t>Repository</a:t>
                      </a:r>
                      <a:endParaRPr lang="en-IN" sz="2000" dirty="0"/>
                    </a:p>
                  </a:txBody>
                  <a:tcPr/>
                </a:tc>
                <a:tc>
                  <a:txBody>
                    <a:bodyPr/>
                    <a:lstStyle/>
                    <a:p>
                      <a:pPr algn="ctr"/>
                      <a:r>
                        <a:rPr lang="en-GB" sz="2000" dirty="0"/>
                        <a:t>Service Interface</a:t>
                      </a:r>
                      <a:endParaRPr lang="en-IN" sz="2000" dirty="0"/>
                    </a:p>
                  </a:txBody>
                  <a:tcPr/>
                </a:tc>
                <a:tc>
                  <a:txBody>
                    <a:bodyPr/>
                    <a:lstStyle/>
                    <a:p>
                      <a:pPr algn="ctr"/>
                      <a:r>
                        <a:rPr lang="en-GB" sz="2000" dirty="0"/>
                        <a:t>Service </a:t>
                      </a:r>
                      <a:r>
                        <a:rPr lang="en-GB" sz="2000" dirty="0" err="1"/>
                        <a:t>Impl</a:t>
                      </a:r>
                      <a:endParaRPr lang="en-IN" sz="2000" dirty="0"/>
                    </a:p>
                  </a:txBody>
                  <a:tcPr/>
                </a:tc>
                <a:tc>
                  <a:txBody>
                    <a:bodyPr/>
                    <a:lstStyle/>
                    <a:p>
                      <a:pPr algn="ctr"/>
                      <a:r>
                        <a:rPr lang="en-GB" sz="2000" dirty="0"/>
                        <a:t>Controller</a:t>
                      </a:r>
                      <a:endParaRPr lang="en-IN" sz="2000" dirty="0"/>
                    </a:p>
                  </a:txBody>
                  <a:tcPr/>
                </a:tc>
                <a:extLst>
                  <a:ext uri="{0D108BD9-81ED-4DB2-BD59-A6C34878D82A}">
                    <a16:rowId xmlns:a16="http://schemas.microsoft.com/office/drawing/2014/main" val="2299298098"/>
                  </a:ext>
                </a:extLst>
              </a:tr>
              <a:tr h="605163">
                <a:tc>
                  <a:txBody>
                    <a:bodyPr/>
                    <a:lstStyle/>
                    <a:p>
                      <a:pPr algn="ctr"/>
                      <a:r>
                        <a:rPr lang="en-GB" sz="2000" dirty="0"/>
                        <a:t>Admin</a:t>
                      </a:r>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err="1"/>
                        <a:t>AdminRepository</a:t>
                      </a:r>
                      <a:endParaRPr lang="en-IN" sz="2000" dirty="0"/>
                    </a:p>
                    <a:p>
                      <a:pPr algn="ctr"/>
                      <a:endParaRPr lang="en-IN" sz="2000" dirty="0"/>
                    </a:p>
                  </a:txBody>
                  <a:tcPr/>
                </a:tc>
                <a:tc>
                  <a:txBody>
                    <a:bodyPr/>
                    <a:lstStyle/>
                    <a:p>
                      <a:pPr algn="ctr"/>
                      <a:r>
                        <a:rPr lang="en-GB" sz="2000" dirty="0" err="1"/>
                        <a:t>AdminService</a:t>
                      </a:r>
                      <a:endParaRPr lang="en-IN" sz="2000" dirty="0"/>
                    </a:p>
                  </a:txBody>
                  <a:tcPr/>
                </a:tc>
                <a:tc>
                  <a:txBody>
                    <a:bodyPr/>
                    <a:lstStyle/>
                    <a:p>
                      <a:pPr algn="ctr"/>
                      <a:r>
                        <a:rPr lang="en-GB" sz="2000" dirty="0" err="1"/>
                        <a:t>AdminServiceImpl</a:t>
                      </a:r>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err="1"/>
                        <a:t>AdminController</a:t>
                      </a:r>
                      <a:endParaRPr lang="en-IN" sz="2000" dirty="0"/>
                    </a:p>
                    <a:p>
                      <a:pPr algn="ctr"/>
                      <a:endParaRPr lang="en-IN" sz="2000" dirty="0"/>
                    </a:p>
                  </a:txBody>
                  <a:tcPr/>
                </a:tc>
                <a:extLst>
                  <a:ext uri="{0D108BD9-81ED-4DB2-BD59-A6C34878D82A}">
                    <a16:rowId xmlns:a16="http://schemas.microsoft.com/office/drawing/2014/main" val="2615627612"/>
                  </a:ext>
                </a:extLst>
              </a:tr>
              <a:tr h="605163">
                <a:tc>
                  <a:txBody>
                    <a:bodyPr/>
                    <a:lstStyle/>
                    <a:p>
                      <a:pPr algn="ctr"/>
                      <a:r>
                        <a:rPr lang="en-GB" sz="2000" dirty="0"/>
                        <a:t>User</a:t>
                      </a:r>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err="1"/>
                        <a:t>UserRepository</a:t>
                      </a:r>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err="1"/>
                        <a:t>UserService</a:t>
                      </a:r>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err="1"/>
                        <a:t>UserServiceImpl</a:t>
                      </a:r>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err="1"/>
                        <a:t>UserController</a:t>
                      </a:r>
                      <a:endParaRPr lang="en-IN" sz="2000" dirty="0"/>
                    </a:p>
                  </a:txBody>
                  <a:tcPr/>
                </a:tc>
                <a:extLst>
                  <a:ext uri="{0D108BD9-81ED-4DB2-BD59-A6C34878D82A}">
                    <a16:rowId xmlns:a16="http://schemas.microsoft.com/office/drawing/2014/main" val="1985821695"/>
                  </a:ext>
                </a:extLst>
              </a:tr>
              <a:tr h="605163">
                <a:tc>
                  <a:txBody>
                    <a:bodyPr/>
                    <a:lstStyle/>
                    <a:p>
                      <a:pPr algn="ctr"/>
                      <a:r>
                        <a:rPr lang="en-GB" sz="2000" dirty="0"/>
                        <a:t>Subject</a:t>
                      </a:r>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err="1"/>
                        <a:t>SubjectRepository</a:t>
                      </a:r>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err="1"/>
                        <a:t>SubjectService</a:t>
                      </a:r>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err="1"/>
                        <a:t>SubjectServiceImpl</a:t>
                      </a:r>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err="1"/>
                        <a:t>SubjectController</a:t>
                      </a:r>
                      <a:endParaRPr lang="en-IN" sz="2000" dirty="0"/>
                    </a:p>
                  </a:txBody>
                  <a:tcPr/>
                </a:tc>
                <a:extLst>
                  <a:ext uri="{0D108BD9-81ED-4DB2-BD59-A6C34878D82A}">
                    <a16:rowId xmlns:a16="http://schemas.microsoft.com/office/drawing/2014/main" val="3444152775"/>
                  </a:ext>
                </a:extLst>
              </a:tr>
              <a:tr h="605163">
                <a:tc>
                  <a:txBody>
                    <a:bodyPr/>
                    <a:lstStyle/>
                    <a:p>
                      <a:pPr algn="ctr"/>
                      <a:r>
                        <a:rPr lang="en-GB" sz="2000" dirty="0"/>
                        <a:t>Exam</a:t>
                      </a:r>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err="1"/>
                        <a:t>ExamRepository</a:t>
                      </a:r>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err="1"/>
                        <a:t>ExamService</a:t>
                      </a:r>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err="1"/>
                        <a:t>ExamServiceImpl</a:t>
                      </a:r>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err="1"/>
                        <a:t>ExamController</a:t>
                      </a:r>
                      <a:endParaRPr lang="en-IN" sz="2000" dirty="0"/>
                    </a:p>
                  </a:txBody>
                  <a:tcPr/>
                </a:tc>
                <a:extLst>
                  <a:ext uri="{0D108BD9-81ED-4DB2-BD59-A6C34878D82A}">
                    <a16:rowId xmlns:a16="http://schemas.microsoft.com/office/drawing/2014/main" val="1213986030"/>
                  </a:ext>
                </a:extLst>
              </a:tr>
              <a:tr h="605163">
                <a:tc>
                  <a:txBody>
                    <a:bodyPr/>
                    <a:lstStyle/>
                    <a:p>
                      <a:pPr algn="ctr"/>
                      <a:r>
                        <a:rPr lang="en-GB" dirty="0" err="1"/>
                        <a:t>MCQQuestion</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err="1"/>
                        <a:t>MCQQuestionRepository</a:t>
                      </a:r>
                      <a:endParaRPr lang="en-IN"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err="1"/>
                        <a:t>MCQQuestionService</a:t>
                      </a:r>
                      <a:endParaRPr lang="en-IN"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err="1"/>
                        <a:t>MCQQuestionServiceImpl</a:t>
                      </a:r>
                      <a:endParaRPr lang="en-IN"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err="1"/>
                        <a:t>MCQQuestionController</a:t>
                      </a:r>
                      <a:endParaRPr lang="en-IN" sz="1600" dirty="0"/>
                    </a:p>
                  </a:txBody>
                  <a:tcPr/>
                </a:tc>
                <a:extLst>
                  <a:ext uri="{0D108BD9-81ED-4DB2-BD59-A6C34878D82A}">
                    <a16:rowId xmlns:a16="http://schemas.microsoft.com/office/drawing/2014/main" val="3112286744"/>
                  </a:ext>
                </a:extLst>
              </a:tr>
              <a:tr h="605163">
                <a:tc>
                  <a:txBody>
                    <a:bodyPr/>
                    <a:lstStyle/>
                    <a:p>
                      <a:pPr algn="ctr"/>
                      <a:r>
                        <a:rPr lang="en-GB" dirty="0" err="1"/>
                        <a:t>TFQuestion</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err="1"/>
                        <a:t>TFQuestion</a:t>
                      </a:r>
                      <a:r>
                        <a:rPr lang="en-GB" sz="1800" dirty="0" err="1"/>
                        <a:t>Repository</a:t>
                      </a:r>
                      <a:endParaRPr lang="en-IN"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err="1"/>
                        <a:t>TFQuestion</a:t>
                      </a:r>
                      <a:r>
                        <a:rPr lang="en-GB" sz="1800" dirty="0" err="1"/>
                        <a:t>Service</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err="1"/>
                        <a:t>TFQuestion</a:t>
                      </a:r>
                      <a:r>
                        <a:rPr lang="en-GB" sz="1800" dirty="0" err="1"/>
                        <a:t>ServiceImpl</a:t>
                      </a:r>
                      <a:endParaRPr lang="en-IN"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err="1"/>
                        <a:t>TFQuestion</a:t>
                      </a:r>
                      <a:r>
                        <a:rPr lang="en-GB" sz="1800" dirty="0" err="1"/>
                        <a:t>Controller</a:t>
                      </a:r>
                      <a:endParaRPr lang="en-IN" sz="1800" dirty="0"/>
                    </a:p>
                  </a:txBody>
                  <a:tcPr/>
                </a:tc>
                <a:extLst>
                  <a:ext uri="{0D108BD9-81ED-4DB2-BD59-A6C34878D82A}">
                    <a16:rowId xmlns:a16="http://schemas.microsoft.com/office/drawing/2014/main" val="2590832310"/>
                  </a:ext>
                </a:extLst>
              </a:tr>
              <a:tr h="605163">
                <a:tc>
                  <a:txBody>
                    <a:bodyPr/>
                    <a:lstStyle/>
                    <a:p>
                      <a:pPr algn="ctr"/>
                      <a:r>
                        <a:rPr lang="en-GB" dirty="0" err="1"/>
                        <a:t>FBQuestion</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err="1"/>
                        <a:t>FBQuestionRepository</a:t>
                      </a:r>
                      <a:endParaRPr lang="en-IN"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err="1"/>
                        <a:t>FBQuestion</a:t>
                      </a:r>
                      <a:r>
                        <a:rPr lang="en-GB" sz="1800" dirty="0" err="1"/>
                        <a:t>Service</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err="1"/>
                        <a:t>FBQuestion</a:t>
                      </a:r>
                      <a:r>
                        <a:rPr lang="en-GB" sz="1800" dirty="0" err="1"/>
                        <a:t>ServiceImpl</a:t>
                      </a:r>
                      <a:endParaRPr lang="en-IN"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err="1"/>
                        <a:t>FBQuestion</a:t>
                      </a:r>
                      <a:r>
                        <a:rPr lang="en-GB" sz="1800" dirty="0" err="1"/>
                        <a:t>Controller</a:t>
                      </a:r>
                      <a:endParaRPr lang="en-IN" sz="1800" dirty="0"/>
                    </a:p>
                  </a:txBody>
                  <a:tcPr/>
                </a:tc>
                <a:extLst>
                  <a:ext uri="{0D108BD9-81ED-4DB2-BD59-A6C34878D82A}">
                    <a16:rowId xmlns:a16="http://schemas.microsoft.com/office/drawing/2014/main" val="3458897187"/>
                  </a:ext>
                </a:extLst>
              </a:tr>
              <a:tr h="605163">
                <a:tc>
                  <a:txBody>
                    <a:bodyPr/>
                    <a:lstStyle/>
                    <a:p>
                      <a:pPr algn="ctr"/>
                      <a:r>
                        <a:rPr lang="en-GB" dirty="0"/>
                        <a:t>Result</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err="1"/>
                        <a:t>Result</a:t>
                      </a:r>
                      <a:r>
                        <a:rPr lang="en-GB" sz="1800" dirty="0" err="1"/>
                        <a:t>Repository</a:t>
                      </a:r>
                      <a:endParaRPr lang="en-IN"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err="1"/>
                        <a:t>Result</a:t>
                      </a:r>
                      <a:r>
                        <a:rPr lang="en-GB" sz="1800" dirty="0" err="1"/>
                        <a:t>Service</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err="1"/>
                        <a:t>Result</a:t>
                      </a:r>
                      <a:r>
                        <a:rPr lang="en-GB" sz="1800" dirty="0" err="1"/>
                        <a:t>ServiceImpl</a:t>
                      </a:r>
                      <a:endParaRPr lang="en-IN"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err="1"/>
                        <a:t>Result</a:t>
                      </a:r>
                      <a:r>
                        <a:rPr lang="en-GB" sz="1800" dirty="0" err="1"/>
                        <a:t>Controller</a:t>
                      </a:r>
                      <a:endParaRPr lang="en-IN" sz="1800" dirty="0"/>
                    </a:p>
                  </a:txBody>
                  <a:tcPr/>
                </a:tc>
                <a:extLst>
                  <a:ext uri="{0D108BD9-81ED-4DB2-BD59-A6C34878D82A}">
                    <a16:rowId xmlns:a16="http://schemas.microsoft.com/office/drawing/2014/main" val="593424439"/>
                  </a:ext>
                </a:extLst>
              </a:tr>
            </a:tbl>
          </a:graphicData>
        </a:graphic>
      </p:graphicFrame>
    </p:spTree>
    <p:extLst>
      <p:ext uri="{BB962C8B-B14F-4D97-AF65-F5344CB8AC3E}">
        <p14:creationId xmlns:p14="http://schemas.microsoft.com/office/powerpoint/2010/main" val="41928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Front-end Development</a:t>
            </a:r>
            <a:r>
              <a:rPr lang="en-IN" sz="1400" dirty="0">
                <a:solidFill>
                  <a:schemeClr val="bg1"/>
                </a:solidFill>
                <a:effectLst/>
                <a:latin typeface="Arial" panose="020B0604020202020204" pitchFamily="34" charset="0"/>
                <a:ea typeface="Arial" panose="020B0604020202020204" pitchFamily="34" charset="0"/>
              </a:rPr>
              <a:t> </a:t>
            </a:r>
          </a:p>
        </p:txBody>
      </p:sp>
      <p:sp>
        <p:nvSpPr>
          <p:cNvPr id="3" name="TextBox 2">
            <a:extLst>
              <a:ext uri="{FF2B5EF4-FFF2-40B4-BE49-F238E27FC236}">
                <a16:creationId xmlns:a16="http://schemas.microsoft.com/office/drawing/2014/main" id="{5853BF4F-EB62-AA09-9569-0142FAEEA99E}"/>
              </a:ext>
            </a:extLst>
          </p:cNvPr>
          <p:cNvSpPr txBox="1"/>
          <p:nvPr/>
        </p:nvSpPr>
        <p:spPr>
          <a:xfrm>
            <a:off x="1199237" y="1322047"/>
            <a:ext cx="6096000" cy="523220"/>
          </a:xfrm>
          <a:prstGeom prst="rect">
            <a:avLst/>
          </a:prstGeom>
          <a:noFill/>
        </p:spPr>
        <p:txBody>
          <a:bodyPr wrap="square">
            <a:spAutoFit/>
          </a:bodyPr>
          <a:lstStyle/>
          <a:p>
            <a:r>
              <a:rPr lang="en-GB" sz="2800" b="1" dirty="0"/>
              <a:t>Technologies :</a:t>
            </a:r>
            <a:endParaRPr lang="en-GB" sz="1800" b="1" dirty="0"/>
          </a:p>
        </p:txBody>
      </p:sp>
      <p:sp>
        <p:nvSpPr>
          <p:cNvPr id="9" name="TextBox 8">
            <a:extLst>
              <a:ext uri="{FF2B5EF4-FFF2-40B4-BE49-F238E27FC236}">
                <a16:creationId xmlns:a16="http://schemas.microsoft.com/office/drawing/2014/main" id="{EC8A222A-672E-ECA0-54BF-211174671E7F}"/>
              </a:ext>
            </a:extLst>
          </p:cNvPr>
          <p:cNvSpPr txBox="1"/>
          <p:nvPr/>
        </p:nvSpPr>
        <p:spPr>
          <a:xfrm>
            <a:off x="1215134" y="2027445"/>
            <a:ext cx="6096000" cy="4955203"/>
          </a:xfrm>
          <a:prstGeom prst="rect">
            <a:avLst/>
          </a:prstGeom>
          <a:noFill/>
        </p:spPr>
        <p:txBody>
          <a:bodyPr wrap="square" rtlCol="0">
            <a:spAutoFit/>
          </a:bodyPr>
          <a:lstStyle/>
          <a:p>
            <a:pPr algn="l">
              <a:buFont typeface="Arial" panose="020B0604020202020204" pitchFamily="34" charset="0"/>
              <a:buChar char="•"/>
            </a:pPr>
            <a:r>
              <a:rPr lang="en-GB" sz="2000" dirty="0"/>
              <a:t>React.js : </a:t>
            </a:r>
            <a:r>
              <a:rPr lang="en-GB" sz="2000" b="0" i="0" dirty="0">
                <a:effectLst/>
                <a:latin typeface="Söhne"/>
              </a:rPr>
              <a:t>ReactJS: ReactJS is a popular JavaScript library used for building user interfaces. It provides a component-based approach to development.</a:t>
            </a:r>
          </a:p>
          <a:p>
            <a:pPr algn="l">
              <a:buFont typeface="Arial" panose="020B0604020202020204" pitchFamily="34" charset="0"/>
              <a:buChar char="•"/>
            </a:pPr>
            <a:endParaRPr lang="en-GB" sz="2000" b="0" i="0" dirty="0">
              <a:solidFill>
                <a:srgbClr val="374151"/>
              </a:solidFill>
              <a:effectLst/>
              <a:latin typeface="Söhne"/>
            </a:endParaRPr>
          </a:p>
          <a:p>
            <a:pPr algn="l">
              <a:buFont typeface="Arial" panose="020B0604020202020204" pitchFamily="34" charset="0"/>
              <a:buChar char="•"/>
            </a:pPr>
            <a:endParaRPr lang="en-GB" sz="2000" b="0" i="0" dirty="0">
              <a:solidFill>
                <a:srgbClr val="374151"/>
              </a:solidFill>
              <a:effectLst/>
              <a:latin typeface="Söhne"/>
            </a:endParaRPr>
          </a:p>
          <a:p>
            <a:pPr algn="l">
              <a:buFont typeface="Arial" panose="020B0604020202020204" pitchFamily="34" charset="0"/>
              <a:buChar char="•"/>
            </a:pPr>
            <a:r>
              <a:rPr lang="en-GB" sz="2000" b="0" i="0" dirty="0" err="1">
                <a:effectLst/>
                <a:latin typeface="Söhne"/>
              </a:rPr>
              <a:t>Axios</a:t>
            </a:r>
            <a:r>
              <a:rPr lang="en-GB" sz="2000" b="0" i="0" dirty="0">
                <a:effectLst/>
                <a:latin typeface="Söhne"/>
              </a:rPr>
              <a:t>: </a:t>
            </a:r>
            <a:r>
              <a:rPr lang="en-GB" sz="2000" b="0" i="0" dirty="0" err="1">
                <a:effectLst/>
                <a:latin typeface="Söhne"/>
              </a:rPr>
              <a:t>Axios</a:t>
            </a:r>
            <a:r>
              <a:rPr lang="en-GB" sz="2000" b="0" i="0" dirty="0">
                <a:effectLst/>
                <a:latin typeface="Söhne"/>
              </a:rPr>
              <a:t> is a widely used JavaScript library for making HTTP requests in the browser.</a:t>
            </a:r>
          </a:p>
          <a:p>
            <a:pPr algn="l">
              <a:buFont typeface="Arial" panose="020B0604020202020204" pitchFamily="34" charset="0"/>
              <a:buChar char="•"/>
            </a:pPr>
            <a:endParaRPr lang="en-GB" sz="2000" dirty="0">
              <a:latin typeface="Söhne"/>
            </a:endParaRPr>
          </a:p>
          <a:p>
            <a:pPr algn="l">
              <a:buFont typeface="Arial" panose="020B0604020202020204" pitchFamily="34" charset="0"/>
              <a:buChar char="•"/>
            </a:pPr>
            <a:endParaRPr lang="en-GB" sz="2000" dirty="0">
              <a:latin typeface="Söhne"/>
            </a:endParaRPr>
          </a:p>
          <a:p>
            <a:pPr algn="l">
              <a:buFont typeface="Arial" panose="020B0604020202020204" pitchFamily="34" charset="0"/>
              <a:buChar char="•"/>
            </a:pPr>
            <a:r>
              <a:rPr lang="en-GB" sz="2000" b="0" i="0" dirty="0">
                <a:effectLst/>
                <a:latin typeface="Söhne"/>
              </a:rPr>
              <a:t>Bootstrap: Bootstrap is a popular open-source front-end framework that provides a collection of pre-built responsive design components and utilities.</a:t>
            </a:r>
          </a:p>
          <a:p>
            <a:endParaRPr lang="en-GB" sz="2000" dirty="0">
              <a:latin typeface="Söhne"/>
            </a:endParaRPr>
          </a:p>
          <a:p>
            <a:endParaRPr lang="en-GB" sz="2000" dirty="0">
              <a:latin typeface="Söhne"/>
            </a:endParaRPr>
          </a:p>
          <a:p>
            <a:endParaRPr lang="en-IN" dirty="0"/>
          </a:p>
          <a:p>
            <a:endParaRPr lang="en-IN" dirty="0"/>
          </a:p>
        </p:txBody>
      </p:sp>
      <p:pic>
        <p:nvPicPr>
          <p:cNvPr id="1026" name="Picture 2">
            <a:extLst>
              <a:ext uri="{FF2B5EF4-FFF2-40B4-BE49-F238E27FC236}">
                <a16:creationId xmlns:a16="http://schemas.microsoft.com/office/drawing/2014/main" id="{CFE0C4D0-C941-9A80-0034-5EBE667FE3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96389" y="1845267"/>
            <a:ext cx="1621850" cy="14103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7A310BA-94CD-55EC-885B-68DE66233B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9143" y="3601468"/>
            <a:ext cx="2057246" cy="52154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ree icon &quot;Bootstrap icon&quot;">
            <a:extLst>
              <a:ext uri="{FF2B5EF4-FFF2-40B4-BE49-F238E27FC236}">
                <a16:creationId xmlns:a16="http://schemas.microsoft.com/office/drawing/2014/main" id="{3997F93C-E4F5-2B8F-9EBE-460A81547E6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31192" y="4876521"/>
            <a:ext cx="1152244" cy="1152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048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Front-end Development</a:t>
            </a:r>
            <a:r>
              <a:rPr lang="en-IN" sz="1400" dirty="0">
                <a:solidFill>
                  <a:schemeClr val="bg1"/>
                </a:solidFill>
                <a:effectLst/>
                <a:latin typeface="Arial" panose="020B0604020202020204" pitchFamily="34" charset="0"/>
                <a:ea typeface="Arial" panose="020B0604020202020204" pitchFamily="34" charset="0"/>
              </a:rPr>
              <a:t> </a:t>
            </a:r>
          </a:p>
        </p:txBody>
      </p:sp>
      <p:graphicFrame>
        <p:nvGraphicFramePr>
          <p:cNvPr id="2" name="Table 1">
            <a:extLst>
              <a:ext uri="{FF2B5EF4-FFF2-40B4-BE49-F238E27FC236}">
                <a16:creationId xmlns:a16="http://schemas.microsoft.com/office/drawing/2014/main" id="{6A7EE29E-D915-3B87-9B55-5421B8792F24}"/>
              </a:ext>
            </a:extLst>
          </p:cNvPr>
          <p:cNvGraphicFramePr>
            <a:graphicFrameLocks noGrp="1"/>
          </p:cNvGraphicFramePr>
          <p:nvPr>
            <p:extLst>
              <p:ext uri="{D42A27DB-BD31-4B8C-83A1-F6EECF244321}">
                <p14:modId xmlns:p14="http://schemas.microsoft.com/office/powerpoint/2010/main" val="3418798836"/>
              </p:ext>
            </p:extLst>
          </p:nvPr>
        </p:nvGraphicFramePr>
        <p:xfrm>
          <a:off x="738493" y="1082431"/>
          <a:ext cx="10579746" cy="5598530"/>
        </p:xfrm>
        <a:graphic>
          <a:graphicData uri="http://schemas.openxmlformats.org/drawingml/2006/table">
            <a:tbl>
              <a:tblPr firstRow="1" bandRow="1">
                <a:tableStyleId>{5C22544A-7EE6-4342-B048-85BDC9FD1C3A}</a:tableStyleId>
              </a:tblPr>
              <a:tblGrid>
                <a:gridCol w="3526582">
                  <a:extLst>
                    <a:ext uri="{9D8B030D-6E8A-4147-A177-3AD203B41FA5}">
                      <a16:colId xmlns:a16="http://schemas.microsoft.com/office/drawing/2014/main" val="2111101023"/>
                    </a:ext>
                  </a:extLst>
                </a:gridCol>
                <a:gridCol w="3526582">
                  <a:extLst>
                    <a:ext uri="{9D8B030D-6E8A-4147-A177-3AD203B41FA5}">
                      <a16:colId xmlns:a16="http://schemas.microsoft.com/office/drawing/2014/main" val="1989181972"/>
                    </a:ext>
                  </a:extLst>
                </a:gridCol>
                <a:gridCol w="3526582">
                  <a:extLst>
                    <a:ext uri="{9D8B030D-6E8A-4147-A177-3AD203B41FA5}">
                      <a16:colId xmlns:a16="http://schemas.microsoft.com/office/drawing/2014/main" val="2635230365"/>
                    </a:ext>
                  </a:extLst>
                </a:gridCol>
              </a:tblGrid>
              <a:tr h="670352">
                <a:tc>
                  <a:txBody>
                    <a:bodyPr/>
                    <a:lstStyle/>
                    <a:p>
                      <a:pPr algn="ctr"/>
                      <a:r>
                        <a:rPr lang="en-GB" sz="2800" dirty="0"/>
                        <a:t>Admin Component</a:t>
                      </a:r>
                      <a:endParaRPr lang="en-IN" dirty="0"/>
                    </a:p>
                  </a:txBody>
                  <a:tcPr/>
                </a:tc>
                <a:tc>
                  <a:txBody>
                    <a:bodyPr/>
                    <a:lstStyle/>
                    <a:p>
                      <a:pPr algn="ctr"/>
                      <a:r>
                        <a:rPr lang="en-GB" sz="2800" dirty="0"/>
                        <a:t>Root Components</a:t>
                      </a:r>
                      <a:endParaRPr lang="en-IN" dirty="0"/>
                    </a:p>
                  </a:txBody>
                  <a:tcPr/>
                </a:tc>
                <a:tc>
                  <a:txBody>
                    <a:bodyPr/>
                    <a:lstStyle/>
                    <a:p>
                      <a:pPr algn="ctr"/>
                      <a:r>
                        <a:rPr lang="en-GB" sz="2800" dirty="0"/>
                        <a:t>Student Component</a:t>
                      </a:r>
                      <a:endParaRPr lang="en-IN" dirty="0"/>
                    </a:p>
                  </a:txBody>
                  <a:tcPr/>
                </a:tc>
                <a:extLst>
                  <a:ext uri="{0D108BD9-81ED-4DB2-BD59-A6C34878D82A}">
                    <a16:rowId xmlns:a16="http://schemas.microsoft.com/office/drawing/2014/main" val="763909251"/>
                  </a:ext>
                </a:extLst>
              </a:tr>
              <a:tr h="4928178">
                <a:tc>
                  <a:txBody>
                    <a:bodyPr/>
                    <a:lstStyle/>
                    <a:p>
                      <a:pPr marL="342900" indent="-342900">
                        <a:buAutoNum type="arabicPeriod"/>
                      </a:pPr>
                      <a:r>
                        <a:rPr lang="en-GB" sz="2000" b="1" dirty="0"/>
                        <a:t>Admin Dashboard</a:t>
                      </a:r>
                    </a:p>
                    <a:p>
                      <a:pPr marL="742950" lvl="1" indent="-285750">
                        <a:buFont typeface="Wingdings" panose="05000000000000000000" pitchFamily="2" charset="2"/>
                        <a:buChar char="§"/>
                      </a:pPr>
                      <a:r>
                        <a:rPr lang="en-IN" sz="2000" b="1" dirty="0"/>
                        <a:t> Dashboard</a:t>
                      </a:r>
                    </a:p>
                    <a:p>
                      <a:pPr marL="742950" lvl="1" indent="-285750">
                        <a:buFont typeface="Wingdings" panose="05000000000000000000" pitchFamily="2" charset="2"/>
                        <a:buChar char="§"/>
                      </a:pPr>
                      <a:r>
                        <a:rPr lang="en-IN" sz="2000" b="1" dirty="0"/>
                        <a:t> </a:t>
                      </a:r>
                      <a:r>
                        <a:rPr lang="en-IN" sz="2000" b="1" dirty="0" err="1"/>
                        <a:t>ExamComponent</a:t>
                      </a:r>
                      <a:endParaRPr lang="en-IN" sz="2000" b="1" dirty="0"/>
                    </a:p>
                    <a:p>
                      <a:pPr marL="1200150" lvl="2" indent="-285750">
                        <a:buFont typeface="Arial" panose="020B0604020202020204" pitchFamily="34" charset="0"/>
                        <a:buChar char="•"/>
                      </a:pPr>
                      <a:r>
                        <a:rPr lang="en-IN" sz="2000" b="1" dirty="0" err="1"/>
                        <a:t>AddQuestion</a:t>
                      </a:r>
                      <a:endParaRPr lang="en-IN" sz="2000" b="1" dirty="0"/>
                    </a:p>
                    <a:p>
                      <a:pPr marL="1200150" lvl="2" indent="-285750">
                        <a:buFont typeface="Arial" panose="020B0604020202020204" pitchFamily="34" charset="0"/>
                        <a:buChar char="•"/>
                      </a:pPr>
                      <a:r>
                        <a:rPr lang="en-IN" sz="2000" b="1" dirty="0" err="1"/>
                        <a:t>DetailComponent</a:t>
                      </a:r>
                      <a:endParaRPr lang="en-IN" sz="2000" b="1" dirty="0"/>
                    </a:p>
                    <a:p>
                      <a:pPr marL="1200150" lvl="2" indent="-285750">
                        <a:buFont typeface="Arial" panose="020B0604020202020204" pitchFamily="34" charset="0"/>
                        <a:buChar char="•"/>
                      </a:pPr>
                      <a:r>
                        <a:rPr lang="en-IN" sz="2000" b="1" dirty="0" err="1"/>
                        <a:t>ViewQuestion</a:t>
                      </a:r>
                      <a:endParaRPr lang="en-IN" sz="2000" b="1" dirty="0"/>
                    </a:p>
                    <a:p>
                      <a:pPr marL="742950" lvl="1" indent="-285750">
                        <a:buFont typeface="Wingdings" panose="05000000000000000000" pitchFamily="2" charset="2"/>
                        <a:buChar char="§"/>
                      </a:pPr>
                      <a:r>
                        <a:rPr lang="en-IN" sz="2000" b="1" dirty="0" err="1"/>
                        <a:t>QuestionComponent</a:t>
                      </a:r>
                      <a:endParaRPr lang="en-IN" sz="2000" b="1" dirty="0"/>
                    </a:p>
                    <a:p>
                      <a:pPr marL="742950" lvl="1" indent="-285750">
                        <a:buFont typeface="Wingdings" panose="05000000000000000000" pitchFamily="2" charset="2"/>
                        <a:buChar char="§"/>
                      </a:pPr>
                      <a:r>
                        <a:rPr lang="en-IN" sz="2000" b="1" dirty="0" err="1"/>
                        <a:t>ResultComponent</a:t>
                      </a:r>
                      <a:endParaRPr lang="en-IN" sz="2000" b="1" dirty="0"/>
                    </a:p>
                    <a:p>
                      <a:pPr marL="742950" lvl="1" indent="-285750">
                        <a:buFont typeface="Wingdings" panose="05000000000000000000" pitchFamily="2" charset="2"/>
                        <a:buChar char="§"/>
                      </a:pPr>
                      <a:r>
                        <a:rPr lang="en-IN" sz="2000" b="1" dirty="0" err="1"/>
                        <a:t>StudentList</a:t>
                      </a:r>
                      <a:endParaRPr lang="en-IN" sz="2000" b="1" dirty="0"/>
                    </a:p>
                    <a:p>
                      <a:pPr marL="1200150" lvl="2" indent="-285750">
                        <a:buFont typeface="Arial" panose="020B0604020202020204" pitchFamily="34" charset="0"/>
                        <a:buChar char="•"/>
                      </a:pPr>
                      <a:r>
                        <a:rPr lang="en-IN" sz="2000" b="1" dirty="0"/>
                        <a:t>Student</a:t>
                      </a:r>
                    </a:p>
                    <a:p>
                      <a:pPr marL="742950" lvl="1" indent="-285750">
                        <a:buFont typeface="Wingdings" panose="05000000000000000000" pitchFamily="2" charset="2"/>
                        <a:buChar char="§"/>
                      </a:pPr>
                      <a:r>
                        <a:rPr lang="en-IN" sz="2000" b="1" dirty="0" err="1"/>
                        <a:t>SubjectComponent</a:t>
                      </a:r>
                      <a:endParaRPr lang="en-IN" sz="2000" b="1" dirty="0"/>
                    </a:p>
                    <a:p>
                      <a:pPr marL="342900" indent="-342900">
                        <a:buFont typeface="+mj-lt"/>
                        <a:buAutoNum type="arabicPeriod"/>
                      </a:pPr>
                      <a:r>
                        <a:rPr lang="en-IN" sz="2000" b="1" dirty="0"/>
                        <a:t>Admin Login</a:t>
                      </a:r>
                    </a:p>
                    <a:p>
                      <a:pPr marL="800100" lvl="1" indent="-342900">
                        <a:buFont typeface="Arial" panose="020B0604020202020204" pitchFamily="34" charset="0"/>
                        <a:buChar char="•"/>
                      </a:pPr>
                      <a:endParaRPr lang="en-IN" sz="1600" b="1" dirty="0"/>
                    </a:p>
                  </a:txBody>
                  <a:tcPr/>
                </a:tc>
                <a:tc>
                  <a:txBody>
                    <a:bodyPr/>
                    <a:lstStyle/>
                    <a:p>
                      <a:pPr marL="342900" indent="-342900">
                        <a:buFont typeface="+mj-lt"/>
                        <a:buAutoNum type="arabicPeriod"/>
                      </a:pPr>
                      <a:r>
                        <a:rPr lang="en-GB" sz="2000" b="1" dirty="0" err="1"/>
                        <a:t>RootDashboard</a:t>
                      </a:r>
                      <a:endParaRPr lang="en-GB" sz="2000" b="1" dirty="0"/>
                    </a:p>
                    <a:p>
                      <a:pPr marL="800100" lvl="1" indent="-342900">
                        <a:buFont typeface="Arial" panose="020B0604020202020204" pitchFamily="34" charset="0"/>
                        <a:buChar char="•"/>
                      </a:pPr>
                      <a:r>
                        <a:rPr lang="en-GB" sz="2000" b="1" dirty="0"/>
                        <a:t>Teacher</a:t>
                      </a:r>
                    </a:p>
                    <a:p>
                      <a:pPr marL="800100" lvl="1" indent="-342900">
                        <a:buFont typeface="Arial" panose="020B0604020202020204" pitchFamily="34" charset="0"/>
                        <a:buChar char="•"/>
                      </a:pPr>
                      <a:r>
                        <a:rPr lang="en-GB" sz="2000" b="1" dirty="0"/>
                        <a:t>Student</a:t>
                      </a:r>
                    </a:p>
                    <a:p>
                      <a:pPr marL="342900" indent="-342900">
                        <a:buFont typeface="+mj-lt"/>
                        <a:buAutoNum type="arabicPeriod"/>
                      </a:pPr>
                      <a:r>
                        <a:rPr lang="en-GB" sz="2000" b="1" dirty="0" err="1"/>
                        <a:t>RootLogin</a:t>
                      </a:r>
                      <a:endParaRPr lang="en-IN" sz="2000" b="1" dirty="0"/>
                    </a:p>
                  </a:txBody>
                  <a:tcPr/>
                </a:tc>
                <a:tc>
                  <a:txBody>
                    <a:bodyPr/>
                    <a:lstStyle/>
                    <a:p>
                      <a:pPr marL="342900" indent="-342900">
                        <a:buFont typeface="+mj-lt"/>
                        <a:buAutoNum type="arabicPeriod"/>
                      </a:pPr>
                      <a:r>
                        <a:rPr lang="en-GB" sz="2000" b="1" dirty="0"/>
                        <a:t>Student Component</a:t>
                      </a:r>
                    </a:p>
                    <a:p>
                      <a:pPr marL="800100" lvl="1" indent="-342900">
                        <a:buFont typeface="Arial" panose="020B0604020202020204" pitchFamily="34" charset="0"/>
                        <a:buChar char="•"/>
                      </a:pPr>
                      <a:r>
                        <a:rPr lang="en-GB" sz="2000" b="1" dirty="0" err="1"/>
                        <a:t>ExamComponenet</a:t>
                      </a:r>
                      <a:endParaRPr lang="en-GB" sz="2000" b="1" dirty="0"/>
                    </a:p>
                    <a:p>
                      <a:pPr marL="800100" lvl="1" indent="-342900">
                        <a:buFont typeface="Arial" panose="020B0604020202020204" pitchFamily="34" charset="0"/>
                        <a:buChar char="•"/>
                      </a:pPr>
                      <a:r>
                        <a:rPr lang="en-GB" sz="2000" b="1" dirty="0" err="1"/>
                        <a:t>ResultComponent</a:t>
                      </a:r>
                      <a:endParaRPr lang="en-GB" sz="2000" b="1" dirty="0"/>
                    </a:p>
                    <a:p>
                      <a:pPr marL="800100" lvl="1" indent="-342900">
                        <a:buFont typeface="Arial" panose="020B0604020202020204" pitchFamily="34" charset="0"/>
                        <a:buChar char="•"/>
                      </a:pPr>
                      <a:r>
                        <a:rPr lang="en-GB" sz="2000" b="1" dirty="0"/>
                        <a:t>Subject</a:t>
                      </a:r>
                    </a:p>
                    <a:p>
                      <a:pPr marL="800100" lvl="1" indent="-342900">
                        <a:buFont typeface="Arial" panose="020B0604020202020204" pitchFamily="34" charset="0"/>
                        <a:buChar char="•"/>
                      </a:pPr>
                      <a:r>
                        <a:rPr lang="en-GB" sz="2000" b="1" dirty="0" err="1"/>
                        <a:t>TestComponent</a:t>
                      </a:r>
                      <a:endParaRPr lang="en-GB" sz="2000" b="1" dirty="0"/>
                    </a:p>
                    <a:p>
                      <a:pPr marL="342900" indent="-342900">
                        <a:buFont typeface="+mj-lt"/>
                        <a:buAutoNum type="arabicPeriod"/>
                      </a:pPr>
                      <a:r>
                        <a:rPr lang="en-GB" sz="2000" b="1" dirty="0"/>
                        <a:t>Student Login</a:t>
                      </a:r>
                    </a:p>
                    <a:p>
                      <a:pPr marL="342900" indent="-342900">
                        <a:buFont typeface="+mj-lt"/>
                        <a:buAutoNum type="arabicPeriod"/>
                      </a:pPr>
                      <a:r>
                        <a:rPr lang="en-GB" sz="2000" b="1" dirty="0"/>
                        <a:t>Student </a:t>
                      </a:r>
                      <a:r>
                        <a:rPr lang="en-GB" sz="2000" b="1" dirty="0" err="1"/>
                        <a:t>SignUp</a:t>
                      </a:r>
                      <a:endParaRPr lang="en-IN" sz="2000" b="1" dirty="0"/>
                    </a:p>
                  </a:txBody>
                  <a:tcPr/>
                </a:tc>
                <a:extLst>
                  <a:ext uri="{0D108BD9-81ED-4DB2-BD59-A6C34878D82A}">
                    <a16:rowId xmlns:a16="http://schemas.microsoft.com/office/drawing/2014/main" val="170463180"/>
                  </a:ext>
                </a:extLst>
              </a:tr>
            </a:tbl>
          </a:graphicData>
        </a:graphic>
      </p:graphicFrame>
    </p:spTree>
    <p:extLst>
      <p:ext uri="{BB962C8B-B14F-4D97-AF65-F5344CB8AC3E}">
        <p14:creationId xmlns:p14="http://schemas.microsoft.com/office/powerpoint/2010/main" val="3755091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Conclusion</a:t>
            </a:r>
          </a:p>
        </p:txBody>
      </p:sp>
      <p:sp>
        <p:nvSpPr>
          <p:cNvPr id="7" name="TextBox 6">
            <a:extLst>
              <a:ext uri="{FF2B5EF4-FFF2-40B4-BE49-F238E27FC236}">
                <a16:creationId xmlns:a16="http://schemas.microsoft.com/office/drawing/2014/main" id="{B4E07FE1-E878-E386-9DF4-34E931415690}"/>
              </a:ext>
            </a:extLst>
          </p:cNvPr>
          <p:cNvSpPr txBox="1"/>
          <p:nvPr/>
        </p:nvSpPr>
        <p:spPr>
          <a:xfrm>
            <a:off x="705373" y="1502047"/>
            <a:ext cx="10455686" cy="2188676"/>
          </a:xfrm>
          <a:prstGeom prst="rect">
            <a:avLst/>
          </a:prstGeom>
          <a:noFill/>
        </p:spPr>
        <p:txBody>
          <a:bodyPr wrap="square">
            <a:spAutoFit/>
          </a:bodyPr>
          <a:lstStyle/>
          <a:p>
            <a:pPr marL="457200">
              <a:lnSpc>
                <a:spcPct val="115000"/>
              </a:lnSpc>
              <a:spcBef>
                <a:spcPts val="1500"/>
              </a:spcBef>
            </a:pPr>
            <a:r>
              <a:rPr lang="en-IN" sz="2400" dirty="0">
                <a:effectLst/>
                <a:latin typeface="Calibri" panose="020F0502020204030204" pitchFamily="34" charset="0"/>
                <a:ea typeface="Calibri" panose="020F0502020204030204" pitchFamily="34" charset="0"/>
              </a:rPr>
              <a:t>The Online Exam System is a web-based application designed to simplify the process of conducting online exams. The functional requirements include user management, exam management, exam taking, results management. The database design includes tables for admin, users, exams, multiple </a:t>
            </a:r>
            <a:r>
              <a:rPr lang="en-IN" sz="2400" dirty="0" err="1">
                <a:effectLst/>
                <a:latin typeface="Calibri" panose="020F0502020204030204" pitchFamily="34" charset="0"/>
                <a:ea typeface="Calibri" panose="020F0502020204030204" pitchFamily="34" charset="0"/>
              </a:rPr>
              <a:t>choise</a:t>
            </a:r>
            <a:r>
              <a:rPr lang="en-IN" sz="2400" dirty="0">
                <a:effectLst/>
                <a:latin typeface="Calibri" panose="020F0502020204030204" pitchFamily="34" charset="0"/>
                <a:ea typeface="Calibri" panose="020F0502020204030204" pitchFamily="34" charset="0"/>
              </a:rPr>
              <a:t> questions, </a:t>
            </a:r>
            <a:r>
              <a:rPr lang="en-IN" sz="2400" dirty="0">
                <a:latin typeface="Calibri" panose="020F0502020204030204" pitchFamily="34" charset="0"/>
                <a:ea typeface="Calibri" panose="020F0502020204030204" pitchFamily="34" charset="0"/>
              </a:rPr>
              <a:t>true or </a:t>
            </a:r>
            <a:r>
              <a:rPr lang="en-IN" sz="2400" dirty="0">
                <a:effectLst/>
                <a:latin typeface="Calibri" panose="020F0502020204030204" pitchFamily="34" charset="0"/>
                <a:ea typeface="Calibri" panose="020F0502020204030204" pitchFamily="34" charset="0"/>
              </a:rPr>
              <a:t>false question</a:t>
            </a:r>
            <a:r>
              <a:rPr lang="en-IN" sz="2400" dirty="0">
                <a:latin typeface="Calibri" panose="020F0502020204030204" pitchFamily="34" charset="0"/>
                <a:ea typeface="Calibri" panose="020F0502020204030204" pitchFamily="34" charset="0"/>
              </a:rPr>
              <a:t>, fill in blank question, result and subject.</a:t>
            </a:r>
            <a:endParaRPr lang="en-IN" sz="2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984102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Future Work</a:t>
            </a:r>
          </a:p>
        </p:txBody>
      </p:sp>
      <p:sp>
        <p:nvSpPr>
          <p:cNvPr id="3" name="TextBox 2">
            <a:extLst>
              <a:ext uri="{FF2B5EF4-FFF2-40B4-BE49-F238E27FC236}">
                <a16:creationId xmlns:a16="http://schemas.microsoft.com/office/drawing/2014/main" id="{0619899A-31DA-FCDF-48CA-B2A307298A93}"/>
              </a:ext>
            </a:extLst>
          </p:cNvPr>
          <p:cNvSpPr txBox="1"/>
          <p:nvPr/>
        </p:nvSpPr>
        <p:spPr>
          <a:xfrm>
            <a:off x="895352" y="1250713"/>
            <a:ext cx="5026660" cy="545727"/>
          </a:xfrm>
          <a:prstGeom prst="rect">
            <a:avLst/>
          </a:prstGeom>
          <a:noFill/>
        </p:spPr>
        <p:txBody>
          <a:bodyPr wrap="square">
            <a:spAutoFit/>
          </a:bodyPr>
          <a:lstStyle/>
          <a:p>
            <a:pPr algn="just">
              <a:lnSpc>
                <a:spcPct val="115000"/>
              </a:lnSpc>
            </a:pPr>
            <a:r>
              <a:rPr lang="en-GB" sz="2800" b="1" dirty="0">
                <a:effectLst/>
                <a:latin typeface="Arial" panose="020B0604020202020204" pitchFamily="34" charset="0"/>
                <a:ea typeface="Arial" panose="020B0604020202020204" pitchFamily="34" charset="0"/>
              </a:rPr>
              <a:t>Future</a:t>
            </a:r>
            <a:r>
              <a:rPr lang="en-GB" sz="2400" b="1" dirty="0">
                <a:effectLst/>
                <a:latin typeface="Arial" panose="020B0604020202020204" pitchFamily="34" charset="0"/>
                <a:ea typeface="Arial" panose="020B0604020202020204" pitchFamily="34" charset="0"/>
              </a:rPr>
              <a:t> Scope :</a:t>
            </a:r>
            <a:endParaRPr lang="en-IN" sz="1400" b="1" dirty="0">
              <a:effectLst/>
              <a:latin typeface="Arial" panose="020B0604020202020204" pitchFamily="34" charset="0"/>
              <a:ea typeface="Arial" panose="020B0604020202020204" pitchFamily="34" charset="0"/>
            </a:endParaRPr>
          </a:p>
        </p:txBody>
      </p:sp>
      <p:sp>
        <p:nvSpPr>
          <p:cNvPr id="2" name="TextBox 1">
            <a:extLst>
              <a:ext uri="{FF2B5EF4-FFF2-40B4-BE49-F238E27FC236}">
                <a16:creationId xmlns:a16="http://schemas.microsoft.com/office/drawing/2014/main" id="{29140AFE-5BB9-A9DF-A2A7-E5483491281A}"/>
              </a:ext>
            </a:extLst>
          </p:cNvPr>
          <p:cNvSpPr txBox="1"/>
          <p:nvPr/>
        </p:nvSpPr>
        <p:spPr>
          <a:xfrm>
            <a:off x="1197444" y="2074205"/>
            <a:ext cx="4384859" cy="1323439"/>
          </a:xfrm>
          <a:prstGeom prst="rect">
            <a:avLst/>
          </a:prstGeom>
          <a:noFill/>
        </p:spPr>
        <p:txBody>
          <a:bodyPr wrap="square" rtlCol="0">
            <a:spAutoFit/>
          </a:bodyPr>
          <a:lstStyle/>
          <a:p>
            <a:pPr marL="342900" indent="-342900">
              <a:buAutoNum type="arabicPeriod"/>
            </a:pPr>
            <a:r>
              <a:rPr lang="en-GB" sz="2000" dirty="0"/>
              <a:t>Assay Question.</a:t>
            </a:r>
          </a:p>
          <a:p>
            <a:pPr marL="342900" indent="-342900">
              <a:buAutoNum type="arabicPeriod"/>
            </a:pPr>
            <a:r>
              <a:rPr lang="en-IN" sz="2000" dirty="0"/>
              <a:t>Feedback of Student.</a:t>
            </a:r>
          </a:p>
          <a:p>
            <a:pPr marL="342900" indent="-342900">
              <a:buAutoNum type="arabicPeriod"/>
            </a:pPr>
            <a:r>
              <a:rPr lang="en-IN" sz="2000" dirty="0"/>
              <a:t>Implementation of Spring Security.</a:t>
            </a:r>
          </a:p>
          <a:p>
            <a:pPr marL="342900" indent="-342900">
              <a:buAutoNum type="arabicPeriod"/>
            </a:pPr>
            <a:endParaRPr lang="en-IN" sz="2000" dirty="0"/>
          </a:p>
        </p:txBody>
      </p:sp>
    </p:spTree>
    <p:extLst>
      <p:ext uri="{BB962C8B-B14F-4D97-AF65-F5344CB8AC3E}">
        <p14:creationId xmlns:p14="http://schemas.microsoft.com/office/powerpoint/2010/main" val="2343796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endParaRPr lang="en-IN" sz="2400" b="1" dirty="0">
              <a:solidFill>
                <a:schemeClr val="bg1"/>
              </a:solidFill>
              <a:latin typeface="Times New Roman" panose="02020603050405020304" pitchFamily="18" charset="0"/>
            </a:endParaRPr>
          </a:p>
        </p:txBody>
      </p:sp>
      <p:pic>
        <p:nvPicPr>
          <p:cNvPr id="1030" name="Picture 6" descr="Thank You PNG Images, Free Thank You Clipart Pictures - Free Transparent  PNG Logos">
            <a:extLst>
              <a:ext uri="{FF2B5EF4-FFF2-40B4-BE49-F238E27FC236}">
                <a16:creationId xmlns:a16="http://schemas.microsoft.com/office/drawing/2014/main" id="{7F17DFDE-881F-19C8-FE6D-3AB2E6F66E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5557" y="1197589"/>
            <a:ext cx="7941507" cy="5122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14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5639" y="-6639"/>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3" name="TextBox 2">
            <a:extLst>
              <a:ext uri="{FF2B5EF4-FFF2-40B4-BE49-F238E27FC236}">
                <a16:creationId xmlns:a16="http://schemas.microsoft.com/office/drawing/2014/main" id="{C7DDF28F-771F-D180-B602-4C9BA1896597}"/>
              </a:ext>
            </a:extLst>
          </p:cNvPr>
          <p:cNvSpPr txBox="1">
            <a:spLocks noGrp="1" noRot="1" noMove="1" noResize="1" noEditPoints="1" noAdjustHandles="1" noChangeArrowheads="1" noChangeShapeType="1"/>
          </p:cNvSpPr>
          <p:nvPr/>
        </p:nvSpPr>
        <p:spPr>
          <a:xfrm>
            <a:off x="697940" y="1503679"/>
            <a:ext cx="10061497" cy="4548938"/>
          </a:xfrm>
          <a:prstGeom prst="rect">
            <a:avLst/>
          </a:prstGeom>
          <a:noFill/>
        </p:spPr>
        <p:txBody>
          <a:bodyPr wrap="square">
            <a:spAutoFit/>
          </a:bodyPr>
          <a:lstStyle/>
          <a:p>
            <a:pPr algn="ctr">
              <a:lnSpc>
                <a:spcPct val="115000"/>
              </a:lnSpc>
            </a:pPr>
            <a:r>
              <a:rPr lang="en-IN" sz="3200" b="1" dirty="0">
                <a:effectLst/>
                <a:ea typeface="Arial" panose="020B0604020202020204" pitchFamily="34" charset="0"/>
              </a:rPr>
              <a:t>Table of contents</a:t>
            </a:r>
            <a:endParaRPr lang="en-IN" dirty="0">
              <a:effectLst/>
              <a:ea typeface="Arial" panose="020B0604020202020204" pitchFamily="34" charset="0"/>
            </a:endParaRPr>
          </a:p>
          <a:p>
            <a:pPr algn="ctr">
              <a:lnSpc>
                <a:spcPct val="115000"/>
              </a:lnSpc>
            </a:pPr>
            <a:r>
              <a:rPr lang="en-IN" sz="3200" b="1" dirty="0">
                <a:effectLst/>
                <a:ea typeface="Arial" panose="020B0604020202020204" pitchFamily="34" charset="0"/>
              </a:rPr>
              <a:t> </a:t>
            </a:r>
            <a:endParaRPr lang="en-IN" dirty="0">
              <a:effectLst/>
              <a:ea typeface="Arial" panose="020B0604020202020204" pitchFamily="34" charset="0"/>
            </a:endParaRPr>
          </a:p>
          <a:p>
            <a:pPr marL="342900" lvl="0" indent="-342900">
              <a:buSzPts val="1400"/>
              <a:buFont typeface="+mj-lt"/>
              <a:buAutoNum type="arabicPeriod"/>
            </a:pPr>
            <a:r>
              <a:rPr lang="en-IN" sz="2400" b="1" dirty="0"/>
              <a:t>Introduction</a:t>
            </a:r>
          </a:p>
          <a:p>
            <a:pPr marL="342900" lvl="0" indent="-342900">
              <a:buSzPts val="1400"/>
              <a:buFont typeface="+mj-lt"/>
              <a:buAutoNum type="arabicPeriod"/>
            </a:pPr>
            <a:r>
              <a:rPr lang="en-IN" sz="2400" b="1" dirty="0"/>
              <a:t>Project Overview</a:t>
            </a:r>
          </a:p>
          <a:p>
            <a:pPr marL="342900" lvl="0" indent="-342900">
              <a:buSzPts val="1400"/>
              <a:buFont typeface="+mj-lt"/>
              <a:buAutoNum type="arabicPeriod"/>
            </a:pPr>
            <a:r>
              <a:rPr lang="en-IN" sz="2400" b="1" dirty="0"/>
              <a:t>Architecture Design </a:t>
            </a:r>
          </a:p>
          <a:p>
            <a:pPr marL="342900" lvl="0" indent="-342900">
              <a:buSzPts val="1400"/>
              <a:buFont typeface="+mj-lt"/>
              <a:buAutoNum type="arabicPeriod"/>
            </a:pPr>
            <a:r>
              <a:rPr lang="en-IN" sz="2400" b="1" dirty="0"/>
              <a:t>User Interface Design </a:t>
            </a:r>
          </a:p>
          <a:p>
            <a:pPr marL="342900" lvl="0" indent="-342900">
              <a:buSzPts val="1400"/>
              <a:buFont typeface="+mj-lt"/>
              <a:buAutoNum type="arabicPeriod"/>
            </a:pPr>
            <a:r>
              <a:rPr lang="en-IN" sz="2400" b="1" dirty="0"/>
              <a:t>Back-end Development </a:t>
            </a:r>
          </a:p>
          <a:p>
            <a:pPr marL="342900" lvl="0" indent="-342900">
              <a:buSzPts val="1400"/>
              <a:buFont typeface="+mj-lt"/>
              <a:buAutoNum type="arabicPeriod"/>
            </a:pPr>
            <a:r>
              <a:rPr lang="en-IN" sz="2400" b="1" dirty="0"/>
              <a:t>Front-end Development</a:t>
            </a:r>
          </a:p>
          <a:p>
            <a:pPr marL="342900" lvl="0" indent="-342900">
              <a:buSzPts val="1400"/>
              <a:buFont typeface="+mj-lt"/>
              <a:buAutoNum type="arabicPeriod"/>
            </a:pPr>
            <a:r>
              <a:rPr lang="en-IN" sz="2400" b="1" dirty="0"/>
              <a:t>Conclusion</a:t>
            </a:r>
          </a:p>
          <a:p>
            <a:pPr marL="342900" lvl="0" indent="-342900">
              <a:buSzPts val="1400"/>
              <a:buFont typeface="+mj-lt"/>
              <a:buAutoNum type="arabicPeriod"/>
            </a:pPr>
            <a:r>
              <a:rPr lang="en-IN" sz="2400" b="1" dirty="0"/>
              <a:t>Future Work</a:t>
            </a:r>
          </a:p>
          <a:p>
            <a:pPr marL="342900" lvl="0" indent="-342900">
              <a:buSzPts val="1400"/>
              <a:buFont typeface="+mj-lt"/>
              <a:buAutoNum type="arabicPeriod"/>
            </a:pPr>
            <a:r>
              <a:rPr lang="en-IN" sz="2400" b="1" dirty="0">
                <a:effectLst/>
                <a:ea typeface="Arial" panose="020B0604020202020204" pitchFamily="34" charset="0"/>
              </a:rPr>
              <a:t>References</a:t>
            </a:r>
            <a:endParaRPr lang="en-IN" dirty="0">
              <a:effectLst/>
              <a:ea typeface="Arial" panose="020B0604020202020204" pitchFamily="34" charset="0"/>
            </a:endParaRPr>
          </a:p>
        </p:txBody>
      </p:sp>
    </p:spTree>
    <p:extLst>
      <p:ext uri="{BB962C8B-B14F-4D97-AF65-F5344CB8AC3E}">
        <p14:creationId xmlns:p14="http://schemas.microsoft.com/office/powerpoint/2010/main" val="2907023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Introduction</a:t>
            </a:r>
            <a:endParaRPr lang="en-IN" sz="2400" dirty="0">
              <a:solidFill>
                <a:schemeClr val="bg1"/>
              </a:solidFill>
            </a:endParaRPr>
          </a:p>
        </p:txBody>
      </p:sp>
      <p:sp>
        <p:nvSpPr>
          <p:cNvPr id="10" name="TextBox 9">
            <a:extLst>
              <a:ext uri="{FF2B5EF4-FFF2-40B4-BE49-F238E27FC236}">
                <a16:creationId xmlns:a16="http://schemas.microsoft.com/office/drawing/2014/main" id="{F8E91A07-C2B8-6234-8357-087DB519B114}"/>
              </a:ext>
            </a:extLst>
          </p:cNvPr>
          <p:cNvSpPr txBox="1"/>
          <p:nvPr/>
        </p:nvSpPr>
        <p:spPr>
          <a:xfrm>
            <a:off x="1199237" y="1229361"/>
            <a:ext cx="5138810" cy="3301288"/>
          </a:xfrm>
          <a:prstGeom prst="rect">
            <a:avLst/>
          </a:prstGeom>
          <a:noFill/>
        </p:spPr>
        <p:txBody>
          <a:bodyPr wrap="square">
            <a:spAutoFit/>
          </a:bodyPr>
          <a:lstStyle/>
          <a:p>
            <a:pPr>
              <a:lnSpc>
                <a:spcPct val="115000"/>
              </a:lnSpc>
            </a:pPr>
            <a:r>
              <a:rPr lang="en-IN" sz="2800" b="1" dirty="0">
                <a:effectLst/>
                <a:latin typeface="Calibri" panose="020F0502020204030204" pitchFamily="34" charset="0"/>
                <a:ea typeface="Calibri" panose="020F0502020204030204" pitchFamily="34" charset="0"/>
              </a:rPr>
              <a:t>Introduction :</a:t>
            </a:r>
            <a:endParaRPr lang="en-IN" sz="2000" dirty="0">
              <a:effectLst/>
              <a:latin typeface="Arial" panose="020B0604020202020204" pitchFamily="34" charset="0"/>
              <a:ea typeface="Arial" panose="020B0604020202020204" pitchFamily="34" charset="0"/>
            </a:endParaRPr>
          </a:p>
          <a:p>
            <a:pPr>
              <a:lnSpc>
                <a:spcPct val="115000"/>
              </a:lnSpc>
              <a:spcBef>
                <a:spcPts val="1500"/>
              </a:spcBef>
              <a:spcAft>
                <a:spcPts val="1500"/>
              </a:spcAft>
            </a:pPr>
            <a:r>
              <a:rPr lang="en-IN" sz="2400" dirty="0">
                <a:effectLst/>
                <a:latin typeface="Calibri" panose="020F0502020204030204" pitchFamily="34" charset="0"/>
                <a:ea typeface="Calibri" panose="020F0502020204030204" pitchFamily="34" charset="0"/>
              </a:rPr>
              <a:t>The Online Exam System is a web-based application designed to simplify the process of conducting online exams. This system allows educators to create and manage online exams, and students can take the. </a:t>
            </a:r>
            <a:endParaRPr lang="en-IN" sz="2000" dirty="0">
              <a:effectLst/>
              <a:latin typeface="Arial" panose="020B0604020202020204" pitchFamily="34" charset="0"/>
              <a:ea typeface="Arial" panose="020B0604020202020204" pitchFamily="34" charset="0"/>
            </a:endParaRPr>
          </a:p>
        </p:txBody>
      </p:sp>
      <p:pic>
        <p:nvPicPr>
          <p:cNvPr id="3074" name="Picture 2" descr="Best Online examination systems enables education institute to conduct exams  most secure environment">
            <a:extLst>
              <a:ext uri="{FF2B5EF4-FFF2-40B4-BE49-F238E27FC236}">
                <a16:creationId xmlns:a16="http://schemas.microsoft.com/office/drawing/2014/main" id="{10B0A7B8-6017-2EC2-20C7-CB893B24FA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0811" y="1631577"/>
            <a:ext cx="4233266" cy="3514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299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BF11-1892-4F59-FB56-DC556EBFC43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A3ED554-AD7D-2EDF-AC8A-F0240E69CD4D}"/>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0290D817-A41F-8241-1BA9-6B7EDDAE65E3}"/>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sp>
        <p:nvSpPr>
          <p:cNvPr id="5" name="TextBox 4">
            <a:extLst>
              <a:ext uri="{FF2B5EF4-FFF2-40B4-BE49-F238E27FC236}">
                <a16:creationId xmlns:a16="http://schemas.microsoft.com/office/drawing/2014/main" id="{83C0BD35-09D6-2493-103F-E786082CA8FD}"/>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GB" sz="2400" b="1" dirty="0">
                <a:solidFill>
                  <a:schemeClr val="bg1"/>
                </a:solidFill>
                <a:latin typeface="Times New Roman" panose="02020603050405020304" pitchFamily="18" charset="0"/>
              </a:rPr>
              <a:t>P</a:t>
            </a:r>
            <a:r>
              <a:rPr lang="en-IN" sz="2400" b="1" dirty="0" err="1">
                <a:solidFill>
                  <a:schemeClr val="bg1"/>
                </a:solidFill>
                <a:latin typeface="Times New Roman" panose="02020603050405020304" pitchFamily="18" charset="0"/>
              </a:rPr>
              <a:t>roject</a:t>
            </a:r>
            <a:r>
              <a:rPr lang="en-IN" sz="2400" b="1" dirty="0">
                <a:solidFill>
                  <a:schemeClr val="bg1"/>
                </a:solidFill>
                <a:latin typeface="Times New Roman" panose="02020603050405020304" pitchFamily="18" charset="0"/>
              </a:rPr>
              <a:t> Overview</a:t>
            </a:r>
            <a:endParaRPr lang="en-IN" sz="2400" dirty="0">
              <a:solidFill>
                <a:schemeClr val="bg1"/>
              </a:solidFill>
            </a:endParaRPr>
          </a:p>
        </p:txBody>
      </p:sp>
      <p:pic>
        <p:nvPicPr>
          <p:cNvPr id="6" name="Picture 5">
            <a:extLst>
              <a:ext uri="{FF2B5EF4-FFF2-40B4-BE49-F238E27FC236}">
                <a16:creationId xmlns:a16="http://schemas.microsoft.com/office/drawing/2014/main" id="{6B98E2A4-5DCD-C719-FDEA-171427A05311}"/>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7" name="TextBox 6">
            <a:extLst>
              <a:ext uri="{FF2B5EF4-FFF2-40B4-BE49-F238E27FC236}">
                <a16:creationId xmlns:a16="http://schemas.microsoft.com/office/drawing/2014/main" id="{5AD4D5B1-2A7E-6F42-482F-6808A38BCB10}"/>
              </a:ext>
            </a:extLst>
          </p:cNvPr>
          <p:cNvSpPr txBox="1"/>
          <p:nvPr/>
        </p:nvSpPr>
        <p:spPr>
          <a:xfrm>
            <a:off x="838200" y="1157930"/>
            <a:ext cx="4356847" cy="646331"/>
          </a:xfrm>
          <a:prstGeom prst="rect">
            <a:avLst/>
          </a:prstGeom>
          <a:noFill/>
        </p:spPr>
        <p:txBody>
          <a:bodyPr wrap="square" rtlCol="0">
            <a:spAutoFit/>
          </a:bodyPr>
          <a:lstStyle/>
          <a:p>
            <a:r>
              <a:rPr lang="en-GB" sz="3600" b="1" dirty="0"/>
              <a:t>Functionalities</a:t>
            </a:r>
            <a:endParaRPr lang="en-IN" b="1" dirty="0"/>
          </a:p>
        </p:txBody>
      </p:sp>
      <p:sp>
        <p:nvSpPr>
          <p:cNvPr id="8" name="TextBox 7">
            <a:extLst>
              <a:ext uri="{FF2B5EF4-FFF2-40B4-BE49-F238E27FC236}">
                <a16:creationId xmlns:a16="http://schemas.microsoft.com/office/drawing/2014/main" id="{A74D75EF-A262-231D-581E-93DCDDCD728D}"/>
              </a:ext>
            </a:extLst>
          </p:cNvPr>
          <p:cNvSpPr txBox="1"/>
          <p:nvPr/>
        </p:nvSpPr>
        <p:spPr>
          <a:xfrm>
            <a:off x="1104902" y="2055813"/>
            <a:ext cx="6156510" cy="2954655"/>
          </a:xfrm>
          <a:prstGeom prst="rect">
            <a:avLst/>
          </a:prstGeom>
          <a:noFill/>
        </p:spPr>
        <p:txBody>
          <a:bodyPr wrap="square" rtlCol="0">
            <a:spAutoFit/>
          </a:bodyPr>
          <a:lstStyle/>
          <a:p>
            <a:r>
              <a:rPr lang="en-GB" sz="2800" b="1" dirty="0"/>
              <a:t>Functionalities of the Teacher:</a:t>
            </a:r>
          </a:p>
          <a:p>
            <a:pPr marL="285750" indent="-285750">
              <a:buFont typeface="Arial" panose="020B0604020202020204" pitchFamily="34" charset="0"/>
              <a:buChar char="•"/>
            </a:pPr>
            <a:r>
              <a:rPr lang="en-GB" sz="2800" dirty="0"/>
              <a:t>Create and manage exams</a:t>
            </a:r>
          </a:p>
          <a:p>
            <a:pPr marL="285750" indent="-285750">
              <a:buFont typeface="Arial" panose="020B0604020202020204" pitchFamily="34" charset="0"/>
              <a:buChar char="•"/>
            </a:pPr>
            <a:r>
              <a:rPr lang="en-GB" sz="2800" dirty="0"/>
              <a:t>Create and manage questions</a:t>
            </a:r>
          </a:p>
          <a:p>
            <a:pPr marL="285750" indent="-285750">
              <a:buFont typeface="Arial" panose="020B0604020202020204" pitchFamily="34" charset="0"/>
              <a:buChar char="•"/>
            </a:pPr>
            <a:r>
              <a:rPr lang="en-GB" sz="2800" dirty="0"/>
              <a:t>Monitor exam progress</a:t>
            </a:r>
          </a:p>
          <a:p>
            <a:pPr marL="285750" indent="-285750">
              <a:buFont typeface="Arial" panose="020B0604020202020204" pitchFamily="34" charset="0"/>
              <a:buChar char="•"/>
            </a:pPr>
            <a:r>
              <a:rPr lang="en-GB" sz="2800" dirty="0"/>
              <a:t>Evaluate exam results</a:t>
            </a:r>
          </a:p>
          <a:p>
            <a:pPr marL="285750" indent="-285750">
              <a:buFont typeface="Arial" panose="020B0604020202020204" pitchFamily="34" charset="0"/>
              <a:buChar char="•"/>
            </a:pPr>
            <a:r>
              <a:rPr lang="en-GB" sz="2800" dirty="0" err="1"/>
              <a:t>Analayze</a:t>
            </a:r>
            <a:r>
              <a:rPr lang="en-GB" sz="2800" dirty="0"/>
              <a:t> and review performance</a:t>
            </a:r>
          </a:p>
          <a:p>
            <a:endParaRPr lang="en-GB" dirty="0"/>
          </a:p>
        </p:txBody>
      </p:sp>
    </p:spTree>
    <p:extLst>
      <p:ext uri="{BB962C8B-B14F-4D97-AF65-F5344CB8AC3E}">
        <p14:creationId xmlns:p14="http://schemas.microsoft.com/office/powerpoint/2010/main" val="839094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BF11-1892-4F59-FB56-DC556EBFC43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A3ED554-AD7D-2EDF-AC8A-F0240E69CD4D}"/>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0290D817-A41F-8241-1BA9-6B7EDDAE65E3}"/>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sp>
        <p:nvSpPr>
          <p:cNvPr id="5" name="TextBox 4">
            <a:extLst>
              <a:ext uri="{FF2B5EF4-FFF2-40B4-BE49-F238E27FC236}">
                <a16:creationId xmlns:a16="http://schemas.microsoft.com/office/drawing/2014/main" id="{83C0BD35-09D6-2493-103F-E786082CA8FD}"/>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GB" sz="2400" b="1" dirty="0">
                <a:solidFill>
                  <a:schemeClr val="bg1"/>
                </a:solidFill>
                <a:latin typeface="Times New Roman" panose="02020603050405020304" pitchFamily="18" charset="0"/>
              </a:rPr>
              <a:t>P</a:t>
            </a:r>
            <a:r>
              <a:rPr lang="en-IN" sz="2400" b="1" dirty="0" err="1">
                <a:solidFill>
                  <a:schemeClr val="bg1"/>
                </a:solidFill>
                <a:latin typeface="Times New Roman" panose="02020603050405020304" pitchFamily="18" charset="0"/>
              </a:rPr>
              <a:t>roject</a:t>
            </a:r>
            <a:r>
              <a:rPr lang="en-IN" sz="2400" b="1" dirty="0">
                <a:solidFill>
                  <a:schemeClr val="bg1"/>
                </a:solidFill>
                <a:latin typeface="Times New Roman" panose="02020603050405020304" pitchFamily="18" charset="0"/>
              </a:rPr>
              <a:t> Overview</a:t>
            </a:r>
            <a:endParaRPr lang="en-IN" sz="2400" dirty="0">
              <a:solidFill>
                <a:schemeClr val="bg1"/>
              </a:solidFill>
            </a:endParaRPr>
          </a:p>
        </p:txBody>
      </p:sp>
      <p:pic>
        <p:nvPicPr>
          <p:cNvPr id="6" name="Picture 5">
            <a:extLst>
              <a:ext uri="{FF2B5EF4-FFF2-40B4-BE49-F238E27FC236}">
                <a16:creationId xmlns:a16="http://schemas.microsoft.com/office/drawing/2014/main" id="{6B98E2A4-5DCD-C719-FDEA-171427A05311}"/>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7" name="TextBox 6">
            <a:extLst>
              <a:ext uri="{FF2B5EF4-FFF2-40B4-BE49-F238E27FC236}">
                <a16:creationId xmlns:a16="http://schemas.microsoft.com/office/drawing/2014/main" id="{5AD4D5B1-2A7E-6F42-482F-6808A38BCB10}"/>
              </a:ext>
            </a:extLst>
          </p:cNvPr>
          <p:cNvSpPr txBox="1"/>
          <p:nvPr/>
        </p:nvSpPr>
        <p:spPr>
          <a:xfrm>
            <a:off x="838200" y="1157930"/>
            <a:ext cx="4356847" cy="646331"/>
          </a:xfrm>
          <a:prstGeom prst="rect">
            <a:avLst/>
          </a:prstGeom>
          <a:noFill/>
        </p:spPr>
        <p:txBody>
          <a:bodyPr wrap="square" rtlCol="0">
            <a:spAutoFit/>
          </a:bodyPr>
          <a:lstStyle/>
          <a:p>
            <a:r>
              <a:rPr lang="en-GB" sz="3600" b="1" dirty="0"/>
              <a:t>Functionalities</a:t>
            </a:r>
            <a:endParaRPr lang="en-IN" b="1" dirty="0"/>
          </a:p>
        </p:txBody>
      </p:sp>
      <p:sp>
        <p:nvSpPr>
          <p:cNvPr id="8" name="TextBox 7">
            <a:extLst>
              <a:ext uri="{FF2B5EF4-FFF2-40B4-BE49-F238E27FC236}">
                <a16:creationId xmlns:a16="http://schemas.microsoft.com/office/drawing/2014/main" id="{A74D75EF-A262-231D-581E-93DCDDCD728D}"/>
              </a:ext>
            </a:extLst>
          </p:cNvPr>
          <p:cNvSpPr txBox="1"/>
          <p:nvPr/>
        </p:nvSpPr>
        <p:spPr>
          <a:xfrm>
            <a:off x="1030201" y="1825625"/>
            <a:ext cx="5878598" cy="2954655"/>
          </a:xfrm>
          <a:prstGeom prst="rect">
            <a:avLst/>
          </a:prstGeom>
          <a:noFill/>
        </p:spPr>
        <p:txBody>
          <a:bodyPr wrap="square" rtlCol="0">
            <a:spAutoFit/>
          </a:bodyPr>
          <a:lstStyle/>
          <a:p>
            <a:endParaRPr lang="en-GB" dirty="0"/>
          </a:p>
          <a:p>
            <a:r>
              <a:rPr lang="en-GB" sz="2800" b="1" dirty="0"/>
              <a:t>Functionalities of the Student:</a:t>
            </a:r>
          </a:p>
          <a:p>
            <a:pPr marL="285750" indent="-285750">
              <a:buFont typeface="Arial" panose="020B0604020202020204" pitchFamily="34" charset="0"/>
              <a:buChar char="•"/>
            </a:pPr>
            <a:r>
              <a:rPr lang="en-GB" sz="2800" dirty="0"/>
              <a:t>Prepare for exams</a:t>
            </a:r>
          </a:p>
          <a:p>
            <a:pPr marL="285750" indent="-285750">
              <a:buFont typeface="Arial" panose="020B0604020202020204" pitchFamily="34" charset="0"/>
              <a:buChar char="•"/>
            </a:pPr>
            <a:r>
              <a:rPr lang="en-GB" sz="2800" dirty="0"/>
              <a:t>Take exams online</a:t>
            </a:r>
          </a:p>
          <a:p>
            <a:pPr marL="285750" indent="-285750">
              <a:buFont typeface="Arial" panose="020B0604020202020204" pitchFamily="34" charset="0"/>
              <a:buChar char="•"/>
            </a:pPr>
            <a:r>
              <a:rPr lang="en-GB" sz="2800" dirty="0"/>
              <a:t>Follow exam rules and guidelines</a:t>
            </a:r>
          </a:p>
          <a:p>
            <a:pPr marL="285750" indent="-285750">
              <a:buFont typeface="Arial" panose="020B0604020202020204" pitchFamily="34" charset="0"/>
              <a:buChar char="•"/>
            </a:pPr>
            <a:r>
              <a:rPr lang="en-GB" sz="2800" dirty="0"/>
              <a:t>Submit completed exams</a:t>
            </a:r>
          </a:p>
          <a:p>
            <a:pPr marL="285750" indent="-285750">
              <a:buFont typeface="Arial" panose="020B0604020202020204" pitchFamily="34" charset="0"/>
              <a:buChar char="•"/>
            </a:pPr>
            <a:r>
              <a:rPr lang="en-GB" sz="2800" dirty="0"/>
              <a:t>Review exam results</a:t>
            </a:r>
            <a:endParaRPr lang="en-IN" sz="2800" dirty="0"/>
          </a:p>
        </p:txBody>
      </p:sp>
    </p:spTree>
    <p:extLst>
      <p:ext uri="{BB962C8B-B14F-4D97-AF65-F5344CB8AC3E}">
        <p14:creationId xmlns:p14="http://schemas.microsoft.com/office/powerpoint/2010/main" val="3560003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BF11-1892-4F59-FB56-DC556EBFC43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A3ED554-AD7D-2EDF-AC8A-F0240E69CD4D}"/>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0290D817-A41F-8241-1BA9-6B7EDDAE65E3}"/>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sp>
        <p:nvSpPr>
          <p:cNvPr id="5" name="TextBox 4">
            <a:extLst>
              <a:ext uri="{FF2B5EF4-FFF2-40B4-BE49-F238E27FC236}">
                <a16:creationId xmlns:a16="http://schemas.microsoft.com/office/drawing/2014/main" id="{83C0BD35-09D6-2493-103F-E786082CA8FD}"/>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GB" sz="2400" b="1" dirty="0">
                <a:solidFill>
                  <a:schemeClr val="bg1"/>
                </a:solidFill>
                <a:latin typeface="Times New Roman" panose="02020603050405020304" pitchFamily="18" charset="0"/>
              </a:rPr>
              <a:t>P</a:t>
            </a:r>
            <a:r>
              <a:rPr lang="en-IN" sz="2400" b="1" dirty="0" err="1">
                <a:solidFill>
                  <a:schemeClr val="bg1"/>
                </a:solidFill>
                <a:latin typeface="Times New Roman" panose="02020603050405020304" pitchFamily="18" charset="0"/>
              </a:rPr>
              <a:t>roject</a:t>
            </a:r>
            <a:r>
              <a:rPr lang="en-IN" sz="2400" b="1" dirty="0">
                <a:solidFill>
                  <a:schemeClr val="bg1"/>
                </a:solidFill>
                <a:latin typeface="Times New Roman" panose="02020603050405020304" pitchFamily="18" charset="0"/>
              </a:rPr>
              <a:t> Overview</a:t>
            </a:r>
            <a:endParaRPr lang="en-IN" sz="2400" dirty="0">
              <a:solidFill>
                <a:schemeClr val="bg1"/>
              </a:solidFill>
            </a:endParaRPr>
          </a:p>
        </p:txBody>
      </p:sp>
      <p:pic>
        <p:nvPicPr>
          <p:cNvPr id="6" name="Picture 5">
            <a:extLst>
              <a:ext uri="{FF2B5EF4-FFF2-40B4-BE49-F238E27FC236}">
                <a16:creationId xmlns:a16="http://schemas.microsoft.com/office/drawing/2014/main" id="{6B98E2A4-5DCD-C719-FDEA-171427A05311}"/>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7" name="TextBox 6">
            <a:extLst>
              <a:ext uri="{FF2B5EF4-FFF2-40B4-BE49-F238E27FC236}">
                <a16:creationId xmlns:a16="http://schemas.microsoft.com/office/drawing/2014/main" id="{5AD4D5B1-2A7E-6F42-482F-6808A38BCB10}"/>
              </a:ext>
            </a:extLst>
          </p:cNvPr>
          <p:cNvSpPr txBox="1"/>
          <p:nvPr/>
        </p:nvSpPr>
        <p:spPr>
          <a:xfrm>
            <a:off x="838200" y="1157930"/>
            <a:ext cx="4356847" cy="646331"/>
          </a:xfrm>
          <a:prstGeom prst="rect">
            <a:avLst/>
          </a:prstGeom>
          <a:noFill/>
        </p:spPr>
        <p:txBody>
          <a:bodyPr wrap="square" rtlCol="0">
            <a:spAutoFit/>
          </a:bodyPr>
          <a:lstStyle/>
          <a:p>
            <a:r>
              <a:rPr lang="en-GB" sz="3600" b="1" dirty="0"/>
              <a:t>Functionalities</a:t>
            </a:r>
            <a:endParaRPr lang="en-IN" b="1" dirty="0"/>
          </a:p>
        </p:txBody>
      </p:sp>
      <p:sp>
        <p:nvSpPr>
          <p:cNvPr id="10" name="TextBox 9">
            <a:extLst>
              <a:ext uri="{FF2B5EF4-FFF2-40B4-BE49-F238E27FC236}">
                <a16:creationId xmlns:a16="http://schemas.microsoft.com/office/drawing/2014/main" id="{BB99EBCD-4A5E-8001-3B3A-361A92E27307}"/>
              </a:ext>
            </a:extLst>
          </p:cNvPr>
          <p:cNvSpPr txBox="1"/>
          <p:nvPr/>
        </p:nvSpPr>
        <p:spPr>
          <a:xfrm>
            <a:off x="1199236" y="2105908"/>
            <a:ext cx="7568245" cy="1815882"/>
          </a:xfrm>
          <a:prstGeom prst="rect">
            <a:avLst/>
          </a:prstGeom>
          <a:noFill/>
        </p:spPr>
        <p:txBody>
          <a:bodyPr wrap="square">
            <a:spAutoFit/>
          </a:bodyPr>
          <a:lstStyle/>
          <a:p>
            <a:r>
              <a:rPr lang="en-GB" sz="2800" b="1" dirty="0"/>
              <a:t>Functionalities of the Admin:</a:t>
            </a:r>
          </a:p>
          <a:p>
            <a:pPr marL="285750" indent="-285750">
              <a:buFont typeface="Arial" panose="020B0604020202020204" pitchFamily="34" charset="0"/>
              <a:buChar char="•"/>
            </a:pPr>
            <a:r>
              <a:rPr lang="en-GB" sz="2800" dirty="0"/>
              <a:t>Manage teacher accounts</a:t>
            </a:r>
          </a:p>
          <a:p>
            <a:pPr marL="285750" indent="-285750">
              <a:buFont typeface="Arial" panose="020B0604020202020204" pitchFamily="34" charset="0"/>
              <a:buChar char="•"/>
            </a:pPr>
            <a:r>
              <a:rPr lang="en-GB" sz="2800" dirty="0"/>
              <a:t>Create, update, and delete teacher accounts</a:t>
            </a:r>
          </a:p>
          <a:p>
            <a:pPr marL="285750" indent="-285750">
              <a:buFont typeface="Arial" panose="020B0604020202020204" pitchFamily="34" charset="0"/>
              <a:buChar char="•"/>
            </a:pPr>
            <a:r>
              <a:rPr lang="en-GB" sz="2800" dirty="0"/>
              <a:t>Ensure system security and access control</a:t>
            </a:r>
          </a:p>
        </p:txBody>
      </p:sp>
    </p:spTree>
    <p:extLst>
      <p:ext uri="{BB962C8B-B14F-4D97-AF65-F5344CB8AC3E}">
        <p14:creationId xmlns:p14="http://schemas.microsoft.com/office/powerpoint/2010/main" val="4138972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C14FE4EF-5115-588B-ECB1-8C74B0FE6344}"/>
              </a:ext>
            </a:extLst>
          </p:cNvPr>
          <p:cNvPicPr/>
          <p:nvPr/>
        </p:nvPicPr>
        <p:blipFill>
          <a:blip r:embed="rId4"/>
          <a:stretch>
            <a:fillRect/>
          </a:stretch>
        </p:blipFill>
        <p:spPr>
          <a:xfrm>
            <a:off x="896470" y="1197590"/>
            <a:ext cx="10488703" cy="5203210"/>
          </a:xfrm>
          <a:prstGeom prst="rect">
            <a:avLst/>
          </a:prstGeom>
        </p:spPr>
      </p:pic>
    </p:spTree>
    <p:extLst>
      <p:ext uri="{BB962C8B-B14F-4D97-AF65-F5344CB8AC3E}">
        <p14:creationId xmlns:p14="http://schemas.microsoft.com/office/powerpoint/2010/main" val="1029496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User Interface Design</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F71605E7-1EE3-D8D8-4568-E891DF869A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3761" y="1331010"/>
            <a:ext cx="4722825" cy="2656589"/>
          </a:xfrm>
          <a:prstGeom prst="rect">
            <a:avLst/>
          </a:prstGeom>
        </p:spPr>
      </p:pic>
      <p:pic>
        <p:nvPicPr>
          <p:cNvPr id="10" name="Picture 9">
            <a:extLst>
              <a:ext uri="{FF2B5EF4-FFF2-40B4-BE49-F238E27FC236}">
                <a16:creationId xmlns:a16="http://schemas.microsoft.com/office/drawing/2014/main" id="{D95820C9-5F9D-35B4-4580-D64F13201B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95414" y="1331011"/>
            <a:ext cx="4722825" cy="2656589"/>
          </a:xfrm>
          <a:prstGeom prst="rect">
            <a:avLst/>
          </a:prstGeom>
        </p:spPr>
      </p:pic>
      <p:pic>
        <p:nvPicPr>
          <p:cNvPr id="12" name="Picture 11">
            <a:extLst>
              <a:ext uri="{FF2B5EF4-FFF2-40B4-BE49-F238E27FC236}">
                <a16:creationId xmlns:a16="http://schemas.microsoft.com/office/drawing/2014/main" id="{E0062682-DE5B-4F78-71C5-1E989F63F2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3760" y="4097043"/>
            <a:ext cx="4722825" cy="2656589"/>
          </a:xfrm>
          <a:prstGeom prst="rect">
            <a:avLst/>
          </a:prstGeom>
        </p:spPr>
      </p:pic>
      <p:pic>
        <p:nvPicPr>
          <p:cNvPr id="14" name="Picture 13">
            <a:extLst>
              <a:ext uri="{FF2B5EF4-FFF2-40B4-BE49-F238E27FC236}">
                <a16:creationId xmlns:a16="http://schemas.microsoft.com/office/drawing/2014/main" id="{C3DD0B65-B653-26A0-8AE2-5C467C9A68E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95414" y="4097043"/>
            <a:ext cx="4722825" cy="2656589"/>
          </a:xfrm>
          <a:prstGeom prst="rect">
            <a:avLst/>
          </a:prstGeom>
        </p:spPr>
      </p:pic>
    </p:spTree>
    <p:extLst>
      <p:ext uri="{BB962C8B-B14F-4D97-AF65-F5344CB8AC3E}">
        <p14:creationId xmlns:p14="http://schemas.microsoft.com/office/powerpoint/2010/main" val="1207346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User Interface Design</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F0E97B0D-0DC7-EF9B-DE83-8FFB4A76AB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142" y="1326778"/>
            <a:ext cx="4572000" cy="2571750"/>
          </a:xfrm>
          <a:prstGeom prst="rect">
            <a:avLst/>
          </a:prstGeom>
        </p:spPr>
      </p:pic>
      <p:pic>
        <p:nvPicPr>
          <p:cNvPr id="10" name="Picture 9">
            <a:extLst>
              <a:ext uri="{FF2B5EF4-FFF2-40B4-BE49-F238E27FC236}">
                <a16:creationId xmlns:a16="http://schemas.microsoft.com/office/drawing/2014/main" id="{32F86B77-EAF2-7230-B1E4-61545491A5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93858" y="1326778"/>
            <a:ext cx="4572000" cy="2571750"/>
          </a:xfrm>
          <a:prstGeom prst="rect">
            <a:avLst/>
          </a:prstGeom>
        </p:spPr>
      </p:pic>
      <p:pic>
        <p:nvPicPr>
          <p:cNvPr id="12" name="Picture 11">
            <a:extLst>
              <a:ext uri="{FF2B5EF4-FFF2-40B4-BE49-F238E27FC236}">
                <a16:creationId xmlns:a16="http://schemas.microsoft.com/office/drawing/2014/main" id="{D8DD90D9-81A6-DF62-8151-BCF54E2AC58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0000" y="4092389"/>
            <a:ext cx="4572000" cy="2571750"/>
          </a:xfrm>
          <a:prstGeom prst="rect">
            <a:avLst/>
          </a:prstGeom>
        </p:spPr>
      </p:pic>
    </p:spTree>
    <p:extLst>
      <p:ext uri="{BB962C8B-B14F-4D97-AF65-F5344CB8AC3E}">
        <p14:creationId xmlns:p14="http://schemas.microsoft.com/office/powerpoint/2010/main" val="2623222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GSA Template" id="{7EF025AB-56D0-42C6-8D01-6D7BD15986E7}" vid="{13FEAC2C-1A59-4677-B9C8-864B00C2BF82}"/>
    </a:ext>
  </a:extLst>
</a:theme>
</file>

<file path=docProps/app.xml><?xml version="1.0" encoding="utf-8"?>
<Properties xmlns="http://schemas.openxmlformats.org/officeDocument/2006/extended-properties" xmlns:vt="http://schemas.openxmlformats.org/officeDocument/2006/docPropsVTypes">
  <Template/>
  <TotalTime>3092</TotalTime>
  <Words>493</Words>
  <Application>Microsoft Office PowerPoint</Application>
  <PresentationFormat>Widescreen</PresentationFormat>
  <Paragraphs>156</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Roboto</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K [MUBC]</dc:creator>
  <cp:lastModifiedBy>Parth Deshmukh</cp:lastModifiedBy>
  <cp:revision>32</cp:revision>
  <dcterms:created xsi:type="dcterms:W3CDTF">2023-04-15T11:22:40Z</dcterms:created>
  <dcterms:modified xsi:type="dcterms:W3CDTF">2023-06-01T11:05:37Z</dcterms:modified>
</cp:coreProperties>
</file>