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9" r:id="rId6"/>
    <p:sldId id="280" r:id="rId7"/>
    <p:sldId id="277" r:id="rId8"/>
    <p:sldId id="262" r:id="rId9"/>
    <p:sldId id="272" r:id="rId10"/>
    <p:sldId id="276" r:id="rId11"/>
    <p:sldId id="263" r:id="rId12"/>
    <p:sldId id="275" r:id="rId13"/>
    <p:sldId id="264" r:id="rId14"/>
    <p:sldId id="267" r:id="rId15"/>
    <p:sldId id="26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BDA10C-DF97-4F99-8AB7-02D7D237895F}">
          <p14:sldIdLst>
            <p14:sldId id="256"/>
            <p14:sldId id="257"/>
            <p14:sldId id="258"/>
            <p14:sldId id="271"/>
            <p14:sldId id="279"/>
            <p14:sldId id="280"/>
            <p14:sldId id="277"/>
            <p14:sldId id="262"/>
            <p14:sldId id="272"/>
          </p14:sldIdLst>
        </p14:section>
        <p14:section name="Untitled Section" id="{7D3B8F34-E540-4B99-B7AB-F78AAF957C92}">
          <p14:sldIdLst>
            <p14:sldId id="276"/>
            <p14:sldId id="263"/>
            <p14:sldId id="275"/>
            <p14:sldId id="264"/>
            <p14:sldId id="267"/>
            <p14:sldId id="26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magma2op/Online-exam-syste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55986"/>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t>Online Exam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622000"/>
          </a:xfrm>
          <a:prstGeom prst="rect">
            <a:avLst/>
          </a:prstGeom>
          <a:noFill/>
        </p:spPr>
        <p:txBody>
          <a:bodyPr wrap="square">
            <a:spAutoFit/>
          </a:bodyPr>
          <a:lstStyle/>
          <a:p>
            <a:pPr>
              <a:lnSpc>
                <a:spcPct val="115000"/>
              </a:lnSpc>
            </a:pPr>
            <a:r>
              <a:rPr lang="en-IN" sz="1800" b="1" dirty="0">
                <a:effectLst/>
                <a:ea typeface="Arial" panose="020B0604020202020204" pitchFamily="34" charset="0"/>
              </a:rPr>
              <a:t>Submitted by: Parth Deshmukh</a:t>
            </a:r>
            <a:endParaRPr lang="en-IN" sz="1050" b="1" dirty="0">
              <a:effectLst/>
              <a:ea typeface="Arial" panose="020B0604020202020204" pitchFamily="34" charset="0"/>
            </a:endParaRPr>
          </a:p>
          <a:p>
            <a:pPr>
              <a:lnSpc>
                <a:spcPct val="115000"/>
              </a:lnSpc>
            </a:pPr>
            <a:r>
              <a:rPr lang="en-IN" b="1" dirty="0"/>
              <a:t>Submission type : Individual</a:t>
            </a:r>
          </a:p>
          <a:p>
            <a:pPr>
              <a:lnSpc>
                <a:spcPct val="115000"/>
              </a:lnSpc>
            </a:pPr>
            <a:r>
              <a:rPr lang="en-IN" sz="1800" b="1" dirty="0">
                <a:effectLst/>
                <a:ea typeface="Arial" panose="020B0604020202020204" pitchFamily="34" charset="0"/>
              </a:rPr>
              <a:t>Name: Parth Deshmukh</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Batch : 12</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LMS Id : </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Program : Axis Fintech Full Stack Developer</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Date: 1/06/2023</a:t>
            </a:r>
          </a:p>
          <a:p>
            <a:pPr>
              <a:lnSpc>
                <a:spcPct val="115000"/>
              </a:lnSpc>
            </a:pPr>
            <a:r>
              <a:rPr lang="en-IN" b="1" dirty="0">
                <a:ea typeface="Arial" panose="020B0604020202020204" pitchFamily="34" charset="0"/>
              </a:rPr>
              <a:t>GIT Link : </a:t>
            </a:r>
            <a:r>
              <a:rPr lang="en-IN" b="1" dirty="0">
                <a:ea typeface="Arial" panose="020B0604020202020204" pitchFamily="34" charset="0"/>
                <a:hlinkClick r:id="rId4"/>
              </a:rPr>
              <a:t>https://github.com/magma2op/Online-exam-system</a:t>
            </a:r>
            <a:endParaRPr lang="en-IN" sz="1050" dirty="0">
              <a:effectLst/>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A753CE8-BF2A-D1F4-4A22-532CCB789216}"/>
              </a:ext>
            </a:extLst>
          </p:cNvPr>
          <p:cNvSpPr txBox="1"/>
          <p:nvPr/>
        </p:nvSpPr>
        <p:spPr>
          <a:xfrm>
            <a:off x="1007256" y="1243415"/>
            <a:ext cx="2284023" cy="769441"/>
          </a:xfrm>
          <a:prstGeom prst="rect">
            <a:avLst/>
          </a:prstGeom>
          <a:noFill/>
        </p:spPr>
        <p:txBody>
          <a:bodyPr wrap="none" rtlCol="0">
            <a:spAutoFit/>
          </a:bodyPr>
          <a:lstStyle/>
          <a:p>
            <a:r>
              <a:rPr lang="en-GB" sz="2800" b="1" dirty="0"/>
              <a:t>Technologies :</a:t>
            </a:r>
          </a:p>
          <a:p>
            <a:endParaRPr lang="en-IN" sz="1600" b="1" dirty="0"/>
          </a:p>
        </p:txBody>
      </p:sp>
      <p:sp>
        <p:nvSpPr>
          <p:cNvPr id="3" name="TextBox 2">
            <a:extLst>
              <a:ext uri="{FF2B5EF4-FFF2-40B4-BE49-F238E27FC236}">
                <a16:creationId xmlns:a16="http://schemas.microsoft.com/office/drawing/2014/main" id="{60006FA5-68B9-A7F4-4896-4EA59742EBB6}"/>
              </a:ext>
            </a:extLst>
          </p:cNvPr>
          <p:cNvSpPr txBox="1"/>
          <p:nvPr/>
        </p:nvSpPr>
        <p:spPr>
          <a:xfrm>
            <a:off x="1199236" y="1756043"/>
            <a:ext cx="9464825" cy="4031873"/>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effectLst/>
                <a:latin typeface="Roboto" panose="02000000000000000000" pitchFamily="2" charset="0"/>
              </a:rPr>
              <a:t>Spring Boot</a:t>
            </a:r>
            <a:r>
              <a:rPr lang="en-GB" sz="2000" b="0" i="0" dirty="0">
                <a:effectLst/>
                <a:latin typeface="Roboto" panose="02000000000000000000" pitchFamily="2" charset="0"/>
              </a:rPr>
              <a:t>: Spring Boot is a Java framework that simplifies the development of stand-alone, production-grade Spring applications. </a:t>
            </a:r>
          </a:p>
          <a:p>
            <a:endParaRPr lang="en-GB" sz="2000" b="0" i="0" dirty="0">
              <a:effectLst/>
              <a:latin typeface="Roboto" panose="02000000000000000000" pitchFamily="2" charset="0"/>
            </a:endParaRPr>
          </a:p>
          <a:p>
            <a:pPr marL="285750" indent="-285750">
              <a:buFont typeface="Arial" panose="020B0604020202020204" pitchFamily="34" charset="0"/>
              <a:buChar char="•"/>
            </a:pPr>
            <a:r>
              <a:rPr lang="en-GB" sz="2000" b="1" i="0" dirty="0">
                <a:effectLst/>
                <a:latin typeface="Roboto" panose="02000000000000000000" pitchFamily="2" charset="0"/>
              </a:rPr>
              <a:t>Hibernate</a:t>
            </a:r>
            <a:r>
              <a:rPr lang="en-GB" sz="2000" b="0" i="0" dirty="0">
                <a:effectLst/>
                <a:latin typeface="Roboto" panose="02000000000000000000" pitchFamily="2" charset="0"/>
              </a:rPr>
              <a:t>: Hibernate is an object-relational mapping (ORM) framework for Java</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Postman</a:t>
            </a:r>
            <a:r>
              <a:rPr lang="en-GB" sz="2000" dirty="0">
                <a:latin typeface="Roboto" panose="02000000000000000000" pitchFamily="2" charset="0"/>
              </a:rPr>
              <a:t>: For testing Crud operations.</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Database</a:t>
            </a:r>
            <a:r>
              <a:rPr lang="en-GB" sz="2000" dirty="0">
                <a:latin typeface="Roboto" panose="02000000000000000000" pitchFamily="2" charset="0"/>
              </a:rPr>
              <a:t>: MySQL database.</a:t>
            </a:r>
          </a:p>
          <a:p>
            <a:br>
              <a:rPr lang="en-GB" b="0" i="0" dirty="0">
                <a:effectLst/>
                <a:latin typeface="Roboto" panose="02000000000000000000" pitchFamily="2" charset="0"/>
              </a:rPr>
            </a:br>
            <a:br>
              <a:rPr lang="en-GB" sz="2000" b="0" i="0" dirty="0">
                <a:solidFill>
                  <a:srgbClr val="202124"/>
                </a:solidFill>
                <a:effectLst/>
                <a:latin typeface="Roboto" panose="02000000000000000000" pitchFamily="2" charset="0"/>
              </a:rPr>
            </a:br>
            <a:endParaRPr lang="en-GB" sz="2000" b="0"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GB" sz="2000" dirty="0">
              <a:solidFill>
                <a:srgbClr val="202124"/>
              </a:solidFill>
              <a:latin typeface="Roboto" panose="02000000000000000000" pitchFamily="2" charset="0"/>
            </a:endParaRP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2235F3BE-96E8-CBF0-21DF-687EEA3F9435}"/>
              </a:ext>
            </a:extLst>
          </p:cNvPr>
          <p:cNvSpPr txBox="1"/>
          <p:nvPr/>
        </p:nvSpPr>
        <p:spPr>
          <a:xfrm>
            <a:off x="1070009" y="4204595"/>
            <a:ext cx="2440092" cy="523220"/>
          </a:xfrm>
          <a:prstGeom prst="rect">
            <a:avLst/>
          </a:prstGeom>
          <a:noFill/>
        </p:spPr>
        <p:txBody>
          <a:bodyPr wrap="none" rtlCol="0">
            <a:spAutoFit/>
          </a:bodyPr>
          <a:lstStyle/>
          <a:p>
            <a:r>
              <a:rPr lang="en-GB" sz="2800" b="1" dirty="0"/>
              <a:t>Dependencies</a:t>
            </a:r>
            <a:r>
              <a:rPr lang="en-GB" sz="2400" b="1" dirty="0"/>
              <a:t> :</a:t>
            </a:r>
            <a:endParaRPr lang="en-IN" b="1" dirty="0"/>
          </a:p>
        </p:txBody>
      </p:sp>
      <p:sp>
        <p:nvSpPr>
          <p:cNvPr id="9" name="TextBox 8">
            <a:extLst>
              <a:ext uri="{FF2B5EF4-FFF2-40B4-BE49-F238E27FC236}">
                <a16:creationId xmlns:a16="http://schemas.microsoft.com/office/drawing/2014/main" id="{208C0940-A0C4-CF89-92D1-0A913F22BBA2}"/>
              </a:ext>
            </a:extLst>
          </p:cNvPr>
          <p:cNvSpPr txBox="1"/>
          <p:nvPr/>
        </p:nvSpPr>
        <p:spPr>
          <a:xfrm>
            <a:off x="755295" y="4727815"/>
            <a:ext cx="2852063" cy="1908215"/>
          </a:xfrm>
          <a:prstGeom prst="rect">
            <a:avLst/>
          </a:prstGeom>
          <a:noFill/>
        </p:spPr>
        <p:txBody>
          <a:bodyPr wrap="none" rtlCol="0">
            <a:spAutoFit/>
          </a:bodyPr>
          <a:lstStyle/>
          <a:p>
            <a:pPr marL="800100" lvl="1" indent="-342900">
              <a:buFont typeface="Arial" panose="020B0604020202020204" pitchFamily="34" charset="0"/>
              <a:buChar char="•"/>
            </a:pPr>
            <a:r>
              <a:rPr lang="en-GB" sz="2000" dirty="0">
                <a:latin typeface="Roboto" panose="02000000000000000000" pitchFamily="2" charset="0"/>
              </a:rPr>
              <a:t>Spring </a:t>
            </a:r>
            <a:r>
              <a:rPr lang="en-GB" sz="2000" dirty="0" err="1">
                <a:latin typeface="Roboto" panose="02000000000000000000" pitchFamily="2" charset="0"/>
              </a:rPr>
              <a:t>Devtools</a:t>
            </a:r>
            <a:endParaRPr lang="en-GB" sz="2000" dirty="0">
              <a:latin typeface="Roboto" panose="02000000000000000000" pitchFamily="2" charset="0"/>
            </a:endParaRPr>
          </a:p>
          <a:p>
            <a:pPr marL="800100" lvl="1" indent="-342900">
              <a:buFont typeface="Arial" panose="020B0604020202020204" pitchFamily="34" charset="0"/>
              <a:buChar char="•"/>
            </a:pPr>
            <a:r>
              <a:rPr lang="en-GB" sz="2000" dirty="0">
                <a:latin typeface="Roboto" panose="02000000000000000000" pitchFamily="2" charset="0"/>
              </a:rPr>
              <a:t>Spring web</a:t>
            </a:r>
          </a:p>
          <a:p>
            <a:pPr marL="800100" lvl="1" indent="-342900">
              <a:buFont typeface="Arial" panose="020B0604020202020204" pitchFamily="34" charset="0"/>
              <a:buChar char="•"/>
            </a:pPr>
            <a:r>
              <a:rPr lang="en-GB" sz="2000" dirty="0">
                <a:latin typeface="Roboto" panose="02000000000000000000" pitchFamily="2" charset="0"/>
              </a:rPr>
              <a:t>MySQL Driver</a:t>
            </a:r>
          </a:p>
          <a:p>
            <a:pPr marL="800100" lvl="1" indent="-342900">
              <a:buFont typeface="Arial" panose="020B0604020202020204" pitchFamily="34" charset="0"/>
              <a:buChar char="•"/>
            </a:pPr>
            <a:r>
              <a:rPr lang="en-GB" sz="2000" dirty="0">
                <a:latin typeface="Roboto" panose="02000000000000000000" pitchFamily="2" charset="0"/>
              </a:rPr>
              <a:t>Lombok</a:t>
            </a:r>
          </a:p>
          <a:p>
            <a:pPr marL="800100" lvl="1" indent="-342900">
              <a:buFont typeface="Arial" panose="020B0604020202020204" pitchFamily="34" charset="0"/>
              <a:buChar char="•"/>
            </a:pPr>
            <a:r>
              <a:rPr lang="en-GB" sz="2000" dirty="0">
                <a:latin typeface="Roboto" panose="02000000000000000000" pitchFamily="2" charset="0"/>
              </a:rPr>
              <a:t>JPA</a:t>
            </a:r>
          </a:p>
          <a:p>
            <a:endParaRPr lang="en-IN" dirty="0"/>
          </a:p>
        </p:txBody>
      </p:sp>
      <p:pic>
        <p:nvPicPr>
          <p:cNvPr id="2050" name="Picture 2" descr="Exploring Spring Boot :Beginners Level - Knoldus Blogs">
            <a:extLst>
              <a:ext uri="{FF2B5EF4-FFF2-40B4-BE49-F238E27FC236}">
                <a16:creationId xmlns:a16="http://schemas.microsoft.com/office/drawing/2014/main" id="{615A1857-4357-F506-A1FE-403E1D313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301" y="3298225"/>
            <a:ext cx="2723029" cy="14295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bernate Logo PNG Vector (SVG) Free Download">
            <a:extLst>
              <a:ext uri="{FF2B5EF4-FFF2-40B4-BE49-F238E27FC236}">
                <a16:creationId xmlns:a16="http://schemas.microsoft.com/office/drawing/2014/main" id="{442226BD-2F03-25CA-8CEB-5C9FC2601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47" y="4251523"/>
            <a:ext cx="1281236" cy="133462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man icon PNG and SVG Free Download">
            <a:extLst>
              <a:ext uri="{FF2B5EF4-FFF2-40B4-BE49-F238E27FC236}">
                <a16:creationId xmlns:a16="http://schemas.microsoft.com/office/drawing/2014/main" id="{6ABCA39B-3804-82A8-4035-CBEA5FC1D5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5556" y="5143708"/>
            <a:ext cx="1268506" cy="12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6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graphicFrame>
        <p:nvGraphicFramePr>
          <p:cNvPr id="9" name="Table 9">
            <a:extLst>
              <a:ext uri="{FF2B5EF4-FFF2-40B4-BE49-F238E27FC236}">
                <a16:creationId xmlns:a16="http://schemas.microsoft.com/office/drawing/2014/main" id="{6F9D9F09-696D-1D59-2016-8518FF4B6EF6}"/>
              </a:ext>
            </a:extLst>
          </p:cNvPr>
          <p:cNvGraphicFramePr>
            <a:graphicFrameLocks noGrp="1"/>
          </p:cNvGraphicFramePr>
          <p:nvPr>
            <p:extLst>
              <p:ext uri="{D42A27DB-BD31-4B8C-83A1-F6EECF244321}">
                <p14:modId xmlns:p14="http://schemas.microsoft.com/office/powerpoint/2010/main" val="1403489431"/>
              </p:ext>
            </p:extLst>
          </p:nvPr>
        </p:nvGraphicFramePr>
        <p:xfrm>
          <a:off x="721659" y="1133116"/>
          <a:ext cx="10923492" cy="5542344"/>
        </p:xfrm>
        <a:graphic>
          <a:graphicData uri="http://schemas.openxmlformats.org/drawingml/2006/table">
            <a:tbl>
              <a:tblPr firstRow="1" bandRow="1">
                <a:tableStyleId>{5C22544A-7EE6-4342-B048-85BDC9FD1C3A}</a:tableStyleId>
              </a:tblPr>
              <a:tblGrid>
                <a:gridCol w="1896035">
                  <a:extLst>
                    <a:ext uri="{9D8B030D-6E8A-4147-A177-3AD203B41FA5}">
                      <a16:colId xmlns:a16="http://schemas.microsoft.com/office/drawing/2014/main" val="1983602598"/>
                    </a:ext>
                  </a:extLst>
                </a:gridCol>
                <a:gridCol w="2303930">
                  <a:extLst>
                    <a:ext uri="{9D8B030D-6E8A-4147-A177-3AD203B41FA5}">
                      <a16:colId xmlns:a16="http://schemas.microsoft.com/office/drawing/2014/main" val="3369720179"/>
                    </a:ext>
                  </a:extLst>
                </a:gridCol>
                <a:gridCol w="1999129">
                  <a:extLst>
                    <a:ext uri="{9D8B030D-6E8A-4147-A177-3AD203B41FA5}">
                      <a16:colId xmlns:a16="http://schemas.microsoft.com/office/drawing/2014/main" val="3819692695"/>
                    </a:ext>
                  </a:extLst>
                </a:gridCol>
                <a:gridCol w="2465294">
                  <a:extLst>
                    <a:ext uri="{9D8B030D-6E8A-4147-A177-3AD203B41FA5}">
                      <a16:colId xmlns:a16="http://schemas.microsoft.com/office/drawing/2014/main" val="1818474800"/>
                    </a:ext>
                  </a:extLst>
                </a:gridCol>
                <a:gridCol w="2259104">
                  <a:extLst>
                    <a:ext uri="{9D8B030D-6E8A-4147-A177-3AD203B41FA5}">
                      <a16:colId xmlns:a16="http://schemas.microsoft.com/office/drawing/2014/main" val="400093327"/>
                    </a:ext>
                  </a:extLst>
                </a:gridCol>
              </a:tblGrid>
              <a:tr h="605163">
                <a:tc>
                  <a:txBody>
                    <a:bodyPr/>
                    <a:lstStyle/>
                    <a:p>
                      <a:pPr algn="ctr"/>
                      <a:r>
                        <a:rPr lang="en-GB" sz="2000" dirty="0"/>
                        <a:t>Entity</a:t>
                      </a:r>
                      <a:endParaRPr lang="en-IN" sz="2000" dirty="0"/>
                    </a:p>
                  </a:txBody>
                  <a:tcPr/>
                </a:tc>
                <a:tc>
                  <a:txBody>
                    <a:bodyPr/>
                    <a:lstStyle/>
                    <a:p>
                      <a:pPr algn="ctr"/>
                      <a:r>
                        <a:rPr lang="en-GB" sz="2000" dirty="0"/>
                        <a:t>Repository</a:t>
                      </a:r>
                      <a:endParaRPr lang="en-IN" sz="2000" dirty="0"/>
                    </a:p>
                  </a:txBody>
                  <a:tcPr/>
                </a:tc>
                <a:tc>
                  <a:txBody>
                    <a:bodyPr/>
                    <a:lstStyle/>
                    <a:p>
                      <a:pPr algn="ctr"/>
                      <a:r>
                        <a:rPr lang="en-GB" sz="2000" dirty="0"/>
                        <a:t>Service Interface</a:t>
                      </a:r>
                      <a:endParaRPr lang="en-IN" sz="2000" dirty="0"/>
                    </a:p>
                  </a:txBody>
                  <a:tcPr/>
                </a:tc>
                <a:tc>
                  <a:txBody>
                    <a:bodyPr/>
                    <a:lstStyle/>
                    <a:p>
                      <a:pPr algn="ctr"/>
                      <a:r>
                        <a:rPr lang="en-GB" sz="2000" dirty="0"/>
                        <a:t>Service </a:t>
                      </a:r>
                      <a:r>
                        <a:rPr lang="en-GB" sz="2000" dirty="0" err="1"/>
                        <a:t>Impl</a:t>
                      </a:r>
                      <a:endParaRPr lang="en-IN" sz="2000" dirty="0"/>
                    </a:p>
                  </a:txBody>
                  <a:tcPr/>
                </a:tc>
                <a:tc>
                  <a:txBody>
                    <a:bodyPr/>
                    <a:lstStyle/>
                    <a:p>
                      <a:pPr algn="ctr"/>
                      <a:r>
                        <a:rPr lang="en-GB" sz="2000" dirty="0"/>
                        <a:t>Controller</a:t>
                      </a:r>
                      <a:endParaRPr lang="en-IN" sz="2000" dirty="0"/>
                    </a:p>
                  </a:txBody>
                  <a:tcPr/>
                </a:tc>
                <a:extLst>
                  <a:ext uri="{0D108BD9-81ED-4DB2-BD59-A6C34878D82A}">
                    <a16:rowId xmlns:a16="http://schemas.microsoft.com/office/drawing/2014/main" val="2299298098"/>
                  </a:ext>
                </a:extLst>
              </a:tr>
              <a:tr h="605163">
                <a:tc>
                  <a:txBody>
                    <a:bodyPr/>
                    <a:lstStyle/>
                    <a:p>
                      <a:pPr algn="ctr"/>
                      <a:r>
                        <a:rPr lang="en-GB" sz="2000" dirty="0"/>
                        <a:t>Admin</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AdminRepository</a:t>
                      </a:r>
                      <a:endParaRPr lang="en-IN" sz="2000" dirty="0"/>
                    </a:p>
                    <a:p>
                      <a:pPr algn="ctr"/>
                      <a:endParaRPr lang="en-IN" sz="2000" dirty="0"/>
                    </a:p>
                  </a:txBody>
                  <a:tcPr/>
                </a:tc>
                <a:tc>
                  <a:txBody>
                    <a:bodyPr/>
                    <a:lstStyle/>
                    <a:p>
                      <a:pPr algn="ctr"/>
                      <a:r>
                        <a:rPr lang="en-GB" sz="2000" dirty="0" err="1"/>
                        <a:t>AdminService</a:t>
                      </a:r>
                      <a:endParaRPr lang="en-IN" sz="2000" dirty="0"/>
                    </a:p>
                  </a:txBody>
                  <a:tcPr/>
                </a:tc>
                <a:tc>
                  <a:txBody>
                    <a:bodyPr/>
                    <a:lstStyle/>
                    <a:p>
                      <a:pPr algn="ctr"/>
                      <a:r>
                        <a:rPr lang="en-GB" sz="2000" dirty="0" err="1"/>
                        <a:t>AdminServiceImpl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AdminController</a:t>
                      </a:r>
                      <a:endParaRPr lang="en-IN" sz="2000" dirty="0"/>
                    </a:p>
                    <a:p>
                      <a:pPr algn="ctr"/>
                      <a:endParaRPr lang="en-IN" sz="2000" dirty="0"/>
                    </a:p>
                  </a:txBody>
                  <a:tcPr/>
                </a:tc>
                <a:extLst>
                  <a:ext uri="{0D108BD9-81ED-4DB2-BD59-A6C34878D82A}">
                    <a16:rowId xmlns:a16="http://schemas.microsoft.com/office/drawing/2014/main" val="2615627612"/>
                  </a:ext>
                </a:extLst>
              </a:tr>
              <a:tr h="605163">
                <a:tc>
                  <a:txBody>
                    <a:bodyPr/>
                    <a:lstStyle/>
                    <a:p>
                      <a:pPr algn="ctr"/>
                      <a:r>
                        <a:rPr lang="en-GB" sz="2000" dirty="0"/>
                        <a:t>User</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UserController</a:t>
                      </a:r>
                      <a:endParaRPr lang="en-IN" sz="2000" dirty="0"/>
                    </a:p>
                  </a:txBody>
                  <a:tcPr/>
                </a:tc>
                <a:extLst>
                  <a:ext uri="{0D108BD9-81ED-4DB2-BD59-A6C34878D82A}">
                    <a16:rowId xmlns:a16="http://schemas.microsoft.com/office/drawing/2014/main" val="1985821695"/>
                  </a:ext>
                </a:extLst>
              </a:tr>
              <a:tr h="605163">
                <a:tc>
                  <a:txBody>
                    <a:bodyPr/>
                    <a:lstStyle/>
                    <a:p>
                      <a:pPr algn="ctr"/>
                      <a:r>
                        <a:rPr lang="en-GB" sz="2000" dirty="0"/>
                        <a:t>Subject</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SubjectController</a:t>
                      </a:r>
                      <a:endParaRPr lang="en-IN" sz="2000" dirty="0"/>
                    </a:p>
                  </a:txBody>
                  <a:tcPr/>
                </a:tc>
                <a:extLst>
                  <a:ext uri="{0D108BD9-81ED-4DB2-BD59-A6C34878D82A}">
                    <a16:rowId xmlns:a16="http://schemas.microsoft.com/office/drawing/2014/main" val="3444152775"/>
                  </a:ext>
                </a:extLst>
              </a:tr>
              <a:tr h="605163">
                <a:tc>
                  <a:txBody>
                    <a:bodyPr/>
                    <a:lstStyle/>
                    <a:p>
                      <a:pPr algn="ctr"/>
                      <a:r>
                        <a:rPr lang="en-GB" sz="2000" dirty="0"/>
                        <a:t>Exam</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ExamController</a:t>
                      </a:r>
                      <a:endParaRPr lang="en-IN" sz="2000" dirty="0"/>
                    </a:p>
                  </a:txBody>
                  <a:tcPr/>
                </a:tc>
                <a:extLst>
                  <a:ext uri="{0D108BD9-81ED-4DB2-BD59-A6C34878D82A}">
                    <a16:rowId xmlns:a16="http://schemas.microsoft.com/office/drawing/2014/main" val="1213986030"/>
                  </a:ext>
                </a:extLst>
              </a:tr>
              <a:tr h="605163">
                <a:tc>
                  <a:txBody>
                    <a:bodyPr/>
                    <a:lstStyle/>
                    <a:p>
                      <a:pPr algn="ctr"/>
                      <a:r>
                        <a:rPr lang="en-GB" dirty="0" err="1"/>
                        <a:t>MCQQuestion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MCQQuestionServiceImpl</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MCQQuestionController</a:t>
                      </a:r>
                      <a:endParaRPr lang="en-IN" sz="1600" dirty="0"/>
                    </a:p>
                  </a:txBody>
                  <a:tcPr/>
                </a:tc>
                <a:extLst>
                  <a:ext uri="{0D108BD9-81ED-4DB2-BD59-A6C34878D82A}">
                    <a16:rowId xmlns:a16="http://schemas.microsoft.com/office/drawing/2014/main" val="3112286744"/>
                  </a:ext>
                </a:extLst>
              </a:tr>
              <a:tr h="605163">
                <a:tc>
                  <a:txBody>
                    <a:bodyPr/>
                    <a:lstStyle/>
                    <a:p>
                      <a:pPr algn="ctr"/>
                      <a:r>
                        <a:rPr lang="en-GB" dirty="0" err="1"/>
                        <a:t>TFQuestion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Controller</a:t>
                      </a:r>
                      <a:endParaRPr lang="en-IN" sz="1800" dirty="0"/>
                    </a:p>
                  </a:txBody>
                  <a:tcPr/>
                </a:tc>
                <a:extLst>
                  <a:ext uri="{0D108BD9-81ED-4DB2-BD59-A6C34878D82A}">
                    <a16:rowId xmlns:a16="http://schemas.microsoft.com/office/drawing/2014/main" val="2590832310"/>
                  </a:ext>
                </a:extLst>
              </a:tr>
              <a:tr h="605163">
                <a:tc>
                  <a:txBody>
                    <a:bodyPr/>
                    <a:lstStyle/>
                    <a:p>
                      <a:pPr algn="ctr"/>
                      <a:r>
                        <a:rPr lang="en-GB" dirty="0" err="1"/>
                        <a:t>FBQuestion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FBQuestionRepository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Controller</a:t>
                      </a:r>
                      <a:endParaRPr lang="en-IN" sz="1800" dirty="0"/>
                    </a:p>
                  </a:txBody>
                  <a:tcPr/>
                </a:tc>
                <a:extLst>
                  <a:ext uri="{0D108BD9-81ED-4DB2-BD59-A6C34878D82A}">
                    <a16:rowId xmlns:a16="http://schemas.microsoft.com/office/drawing/2014/main" val="3458897187"/>
                  </a:ext>
                </a:extLst>
              </a:tr>
              <a:tr h="605163">
                <a:tc>
                  <a:txBody>
                    <a:bodyPr/>
                    <a:lstStyle/>
                    <a:p>
                      <a:pPr algn="ctr"/>
                      <a:r>
                        <a:rPr lang="en-GB" dirty="0"/>
                        <a:t>Result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Controller</a:t>
                      </a:r>
                      <a:endParaRPr lang="en-IN" sz="1800" dirty="0"/>
                    </a:p>
                  </a:txBody>
                  <a:tcPr/>
                </a:tc>
                <a:extLst>
                  <a:ext uri="{0D108BD9-81ED-4DB2-BD59-A6C34878D82A}">
                    <a16:rowId xmlns:a16="http://schemas.microsoft.com/office/drawing/2014/main" val="593424439"/>
                  </a:ext>
                </a:extLst>
              </a:tr>
            </a:tbl>
          </a:graphicData>
        </a:graphic>
      </p:graphicFrame>
    </p:spTree>
    <p:extLst>
      <p:ext uri="{BB962C8B-B14F-4D97-AF65-F5344CB8AC3E}">
        <p14:creationId xmlns:p14="http://schemas.microsoft.com/office/powerpoint/2010/main" val="419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5853BF4F-EB62-AA09-9569-0142FAEEA99E}"/>
              </a:ext>
            </a:extLst>
          </p:cNvPr>
          <p:cNvSpPr txBox="1"/>
          <p:nvPr/>
        </p:nvSpPr>
        <p:spPr>
          <a:xfrm>
            <a:off x="1199237" y="1322047"/>
            <a:ext cx="6096000" cy="523220"/>
          </a:xfrm>
          <a:prstGeom prst="rect">
            <a:avLst/>
          </a:prstGeom>
          <a:noFill/>
        </p:spPr>
        <p:txBody>
          <a:bodyPr wrap="square">
            <a:spAutoFit/>
          </a:bodyPr>
          <a:lstStyle/>
          <a:p>
            <a:r>
              <a:rPr lang="en-GB" sz="2800" b="1" dirty="0"/>
              <a:t>Technologies :</a:t>
            </a:r>
            <a:endParaRPr lang="en-GB" sz="1800" b="1" dirty="0"/>
          </a:p>
        </p:txBody>
      </p:sp>
      <p:sp>
        <p:nvSpPr>
          <p:cNvPr id="9" name="TextBox 8">
            <a:extLst>
              <a:ext uri="{FF2B5EF4-FFF2-40B4-BE49-F238E27FC236}">
                <a16:creationId xmlns:a16="http://schemas.microsoft.com/office/drawing/2014/main" id="{EC8A222A-672E-ECA0-54BF-211174671E7F}"/>
              </a:ext>
            </a:extLst>
          </p:cNvPr>
          <p:cNvSpPr txBox="1"/>
          <p:nvPr/>
        </p:nvSpPr>
        <p:spPr>
          <a:xfrm>
            <a:off x="1215134" y="2027445"/>
            <a:ext cx="6096000" cy="4955203"/>
          </a:xfrm>
          <a:prstGeom prst="rect">
            <a:avLst/>
          </a:prstGeom>
          <a:noFill/>
        </p:spPr>
        <p:txBody>
          <a:bodyPr wrap="square" rtlCol="0">
            <a:spAutoFit/>
          </a:bodyPr>
          <a:lstStyle/>
          <a:p>
            <a:pPr algn="l">
              <a:buFont typeface="Arial" panose="020B0604020202020204" pitchFamily="34" charset="0"/>
              <a:buChar char="•"/>
            </a:pPr>
            <a:r>
              <a:rPr lang="en-GB" sz="2000" dirty="0"/>
              <a:t>React.js : </a:t>
            </a:r>
            <a:r>
              <a:rPr lang="en-GB" sz="2000" b="0" i="0" dirty="0">
                <a:effectLst/>
                <a:latin typeface="Söhne"/>
              </a:rPr>
              <a:t>ReactJS: ReactJS is a popular JavaScript library used for building user interfaces. It provides a component-based approach to development.</a:t>
            </a: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r>
              <a:rPr lang="en-GB" sz="2000" b="0" i="0" dirty="0" err="1">
                <a:effectLst/>
                <a:latin typeface="Söhne"/>
              </a:rPr>
              <a:t>Axios</a:t>
            </a:r>
            <a:r>
              <a:rPr lang="en-GB" sz="2000" b="0" i="0" dirty="0">
                <a:effectLst/>
                <a:latin typeface="Söhne"/>
              </a:rPr>
              <a:t>: </a:t>
            </a:r>
            <a:r>
              <a:rPr lang="en-GB" sz="2000" b="0" i="0" dirty="0" err="1">
                <a:effectLst/>
                <a:latin typeface="Söhne"/>
              </a:rPr>
              <a:t>Axios</a:t>
            </a:r>
            <a:r>
              <a:rPr lang="en-GB" sz="2000" b="0" i="0" dirty="0">
                <a:effectLst/>
                <a:latin typeface="Söhne"/>
              </a:rPr>
              <a:t> is a widely used JavaScript library for making HTTP requests in the browser.</a:t>
            </a: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r>
              <a:rPr lang="en-GB" sz="2000" b="0" i="0" dirty="0">
                <a:effectLst/>
                <a:latin typeface="Söhne"/>
              </a:rPr>
              <a:t>Bootstrap: Bootstrap is a popular open-source front-end framework that provides a collection of pre-built responsive design components and utilities.</a:t>
            </a:r>
          </a:p>
          <a:p>
            <a:endParaRPr lang="en-GB" sz="2000" dirty="0">
              <a:latin typeface="Söhne"/>
            </a:endParaRPr>
          </a:p>
          <a:p>
            <a:endParaRPr lang="en-GB" sz="2000" dirty="0">
              <a:latin typeface="Söhne"/>
            </a:endParaRPr>
          </a:p>
          <a:p>
            <a:endParaRPr lang="en-IN" dirty="0"/>
          </a:p>
          <a:p>
            <a:endParaRPr lang="en-IN" dirty="0"/>
          </a:p>
        </p:txBody>
      </p:sp>
      <p:pic>
        <p:nvPicPr>
          <p:cNvPr id="1026" name="Picture 2">
            <a:extLst>
              <a:ext uri="{FF2B5EF4-FFF2-40B4-BE49-F238E27FC236}">
                <a16:creationId xmlns:a16="http://schemas.microsoft.com/office/drawing/2014/main" id="{CFE0C4D0-C941-9A80-0034-5EBE667FE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6389" y="1845267"/>
            <a:ext cx="1621850" cy="14103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A310BA-94CD-55EC-885B-68DE66233B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43" y="3601468"/>
            <a:ext cx="2057246" cy="5215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icon &quot;Bootstrap icon&quot;">
            <a:extLst>
              <a:ext uri="{FF2B5EF4-FFF2-40B4-BE49-F238E27FC236}">
                <a16:creationId xmlns:a16="http://schemas.microsoft.com/office/drawing/2014/main" id="{3997F93C-E4F5-2B8F-9EBE-460A81547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1192" y="4876521"/>
            <a:ext cx="1152244" cy="115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0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graphicFrame>
        <p:nvGraphicFramePr>
          <p:cNvPr id="2" name="Table 1">
            <a:extLst>
              <a:ext uri="{FF2B5EF4-FFF2-40B4-BE49-F238E27FC236}">
                <a16:creationId xmlns:a16="http://schemas.microsoft.com/office/drawing/2014/main" id="{6A7EE29E-D915-3B87-9B55-5421B8792F24}"/>
              </a:ext>
            </a:extLst>
          </p:cNvPr>
          <p:cNvGraphicFramePr>
            <a:graphicFrameLocks noGrp="1"/>
          </p:cNvGraphicFramePr>
          <p:nvPr>
            <p:extLst>
              <p:ext uri="{D42A27DB-BD31-4B8C-83A1-F6EECF244321}">
                <p14:modId xmlns:p14="http://schemas.microsoft.com/office/powerpoint/2010/main" val="3418798836"/>
              </p:ext>
            </p:extLst>
          </p:nvPr>
        </p:nvGraphicFramePr>
        <p:xfrm>
          <a:off x="738493" y="1082431"/>
          <a:ext cx="10579746" cy="5598530"/>
        </p:xfrm>
        <a:graphic>
          <a:graphicData uri="http://schemas.openxmlformats.org/drawingml/2006/table">
            <a:tbl>
              <a:tblPr firstRow="1" bandRow="1">
                <a:tableStyleId>{5C22544A-7EE6-4342-B048-85BDC9FD1C3A}</a:tableStyleId>
              </a:tblPr>
              <a:tblGrid>
                <a:gridCol w="3526582">
                  <a:extLst>
                    <a:ext uri="{9D8B030D-6E8A-4147-A177-3AD203B41FA5}">
                      <a16:colId xmlns:a16="http://schemas.microsoft.com/office/drawing/2014/main" val="2111101023"/>
                    </a:ext>
                  </a:extLst>
                </a:gridCol>
                <a:gridCol w="3526582">
                  <a:extLst>
                    <a:ext uri="{9D8B030D-6E8A-4147-A177-3AD203B41FA5}">
                      <a16:colId xmlns:a16="http://schemas.microsoft.com/office/drawing/2014/main" val="1989181972"/>
                    </a:ext>
                  </a:extLst>
                </a:gridCol>
                <a:gridCol w="3526582">
                  <a:extLst>
                    <a:ext uri="{9D8B030D-6E8A-4147-A177-3AD203B41FA5}">
                      <a16:colId xmlns:a16="http://schemas.microsoft.com/office/drawing/2014/main" val="2635230365"/>
                    </a:ext>
                  </a:extLst>
                </a:gridCol>
              </a:tblGrid>
              <a:tr h="670352">
                <a:tc>
                  <a:txBody>
                    <a:bodyPr/>
                    <a:lstStyle/>
                    <a:p>
                      <a:pPr algn="ctr"/>
                      <a:r>
                        <a:rPr lang="en-GB" sz="2800" dirty="0"/>
                        <a:t>Admin Component</a:t>
                      </a:r>
                      <a:endParaRPr lang="en-IN" dirty="0"/>
                    </a:p>
                  </a:txBody>
                  <a:tcPr/>
                </a:tc>
                <a:tc>
                  <a:txBody>
                    <a:bodyPr/>
                    <a:lstStyle/>
                    <a:p>
                      <a:pPr algn="ctr"/>
                      <a:r>
                        <a:rPr lang="en-GB" sz="2800" dirty="0"/>
                        <a:t>Root Components</a:t>
                      </a:r>
                      <a:endParaRPr lang="en-IN" dirty="0"/>
                    </a:p>
                  </a:txBody>
                  <a:tcPr/>
                </a:tc>
                <a:tc>
                  <a:txBody>
                    <a:bodyPr/>
                    <a:lstStyle/>
                    <a:p>
                      <a:pPr algn="ctr"/>
                      <a:r>
                        <a:rPr lang="en-GB" sz="2800" dirty="0"/>
                        <a:t>Student Component</a:t>
                      </a:r>
                      <a:endParaRPr lang="en-IN" dirty="0"/>
                    </a:p>
                  </a:txBody>
                  <a:tcPr/>
                </a:tc>
                <a:extLst>
                  <a:ext uri="{0D108BD9-81ED-4DB2-BD59-A6C34878D82A}">
                    <a16:rowId xmlns:a16="http://schemas.microsoft.com/office/drawing/2014/main" val="763909251"/>
                  </a:ext>
                </a:extLst>
              </a:tr>
              <a:tr h="4928178">
                <a:tc>
                  <a:txBody>
                    <a:bodyPr/>
                    <a:lstStyle/>
                    <a:p>
                      <a:pPr marL="342900" indent="-342900">
                        <a:buAutoNum type="arabicPeriod"/>
                      </a:pPr>
                      <a:r>
                        <a:rPr lang="en-GB" sz="2000" b="1" dirty="0"/>
                        <a:t>Admin Dashboard</a:t>
                      </a:r>
                    </a:p>
                    <a:p>
                      <a:pPr marL="742950" lvl="1" indent="-285750">
                        <a:buFont typeface="Wingdings" panose="05000000000000000000" pitchFamily="2" charset="2"/>
                        <a:buChar char="§"/>
                      </a:pPr>
                      <a:r>
                        <a:rPr lang="en-IN" sz="2000" b="1" dirty="0"/>
                        <a:t> Dashboard</a:t>
                      </a:r>
                    </a:p>
                    <a:p>
                      <a:pPr marL="742950" lvl="1" indent="-285750">
                        <a:buFont typeface="Wingdings" panose="05000000000000000000" pitchFamily="2" charset="2"/>
                        <a:buChar char="§"/>
                      </a:pPr>
                      <a:r>
                        <a:rPr lang="en-IN" sz="2000" b="1" dirty="0"/>
                        <a:t> </a:t>
                      </a:r>
                      <a:r>
                        <a:rPr lang="en-IN" sz="2000" b="1" dirty="0" err="1"/>
                        <a:t>ExamComponent</a:t>
                      </a:r>
                      <a:endParaRPr lang="en-IN" sz="2000" b="1" dirty="0"/>
                    </a:p>
                    <a:p>
                      <a:pPr marL="1200150" lvl="2" indent="-285750">
                        <a:buFont typeface="Arial" panose="020B0604020202020204" pitchFamily="34" charset="0"/>
                        <a:buChar char="•"/>
                      </a:pPr>
                      <a:r>
                        <a:rPr lang="en-IN" sz="2000" b="1" dirty="0" err="1"/>
                        <a:t>AddQuestion</a:t>
                      </a:r>
                      <a:endParaRPr lang="en-IN" sz="2000" b="1" dirty="0"/>
                    </a:p>
                    <a:p>
                      <a:pPr marL="1200150" lvl="2" indent="-285750">
                        <a:buFont typeface="Arial" panose="020B0604020202020204" pitchFamily="34" charset="0"/>
                        <a:buChar char="•"/>
                      </a:pPr>
                      <a:r>
                        <a:rPr lang="en-IN" sz="2000" b="1" dirty="0" err="1"/>
                        <a:t>DetailComponent</a:t>
                      </a:r>
                      <a:endParaRPr lang="en-IN" sz="2000" b="1" dirty="0"/>
                    </a:p>
                    <a:p>
                      <a:pPr marL="1200150" lvl="2" indent="-285750">
                        <a:buFont typeface="Arial" panose="020B0604020202020204" pitchFamily="34" charset="0"/>
                        <a:buChar char="•"/>
                      </a:pPr>
                      <a:r>
                        <a:rPr lang="en-IN" sz="2000" b="1" dirty="0" err="1"/>
                        <a:t>ViewQuestion</a:t>
                      </a:r>
                      <a:endParaRPr lang="en-IN" sz="2000" b="1" dirty="0"/>
                    </a:p>
                    <a:p>
                      <a:pPr marL="742950" lvl="1" indent="-285750">
                        <a:buFont typeface="Wingdings" panose="05000000000000000000" pitchFamily="2" charset="2"/>
                        <a:buChar char="§"/>
                      </a:pPr>
                      <a:r>
                        <a:rPr lang="en-IN" sz="2000" b="1" dirty="0" err="1"/>
                        <a:t>QuestionComponent</a:t>
                      </a:r>
                      <a:endParaRPr lang="en-IN" sz="2000" b="1" dirty="0"/>
                    </a:p>
                    <a:p>
                      <a:pPr marL="742950" lvl="1" indent="-285750">
                        <a:buFont typeface="Wingdings" panose="05000000000000000000" pitchFamily="2" charset="2"/>
                        <a:buChar char="§"/>
                      </a:pPr>
                      <a:r>
                        <a:rPr lang="en-IN" sz="2000" b="1" dirty="0" err="1"/>
                        <a:t>ResultComponent</a:t>
                      </a:r>
                      <a:endParaRPr lang="en-IN" sz="2000" b="1" dirty="0"/>
                    </a:p>
                    <a:p>
                      <a:pPr marL="742950" lvl="1" indent="-285750">
                        <a:buFont typeface="Wingdings" panose="05000000000000000000" pitchFamily="2" charset="2"/>
                        <a:buChar char="§"/>
                      </a:pPr>
                      <a:r>
                        <a:rPr lang="en-IN" sz="2000" b="1" dirty="0" err="1"/>
                        <a:t>StudentList</a:t>
                      </a:r>
                      <a:endParaRPr lang="en-IN" sz="2000" b="1" dirty="0"/>
                    </a:p>
                    <a:p>
                      <a:pPr marL="1200150" lvl="2" indent="-285750">
                        <a:buFont typeface="Arial" panose="020B0604020202020204" pitchFamily="34" charset="0"/>
                        <a:buChar char="•"/>
                      </a:pPr>
                      <a:r>
                        <a:rPr lang="en-IN" sz="2000" b="1" dirty="0"/>
                        <a:t>Student</a:t>
                      </a:r>
                    </a:p>
                    <a:p>
                      <a:pPr marL="742950" lvl="1" indent="-285750">
                        <a:buFont typeface="Wingdings" panose="05000000000000000000" pitchFamily="2" charset="2"/>
                        <a:buChar char="§"/>
                      </a:pPr>
                      <a:r>
                        <a:rPr lang="en-IN" sz="2000" b="1" dirty="0" err="1"/>
                        <a:t>SubjectComponent</a:t>
                      </a:r>
                      <a:endParaRPr lang="en-IN" sz="2000" b="1" dirty="0"/>
                    </a:p>
                    <a:p>
                      <a:pPr marL="342900" indent="-342900">
                        <a:buFont typeface="+mj-lt"/>
                        <a:buAutoNum type="arabicPeriod"/>
                      </a:pPr>
                      <a:r>
                        <a:rPr lang="en-IN" sz="2000" b="1" dirty="0"/>
                        <a:t>Admin Login</a:t>
                      </a:r>
                    </a:p>
                    <a:p>
                      <a:pPr marL="800100" lvl="1" indent="-342900">
                        <a:buFont typeface="Arial" panose="020B0604020202020204" pitchFamily="34" charset="0"/>
                        <a:buChar char="•"/>
                      </a:pPr>
                      <a:endParaRPr lang="en-IN" sz="1600" b="1" dirty="0"/>
                    </a:p>
                  </a:txBody>
                  <a:tcPr/>
                </a:tc>
                <a:tc>
                  <a:txBody>
                    <a:bodyPr/>
                    <a:lstStyle/>
                    <a:p>
                      <a:pPr marL="342900" indent="-342900">
                        <a:buFont typeface="+mj-lt"/>
                        <a:buAutoNum type="arabicPeriod"/>
                      </a:pPr>
                      <a:r>
                        <a:rPr lang="en-GB" sz="2000" b="1" dirty="0" err="1"/>
                        <a:t>RootDashboard</a:t>
                      </a:r>
                      <a:endParaRPr lang="en-GB" sz="2000" b="1" dirty="0"/>
                    </a:p>
                    <a:p>
                      <a:pPr marL="800100" lvl="1" indent="-342900">
                        <a:buFont typeface="Arial" panose="020B0604020202020204" pitchFamily="34" charset="0"/>
                        <a:buChar char="•"/>
                      </a:pPr>
                      <a:r>
                        <a:rPr lang="en-GB" sz="2000" b="1" dirty="0"/>
                        <a:t>Teacher</a:t>
                      </a:r>
                    </a:p>
                    <a:p>
                      <a:pPr marL="800100" lvl="1" indent="-342900">
                        <a:buFont typeface="Arial" panose="020B0604020202020204" pitchFamily="34" charset="0"/>
                        <a:buChar char="•"/>
                      </a:pPr>
                      <a:r>
                        <a:rPr lang="en-GB" sz="2000" b="1" dirty="0"/>
                        <a:t>Student</a:t>
                      </a:r>
                    </a:p>
                    <a:p>
                      <a:pPr marL="342900" indent="-342900">
                        <a:buFont typeface="+mj-lt"/>
                        <a:buAutoNum type="arabicPeriod"/>
                      </a:pPr>
                      <a:r>
                        <a:rPr lang="en-GB" sz="2000" b="1" dirty="0" err="1"/>
                        <a:t>RootLogin</a:t>
                      </a:r>
                      <a:endParaRPr lang="en-IN" sz="2000" b="1" dirty="0"/>
                    </a:p>
                  </a:txBody>
                  <a:tcPr/>
                </a:tc>
                <a:tc>
                  <a:txBody>
                    <a:bodyPr/>
                    <a:lstStyle/>
                    <a:p>
                      <a:pPr marL="342900" indent="-342900">
                        <a:buFont typeface="+mj-lt"/>
                        <a:buAutoNum type="arabicPeriod"/>
                      </a:pPr>
                      <a:r>
                        <a:rPr lang="en-GB" sz="2000" b="1" dirty="0"/>
                        <a:t>Student Component</a:t>
                      </a:r>
                    </a:p>
                    <a:p>
                      <a:pPr marL="800100" lvl="1" indent="-342900">
                        <a:buFont typeface="Arial" panose="020B0604020202020204" pitchFamily="34" charset="0"/>
                        <a:buChar char="•"/>
                      </a:pPr>
                      <a:r>
                        <a:rPr lang="en-GB" sz="2000" b="1" dirty="0" err="1"/>
                        <a:t>ExamComponenet</a:t>
                      </a:r>
                      <a:endParaRPr lang="en-GB" sz="2000" b="1" dirty="0"/>
                    </a:p>
                    <a:p>
                      <a:pPr marL="800100" lvl="1" indent="-342900">
                        <a:buFont typeface="Arial" panose="020B0604020202020204" pitchFamily="34" charset="0"/>
                        <a:buChar char="•"/>
                      </a:pPr>
                      <a:r>
                        <a:rPr lang="en-GB" sz="2000" b="1" dirty="0" err="1"/>
                        <a:t>ResultComponent</a:t>
                      </a:r>
                      <a:endParaRPr lang="en-GB" sz="2000" b="1" dirty="0"/>
                    </a:p>
                    <a:p>
                      <a:pPr marL="800100" lvl="1" indent="-342900">
                        <a:buFont typeface="Arial" panose="020B0604020202020204" pitchFamily="34" charset="0"/>
                        <a:buChar char="•"/>
                      </a:pPr>
                      <a:r>
                        <a:rPr lang="en-GB" sz="2000" b="1" dirty="0"/>
                        <a:t>Subject</a:t>
                      </a:r>
                    </a:p>
                    <a:p>
                      <a:pPr marL="800100" lvl="1" indent="-342900">
                        <a:buFont typeface="Arial" panose="020B0604020202020204" pitchFamily="34" charset="0"/>
                        <a:buChar char="•"/>
                      </a:pPr>
                      <a:r>
                        <a:rPr lang="en-GB" sz="2000" b="1" dirty="0" err="1"/>
                        <a:t>TestComponent</a:t>
                      </a:r>
                      <a:endParaRPr lang="en-GB" sz="2000" b="1" dirty="0"/>
                    </a:p>
                    <a:p>
                      <a:pPr marL="342900" indent="-342900">
                        <a:buFont typeface="+mj-lt"/>
                        <a:buAutoNum type="arabicPeriod"/>
                      </a:pPr>
                      <a:r>
                        <a:rPr lang="en-GB" sz="2000" b="1" dirty="0"/>
                        <a:t>Student Login</a:t>
                      </a:r>
                    </a:p>
                    <a:p>
                      <a:pPr marL="342900" indent="-342900">
                        <a:buFont typeface="+mj-lt"/>
                        <a:buAutoNum type="arabicPeriod"/>
                      </a:pPr>
                      <a:r>
                        <a:rPr lang="en-GB" sz="2000" b="1" dirty="0"/>
                        <a:t>Student </a:t>
                      </a:r>
                      <a:r>
                        <a:rPr lang="en-GB" sz="2000" b="1" dirty="0" err="1"/>
                        <a:t>SignUp</a:t>
                      </a:r>
                      <a:endParaRPr lang="en-IN" sz="2000" b="1" dirty="0"/>
                    </a:p>
                  </a:txBody>
                  <a:tcPr/>
                </a:tc>
                <a:extLst>
                  <a:ext uri="{0D108BD9-81ED-4DB2-BD59-A6C34878D82A}">
                    <a16:rowId xmlns:a16="http://schemas.microsoft.com/office/drawing/2014/main" val="170463180"/>
                  </a:ext>
                </a:extLst>
              </a:tr>
            </a:tbl>
          </a:graphicData>
        </a:graphic>
      </p:graphicFrame>
    </p:spTree>
    <p:extLst>
      <p:ext uri="{BB962C8B-B14F-4D97-AF65-F5344CB8AC3E}">
        <p14:creationId xmlns:p14="http://schemas.microsoft.com/office/powerpoint/2010/main" val="375509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705373" y="1502047"/>
            <a:ext cx="10455686" cy="2188676"/>
          </a:xfrm>
          <a:prstGeom prst="rect">
            <a:avLst/>
          </a:prstGeom>
          <a:noFill/>
        </p:spPr>
        <p:txBody>
          <a:bodyPr wrap="square">
            <a:spAutoFit/>
          </a:bodyPr>
          <a:lstStyle/>
          <a:p>
            <a:pPr marL="457200">
              <a:lnSpc>
                <a:spcPct val="115000"/>
              </a:lnSpc>
              <a:spcBef>
                <a:spcPts val="1500"/>
              </a:spcBef>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The functional requirements include user management, exam management, exam taking, results management. The database design includes tables for admin, users, exams, multiple </a:t>
            </a:r>
            <a:r>
              <a:rPr lang="en-IN" sz="2400" dirty="0" err="1">
                <a:effectLst/>
                <a:latin typeface="Calibri" panose="020F0502020204030204" pitchFamily="34" charset="0"/>
                <a:ea typeface="Calibri" panose="020F0502020204030204" pitchFamily="34" charset="0"/>
              </a:rPr>
              <a:t>choise</a:t>
            </a:r>
            <a:r>
              <a:rPr lang="en-IN" sz="2400" dirty="0">
                <a:effectLst/>
                <a:latin typeface="Calibri" panose="020F0502020204030204" pitchFamily="34" charset="0"/>
                <a:ea typeface="Calibri" panose="020F0502020204030204" pitchFamily="34" charset="0"/>
              </a:rPr>
              <a:t> questions, </a:t>
            </a:r>
            <a:r>
              <a:rPr lang="en-IN" sz="2400" dirty="0">
                <a:latin typeface="Calibri" panose="020F0502020204030204" pitchFamily="34" charset="0"/>
                <a:ea typeface="Calibri" panose="020F0502020204030204" pitchFamily="34" charset="0"/>
              </a:rPr>
              <a:t>true or </a:t>
            </a:r>
            <a:r>
              <a:rPr lang="en-IN" sz="2400" dirty="0">
                <a:effectLst/>
                <a:latin typeface="Calibri" panose="020F0502020204030204" pitchFamily="34" charset="0"/>
                <a:ea typeface="Calibri" panose="020F0502020204030204" pitchFamily="34" charset="0"/>
              </a:rPr>
              <a:t>false question</a:t>
            </a:r>
            <a:r>
              <a:rPr lang="en-IN" sz="2400" dirty="0">
                <a:latin typeface="Calibri" panose="020F0502020204030204" pitchFamily="34" charset="0"/>
                <a:ea typeface="Calibri" panose="020F0502020204030204" pitchFamily="34" charset="0"/>
              </a:rPr>
              <a:t>, fill in blank question, result and subject.</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895352" y="1250713"/>
            <a:ext cx="5026660" cy="545727"/>
          </a:xfrm>
          <a:prstGeom prst="rect">
            <a:avLst/>
          </a:prstGeom>
          <a:noFill/>
        </p:spPr>
        <p:txBody>
          <a:bodyPr wrap="square">
            <a:spAutoFit/>
          </a:bodyPr>
          <a:lstStyle/>
          <a:p>
            <a:pPr algn="just">
              <a:lnSpc>
                <a:spcPct val="115000"/>
              </a:lnSpc>
            </a:pPr>
            <a:r>
              <a:rPr lang="en-GB" sz="2800" b="1" dirty="0">
                <a:effectLst/>
                <a:latin typeface="Arial" panose="020B0604020202020204" pitchFamily="34" charset="0"/>
                <a:ea typeface="Arial" panose="020B0604020202020204" pitchFamily="34" charset="0"/>
              </a:rPr>
              <a:t>Future</a:t>
            </a:r>
            <a:r>
              <a:rPr lang="en-GB" sz="2400" b="1" dirty="0">
                <a:effectLst/>
                <a:latin typeface="Arial" panose="020B0604020202020204" pitchFamily="34" charset="0"/>
                <a:ea typeface="Arial" panose="020B0604020202020204" pitchFamily="34" charset="0"/>
              </a:rPr>
              <a:t> Scope :</a:t>
            </a:r>
            <a:endParaRPr lang="en-IN" sz="1400" b="1"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9140AFE-5BB9-A9DF-A2A7-E5483491281A}"/>
              </a:ext>
            </a:extLst>
          </p:cNvPr>
          <p:cNvSpPr txBox="1"/>
          <p:nvPr/>
        </p:nvSpPr>
        <p:spPr>
          <a:xfrm>
            <a:off x="1197444" y="2074205"/>
            <a:ext cx="4384859" cy="1323439"/>
          </a:xfrm>
          <a:prstGeom prst="rect">
            <a:avLst/>
          </a:prstGeom>
          <a:noFill/>
        </p:spPr>
        <p:txBody>
          <a:bodyPr wrap="square" rtlCol="0">
            <a:spAutoFit/>
          </a:bodyPr>
          <a:lstStyle/>
          <a:p>
            <a:pPr marL="342900" indent="-342900">
              <a:buAutoNum type="arabicPeriod"/>
            </a:pPr>
            <a:r>
              <a:rPr lang="en-GB" sz="2000" dirty="0"/>
              <a:t>Assay Question.</a:t>
            </a:r>
          </a:p>
          <a:p>
            <a:pPr marL="342900" indent="-342900">
              <a:buAutoNum type="arabicPeriod"/>
            </a:pPr>
            <a:r>
              <a:rPr lang="en-IN" sz="2000" dirty="0"/>
              <a:t>Feedback of Student.</a:t>
            </a:r>
          </a:p>
          <a:p>
            <a:pPr marL="342900" indent="-342900">
              <a:buAutoNum type="arabicPeriod"/>
            </a:pPr>
            <a:r>
              <a:rPr lang="en-IN" sz="2000" dirty="0"/>
              <a:t>Implementation of Spring Security.</a:t>
            </a:r>
          </a:p>
          <a:p>
            <a:pPr marL="342900" indent="-342900">
              <a:buAutoNum type="arabicPeriod"/>
            </a:pPr>
            <a:endParaRPr lang="en-IN" sz="2000" dirty="0"/>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pic>
        <p:nvPicPr>
          <p:cNvPr id="1030" name="Picture 6" descr="Thank You PNG Images, Free Thank You Clipart Pictures - Free Transparent  PNG Logos">
            <a:extLst>
              <a:ext uri="{FF2B5EF4-FFF2-40B4-BE49-F238E27FC236}">
                <a16:creationId xmlns:a16="http://schemas.microsoft.com/office/drawing/2014/main" id="{7F17DFDE-881F-19C8-FE6D-3AB2E6F66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57" y="1197589"/>
            <a:ext cx="7941507" cy="512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548938"/>
          </a:xfrm>
          <a:prstGeom prst="rect">
            <a:avLst/>
          </a:prstGeom>
          <a:noFill/>
        </p:spPr>
        <p:txBody>
          <a:bodyPr wrap="square">
            <a:spAutoFit/>
          </a:bodyPr>
          <a:lstStyle/>
          <a:p>
            <a:pPr algn="ctr">
              <a:lnSpc>
                <a:spcPct val="115000"/>
              </a:lnSpc>
            </a:pPr>
            <a:r>
              <a:rPr lang="en-IN" sz="3200" b="1" dirty="0">
                <a:effectLst/>
                <a:ea typeface="Arial" panose="020B0604020202020204" pitchFamily="34" charset="0"/>
              </a:rPr>
              <a:t>Table of contents</a:t>
            </a:r>
            <a:endParaRPr lang="en-IN" dirty="0">
              <a:effectLst/>
              <a:ea typeface="Arial" panose="020B0604020202020204" pitchFamily="34" charset="0"/>
            </a:endParaRPr>
          </a:p>
          <a:p>
            <a:pPr algn="ctr">
              <a:lnSpc>
                <a:spcPct val="115000"/>
              </a:lnSpc>
            </a:pPr>
            <a:r>
              <a:rPr lang="en-IN" sz="3200" b="1" dirty="0">
                <a:effectLst/>
                <a:ea typeface="Arial" panose="020B0604020202020204" pitchFamily="34" charset="0"/>
              </a:rPr>
              <a:t> </a:t>
            </a:r>
            <a:endParaRPr lang="en-IN" dirty="0">
              <a:effectLst/>
              <a:ea typeface="Arial" panose="020B0604020202020204" pitchFamily="34" charset="0"/>
            </a:endParaRPr>
          </a:p>
          <a:p>
            <a:pPr marL="342900" lvl="0" indent="-342900">
              <a:buSzPts val="1400"/>
              <a:buFont typeface="+mj-lt"/>
              <a:buAutoNum type="arabicPeriod"/>
            </a:pPr>
            <a:r>
              <a:rPr lang="en-IN" sz="2400" b="1" dirty="0"/>
              <a:t>Introduction</a:t>
            </a:r>
          </a:p>
          <a:p>
            <a:pPr marL="342900" lvl="0" indent="-342900">
              <a:buSzPts val="1400"/>
              <a:buFont typeface="+mj-lt"/>
              <a:buAutoNum type="arabicPeriod"/>
            </a:pPr>
            <a:r>
              <a:rPr lang="en-IN" sz="2400" b="1" dirty="0"/>
              <a:t>Project Overview</a:t>
            </a:r>
          </a:p>
          <a:p>
            <a:pPr marL="342900" lvl="0" indent="-342900">
              <a:buSzPts val="1400"/>
              <a:buFont typeface="+mj-lt"/>
              <a:buAutoNum type="arabicPeriod"/>
            </a:pPr>
            <a:r>
              <a:rPr lang="en-IN" sz="2400" b="1" dirty="0"/>
              <a:t>Architecture Design </a:t>
            </a:r>
          </a:p>
          <a:p>
            <a:pPr marL="342900" lvl="0" indent="-342900">
              <a:buSzPts val="1400"/>
              <a:buFont typeface="+mj-lt"/>
              <a:buAutoNum type="arabicPeriod"/>
            </a:pPr>
            <a:r>
              <a:rPr lang="en-IN" sz="2400" b="1" dirty="0"/>
              <a:t>User Interface Design </a:t>
            </a:r>
          </a:p>
          <a:p>
            <a:pPr marL="342900" lvl="0" indent="-342900">
              <a:buSzPts val="1400"/>
              <a:buFont typeface="+mj-lt"/>
              <a:buAutoNum type="arabicPeriod"/>
            </a:pPr>
            <a:r>
              <a:rPr lang="en-IN" sz="2400" b="1" dirty="0"/>
              <a:t>Back-end Development </a:t>
            </a:r>
          </a:p>
          <a:p>
            <a:pPr marL="342900" lvl="0" indent="-342900">
              <a:buSzPts val="1400"/>
              <a:buFont typeface="+mj-lt"/>
              <a:buAutoNum type="arabicPeriod"/>
            </a:pPr>
            <a:r>
              <a:rPr lang="en-IN" sz="2400" b="1" dirty="0"/>
              <a:t>Front-end Development</a:t>
            </a:r>
          </a:p>
          <a:p>
            <a:pPr marL="342900" lvl="0" indent="-342900">
              <a:buSzPts val="1400"/>
              <a:buFont typeface="+mj-lt"/>
              <a:buAutoNum type="arabicPeriod"/>
            </a:pPr>
            <a:r>
              <a:rPr lang="en-IN" sz="2400" b="1" dirty="0"/>
              <a:t>Conclusion</a:t>
            </a:r>
          </a:p>
          <a:p>
            <a:pPr marL="342900" lvl="0" indent="-342900">
              <a:buSzPts val="1400"/>
              <a:buFont typeface="+mj-lt"/>
              <a:buAutoNum type="arabicPeriod"/>
            </a:pPr>
            <a:r>
              <a:rPr lang="en-IN" sz="2400" b="1" dirty="0"/>
              <a:t>Future Work</a:t>
            </a:r>
          </a:p>
          <a:p>
            <a:pPr marL="342900" lvl="0" indent="-342900">
              <a:buSzPts val="1400"/>
              <a:buFont typeface="+mj-lt"/>
              <a:buAutoNum type="arabicPeriod"/>
            </a:pPr>
            <a:r>
              <a:rPr lang="en-IN" sz="2400" b="1" dirty="0">
                <a:effectLst/>
                <a:ea typeface="Arial" panose="020B0604020202020204" pitchFamily="34" charset="0"/>
              </a:rPr>
              <a:t>References</a:t>
            </a:r>
            <a:endParaRPr lang="en-IN" dirty="0">
              <a:effectLst/>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10" name="TextBox 9">
            <a:extLst>
              <a:ext uri="{FF2B5EF4-FFF2-40B4-BE49-F238E27FC236}">
                <a16:creationId xmlns:a16="http://schemas.microsoft.com/office/drawing/2014/main" id="{F8E91A07-C2B8-6234-8357-087DB519B114}"/>
              </a:ext>
            </a:extLst>
          </p:cNvPr>
          <p:cNvSpPr txBox="1"/>
          <p:nvPr/>
        </p:nvSpPr>
        <p:spPr>
          <a:xfrm>
            <a:off x="1199237" y="1229361"/>
            <a:ext cx="5138810" cy="3301288"/>
          </a:xfrm>
          <a:prstGeom prst="rect">
            <a:avLst/>
          </a:prstGeom>
          <a:noFill/>
        </p:spPr>
        <p:txBody>
          <a:bodyPr wrap="square">
            <a:spAutoFit/>
          </a:bodyPr>
          <a:lstStyle/>
          <a:p>
            <a:pPr>
              <a:lnSpc>
                <a:spcPct val="115000"/>
              </a:lnSpc>
            </a:pPr>
            <a:r>
              <a:rPr lang="en-IN" sz="2800" b="1" dirty="0">
                <a:effectLst/>
                <a:latin typeface="Calibri" panose="020F0502020204030204" pitchFamily="34" charset="0"/>
                <a:ea typeface="Calibri" panose="020F0502020204030204" pitchFamily="34" charset="0"/>
              </a:rPr>
              <a:t>Introduction :</a:t>
            </a:r>
            <a:endParaRPr lang="en-IN" sz="2000" dirty="0">
              <a:effectLst/>
              <a:latin typeface="Arial" panose="020B0604020202020204" pitchFamily="34" charset="0"/>
              <a:ea typeface="Arial" panose="020B0604020202020204" pitchFamily="34" charset="0"/>
            </a:endParaRPr>
          </a:p>
          <a:p>
            <a:pPr>
              <a:lnSpc>
                <a:spcPct val="115000"/>
              </a:lnSpc>
              <a:spcBef>
                <a:spcPts val="1500"/>
              </a:spcBef>
              <a:spcAft>
                <a:spcPts val="1500"/>
              </a:spcAft>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This system allows educators to create and manage online exams, and students can take the. </a:t>
            </a:r>
            <a:endParaRPr lang="en-IN" sz="2000" dirty="0">
              <a:effectLst/>
              <a:latin typeface="Arial" panose="020B0604020202020204" pitchFamily="34" charset="0"/>
              <a:ea typeface="Arial" panose="020B0604020202020204" pitchFamily="34" charset="0"/>
            </a:endParaRPr>
          </a:p>
        </p:txBody>
      </p:sp>
      <p:pic>
        <p:nvPicPr>
          <p:cNvPr id="3074" name="Picture 2" descr="Best Online examination systems enables education institute to conduct exams  most secure environment">
            <a:extLst>
              <a:ext uri="{FF2B5EF4-FFF2-40B4-BE49-F238E27FC236}">
                <a16:creationId xmlns:a16="http://schemas.microsoft.com/office/drawing/2014/main" id="{10B0A7B8-6017-2EC2-20C7-CB893B24F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811" y="1631577"/>
            <a:ext cx="4233266" cy="351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104902" y="2055813"/>
            <a:ext cx="6156510" cy="2954655"/>
          </a:xfrm>
          <a:prstGeom prst="rect">
            <a:avLst/>
          </a:prstGeom>
          <a:noFill/>
        </p:spPr>
        <p:txBody>
          <a:bodyPr wrap="square" rtlCol="0">
            <a:spAutoFit/>
          </a:bodyPr>
          <a:lstStyle/>
          <a:p>
            <a:r>
              <a:rPr lang="en-GB" sz="2800" b="1" dirty="0"/>
              <a:t>Functionalities of the Teacher:</a:t>
            </a:r>
          </a:p>
          <a:p>
            <a:pPr marL="285750" indent="-285750">
              <a:buFont typeface="Arial" panose="020B0604020202020204" pitchFamily="34" charset="0"/>
              <a:buChar char="•"/>
            </a:pPr>
            <a:r>
              <a:rPr lang="en-GB" sz="2800" dirty="0"/>
              <a:t>Create and manage exams</a:t>
            </a:r>
          </a:p>
          <a:p>
            <a:pPr marL="285750" indent="-285750">
              <a:buFont typeface="Arial" panose="020B0604020202020204" pitchFamily="34" charset="0"/>
              <a:buChar char="•"/>
            </a:pPr>
            <a:r>
              <a:rPr lang="en-GB" sz="2800" dirty="0"/>
              <a:t>Create and manage questions</a:t>
            </a:r>
          </a:p>
          <a:p>
            <a:pPr marL="285750" indent="-285750">
              <a:buFont typeface="Arial" panose="020B0604020202020204" pitchFamily="34" charset="0"/>
              <a:buChar char="•"/>
            </a:pPr>
            <a:r>
              <a:rPr lang="en-GB" sz="2800" dirty="0"/>
              <a:t>Monitor exam progress</a:t>
            </a:r>
          </a:p>
          <a:p>
            <a:pPr marL="285750" indent="-285750">
              <a:buFont typeface="Arial" panose="020B0604020202020204" pitchFamily="34" charset="0"/>
              <a:buChar char="•"/>
            </a:pPr>
            <a:r>
              <a:rPr lang="en-GB" sz="2800" dirty="0"/>
              <a:t>Evaluate exam results</a:t>
            </a:r>
          </a:p>
          <a:p>
            <a:pPr marL="285750" indent="-285750">
              <a:buFont typeface="Arial" panose="020B0604020202020204" pitchFamily="34" charset="0"/>
              <a:buChar char="•"/>
            </a:pPr>
            <a:r>
              <a:rPr lang="en-GB" sz="2800" dirty="0" err="1"/>
              <a:t>Analayze</a:t>
            </a:r>
            <a:r>
              <a:rPr lang="en-GB" sz="2800" dirty="0"/>
              <a:t> and review performance</a:t>
            </a:r>
          </a:p>
          <a:p>
            <a:endParaRPr lang="en-GB" dirty="0"/>
          </a:p>
        </p:txBody>
      </p:sp>
    </p:spTree>
    <p:extLst>
      <p:ext uri="{BB962C8B-B14F-4D97-AF65-F5344CB8AC3E}">
        <p14:creationId xmlns:p14="http://schemas.microsoft.com/office/powerpoint/2010/main" val="8390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030201" y="1825625"/>
            <a:ext cx="5878598" cy="2954655"/>
          </a:xfrm>
          <a:prstGeom prst="rect">
            <a:avLst/>
          </a:prstGeom>
          <a:noFill/>
        </p:spPr>
        <p:txBody>
          <a:bodyPr wrap="square" rtlCol="0">
            <a:spAutoFit/>
          </a:bodyPr>
          <a:lstStyle/>
          <a:p>
            <a:endParaRPr lang="en-GB" dirty="0"/>
          </a:p>
          <a:p>
            <a:r>
              <a:rPr lang="en-GB" sz="2800" b="1" dirty="0"/>
              <a:t>Functionalities of the Student:</a:t>
            </a:r>
          </a:p>
          <a:p>
            <a:pPr marL="285750" indent="-285750">
              <a:buFont typeface="Arial" panose="020B0604020202020204" pitchFamily="34" charset="0"/>
              <a:buChar char="•"/>
            </a:pPr>
            <a:r>
              <a:rPr lang="en-GB" sz="2800" dirty="0"/>
              <a:t>Prepare for exams</a:t>
            </a:r>
          </a:p>
          <a:p>
            <a:pPr marL="285750" indent="-285750">
              <a:buFont typeface="Arial" panose="020B0604020202020204" pitchFamily="34" charset="0"/>
              <a:buChar char="•"/>
            </a:pPr>
            <a:r>
              <a:rPr lang="en-GB" sz="2800" dirty="0"/>
              <a:t>Take exams online</a:t>
            </a:r>
          </a:p>
          <a:p>
            <a:pPr marL="285750" indent="-285750">
              <a:buFont typeface="Arial" panose="020B0604020202020204" pitchFamily="34" charset="0"/>
              <a:buChar char="•"/>
            </a:pPr>
            <a:r>
              <a:rPr lang="en-GB" sz="2800" dirty="0"/>
              <a:t>Follow exam rules and guidelines</a:t>
            </a:r>
          </a:p>
          <a:p>
            <a:pPr marL="285750" indent="-285750">
              <a:buFont typeface="Arial" panose="020B0604020202020204" pitchFamily="34" charset="0"/>
              <a:buChar char="•"/>
            </a:pPr>
            <a:r>
              <a:rPr lang="en-GB" sz="2800" dirty="0"/>
              <a:t>Submit completed exams</a:t>
            </a:r>
          </a:p>
          <a:p>
            <a:pPr marL="285750" indent="-285750">
              <a:buFont typeface="Arial" panose="020B0604020202020204" pitchFamily="34" charset="0"/>
              <a:buChar char="•"/>
            </a:pPr>
            <a:r>
              <a:rPr lang="en-GB" sz="2800" dirty="0"/>
              <a:t>Review exam results</a:t>
            </a:r>
            <a:endParaRPr lang="en-IN" sz="2800" dirty="0"/>
          </a:p>
        </p:txBody>
      </p:sp>
    </p:spTree>
    <p:extLst>
      <p:ext uri="{BB962C8B-B14F-4D97-AF65-F5344CB8AC3E}">
        <p14:creationId xmlns:p14="http://schemas.microsoft.com/office/powerpoint/2010/main" val="356000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10" name="TextBox 9">
            <a:extLst>
              <a:ext uri="{FF2B5EF4-FFF2-40B4-BE49-F238E27FC236}">
                <a16:creationId xmlns:a16="http://schemas.microsoft.com/office/drawing/2014/main" id="{BB99EBCD-4A5E-8001-3B3A-361A92E27307}"/>
              </a:ext>
            </a:extLst>
          </p:cNvPr>
          <p:cNvSpPr txBox="1"/>
          <p:nvPr/>
        </p:nvSpPr>
        <p:spPr>
          <a:xfrm>
            <a:off x="1199236" y="2105908"/>
            <a:ext cx="7568245" cy="1815882"/>
          </a:xfrm>
          <a:prstGeom prst="rect">
            <a:avLst/>
          </a:prstGeom>
          <a:noFill/>
        </p:spPr>
        <p:txBody>
          <a:bodyPr wrap="square">
            <a:spAutoFit/>
          </a:bodyPr>
          <a:lstStyle/>
          <a:p>
            <a:r>
              <a:rPr lang="en-GB" sz="2800" b="1" dirty="0"/>
              <a:t>Functionalities of the Admin:</a:t>
            </a:r>
          </a:p>
          <a:p>
            <a:pPr marL="285750" indent="-285750">
              <a:buFont typeface="Arial" panose="020B0604020202020204" pitchFamily="34" charset="0"/>
              <a:buChar char="•"/>
            </a:pPr>
            <a:r>
              <a:rPr lang="en-GB" sz="2800" dirty="0"/>
              <a:t>Manage teacher accounts</a:t>
            </a:r>
          </a:p>
          <a:p>
            <a:pPr marL="285750" indent="-285750">
              <a:buFont typeface="Arial" panose="020B0604020202020204" pitchFamily="34" charset="0"/>
              <a:buChar char="•"/>
            </a:pPr>
            <a:r>
              <a:rPr lang="en-GB" sz="2800" dirty="0"/>
              <a:t>Create, update, and delete teacher accounts</a:t>
            </a:r>
          </a:p>
          <a:p>
            <a:pPr marL="285750" indent="-285750">
              <a:buFont typeface="Arial" panose="020B0604020202020204" pitchFamily="34" charset="0"/>
              <a:buChar char="•"/>
            </a:pPr>
            <a:r>
              <a:rPr lang="en-GB" sz="2800" dirty="0"/>
              <a:t>Ensure system security and access control</a:t>
            </a:r>
          </a:p>
        </p:txBody>
      </p:sp>
    </p:spTree>
    <p:extLst>
      <p:ext uri="{BB962C8B-B14F-4D97-AF65-F5344CB8AC3E}">
        <p14:creationId xmlns:p14="http://schemas.microsoft.com/office/powerpoint/2010/main" val="41389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14FE4EF-5115-588B-ECB1-8C74B0FE6344}"/>
              </a:ext>
            </a:extLst>
          </p:cNvPr>
          <p:cNvPicPr/>
          <p:nvPr/>
        </p:nvPicPr>
        <p:blipFill>
          <a:blip r:embed="rId4"/>
          <a:stretch>
            <a:fillRect/>
          </a:stretch>
        </p:blipFill>
        <p:spPr>
          <a:xfrm>
            <a:off x="896470" y="1197590"/>
            <a:ext cx="10488703" cy="5203210"/>
          </a:xfrm>
          <a:prstGeom prst="rect">
            <a:avLst/>
          </a:prstGeom>
        </p:spPr>
      </p:pic>
    </p:spTree>
    <p:extLst>
      <p:ext uri="{BB962C8B-B14F-4D97-AF65-F5344CB8AC3E}">
        <p14:creationId xmlns:p14="http://schemas.microsoft.com/office/powerpoint/2010/main" val="10294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71605E7-1EE3-D8D8-4568-E891DF869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61" y="1331010"/>
            <a:ext cx="4722825" cy="2656589"/>
          </a:xfrm>
          <a:prstGeom prst="rect">
            <a:avLst/>
          </a:prstGeom>
        </p:spPr>
      </p:pic>
      <p:pic>
        <p:nvPicPr>
          <p:cNvPr id="10" name="Picture 9">
            <a:extLst>
              <a:ext uri="{FF2B5EF4-FFF2-40B4-BE49-F238E27FC236}">
                <a16:creationId xmlns:a16="http://schemas.microsoft.com/office/drawing/2014/main" id="{D95820C9-5F9D-35B4-4580-D64F13201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5414" y="1331011"/>
            <a:ext cx="4722825" cy="2656589"/>
          </a:xfrm>
          <a:prstGeom prst="rect">
            <a:avLst/>
          </a:prstGeom>
        </p:spPr>
      </p:pic>
      <p:pic>
        <p:nvPicPr>
          <p:cNvPr id="12" name="Picture 11">
            <a:extLst>
              <a:ext uri="{FF2B5EF4-FFF2-40B4-BE49-F238E27FC236}">
                <a16:creationId xmlns:a16="http://schemas.microsoft.com/office/drawing/2014/main" id="{E0062682-DE5B-4F78-71C5-1E989F63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760" y="4097043"/>
            <a:ext cx="4722825" cy="2656589"/>
          </a:xfrm>
          <a:prstGeom prst="rect">
            <a:avLst/>
          </a:prstGeom>
        </p:spPr>
      </p:pic>
      <p:pic>
        <p:nvPicPr>
          <p:cNvPr id="14" name="Picture 13">
            <a:extLst>
              <a:ext uri="{FF2B5EF4-FFF2-40B4-BE49-F238E27FC236}">
                <a16:creationId xmlns:a16="http://schemas.microsoft.com/office/drawing/2014/main" id="{C3DD0B65-B653-26A0-8AE2-5C467C9A68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5414" y="4097043"/>
            <a:ext cx="4722825" cy="2656589"/>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0E97B0D-0DC7-EF9B-DE83-8FFB4A76A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42" y="1326778"/>
            <a:ext cx="4572000" cy="2571750"/>
          </a:xfrm>
          <a:prstGeom prst="rect">
            <a:avLst/>
          </a:prstGeom>
        </p:spPr>
      </p:pic>
      <p:pic>
        <p:nvPicPr>
          <p:cNvPr id="10" name="Picture 9">
            <a:extLst>
              <a:ext uri="{FF2B5EF4-FFF2-40B4-BE49-F238E27FC236}">
                <a16:creationId xmlns:a16="http://schemas.microsoft.com/office/drawing/2014/main" id="{32F86B77-EAF2-7230-B1E4-61545491A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3858" y="1326778"/>
            <a:ext cx="4572000" cy="2571750"/>
          </a:xfrm>
          <a:prstGeom prst="rect">
            <a:avLst/>
          </a:prstGeom>
        </p:spPr>
      </p:pic>
      <p:pic>
        <p:nvPicPr>
          <p:cNvPr id="12" name="Picture 11">
            <a:extLst>
              <a:ext uri="{FF2B5EF4-FFF2-40B4-BE49-F238E27FC236}">
                <a16:creationId xmlns:a16="http://schemas.microsoft.com/office/drawing/2014/main" id="{D8DD90D9-81A6-DF62-8151-BCF54E2AC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092389"/>
            <a:ext cx="4572000" cy="2571750"/>
          </a:xfrm>
          <a:prstGeom prst="rect">
            <a:avLst/>
          </a:prstGeom>
        </p:spPr>
      </p:pic>
    </p:spTree>
    <p:extLst>
      <p:ext uri="{BB962C8B-B14F-4D97-AF65-F5344CB8AC3E}">
        <p14:creationId xmlns:p14="http://schemas.microsoft.com/office/powerpoint/2010/main" val="262322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3092</TotalTime>
  <Words>489</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Parth Deshmukh</cp:lastModifiedBy>
  <cp:revision>31</cp:revision>
  <dcterms:created xsi:type="dcterms:W3CDTF">2023-04-15T11:22:40Z</dcterms:created>
  <dcterms:modified xsi:type="dcterms:W3CDTF">2023-06-01T10:46:35Z</dcterms:modified>
</cp:coreProperties>
</file>