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Garamond Bold" charset="1" panose="02020804030307010803"/>
      <p:regular r:id="rId16"/>
    </p:embeddedFont>
    <p:embeddedFont>
      <p:font typeface="Arial Bold" charset="1" panose="020B0802020202020204"/>
      <p:regular r:id="rId17"/>
    </p:embeddedFont>
    <p:embeddedFont>
      <p:font typeface="Arial" charset="1" panose="020B0502020202020204"/>
      <p:regular r:id="rId18"/>
    </p:embeddedFont>
    <p:embeddedFont>
      <p:font typeface="Times New Roman Bold" charset="1" panose="02030802070405020303"/>
      <p:regular r:id="rId19"/>
    </p:embeddedFont>
    <p:embeddedFont>
      <p:font typeface="Times New Roman" charset="1" panose="02030502070405020303"/>
      <p:regular r:id="rId20"/>
    </p:embeddedFont>
    <p:embeddedFont>
      <p:font typeface="Arimo Bold" charset="1" panose="020B0704020202020204"/>
      <p:regular r:id="rId21"/>
    </p:embeddedFont>
    <p:embeddedFont>
      <p:font typeface="Arimo" charset="1" panose="020B06040202020202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71623" y="1019175"/>
            <a:ext cx="19231247" cy="1089968"/>
          </a:xfrm>
          <a:prstGeom prst="rect">
            <a:avLst/>
          </a:prstGeom>
        </p:spPr>
        <p:txBody>
          <a:bodyPr anchor="t" rtlCol="false" tIns="0" lIns="0" bIns="0" rIns="0">
            <a:spAutoFit/>
          </a:bodyPr>
          <a:lstStyle/>
          <a:p>
            <a:pPr algn="ctr">
              <a:lnSpc>
                <a:spcPts val="8507"/>
              </a:lnSpc>
            </a:pPr>
            <a:r>
              <a:rPr lang="en-US" b="true" sz="7089" spc="-1">
                <a:solidFill>
                  <a:srgbClr val="1F497D"/>
                </a:solidFill>
                <a:latin typeface="Garamond Bold"/>
                <a:ea typeface="Garamond Bold"/>
                <a:cs typeface="Garamond Bold"/>
                <a:sym typeface="Garamond Bold"/>
              </a:rPr>
              <a:t>TECHFIESTA 2025</a:t>
            </a:r>
          </a:p>
        </p:txBody>
      </p:sp>
      <p:sp>
        <p:nvSpPr>
          <p:cNvPr name="Freeform 3" id="3" descr="A light bulb with binary code and text  Description automatically generated"/>
          <p:cNvSpPr/>
          <p:nvPr/>
        </p:nvSpPr>
        <p:spPr>
          <a:xfrm flipH="false" flipV="false" rot="0">
            <a:off x="13845133" y="105792"/>
            <a:ext cx="4442867" cy="2498573"/>
          </a:xfrm>
          <a:custGeom>
            <a:avLst/>
            <a:gdLst/>
            <a:ahLst/>
            <a:cxnLst/>
            <a:rect r="r" b="b" t="t" l="l"/>
            <a:pathLst>
              <a:path h="2498573" w="4442867">
                <a:moveTo>
                  <a:pt x="0" y="0"/>
                </a:moveTo>
                <a:lnTo>
                  <a:pt x="4442867" y="0"/>
                </a:lnTo>
                <a:lnTo>
                  <a:pt x="4442867" y="2498573"/>
                </a:lnTo>
                <a:lnTo>
                  <a:pt x="0" y="2498573"/>
                </a:lnTo>
                <a:lnTo>
                  <a:pt x="0" y="0"/>
                </a:lnTo>
                <a:close/>
              </a:path>
            </a:pathLst>
          </a:custGeom>
          <a:blipFill>
            <a:blip r:embed="rId2"/>
            <a:stretch>
              <a:fillRect l="0" t="-10" r="0" b="-10"/>
            </a:stretch>
          </a:blipFill>
        </p:spPr>
      </p:sp>
      <p:sp>
        <p:nvSpPr>
          <p:cNvPr name="TextBox 4" id="4"/>
          <p:cNvSpPr txBox="true"/>
          <p:nvPr/>
        </p:nvSpPr>
        <p:spPr>
          <a:xfrm rot="0">
            <a:off x="425751" y="2518640"/>
            <a:ext cx="17055043" cy="6630932"/>
          </a:xfrm>
          <a:prstGeom prst="rect">
            <a:avLst/>
          </a:prstGeom>
        </p:spPr>
        <p:txBody>
          <a:bodyPr anchor="t" rtlCol="false" tIns="0" lIns="0" bIns="0" rIns="0">
            <a:spAutoFit/>
          </a:bodyPr>
          <a:lstStyle/>
          <a:p>
            <a:pPr algn="l">
              <a:lnSpc>
                <a:spcPts val="4925"/>
              </a:lnSpc>
            </a:pPr>
          </a:p>
          <a:p>
            <a:pPr algn="just" marL="743500" indent="-371750" lvl="1">
              <a:lnSpc>
                <a:spcPts val="9851"/>
              </a:lnSpc>
              <a:buFont typeface="Arial"/>
              <a:buChar char="•"/>
            </a:pPr>
            <a:r>
              <a:rPr lang="en-US" b="true" sz="4104" spc="-1">
                <a:solidFill>
                  <a:srgbClr val="000000"/>
                </a:solidFill>
                <a:latin typeface="Arial Bold"/>
                <a:ea typeface="Arial Bold"/>
                <a:cs typeface="Arial Bold"/>
                <a:sym typeface="Arial Bold"/>
              </a:rPr>
              <a:t>Problem Statement ID – </a:t>
            </a:r>
            <a:r>
              <a:rPr lang="en-US" sz="4104" spc="-1">
                <a:solidFill>
                  <a:srgbClr val="000000"/>
                </a:solidFill>
                <a:latin typeface="Arial"/>
                <a:ea typeface="Arial"/>
                <a:cs typeface="Arial"/>
                <a:sym typeface="Arial"/>
              </a:rPr>
              <a:t>T2K25C9</a:t>
            </a:r>
          </a:p>
          <a:p>
            <a:pPr algn="just" marL="743500" indent="-371750" lvl="1">
              <a:lnSpc>
                <a:spcPts val="9851"/>
              </a:lnSpc>
              <a:buFont typeface="Arial"/>
              <a:buChar char="•"/>
            </a:pPr>
            <a:r>
              <a:rPr lang="en-US" b="true" sz="4104" spc="-1">
                <a:solidFill>
                  <a:srgbClr val="000000"/>
                </a:solidFill>
                <a:latin typeface="Arial Bold"/>
                <a:ea typeface="Arial Bold"/>
                <a:cs typeface="Arial Bold"/>
                <a:sym typeface="Arial Bold"/>
              </a:rPr>
              <a:t>Problem Statement Title - </a:t>
            </a:r>
            <a:r>
              <a:rPr lang="en-US" sz="4104" spc="-1">
                <a:solidFill>
                  <a:srgbClr val="000000"/>
                </a:solidFill>
                <a:latin typeface="Arial"/>
                <a:ea typeface="Arial"/>
                <a:cs typeface="Arial"/>
                <a:sym typeface="Arial"/>
              </a:rPr>
              <a:t>Healthcare Data Integration System</a:t>
            </a:r>
            <a:r>
              <a:rPr lang="en-US" b="true" sz="4104" spc="-1">
                <a:solidFill>
                  <a:srgbClr val="000000"/>
                </a:solidFill>
                <a:latin typeface="Arial Bold"/>
                <a:ea typeface="Arial Bold"/>
                <a:cs typeface="Arial Bold"/>
                <a:sym typeface="Arial Bold"/>
              </a:rPr>
              <a:t> </a:t>
            </a:r>
          </a:p>
          <a:p>
            <a:pPr algn="just" marL="743500" indent="-371750" lvl="1">
              <a:lnSpc>
                <a:spcPts val="9851"/>
              </a:lnSpc>
              <a:buFont typeface="Arial"/>
              <a:buChar char="•"/>
            </a:pPr>
            <a:r>
              <a:rPr lang="en-US" b="true" sz="4104" spc="-1">
                <a:solidFill>
                  <a:srgbClr val="000000"/>
                </a:solidFill>
                <a:latin typeface="Arial Bold"/>
                <a:ea typeface="Arial Bold"/>
                <a:cs typeface="Arial Bold"/>
                <a:sym typeface="Arial Bold"/>
              </a:rPr>
              <a:t>Domain - </a:t>
            </a:r>
            <a:r>
              <a:rPr lang="en-US" sz="4104" spc="-1">
                <a:solidFill>
                  <a:srgbClr val="000000"/>
                </a:solidFill>
                <a:latin typeface="Arial"/>
                <a:ea typeface="Arial"/>
                <a:cs typeface="Arial"/>
                <a:sym typeface="Arial"/>
              </a:rPr>
              <a:t>Healthcare</a:t>
            </a:r>
          </a:p>
          <a:p>
            <a:pPr algn="just" marL="743500" indent="-371750" lvl="1">
              <a:lnSpc>
                <a:spcPts val="9851"/>
              </a:lnSpc>
              <a:buFont typeface="Arial"/>
              <a:buChar char="•"/>
            </a:pPr>
            <a:r>
              <a:rPr lang="en-US" b="true" sz="4104" spc="-1">
                <a:solidFill>
                  <a:srgbClr val="000000"/>
                </a:solidFill>
                <a:latin typeface="Arial Bold"/>
                <a:ea typeface="Arial Bold"/>
                <a:cs typeface="Arial Bold"/>
                <a:sym typeface="Arial Bold"/>
              </a:rPr>
              <a:t>Team Name -  </a:t>
            </a:r>
            <a:r>
              <a:rPr lang="en-US" sz="4104" spc="-1">
                <a:solidFill>
                  <a:srgbClr val="000000"/>
                </a:solidFill>
                <a:latin typeface="Arial"/>
                <a:ea typeface="Arial"/>
                <a:cs typeface="Arial"/>
                <a:sym typeface="Arial"/>
              </a:rPr>
              <a:t>X</a:t>
            </a:r>
          </a:p>
          <a:p>
            <a:pPr algn="just" marL="743500" indent="-371750" lvl="1">
              <a:lnSpc>
                <a:spcPts val="9851"/>
              </a:lnSpc>
              <a:buFont typeface="Arial"/>
              <a:buChar char="•"/>
            </a:pPr>
            <a:r>
              <a:rPr lang="en-US" b="true" sz="4104" spc="-1">
                <a:solidFill>
                  <a:srgbClr val="000000"/>
                </a:solidFill>
                <a:latin typeface="Arial Bold"/>
                <a:ea typeface="Arial Bold"/>
                <a:cs typeface="Arial Bold"/>
                <a:sym typeface="Arial Bold"/>
              </a:rPr>
              <a:t>Team Leader Name - </a:t>
            </a:r>
            <a:r>
              <a:rPr lang="en-US" sz="4104" spc="-1">
                <a:solidFill>
                  <a:srgbClr val="000000"/>
                </a:solidFill>
                <a:latin typeface="Arial"/>
                <a:ea typeface="Arial"/>
                <a:cs typeface="Arial"/>
                <a:sym typeface="Arial"/>
              </a:rPr>
              <a:t>Kartikey Sapkal</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light bulb with binary code and text  Description automatically generated"/>
          <p:cNvSpPr/>
          <p:nvPr/>
        </p:nvSpPr>
        <p:spPr>
          <a:xfrm flipH="false" flipV="false" rot="0">
            <a:off x="16017005" y="116459"/>
            <a:ext cx="2156966" cy="1213031"/>
          </a:xfrm>
          <a:custGeom>
            <a:avLst/>
            <a:gdLst/>
            <a:ahLst/>
            <a:cxnLst/>
            <a:rect r="r" b="b" t="t" l="l"/>
            <a:pathLst>
              <a:path h="1213031" w="2156966">
                <a:moveTo>
                  <a:pt x="0" y="0"/>
                </a:moveTo>
                <a:lnTo>
                  <a:pt x="2156966" y="0"/>
                </a:lnTo>
                <a:lnTo>
                  <a:pt x="2156966" y="1213031"/>
                </a:lnTo>
                <a:lnTo>
                  <a:pt x="0" y="1213031"/>
                </a:lnTo>
                <a:lnTo>
                  <a:pt x="0" y="0"/>
                </a:lnTo>
                <a:close/>
              </a:path>
            </a:pathLst>
          </a:custGeom>
          <a:blipFill>
            <a:blip r:embed="rId2"/>
            <a:stretch>
              <a:fillRect l="0" t="-10" r="0" b="-10"/>
            </a:stretch>
          </a:blipFill>
        </p:spPr>
      </p:sp>
      <p:sp>
        <p:nvSpPr>
          <p:cNvPr name="Freeform 3" id="3"/>
          <p:cNvSpPr/>
          <p:nvPr/>
        </p:nvSpPr>
        <p:spPr>
          <a:xfrm flipH="false" flipV="false" rot="0">
            <a:off x="360008" y="2036864"/>
            <a:ext cx="9705318" cy="4170783"/>
          </a:xfrm>
          <a:custGeom>
            <a:avLst/>
            <a:gdLst/>
            <a:ahLst/>
            <a:cxnLst/>
            <a:rect r="r" b="b" t="t" l="l"/>
            <a:pathLst>
              <a:path h="4170783" w="9705318">
                <a:moveTo>
                  <a:pt x="0" y="0"/>
                </a:moveTo>
                <a:lnTo>
                  <a:pt x="9705318" y="0"/>
                </a:lnTo>
                <a:lnTo>
                  <a:pt x="9705318" y="4170783"/>
                </a:lnTo>
                <a:lnTo>
                  <a:pt x="0" y="4170783"/>
                </a:lnTo>
                <a:lnTo>
                  <a:pt x="0" y="0"/>
                </a:lnTo>
                <a:close/>
              </a:path>
            </a:pathLst>
          </a:custGeom>
          <a:blipFill>
            <a:blip r:embed="rId3"/>
            <a:stretch>
              <a:fillRect l="-18549" t="0" r="0" b="0"/>
            </a:stretch>
          </a:blipFill>
        </p:spPr>
      </p:sp>
      <p:sp>
        <p:nvSpPr>
          <p:cNvPr name="TextBox 4" id="4"/>
          <p:cNvSpPr txBox="true"/>
          <p:nvPr/>
        </p:nvSpPr>
        <p:spPr>
          <a:xfrm rot="0">
            <a:off x="6531479" y="178114"/>
            <a:ext cx="5696986" cy="975421"/>
          </a:xfrm>
          <a:prstGeom prst="rect">
            <a:avLst/>
          </a:prstGeom>
        </p:spPr>
        <p:txBody>
          <a:bodyPr anchor="t" rtlCol="false" tIns="0" lIns="0" bIns="0" rIns="0">
            <a:spAutoFit/>
          </a:bodyPr>
          <a:lstStyle/>
          <a:p>
            <a:pPr algn="l">
              <a:lnSpc>
                <a:spcPts val="6803"/>
              </a:lnSpc>
            </a:pPr>
            <a:r>
              <a:rPr lang="en-US" b="true" sz="5669" spc="-2">
                <a:solidFill>
                  <a:srgbClr val="000000"/>
                </a:solidFill>
                <a:latin typeface="Times New Roman Bold"/>
                <a:ea typeface="Times New Roman Bold"/>
                <a:cs typeface="Times New Roman Bold"/>
                <a:sym typeface="Times New Roman Bold"/>
              </a:rPr>
              <a:t>Proposed Solution</a:t>
            </a:r>
          </a:p>
        </p:txBody>
      </p:sp>
      <p:sp>
        <p:nvSpPr>
          <p:cNvPr name="AutoShape 5" id="5"/>
          <p:cNvSpPr/>
          <p:nvPr/>
        </p:nvSpPr>
        <p:spPr>
          <a:xfrm flipV="true">
            <a:off x="10418458" y="1686960"/>
            <a:ext cx="0" cy="8121330"/>
          </a:xfrm>
          <a:prstGeom prst="line">
            <a:avLst/>
          </a:prstGeom>
          <a:ln cap="flat" w="38100">
            <a:solidFill>
              <a:srgbClr val="5B5E68"/>
            </a:solidFill>
            <a:prstDash val="solid"/>
            <a:headEnd type="none" len="sm" w="sm"/>
            <a:tailEnd type="none" len="sm" w="sm"/>
          </a:ln>
        </p:spPr>
      </p:sp>
      <p:sp>
        <p:nvSpPr>
          <p:cNvPr name="AutoShape 6" id="6"/>
          <p:cNvSpPr/>
          <p:nvPr/>
        </p:nvSpPr>
        <p:spPr>
          <a:xfrm>
            <a:off x="19106" y="6379246"/>
            <a:ext cx="10399353" cy="0"/>
          </a:xfrm>
          <a:prstGeom prst="line">
            <a:avLst/>
          </a:prstGeom>
          <a:ln cap="flat" w="38100">
            <a:solidFill>
              <a:srgbClr val="5B5E68"/>
            </a:solidFill>
            <a:prstDash val="solid"/>
            <a:headEnd type="none" len="sm" w="sm"/>
            <a:tailEnd type="none" len="sm" w="sm"/>
          </a:ln>
        </p:spPr>
      </p:sp>
      <p:sp>
        <p:nvSpPr>
          <p:cNvPr name="TextBox 7" id="7"/>
          <p:cNvSpPr txBox="true"/>
          <p:nvPr/>
        </p:nvSpPr>
        <p:spPr>
          <a:xfrm rot="0">
            <a:off x="581333" y="1503464"/>
            <a:ext cx="6672977" cy="533400"/>
          </a:xfrm>
          <a:prstGeom prst="rect">
            <a:avLst/>
          </a:prstGeom>
        </p:spPr>
        <p:txBody>
          <a:bodyPr anchor="t" rtlCol="false" tIns="0" lIns="0" bIns="0" rIns="0">
            <a:spAutoFit/>
          </a:bodyPr>
          <a:lstStyle/>
          <a:p>
            <a:pPr algn="ctr">
              <a:lnSpc>
                <a:spcPts val="3727"/>
              </a:lnSpc>
              <a:spcBef>
                <a:spcPct val="0"/>
              </a:spcBef>
            </a:pPr>
            <a:r>
              <a:rPr lang="en-US" b="true" sz="3106" spc="0">
                <a:solidFill>
                  <a:srgbClr val="000000"/>
                </a:solidFill>
                <a:latin typeface="Times New Roman Bold"/>
                <a:ea typeface="Times New Roman Bold"/>
                <a:cs typeface="Times New Roman Bold"/>
                <a:sym typeface="Times New Roman Bold"/>
              </a:rPr>
              <a:t>Unified Analysis and Fusion Framework </a:t>
            </a:r>
          </a:p>
        </p:txBody>
      </p:sp>
      <p:sp>
        <p:nvSpPr>
          <p:cNvPr name="TextBox 8" id="8"/>
          <p:cNvSpPr txBox="true"/>
          <p:nvPr/>
        </p:nvSpPr>
        <p:spPr>
          <a:xfrm rot="0">
            <a:off x="0" y="6826921"/>
            <a:ext cx="5972642" cy="461364"/>
          </a:xfrm>
          <a:prstGeom prst="rect">
            <a:avLst/>
          </a:prstGeom>
        </p:spPr>
        <p:txBody>
          <a:bodyPr anchor="t" rtlCol="false" tIns="0" lIns="0" bIns="0" rIns="0">
            <a:spAutoFit/>
          </a:bodyPr>
          <a:lstStyle/>
          <a:p>
            <a:pPr algn="l" marL="531342" indent="-265671" lvl="1">
              <a:lnSpc>
                <a:spcPts val="3445"/>
              </a:lnSpc>
              <a:buAutoNum type="arabicPeriod" startAt="1"/>
            </a:pPr>
            <a:r>
              <a:rPr lang="en-US" b="true" sz="2461">
                <a:solidFill>
                  <a:srgbClr val="000000"/>
                </a:solidFill>
                <a:latin typeface="Times New Roman Bold"/>
                <a:ea typeface="Times New Roman Bold"/>
                <a:cs typeface="Times New Roman Bold"/>
                <a:sym typeface="Times New Roman Bold"/>
              </a:rPr>
              <a:t>Multimodal LLM’s for Data Analysis </a:t>
            </a:r>
          </a:p>
        </p:txBody>
      </p:sp>
      <p:sp>
        <p:nvSpPr>
          <p:cNvPr name="TextBox 9" id="9"/>
          <p:cNvSpPr txBox="true"/>
          <p:nvPr/>
        </p:nvSpPr>
        <p:spPr>
          <a:xfrm rot="0">
            <a:off x="10561339" y="1578097"/>
            <a:ext cx="6363068" cy="461364"/>
          </a:xfrm>
          <a:prstGeom prst="rect">
            <a:avLst/>
          </a:prstGeom>
        </p:spPr>
        <p:txBody>
          <a:bodyPr anchor="t" rtlCol="false" tIns="0" lIns="0" bIns="0" rIns="0">
            <a:spAutoFit/>
          </a:bodyPr>
          <a:lstStyle/>
          <a:p>
            <a:pPr algn="l">
              <a:lnSpc>
                <a:spcPts val="3445"/>
              </a:lnSpc>
            </a:pPr>
            <a:r>
              <a:rPr lang="en-US" sz="2461">
                <a:solidFill>
                  <a:srgbClr val="000000"/>
                </a:solidFill>
                <a:latin typeface="Times New Roman"/>
                <a:ea typeface="Times New Roman"/>
                <a:cs typeface="Times New Roman"/>
                <a:sym typeface="Times New Roman"/>
              </a:rPr>
              <a:t>2</a:t>
            </a:r>
            <a:r>
              <a:rPr lang="en-US" sz="2461" b="true">
                <a:solidFill>
                  <a:srgbClr val="000000"/>
                </a:solidFill>
                <a:latin typeface="Times New Roman Bold"/>
                <a:ea typeface="Times New Roman Bold"/>
                <a:cs typeface="Times New Roman Bold"/>
                <a:sym typeface="Times New Roman Bold"/>
              </a:rPr>
              <a:t>. Deep Learning for medical image analysis</a:t>
            </a:r>
          </a:p>
        </p:txBody>
      </p:sp>
      <p:sp>
        <p:nvSpPr>
          <p:cNvPr name="TextBox 10" id="10"/>
          <p:cNvSpPr txBox="true"/>
          <p:nvPr/>
        </p:nvSpPr>
        <p:spPr>
          <a:xfrm rot="0">
            <a:off x="10561339" y="3538649"/>
            <a:ext cx="5380836" cy="461364"/>
          </a:xfrm>
          <a:prstGeom prst="rect">
            <a:avLst/>
          </a:prstGeom>
        </p:spPr>
        <p:txBody>
          <a:bodyPr anchor="t" rtlCol="false" tIns="0" lIns="0" bIns="0" rIns="0">
            <a:spAutoFit/>
          </a:bodyPr>
          <a:lstStyle/>
          <a:p>
            <a:pPr algn="l">
              <a:lnSpc>
                <a:spcPts val="3445"/>
              </a:lnSpc>
            </a:pPr>
            <a:r>
              <a:rPr lang="en-US" sz="2461">
                <a:solidFill>
                  <a:srgbClr val="000000"/>
                </a:solidFill>
                <a:latin typeface="Times New Roman"/>
                <a:ea typeface="Times New Roman"/>
                <a:cs typeface="Times New Roman"/>
                <a:sym typeface="Times New Roman"/>
              </a:rPr>
              <a:t>3</a:t>
            </a:r>
            <a:r>
              <a:rPr lang="en-US" sz="2461" b="true">
                <a:solidFill>
                  <a:srgbClr val="000000"/>
                </a:solidFill>
                <a:latin typeface="Times New Roman Bold"/>
                <a:ea typeface="Times New Roman Bold"/>
                <a:cs typeface="Times New Roman Bold"/>
                <a:sym typeface="Times New Roman Bold"/>
              </a:rPr>
              <a:t>. Webscrapper for realtime updates</a:t>
            </a:r>
          </a:p>
        </p:txBody>
      </p:sp>
      <p:sp>
        <p:nvSpPr>
          <p:cNvPr name="TextBox 11" id="11"/>
          <p:cNvSpPr txBox="true"/>
          <p:nvPr/>
        </p:nvSpPr>
        <p:spPr>
          <a:xfrm rot="0">
            <a:off x="10507362" y="5030265"/>
            <a:ext cx="5380836" cy="461364"/>
          </a:xfrm>
          <a:prstGeom prst="rect">
            <a:avLst/>
          </a:prstGeom>
        </p:spPr>
        <p:txBody>
          <a:bodyPr anchor="t" rtlCol="false" tIns="0" lIns="0" bIns="0" rIns="0">
            <a:spAutoFit/>
          </a:bodyPr>
          <a:lstStyle/>
          <a:p>
            <a:pPr algn="l">
              <a:lnSpc>
                <a:spcPts val="3445"/>
              </a:lnSpc>
            </a:pPr>
            <a:r>
              <a:rPr lang="en-US" sz="2461">
                <a:solidFill>
                  <a:srgbClr val="000000"/>
                </a:solidFill>
                <a:latin typeface="Times New Roman"/>
                <a:ea typeface="Times New Roman"/>
                <a:cs typeface="Times New Roman"/>
                <a:sym typeface="Times New Roman"/>
              </a:rPr>
              <a:t>4. </a:t>
            </a:r>
            <a:r>
              <a:rPr lang="en-US" sz="2461" b="true">
                <a:solidFill>
                  <a:srgbClr val="000000"/>
                </a:solidFill>
                <a:latin typeface="Times New Roman Bold"/>
                <a:ea typeface="Times New Roman Bold"/>
                <a:cs typeface="Times New Roman Bold"/>
                <a:sym typeface="Times New Roman Bold"/>
              </a:rPr>
              <a:t>Unified analysis framework</a:t>
            </a:r>
          </a:p>
        </p:txBody>
      </p:sp>
      <p:sp>
        <p:nvSpPr>
          <p:cNvPr name="TextBox 12" id="12"/>
          <p:cNvSpPr txBox="true"/>
          <p:nvPr/>
        </p:nvSpPr>
        <p:spPr>
          <a:xfrm rot="0">
            <a:off x="10561339" y="7052098"/>
            <a:ext cx="5380836" cy="461364"/>
          </a:xfrm>
          <a:prstGeom prst="rect">
            <a:avLst/>
          </a:prstGeom>
        </p:spPr>
        <p:txBody>
          <a:bodyPr anchor="t" rtlCol="false" tIns="0" lIns="0" bIns="0" rIns="0">
            <a:spAutoFit/>
          </a:bodyPr>
          <a:lstStyle/>
          <a:p>
            <a:pPr algn="l">
              <a:lnSpc>
                <a:spcPts val="3445"/>
              </a:lnSpc>
            </a:pPr>
            <a:r>
              <a:rPr lang="en-US" sz="2461">
                <a:solidFill>
                  <a:srgbClr val="000000"/>
                </a:solidFill>
                <a:latin typeface="Times New Roman"/>
                <a:ea typeface="Times New Roman"/>
                <a:cs typeface="Times New Roman"/>
                <a:sym typeface="Times New Roman"/>
              </a:rPr>
              <a:t>5. </a:t>
            </a:r>
            <a:r>
              <a:rPr lang="en-US" sz="2461" b="true">
                <a:solidFill>
                  <a:srgbClr val="000000"/>
                </a:solidFill>
                <a:latin typeface="Times New Roman Bold"/>
                <a:ea typeface="Times New Roman Bold"/>
                <a:cs typeface="Times New Roman Bold"/>
                <a:sym typeface="Times New Roman Bold"/>
              </a:rPr>
              <a:t>Compliance and scalability </a:t>
            </a:r>
          </a:p>
        </p:txBody>
      </p:sp>
      <p:sp>
        <p:nvSpPr>
          <p:cNvPr name="TextBox 13" id="13"/>
          <p:cNvSpPr txBox="true"/>
          <p:nvPr/>
        </p:nvSpPr>
        <p:spPr>
          <a:xfrm rot="0">
            <a:off x="0" y="7392511"/>
            <a:ext cx="9726613" cy="1931352"/>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Times New Roman"/>
                <a:ea typeface="Times New Roman"/>
                <a:cs typeface="Times New Roman"/>
                <a:sym typeface="Times New Roman"/>
              </a:rPr>
              <a:t>Analyze healthcare reports, patient records, and medical images.</a:t>
            </a:r>
          </a:p>
          <a:p>
            <a:pPr algn="l" marL="431801" indent="-215900" lvl="1">
              <a:lnSpc>
                <a:spcPts val="2800"/>
              </a:lnSpc>
              <a:buFont typeface="Arial"/>
              <a:buChar char="•"/>
            </a:pPr>
            <a:r>
              <a:rPr lang="en-US" sz="2000">
                <a:solidFill>
                  <a:srgbClr val="000000"/>
                </a:solidFill>
                <a:latin typeface="Times New Roman"/>
                <a:ea typeface="Times New Roman"/>
                <a:cs typeface="Times New Roman"/>
                <a:sym typeface="Times New Roman"/>
              </a:rPr>
              <a:t>Enhanced with RAG to integrate external medical knowledge (e.g., PubMed, UMLS).</a:t>
            </a:r>
          </a:p>
          <a:p>
            <a:pPr algn="l" marL="431801" indent="-215900" lvl="1">
              <a:lnSpc>
                <a:spcPts val="2800"/>
              </a:lnSpc>
              <a:buFont typeface="Arial"/>
              <a:buChar char="•"/>
            </a:pPr>
            <a:r>
              <a:rPr lang="en-US" sz="2000">
                <a:solidFill>
                  <a:srgbClr val="000000"/>
                </a:solidFill>
                <a:latin typeface="Times New Roman"/>
                <a:ea typeface="Times New Roman"/>
                <a:cs typeface="Times New Roman"/>
                <a:sym typeface="Times New Roman"/>
              </a:rPr>
              <a:t>Cross-references patient history and clinical findings dynamically.</a:t>
            </a:r>
          </a:p>
          <a:p>
            <a:pPr algn="ctr">
              <a:lnSpc>
                <a:spcPts val="2800"/>
              </a:lnSpc>
            </a:pPr>
          </a:p>
          <a:p>
            <a:pPr algn="ctr">
              <a:lnSpc>
                <a:spcPts val="2800"/>
              </a:lnSpc>
            </a:pPr>
          </a:p>
        </p:txBody>
      </p:sp>
      <p:sp>
        <p:nvSpPr>
          <p:cNvPr name="TextBox 14" id="14"/>
          <p:cNvSpPr txBox="true"/>
          <p:nvPr/>
        </p:nvSpPr>
        <p:spPr>
          <a:xfrm rot="0">
            <a:off x="10561339" y="1982312"/>
            <a:ext cx="7447773" cy="1797050"/>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Times New Roman"/>
                <a:ea typeface="Times New Roman"/>
                <a:cs typeface="Times New Roman"/>
                <a:sym typeface="Times New Roman"/>
              </a:rPr>
              <a:t>Uses CNNs (e.g., ResNet, EfficientNet), ViT, and U-Net for analysis.</a:t>
            </a:r>
          </a:p>
          <a:p>
            <a:pPr algn="l" marL="431801" indent="-215900" lvl="1">
              <a:lnSpc>
                <a:spcPts val="2800"/>
              </a:lnSpc>
              <a:buFont typeface="Arial"/>
              <a:buChar char="•"/>
            </a:pPr>
            <a:r>
              <a:rPr lang="en-US" sz="2000">
                <a:solidFill>
                  <a:srgbClr val="000000"/>
                </a:solidFill>
                <a:latin typeface="Times New Roman"/>
                <a:ea typeface="Times New Roman"/>
                <a:cs typeface="Times New Roman"/>
                <a:sym typeface="Times New Roman"/>
              </a:rPr>
              <a:t>Ensemble learning for higher accuracy; Grad-CAM for decision explainability.</a:t>
            </a:r>
          </a:p>
          <a:p>
            <a:pPr algn="ctr">
              <a:lnSpc>
                <a:spcPts val="2800"/>
              </a:lnSpc>
            </a:pPr>
          </a:p>
        </p:txBody>
      </p:sp>
      <p:sp>
        <p:nvSpPr>
          <p:cNvPr name="TextBox 15" id="15"/>
          <p:cNvSpPr txBox="true"/>
          <p:nvPr/>
        </p:nvSpPr>
        <p:spPr>
          <a:xfrm rot="0">
            <a:off x="10561339" y="4036531"/>
            <a:ext cx="7447773" cy="1092200"/>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Times New Roman"/>
                <a:ea typeface="Times New Roman"/>
                <a:cs typeface="Times New Roman"/>
                <a:sym typeface="Times New Roman"/>
              </a:rPr>
              <a:t>Purpose: Collect real-time medical data to keep the system updated with latest knowledge and guidelines.</a:t>
            </a:r>
          </a:p>
          <a:p>
            <a:pPr algn="ctr">
              <a:lnSpc>
                <a:spcPts val="2800"/>
              </a:lnSpc>
            </a:pPr>
          </a:p>
        </p:txBody>
      </p:sp>
      <p:sp>
        <p:nvSpPr>
          <p:cNvPr name="TextBox 16" id="16"/>
          <p:cNvSpPr txBox="true"/>
          <p:nvPr/>
        </p:nvSpPr>
        <p:spPr>
          <a:xfrm rot="0">
            <a:off x="10418458" y="5491235"/>
            <a:ext cx="7279162" cy="1797050"/>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Times New Roman"/>
                <a:ea typeface="Times New Roman"/>
                <a:cs typeface="Times New Roman"/>
                <a:sym typeface="Times New Roman"/>
              </a:rPr>
              <a:t>Unified Analysis Framework</a:t>
            </a:r>
          </a:p>
          <a:p>
            <a:pPr algn="l" marL="431801" indent="-215900" lvl="1">
              <a:lnSpc>
                <a:spcPts val="2800"/>
              </a:lnSpc>
              <a:buFont typeface="Arial"/>
              <a:buChar char="•"/>
            </a:pPr>
            <a:r>
              <a:rPr lang="en-US" sz="2000">
                <a:solidFill>
                  <a:srgbClr val="000000"/>
                </a:solidFill>
                <a:latin typeface="Times New Roman"/>
                <a:ea typeface="Times New Roman"/>
                <a:cs typeface="Times New Roman"/>
                <a:sym typeface="Times New Roman"/>
              </a:rPr>
              <a:t>Integration: Merges LLM and ML outputs.</a:t>
            </a:r>
          </a:p>
          <a:p>
            <a:pPr algn="l" marL="431801" indent="-215900" lvl="1">
              <a:lnSpc>
                <a:spcPts val="2800"/>
              </a:lnSpc>
              <a:buFont typeface="Arial"/>
              <a:buChar char="•"/>
            </a:pPr>
            <a:r>
              <a:rPr lang="en-US" sz="2000">
                <a:solidFill>
                  <a:srgbClr val="000000"/>
                </a:solidFill>
                <a:latin typeface="Times New Roman"/>
                <a:ea typeface="Times New Roman"/>
                <a:cs typeface="Times New Roman"/>
                <a:sym typeface="Times New Roman"/>
              </a:rPr>
              <a:t>Capabilities: Aligns images with patient data, enabling iterative feedback for better analysis.</a:t>
            </a:r>
          </a:p>
          <a:p>
            <a:pPr algn="ctr">
              <a:lnSpc>
                <a:spcPts val="2800"/>
              </a:lnSpc>
            </a:pPr>
          </a:p>
        </p:txBody>
      </p:sp>
      <p:sp>
        <p:nvSpPr>
          <p:cNvPr name="TextBox 17" id="17"/>
          <p:cNvSpPr txBox="true"/>
          <p:nvPr/>
        </p:nvSpPr>
        <p:spPr>
          <a:xfrm rot="0">
            <a:off x="10554106" y="7392511"/>
            <a:ext cx="7733534" cy="2149475"/>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Times New Roman"/>
                <a:ea typeface="Times New Roman"/>
                <a:cs typeface="Times New Roman"/>
                <a:sym typeface="Times New Roman"/>
              </a:rPr>
              <a:t>Compliance &amp; Scalability</a:t>
            </a:r>
          </a:p>
          <a:p>
            <a:pPr algn="l" marL="431801" indent="-215900" lvl="1">
              <a:lnSpc>
                <a:spcPts val="2800"/>
              </a:lnSpc>
              <a:buFont typeface="Arial"/>
              <a:buChar char="•"/>
            </a:pPr>
            <a:r>
              <a:rPr lang="en-US" sz="2000">
                <a:solidFill>
                  <a:srgbClr val="000000"/>
                </a:solidFill>
                <a:latin typeface="Times New Roman"/>
                <a:ea typeface="Times New Roman"/>
                <a:cs typeface="Times New Roman"/>
                <a:sym typeface="Times New Roman"/>
              </a:rPr>
              <a:t>Privacy: Federated learning keeps patient data secure and meets HIPAA/GDPR rules.</a:t>
            </a:r>
          </a:p>
          <a:p>
            <a:pPr algn="l" marL="431801" indent="-215900" lvl="1">
              <a:lnSpc>
                <a:spcPts val="2800"/>
              </a:lnSpc>
              <a:buFont typeface="Arial"/>
              <a:buChar char="•"/>
            </a:pPr>
            <a:r>
              <a:rPr lang="en-US" sz="2000">
                <a:solidFill>
                  <a:srgbClr val="000000"/>
                </a:solidFill>
                <a:latin typeface="Times New Roman"/>
                <a:ea typeface="Times New Roman"/>
                <a:cs typeface="Times New Roman"/>
                <a:sym typeface="Times New Roman"/>
              </a:rPr>
              <a:t>Scalability: Cloud platforms manage large datasets and real-time processing.</a:t>
            </a:r>
          </a:p>
          <a:p>
            <a:pPr algn="ctr">
              <a:lnSpc>
                <a:spcPts val="2800"/>
              </a:lnSpc>
            </a:pPr>
          </a:p>
        </p:txBody>
      </p:sp>
      <p:grpSp>
        <p:nvGrpSpPr>
          <p:cNvPr name="Group 18" id="18"/>
          <p:cNvGrpSpPr/>
          <p:nvPr/>
        </p:nvGrpSpPr>
        <p:grpSpPr>
          <a:xfrm rot="0">
            <a:off x="0" y="9532080"/>
            <a:ext cx="18287640" cy="754380"/>
            <a:chOff x="0" y="0"/>
            <a:chExt cx="24383520" cy="1005840"/>
          </a:xfrm>
        </p:grpSpPr>
        <p:sp>
          <p:nvSpPr>
            <p:cNvPr name="Freeform 19" id="19"/>
            <p:cNvSpPr/>
            <p:nvPr/>
          </p:nvSpPr>
          <p:spPr>
            <a:xfrm flipH="false" flipV="false" rot="0">
              <a:off x="0" y="0"/>
              <a:ext cx="24383492" cy="1005840"/>
            </a:xfrm>
            <a:custGeom>
              <a:avLst/>
              <a:gdLst/>
              <a:ahLst/>
              <a:cxnLst/>
              <a:rect r="r" b="b" t="t" l="l"/>
              <a:pathLst>
                <a:path h="1005840" w="24383492">
                  <a:moveTo>
                    <a:pt x="0" y="0"/>
                  </a:moveTo>
                  <a:lnTo>
                    <a:pt x="24383492" y="0"/>
                  </a:lnTo>
                  <a:lnTo>
                    <a:pt x="24383492" y="1005840"/>
                  </a:lnTo>
                  <a:lnTo>
                    <a:pt x="0" y="1005840"/>
                  </a:lnTo>
                  <a:close/>
                </a:path>
              </a:pathLst>
            </a:custGeom>
            <a:solidFill>
              <a:srgbClr val="000000"/>
            </a:solidFill>
          </p:spPr>
        </p:sp>
      </p:grpSp>
      <p:sp>
        <p:nvSpPr>
          <p:cNvPr name="TextBox 20" id="20"/>
          <p:cNvSpPr txBox="true"/>
          <p:nvPr/>
        </p:nvSpPr>
        <p:spPr>
          <a:xfrm rot="0">
            <a:off x="13197780" y="9756870"/>
            <a:ext cx="4083660" cy="285750"/>
          </a:xfrm>
          <a:prstGeom prst="rect">
            <a:avLst/>
          </a:prstGeom>
        </p:spPr>
        <p:txBody>
          <a:bodyPr anchor="t" rtlCol="false" tIns="0" lIns="0" bIns="0" rIns="0">
            <a:spAutoFit/>
          </a:bodyPr>
          <a:lstStyle/>
          <a:p>
            <a:pPr algn="r">
              <a:lnSpc>
                <a:spcPts val="2160"/>
              </a:lnSpc>
            </a:pPr>
            <a:r>
              <a:rPr lang="en-US" b="true" sz="1800" spc="-1">
                <a:solidFill>
                  <a:srgbClr val="FFFFFF"/>
                </a:solidFill>
                <a:latin typeface="Arimo Bold"/>
                <a:ea typeface="Arimo Bold"/>
                <a:cs typeface="Arimo Bold"/>
                <a:sym typeface="Arimo Bold"/>
              </a:rPr>
              <a:t>01</a:t>
            </a:r>
          </a:p>
        </p:txBody>
      </p:sp>
      <p:sp>
        <p:nvSpPr>
          <p:cNvPr name="TextBox 21" id="21"/>
          <p:cNvSpPr txBox="true"/>
          <p:nvPr/>
        </p:nvSpPr>
        <p:spPr>
          <a:xfrm rot="0">
            <a:off x="7068682" y="9713436"/>
            <a:ext cx="4622580" cy="285750"/>
          </a:xfrm>
          <a:prstGeom prst="rect">
            <a:avLst/>
          </a:prstGeom>
        </p:spPr>
        <p:txBody>
          <a:bodyPr anchor="t" rtlCol="false" tIns="0" lIns="0" bIns="0" rIns="0">
            <a:spAutoFit/>
          </a:bodyPr>
          <a:lstStyle/>
          <a:p>
            <a:pPr algn="ctr">
              <a:lnSpc>
                <a:spcPts val="2160"/>
              </a:lnSpc>
            </a:pPr>
            <a:r>
              <a:rPr lang="en-US" sz="1800" spc="-1">
                <a:solidFill>
                  <a:srgbClr val="FFFFFF"/>
                </a:solidFill>
                <a:latin typeface="Arimo"/>
                <a:ea typeface="Arimo"/>
                <a:cs typeface="Arimo"/>
                <a:sym typeface="Arimo"/>
              </a:rPr>
              <a:t>Idea submission</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532080"/>
            <a:ext cx="18287640" cy="754380"/>
            <a:chOff x="0" y="0"/>
            <a:chExt cx="24383520" cy="1005840"/>
          </a:xfrm>
        </p:grpSpPr>
        <p:sp>
          <p:nvSpPr>
            <p:cNvPr name="Freeform 3" id="3"/>
            <p:cNvSpPr/>
            <p:nvPr/>
          </p:nvSpPr>
          <p:spPr>
            <a:xfrm flipH="false" flipV="false" rot="0">
              <a:off x="0" y="0"/>
              <a:ext cx="24383492" cy="1005840"/>
            </a:xfrm>
            <a:custGeom>
              <a:avLst/>
              <a:gdLst/>
              <a:ahLst/>
              <a:cxnLst/>
              <a:rect r="r" b="b" t="t" l="l"/>
              <a:pathLst>
                <a:path h="1005840" w="24383492">
                  <a:moveTo>
                    <a:pt x="0" y="0"/>
                  </a:moveTo>
                  <a:lnTo>
                    <a:pt x="24383492" y="0"/>
                  </a:lnTo>
                  <a:lnTo>
                    <a:pt x="24383492" y="1005840"/>
                  </a:lnTo>
                  <a:lnTo>
                    <a:pt x="0" y="1005840"/>
                  </a:lnTo>
                  <a:close/>
                </a:path>
              </a:pathLst>
            </a:custGeom>
            <a:solidFill>
              <a:srgbClr val="000000"/>
            </a:solidFill>
          </p:spPr>
        </p:sp>
      </p:grpSp>
      <p:sp>
        <p:nvSpPr>
          <p:cNvPr name="TextBox 4" id="4"/>
          <p:cNvSpPr txBox="true"/>
          <p:nvPr/>
        </p:nvSpPr>
        <p:spPr>
          <a:xfrm rot="0">
            <a:off x="365760" y="-59055"/>
            <a:ext cx="16275780" cy="1727295"/>
          </a:xfrm>
          <a:prstGeom prst="rect">
            <a:avLst/>
          </a:prstGeom>
        </p:spPr>
        <p:txBody>
          <a:bodyPr anchor="t" rtlCol="false" tIns="0" lIns="0" bIns="0" rIns="0">
            <a:spAutoFit/>
          </a:bodyPr>
          <a:lstStyle/>
          <a:p>
            <a:pPr algn="ctr">
              <a:lnSpc>
                <a:spcPts val="6480"/>
              </a:lnSpc>
            </a:pPr>
            <a:r>
              <a:rPr lang="en-US" b="true" sz="5400" spc="-1">
                <a:solidFill>
                  <a:srgbClr val="000000"/>
                </a:solidFill>
                <a:latin typeface="Times New Roman Bold"/>
                <a:ea typeface="Times New Roman Bold"/>
                <a:cs typeface="Times New Roman Bold"/>
                <a:sym typeface="Times New Roman Bold"/>
              </a:rPr>
              <a:t>Process flow diagram </a:t>
            </a:r>
          </a:p>
        </p:txBody>
      </p:sp>
      <p:sp>
        <p:nvSpPr>
          <p:cNvPr name="Freeform 5" id="5" descr="A light bulb with binary code and text  Description automatically generated"/>
          <p:cNvSpPr/>
          <p:nvPr/>
        </p:nvSpPr>
        <p:spPr>
          <a:xfrm flipH="false" flipV="false" rot="0">
            <a:off x="14119380" y="-35100"/>
            <a:ext cx="4168260" cy="2344140"/>
          </a:xfrm>
          <a:custGeom>
            <a:avLst/>
            <a:gdLst/>
            <a:ahLst/>
            <a:cxnLst/>
            <a:rect r="r" b="b" t="t" l="l"/>
            <a:pathLst>
              <a:path h="2344140" w="4168260">
                <a:moveTo>
                  <a:pt x="0" y="0"/>
                </a:moveTo>
                <a:lnTo>
                  <a:pt x="4168260" y="0"/>
                </a:lnTo>
                <a:lnTo>
                  <a:pt x="4168260" y="2344140"/>
                </a:lnTo>
                <a:lnTo>
                  <a:pt x="0" y="2344140"/>
                </a:lnTo>
                <a:lnTo>
                  <a:pt x="0" y="0"/>
                </a:lnTo>
                <a:close/>
              </a:path>
            </a:pathLst>
          </a:custGeom>
          <a:blipFill>
            <a:blip r:embed="rId2"/>
            <a:stretch>
              <a:fillRect l="0" t="-10" r="0" b="-10"/>
            </a:stretch>
          </a:blipFill>
        </p:spPr>
      </p:sp>
      <p:sp>
        <p:nvSpPr>
          <p:cNvPr name="Freeform 6" id="6"/>
          <p:cNvSpPr/>
          <p:nvPr/>
        </p:nvSpPr>
        <p:spPr>
          <a:xfrm flipH="false" flipV="false" rot="0">
            <a:off x="989381" y="856980"/>
            <a:ext cx="16309237" cy="8229600"/>
          </a:xfrm>
          <a:custGeom>
            <a:avLst/>
            <a:gdLst/>
            <a:ahLst/>
            <a:cxnLst/>
            <a:rect r="r" b="b" t="t" l="l"/>
            <a:pathLst>
              <a:path h="8229600" w="16309237">
                <a:moveTo>
                  <a:pt x="0" y="0"/>
                </a:moveTo>
                <a:lnTo>
                  <a:pt x="16309238" y="0"/>
                </a:lnTo>
                <a:lnTo>
                  <a:pt x="16309238" y="8229600"/>
                </a:lnTo>
                <a:lnTo>
                  <a:pt x="0" y="8229600"/>
                </a:lnTo>
                <a:lnTo>
                  <a:pt x="0" y="0"/>
                </a:lnTo>
                <a:close/>
              </a:path>
            </a:pathLst>
          </a:custGeom>
          <a:blipFill>
            <a:blip r:embed="rId3"/>
            <a:stretch>
              <a:fillRect l="0" t="0" r="0" b="-1813"/>
            </a:stretch>
          </a:blipFill>
        </p:spPr>
      </p:sp>
      <p:sp>
        <p:nvSpPr>
          <p:cNvPr name="TextBox 7" id="7"/>
          <p:cNvSpPr txBox="true"/>
          <p:nvPr/>
        </p:nvSpPr>
        <p:spPr>
          <a:xfrm rot="0">
            <a:off x="13197780" y="9655890"/>
            <a:ext cx="4083660" cy="285750"/>
          </a:xfrm>
          <a:prstGeom prst="rect">
            <a:avLst/>
          </a:prstGeom>
        </p:spPr>
        <p:txBody>
          <a:bodyPr anchor="t" rtlCol="false" tIns="0" lIns="0" bIns="0" rIns="0">
            <a:spAutoFit/>
          </a:bodyPr>
          <a:lstStyle/>
          <a:p>
            <a:pPr algn="r">
              <a:lnSpc>
                <a:spcPts val="2160"/>
              </a:lnSpc>
            </a:pPr>
            <a:r>
              <a:rPr lang="en-US" b="true" sz="1800" spc="-1">
                <a:solidFill>
                  <a:srgbClr val="FFFFFF"/>
                </a:solidFill>
                <a:latin typeface="Arimo Bold"/>
                <a:ea typeface="Arimo Bold"/>
                <a:cs typeface="Arimo Bold"/>
                <a:sym typeface="Arimo Bold"/>
              </a:rPr>
              <a:t>02</a:t>
            </a:r>
          </a:p>
        </p:txBody>
      </p:sp>
      <p:sp>
        <p:nvSpPr>
          <p:cNvPr name="TextBox 8" id="8"/>
          <p:cNvSpPr txBox="true"/>
          <p:nvPr/>
        </p:nvSpPr>
        <p:spPr>
          <a:xfrm rot="0">
            <a:off x="7063920" y="9655890"/>
            <a:ext cx="4622580" cy="285750"/>
          </a:xfrm>
          <a:prstGeom prst="rect">
            <a:avLst/>
          </a:prstGeom>
        </p:spPr>
        <p:txBody>
          <a:bodyPr anchor="t" rtlCol="false" tIns="0" lIns="0" bIns="0" rIns="0">
            <a:spAutoFit/>
          </a:bodyPr>
          <a:lstStyle/>
          <a:p>
            <a:pPr algn="ctr">
              <a:lnSpc>
                <a:spcPts val="2160"/>
              </a:lnSpc>
            </a:pPr>
            <a:r>
              <a:rPr lang="en-US" sz="1800" spc="-1">
                <a:solidFill>
                  <a:srgbClr val="FFFFFF"/>
                </a:solidFill>
                <a:latin typeface="Arimo"/>
                <a:ea typeface="Arimo"/>
                <a:cs typeface="Arimo"/>
                <a:sym typeface="Arimo"/>
              </a:rPr>
              <a:t>Idea submission</a:t>
            </a: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532080"/>
            <a:ext cx="18287640" cy="754380"/>
            <a:chOff x="0" y="0"/>
            <a:chExt cx="24383520" cy="1005840"/>
          </a:xfrm>
        </p:grpSpPr>
        <p:sp>
          <p:nvSpPr>
            <p:cNvPr name="Freeform 3" id="3"/>
            <p:cNvSpPr/>
            <p:nvPr/>
          </p:nvSpPr>
          <p:spPr>
            <a:xfrm flipH="false" flipV="false" rot="0">
              <a:off x="0" y="0"/>
              <a:ext cx="24383492" cy="1005840"/>
            </a:xfrm>
            <a:custGeom>
              <a:avLst/>
              <a:gdLst/>
              <a:ahLst/>
              <a:cxnLst/>
              <a:rect r="r" b="b" t="t" l="l"/>
              <a:pathLst>
                <a:path h="1005840" w="24383492">
                  <a:moveTo>
                    <a:pt x="0" y="0"/>
                  </a:moveTo>
                  <a:lnTo>
                    <a:pt x="24383492" y="0"/>
                  </a:lnTo>
                  <a:lnTo>
                    <a:pt x="24383492" y="1005840"/>
                  </a:lnTo>
                  <a:lnTo>
                    <a:pt x="0" y="1005840"/>
                  </a:lnTo>
                  <a:close/>
                </a:path>
              </a:pathLst>
            </a:custGeom>
            <a:solidFill>
              <a:srgbClr val="000000"/>
            </a:solidFill>
          </p:spPr>
        </p:sp>
      </p:grpSp>
      <p:sp>
        <p:nvSpPr>
          <p:cNvPr name="TextBox 4" id="4"/>
          <p:cNvSpPr txBox="true"/>
          <p:nvPr/>
        </p:nvSpPr>
        <p:spPr>
          <a:xfrm rot="0">
            <a:off x="365760" y="-59055"/>
            <a:ext cx="16275780" cy="1727295"/>
          </a:xfrm>
          <a:prstGeom prst="rect">
            <a:avLst/>
          </a:prstGeom>
        </p:spPr>
        <p:txBody>
          <a:bodyPr anchor="t" rtlCol="false" tIns="0" lIns="0" bIns="0" rIns="0">
            <a:spAutoFit/>
          </a:bodyPr>
          <a:lstStyle/>
          <a:p>
            <a:pPr algn="ctr">
              <a:lnSpc>
                <a:spcPts val="6480"/>
              </a:lnSpc>
            </a:pPr>
            <a:r>
              <a:rPr lang="en-US" b="true" sz="5400" spc="-1">
                <a:solidFill>
                  <a:srgbClr val="000000"/>
                </a:solidFill>
                <a:latin typeface="Times New Roman Bold"/>
                <a:ea typeface="Times New Roman Bold"/>
                <a:cs typeface="Times New Roman Bold"/>
                <a:sym typeface="Times New Roman Bold"/>
              </a:rPr>
              <a:t>Methodology used</a:t>
            </a:r>
          </a:p>
        </p:txBody>
      </p:sp>
      <p:sp>
        <p:nvSpPr>
          <p:cNvPr name="Freeform 5" id="5" descr="A light bulb with binary code and text  Description automatically generated"/>
          <p:cNvSpPr/>
          <p:nvPr/>
        </p:nvSpPr>
        <p:spPr>
          <a:xfrm flipH="false" flipV="false" rot="0">
            <a:off x="15941631" y="-35100"/>
            <a:ext cx="2346009" cy="1319345"/>
          </a:xfrm>
          <a:custGeom>
            <a:avLst/>
            <a:gdLst/>
            <a:ahLst/>
            <a:cxnLst/>
            <a:rect r="r" b="b" t="t" l="l"/>
            <a:pathLst>
              <a:path h="1319345" w="2346009">
                <a:moveTo>
                  <a:pt x="0" y="0"/>
                </a:moveTo>
                <a:lnTo>
                  <a:pt x="2346009" y="0"/>
                </a:lnTo>
                <a:lnTo>
                  <a:pt x="2346009" y="1319345"/>
                </a:lnTo>
                <a:lnTo>
                  <a:pt x="0" y="1319345"/>
                </a:lnTo>
                <a:lnTo>
                  <a:pt x="0" y="0"/>
                </a:lnTo>
                <a:close/>
              </a:path>
            </a:pathLst>
          </a:custGeom>
          <a:blipFill>
            <a:blip r:embed="rId2"/>
            <a:stretch>
              <a:fillRect l="0" t="-10" r="0" b="-10"/>
            </a:stretch>
          </a:blipFill>
        </p:spPr>
      </p:sp>
      <p:sp>
        <p:nvSpPr>
          <p:cNvPr name="TextBox 6" id="6"/>
          <p:cNvSpPr txBox="true"/>
          <p:nvPr/>
        </p:nvSpPr>
        <p:spPr>
          <a:xfrm rot="0">
            <a:off x="458372" y="799830"/>
            <a:ext cx="8387698" cy="3933825"/>
          </a:xfrm>
          <a:prstGeom prst="rect">
            <a:avLst/>
          </a:prstGeom>
        </p:spPr>
        <p:txBody>
          <a:bodyPr anchor="t" rtlCol="false" tIns="0" lIns="0" bIns="0" rIns="0">
            <a:spAutoFit/>
          </a:bodyPr>
          <a:lstStyle/>
          <a:p>
            <a:pPr algn="l">
              <a:lnSpc>
                <a:spcPts val="2823"/>
              </a:lnSpc>
            </a:pPr>
            <a:r>
              <a:rPr lang="en-US" sz="2352" b="true">
                <a:solidFill>
                  <a:srgbClr val="000000"/>
                </a:solidFill>
                <a:latin typeface="Times New Roman Bold"/>
                <a:ea typeface="Times New Roman Bold"/>
                <a:cs typeface="Times New Roman Bold"/>
                <a:sym typeface="Times New Roman Bold"/>
              </a:rPr>
              <a:t>Step 1: Data Collection and Preprocessing</a:t>
            </a:r>
          </a:p>
          <a:p>
            <a:pPr algn="l">
              <a:lnSpc>
                <a:spcPts val="2823"/>
              </a:lnSpc>
            </a:pPr>
          </a:p>
          <a:p>
            <a:pPr algn="l">
              <a:lnSpc>
                <a:spcPts val="2823"/>
              </a:lnSpc>
            </a:pPr>
            <a:r>
              <a:rPr lang="en-US" sz="2352" b="true">
                <a:solidFill>
                  <a:srgbClr val="000000"/>
                </a:solidFill>
                <a:latin typeface="Times New Roman Bold"/>
                <a:ea typeface="Times New Roman Bold"/>
                <a:cs typeface="Times New Roman Bold"/>
                <a:sym typeface="Times New Roman Bold"/>
              </a:rPr>
              <a:t>Healthcare data, including patient histories, medical images, lab results, and clinical notes, is gathered from various sources. Textual data is cleaned, tokenized, and normalized for LLM compatibility, while image data is enhanced using preprocessing techniques like segmentation and noise reduction. APIs and web scrapers fetch real-time medical guidelines and research updates. A PostgreSQL database stores structured and unstructured data securely, supporting efficient querying and retrieval.</a:t>
            </a:r>
          </a:p>
          <a:p>
            <a:pPr algn="l">
              <a:lnSpc>
                <a:spcPts val="2823"/>
              </a:lnSpc>
              <a:spcBef>
                <a:spcPct val="0"/>
              </a:spcBef>
            </a:pPr>
          </a:p>
        </p:txBody>
      </p:sp>
      <p:sp>
        <p:nvSpPr>
          <p:cNvPr name="AutoShape 7" id="7"/>
          <p:cNvSpPr/>
          <p:nvPr/>
        </p:nvSpPr>
        <p:spPr>
          <a:xfrm>
            <a:off x="458372" y="4909926"/>
            <a:ext cx="17371255" cy="19050"/>
          </a:xfrm>
          <a:prstGeom prst="line">
            <a:avLst/>
          </a:prstGeom>
          <a:ln cap="flat" w="38100">
            <a:solidFill>
              <a:srgbClr val="000000"/>
            </a:solidFill>
            <a:prstDash val="solid"/>
            <a:headEnd type="none" len="sm" w="sm"/>
            <a:tailEnd type="none" len="sm" w="sm"/>
          </a:ln>
        </p:spPr>
      </p:sp>
      <p:sp>
        <p:nvSpPr>
          <p:cNvPr name="AutoShape 8" id="8"/>
          <p:cNvSpPr/>
          <p:nvPr/>
        </p:nvSpPr>
        <p:spPr>
          <a:xfrm flipV="true">
            <a:off x="8846070" y="1136970"/>
            <a:ext cx="19050" cy="7805225"/>
          </a:xfrm>
          <a:prstGeom prst="line">
            <a:avLst/>
          </a:prstGeom>
          <a:ln cap="flat" w="38100">
            <a:solidFill>
              <a:srgbClr val="000000"/>
            </a:solidFill>
            <a:prstDash val="solid"/>
            <a:headEnd type="none" len="sm" w="sm"/>
            <a:tailEnd type="none" len="sm" w="sm"/>
          </a:ln>
        </p:spPr>
      </p:sp>
      <p:sp>
        <p:nvSpPr>
          <p:cNvPr name="TextBox 9" id="9"/>
          <p:cNvSpPr txBox="true"/>
          <p:nvPr/>
        </p:nvSpPr>
        <p:spPr>
          <a:xfrm rot="0">
            <a:off x="13197780" y="9655890"/>
            <a:ext cx="4083660" cy="285750"/>
          </a:xfrm>
          <a:prstGeom prst="rect">
            <a:avLst/>
          </a:prstGeom>
        </p:spPr>
        <p:txBody>
          <a:bodyPr anchor="t" rtlCol="false" tIns="0" lIns="0" bIns="0" rIns="0">
            <a:spAutoFit/>
          </a:bodyPr>
          <a:lstStyle/>
          <a:p>
            <a:pPr algn="r">
              <a:lnSpc>
                <a:spcPts val="2160"/>
              </a:lnSpc>
            </a:pPr>
            <a:r>
              <a:rPr lang="en-US" b="true" sz="1800" spc="-1">
                <a:solidFill>
                  <a:srgbClr val="FFFFFF"/>
                </a:solidFill>
                <a:latin typeface="Arimo Bold"/>
                <a:ea typeface="Arimo Bold"/>
                <a:cs typeface="Arimo Bold"/>
                <a:sym typeface="Arimo Bold"/>
              </a:rPr>
              <a:t>03</a:t>
            </a:r>
          </a:p>
        </p:txBody>
      </p:sp>
      <p:sp>
        <p:nvSpPr>
          <p:cNvPr name="TextBox 10" id="10"/>
          <p:cNvSpPr txBox="true"/>
          <p:nvPr/>
        </p:nvSpPr>
        <p:spPr>
          <a:xfrm rot="0">
            <a:off x="7063920" y="9655890"/>
            <a:ext cx="4622580" cy="285750"/>
          </a:xfrm>
          <a:prstGeom prst="rect">
            <a:avLst/>
          </a:prstGeom>
        </p:spPr>
        <p:txBody>
          <a:bodyPr anchor="t" rtlCol="false" tIns="0" lIns="0" bIns="0" rIns="0">
            <a:spAutoFit/>
          </a:bodyPr>
          <a:lstStyle/>
          <a:p>
            <a:pPr algn="ctr">
              <a:lnSpc>
                <a:spcPts val="2160"/>
              </a:lnSpc>
            </a:pPr>
            <a:r>
              <a:rPr lang="en-US" sz="1800" spc="-1">
                <a:solidFill>
                  <a:srgbClr val="FFFFFF"/>
                </a:solidFill>
                <a:latin typeface="Arimo"/>
                <a:ea typeface="Arimo"/>
                <a:cs typeface="Arimo"/>
                <a:sym typeface="Arimo"/>
              </a:rPr>
              <a:t>Idea submission</a:t>
            </a:r>
          </a:p>
        </p:txBody>
      </p:sp>
      <p:sp>
        <p:nvSpPr>
          <p:cNvPr name="TextBox 11" id="11"/>
          <p:cNvSpPr txBox="true"/>
          <p:nvPr/>
        </p:nvSpPr>
        <p:spPr>
          <a:xfrm rot="0">
            <a:off x="458372" y="5227595"/>
            <a:ext cx="8137890" cy="2345886"/>
          </a:xfrm>
          <a:prstGeom prst="rect">
            <a:avLst/>
          </a:prstGeom>
        </p:spPr>
        <p:txBody>
          <a:bodyPr anchor="t" rtlCol="false" tIns="0" lIns="0" bIns="0" rIns="0">
            <a:spAutoFit/>
          </a:bodyPr>
          <a:lstStyle/>
          <a:p>
            <a:pPr algn="l">
              <a:lnSpc>
                <a:spcPts val="2044"/>
              </a:lnSpc>
            </a:pPr>
            <a:r>
              <a:rPr lang="en-US" sz="1703">
                <a:solidFill>
                  <a:srgbClr val="000000"/>
                </a:solidFill>
                <a:latin typeface="Times New Roman"/>
                <a:ea typeface="Times New Roman"/>
                <a:cs typeface="Times New Roman"/>
                <a:sym typeface="Times New Roman"/>
              </a:rPr>
              <a:t>Step 2: Multimodal AI Analysis and Ensembling</a:t>
            </a:r>
          </a:p>
          <a:p>
            <a:pPr algn="l">
              <a:lnSpc>
                <a:spcPts val="2044"/>
              </a:lnSpc>
            </a:pPr>
          </a:p>
          <a:p>
            <a:pPr algn="l">
              <a:lnSpc>
                <a:spcPts val="2044"/>
              </a:lnSpc>
            </a:pPr>
            <a:r>
              <a:rPr lang="en-US" sz="1703">
                <a:solidFill>
                  <a:srgbClr val="000000"/>
                </a:solidFill>
                <a:latin typeface="Times New Roman"/>
                <a:ea typeface="Times New Roman"/>
                <a:cs typeface="Times New Roman"/>
                <a:sym typeface="Times New Roman"/>
              </a:rPr>
              <a:t>Fine-tuned LLMs analyze textual data using Retrieval-Augmented Generation (RAG) for context extraction. Deep learning models (e.g., CNNs, Vision Transformers) process medical images to identify abnormalities. Ensembling techniques like stacking and boosting combine predictions from multiple models, improving accuracy and robustness. Outputs from both text and image analyses are merged using attention-based mechanisms to deliver unified insights.</a:t>
            </a:r>
          </a:p>
          <a:p>
            <a:pPr algn="l">
              <a:lnSpc>
                <a:spcPts val="2044"/>
              </a:lnSpc>
              <a:spcBef>
                <a:spcPct val="0"/>
              </a:spcBef>
            </a:pPr>
          </a:p>
        </p:txBody>
      </p:sp>
      <p:sp>
        <p:nvSpPr>
          <p:cNvPr name="TextBox 12" id="12"/>
          <p:cNvSpPr txBox="true"/>
          <p:nvPr/>
        </p:nvSpPr>
        <p:spPr>
          <a:xfrm rot="0">
            <a:off x="9143820" y="1592135"/>
            <a:ext cx="8535436" cy="2943225"/>
          </a:xfrm>
          <a:prstGeom prst="rect">
            <a:avLst/>
          </a:prstGeom>
        </p:spPr>
        <p:txBody>
          <a:bodyPr anchor="t" rtlCol="false" tIns="0" lIns="0" bIns="0" rIns="0">
            <a:spAutoFit/>
          </a:bodyPr>
          <a:lstStyle/>
          <a:p>
            <a:pPr algn="l">
              <a:lnSpc>
                <a:spcPts val="2885"/>
              </a:lnSpc>
              <a:spcBef>
                <a:spcPct val="0"/>
              </a:spcBef>
            </a:pPr>
            <a:r>
              <a:rPr lang="en-US" sz="2404">
                <a:solidFill>
                  <a:srgbClr val="000000"/>
                </a:solidFill>
                <a:latin typeface="Times New Roman"/>
                <a:ea typeface="Times New Roman"/>
                <a:cs typeface="Times New Roman"/>
                <a:sym typeface="Times New Roman"/>
              </a:rPr>
              <a:t>Step 3: Privacy, Scalability, and Medical History Management</a:t>
            </a:r>
          </a:p>
          <a:p>
            <a:pPr algn="l">
              <a:lnSpc>
                <a:spcPts val="2885"/>
              </a:lnSpc>
              <a:spcBef>
                <a:spcPct val="0"/>
              </a:spcBef>
            </a:pPr>
          </a:p>
          <a:p>
            <a:pPr algn="l">
              <a:lnSpc>
                <a:spcPts val="2885"/>
              </a:lnSpc>
              <a:spcBef>
                <a:spcPct val="0"/>
              </a:spcBef>
            </a:pPr>
            <a:r>
              <a:rPr lang="en-US" sz="2404">
                <a:solidFill>
                  <a:srgbClr val="000000"/>
                </a:solidFill>
                <a:latin typeface="Times New Roman"/>
                <a:ea typeface="Times New Roman"/>
                <a:cs typeface="Times New Roman"/>
                <a:sym typeface="Times New Roman"/>
              </a:rPr>
              <a:t>Data privacy is ensured through federated learning, training models locally without transferring raw data. Scalable cloud infrastructure and containerization with Dockerfacilitate seamless deployment and scaling. A medical history management module tracks patient data, enabling longitudinal analysis and personalized healthcare recommendations.</a:t>
            </a:r>
          </a:p>
        </p:txBody>
      </p:sp>
      <p:sp>
        <p:nvSpPr>
          <p:cNvPr name="TextBox 13" id="13"/>
          <p:cNvSpPr txBox="true"/>
          <p:nvPr/>
        </p:nvSpPr>
        <p:spPr>
          <a:xfrm rot="0">
            <a:off x="9375210" y="5309598"/>
            <a:ext cx="7927322" cy="3632597"/>
          </a:xfrm>
          <a:prstGeom prst="rect">
            <a:avLst/>
          </a:prstGeom>
        </p:spPr>
        <p:txBody>
          <a:bodyPr anchor="t" rtlCol="false" tIns="0" lIns="0" bIns="0" rIns="0">
            <a:spAutoFit/>
          </a:bodyPr>
          <a:lstStyle/>
          <a:p>
            <a:pPr algn="l">
              <a:lnSpc>
                <a:spcPts val="2388"/>
              </a:lnSpc>
              <a:spcBef>
                <a:spcPct val="0"/>
              </a:spcBef>
            </a:pPr>
            <a:r>
              <a:rPr lang="en-US" sz="1990">
                <a:solidFill>
                  <a:srgbClr val="000000"/>
                </a:solidFill>
                <a:latin typeface="Times New Roman"/>
                <a:ea typeface="Times New Roman"/>
                <a:cs typeface="Times New Roman"/>
                <a:sym typeface="Times New Roman"/>
              </a:rPr>
              <a:t>Step 4: Explainability, User Interaction, and Support</a:t>
            </a:r>
          </a:p>
          <a:p>
            <a:pPr algn="l">
              <a:lnSpc>
                <a:spcPts val="2388"/>
              </a:lnSpc>
              <a:spcBef>
                <a:spcPct val="0"/>
              </a:spcBef>
            </a:pPr>
          </a:p>
          <a:p>
            <a:pPr algn="l">
              <a:lnSpc>
                <a:spcPts val="2388"/>
              </a:lnSpc>
              <a:spcBef>
                <a:spcPct val="0"/>
              </a:spcBef>
            </a:pPr>
            <a:r>
              <a:rPr lang="en-US" sz="1990">
                <a:solidFill>
                  <a:srgbClr val="000000"/>
                </a:solidFill>
                <a:latin typeface="Times New Roman"/>
                <a:ea typeface="Times New Roman"/>
                <a:cs typeface="Times New Roman"/>
                <a:sym typeface="Times New Roman"/>
              </a:rPr>
              <a:t>AI outputs are made interpretable using Grad-CAM for image visualizations and SHAP/LIME for text insights. The system includes a medical support chatbot, powered by fine-tuned LLMs, to assist professionals and patients with queries. An intuitive user interface ensures accessible interaction, boosting trust and improving decision-making.</a:t>
            </a:r>
          </a:p>
          <a:p>
            <a:pPr algn="l">
              <a:lnSpc>
                <a:spcPts val="2388"/>
              </a:lnSpc>
              <a:spcBef>
                <a:spcPct val="0"/>
              </a:spcBef>
            </a:pPr>
          </a:p>
          <a:p>
            <a:pPr algn="l">
              <a:lnSpc>
                <a:spcPts val="2388"/>
              </a:lnSpc>
              <a:spcBef>
                <a:spcPct val="0"/>
              </a:spcBef>
            </a:pPr>
            <a:r>
              <a:rPr lang="en-US" sz="1990">
                <a:solidFill>
                  <a:srgbClr val="000000"/>
                </a:solidFill>
                <a:latin typeface="Times New Roman"/>
                <a:ea typeface="Times New Roman"/>
                <a:cs typeface="Times New Roman"/>
                <a:sym typeface="Times New Roman"/>
              </a:rPr>
              <a:t>This comprehensive methodology ensures secure, scalable, and accurate healthcare analysis, integrating advanced AI tools and user-centric features.</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532080"/>
            <a:ext cx="18287640" cy="754380"/>
            <a:chOff x="0" y="0"/>
            <a:chExt cx="24383520" cy="1005840"/>
          </a:xfrm>
        </p:grpSpPr>
        <p:sp>
          <p:nvSpPr>
            <p:cNvPr name="Freeform 3" id="3"/>
            <p:cNvSpPr/>
            <p:nvPr/>
          </p:nvSpPr>
          <p:spPr>
            <a:xfrm flipH="false" flipV="false" rot="0">
              <a:off x="0" y="0"/>
              <a:ext cx="24383492" cy="1005840"/>
            </a:xfrm>
            <a:custGeom>
              <a:avLst/>
              <a:gdLst/>
              <a:ahLst/>
              <a:cxnLst/>
              <a:rect r="r" b="b" t="t" l="l"/>
              <a:pathLst>
                <a:path h="1005840" w="24383492">
                  <a:moveTo>
                    <a:pt x="0" y="0"/>
                  </a:moveTo>
                  <a:lnTo>
                    <a:pt x="24383492" y="0"/>
                  </a:lnTo>
                  <a:lnTo>
                    <a:pt x="24383492" y="1005840"/>
                  </a:lnTo>
                  <a:lnTo>
                    <a:pt x="0" y="1005840"/>
                  </a:lnTo>
                  <a:close/>
                </a:path>
              </a:pathLst>
            </a:custGeom>
            <a:solidFill>
              <a:srgbClr val="000000"/>
            </a:solidFill>
          </p:spPr>
        </p:sp>
      </p:grpSp>
      <p:sp>
        <p:nvSpPr>
          <p:cNvPr name="TextBox 4" id="4"/>
          <p:cNvSpPr txBox="true"/>
          <p:nvPr/>
        </p:nvSpPr>
        <p:spPr>
          <a:xfrm rot="0">
            <a:off x="855376" y="474527"/>
            <a:ext cx="16275780" cy="923925"/>
          </a:xfrm>
          <a:prstGeom prst="rect">
            <a:avLst/>
          </a:prstGeom>
        </p:spPr>
        <p:txBody>
          <a:bodyPr anchor="t" rtlCol="false" tIns="0" lIns="0" bIns="0" rIns="0">
            <a:spAutoFit/>
          </a:bodyPr>
          <a:lstStyle/>
          <a:p>
            <a:pPr algn="ctr">
              <a:lnSpc>
                <a:spcPts val="6480"/>
              </a:lnSpc>
            </a:pPr>
            <a:r>
              <a:rPr lang="en-US" b="true" sz="5400" spc="-1">
                <a:solidFill>
                  <a:srgbClr val="000000"/>
                </a:solidFill>
                <a:latin typeface="Times New Roman Bold"/>
                <a:ea typeface="Times New Roman Bold"/>
                <a:cs typeface="Times New Roman Bold"/>
                <a:sym typeface="Times New Roman Bold"/>
              </a:rPr>
              <a:t>Solution Concept and Feasibility</a:t>
            </a:r>
          </a:p>
        </p:txBody>
      </p:sp>
      <p:sp>
        <p:nvSpPr>
          <p:cNvPr name="Freeform 5" id="5" descr="A light bulb with binary code and text  Description automatically generated"/>
          <p:cNvSpPr/>
          <p:nvPr/>
        </p:nvSpPr>
        <p:spPr>
          <a:xfrm flipH="false" flipV="false" rot="0">
            <a:off x="15258826" y="-35100"/>
            <a:ext cx="3028814" cy="1703340"/>
          </a:xfrm>
          <a:custGeom>
            <a:avLst/>
            <a:gdLst/>
            <a:ahLst/>
            <a:cxnLst/>
            <a:rect r="r" b="b" t="t" l="l"/>
            <a:pathLst>
              <a:path h="1703340" w="3028814">
                <a:moveTo>
                  <a:pt x="0" y="0"/>
                </a:moveTo>
                <a:lnTo>
                  <a:pt x="3028814" y="0"/>
                </a:lnTo>
                <a:lnTo>
                  <a:pt x="3028814" y="1703340"/>
                </a:lnTo>
                <a:lnTo>
                  <a:pt x="0" y="1703340"/>
                </a:lnTo>
                <a:lnTo>
                  <a:pt x="0" y="0"/>
                </a:lnTo>
                <a:close/>
              </a:path>
            </a:pathLst>
          </a:custGeom>
          <a:blipFill>
            <a:blip r:embed="rId2"/>
            <a:stretch>
              <a:fillRect l="0" t="-10" r="0" b="-10"/>
            </a:stretch>
          </a:blipFill>
        </p:spPr>
      </p:sp>
      <p:grpSp>
        <p:nvGrpSpPr>
          <p:cNvPr name="Group 6" id="6"/>
          <p:cNvGrpSpPr/>
          <p:nvPr/>
        </p:nvGrpSpPr>
        <p:grpSpPr>
          <a:xfrm rot="0">
            <a:off x="746727" y="2303327"/>
            <a:ext cx="7585485" cy="839483"/>
            <a:chOff x="0" y="0"/>
            <a:chExt cx="1997823" cy="221098"/>
          </a:xfrm>
        </p:grpSpPr>
        <p:sp>
          <p:nvSpPr>
            <p:cNvPr name="Freeform 7" id="7"/>
            <p:cNvSpPr/>
            <p:nvPr/>
          </p:nvSpPr>
          <p:spPr>
            <a:xfrm flipH="false" flipV="false" rot="0">
              <a:off x="0" y="0"/>
              <a:ext cx="1997823" cy="221098"/>
            </a:xfrm>
            <a:custGeom>
              <a:avLst/>
              <a:gdLst/>
              <a:ahLst/>
              <a:cxnLst/>
              <a:rect r="r" b="b" t="t" l="l"/>
              <a:pathLst>
                <a:path h="221098" w="1997823">
                  <a:moveTo>
                    <a:pt x="0" y="0"/>
                  </a:moveTo>
                  <a:lnTo>
                    <a:pt x="1997823" y="0"/>
                  </a:lnTo>
                  <a:lnTo>
                    <a:pt x="1997823" y="221098"/>
                  </a:lnTo>
                  <a:lnTo>
                    <a:pt x="0" y="221098"/>
                  </a:lnTo>
                  <a:close/>
                </a:path>
              </a:pathLst>
            </a:custGeom>
            <a:solidFill>
              <a:srgbClr val="1F497D"/>
            </a:solidFill>
          </p:spPr>
        </p:sp>
        <p:sp>
          <p:nvSpPr>
            <p:cNvPr name="TextBox 8" id="8"/>
            <p:cNvSpPr txBox="true"/>
            <p:nvPr/>
          </p:nvSpPr>
          <p:spPr>
            <a:xfrm>
              <a:off x="0" y="-47625"/>
              <a:ext cx="1997823" cy="268723"/>
            </a:xfrm>
            <a:prstGeom prst="rect">
              <a:avLst/>
            </a:prstGeom>
          </p:spPr>
          <p:txBody>
            <a:bodyPr anchor="ctr" rtlCol="false" tIns="50800" lIns="50800" bIns="50800" rIns="50800"/>
            <a:lstStyle/>
            <a:p>
              <a:pPr algn="ctr">
                <a:lnSpc>
                  <a:spcPts val="2885"/>
                </a:lnSpc>
              </a:pPr>
            </a:p>
          </p:txBody>
        </p:sp>
      </p:grpSp>
      <p:sp>
        <p:nvSpPr>
          <p:cNvPr name="TextBox 9" id="9"/>
          <p:cNvSpPr txBox="true"/>
          <p:nvPr/>
        </p:nvSpPr>
        <p:spPr>
          <a:xfrm rot="0">
            <a:off x="709039" y="2968980"/>
            <a:ext cx="7917413" cy="2276475"/>
          </a:xfrm>
          <a:prstGeom prst="rect">
            <a:avLst/>
          </a:prstGeom>
        </p:spPr>
        <p:txBody>
          <a:bodyPr anchor="t" rtlCol="false" tIns="0" lIns="0" bIns="0" rIns="0">
            <a:spAutoFit/>
          </a:bodyPr>
          <a:lstStyle/>
          <a:p>
            <a:pPr algn="l">
              <a:lnSpc>
                <a:spcPts val="2996"/>
              </a:lnSpc>
            </a:pPr>
          </a:p>
          <a:p>
            <a:pPr algn="l" marL="451845" indent="-225923" lvl="1">
              <a:lnSpc>
                <a:spcPts val="2996"/>
              </a:lnSpc>
              <a:buFont typeface="Arial"/>
              <a:buChar char="•"/>
            </a:pPr>
            <a:r>
              <a:rPr lang="en-US" sz="2496">
                <a:solidFill>
                  <a:srgbClr val="1F497D"/>
                </a:solidFill>
                <a:latin typeface="Times New Roman"/>
                <a:ea typeface="Times New Roman"/>
                <a:cs typeface="Times New Roman"/>
                <a:sym typeface="Times New Roman"/>
              </a:rPr>
              <a:t>Integration: Fits existing hospital IT.</a:t>
            </a:r>
          </a:p>
          <a:p>
            <a:pPr algn="l" marL="451845" indent="-225923" lvl="1">
              <a:lnSpc>
                <a:spcPts val="2996"/>
              </a:lnSpc>
              <a:buFont typeface="Arial"/>
              <a:buChar char="•"/>
            </a:pPr>
            <a:r>
              <a:rPr lang="en-US" sz="2496">
                <a:solidFill>
                  <a:srgbClr val="1F497D"/>
                </a:solidFill>
                <a:latin typeface="Times New Roman"/>
                <a:ea typeface="Times New Roman"/>
                <a:cs typeface="Times New Roman"/>
                <a:sym typeface="Times New Roman"/>
              </a:rPr>
              <a:t>Performance: High accuracy in healthcare data analysis.</a:t>
            </a:r>
          </a:p>
          <a:p>
            <a:pPr algn="l" marL="451845" indent="-225923" lvl="1">
              <a:lnSpc>
                <a:spcPts val="2996"/>
              </a:lnSpc>
              <a:buFont typeface="Arial"/>
              <a:buChar char="•"/>
            </a:pPr>
            <a:r>
              <a:rPr lang="en-US" sz="2496">
                <a:solidFill>
                  <a:srgbClr val="1F497D"/>
                </a:solidFill>
                <a:latin typeface="Times New Roman"/>
                <a:ea typeface="Times New Roman"/>
                <a:cs typeface="Times New Roman"/>
                <a:sym typeface="Times New Roman"/>
              </a:rPr>
              <a:t>Scalability: Cloud handles large, real-time data.</a:t>
            </a:r>
          </a:p>
          <a:p>
            <a:pPr algn="l" marL="452126" indent="-226063" lvl="1">
              <a:lnSpc>
                <a:spcPts val="2996"/>
              </a:lnSpc>
            </a:pPr>
          </a:p>
        </p:txBody>
      </p:sp>
      <p:sp>
        <p:nvSpPr>
          <p:cNvPr name="TextBox 10" id="10"/>
          <p:cNvSpPr txBox="true"/>
          <p:nvPr/>
        </p:nvSpPr>
        <p:spPr>
          <a:xfrm rot="0">
            <a:off x="13197780" y="9655890"/>
            <a:ext cx="4083660" cy="285750"/>
          </a:xfrm>
          <a:prstGeom prst="rect">
            <a:avLst/>
          </a:prstGeom>
        </p:spPr>
        <p:txBody>
          <a:bodyPr anchor="t" rtlCol="false" tIns="0" lIns="0" bIns="0" rIns="0">
            <a:spAutoFit/>
          </a:bodyPr>
          <a:lstStyle/>
          <a:p>
            <a:pPr algn="r">
              <a:lnSpc>
                <a:spcPts val="2160"/>
              </a:lnSpc>
            </a:pPr>
            <a:r>
              <a:rPr lang="en-US" b="true" sz="1800" spc="-1">
                <a:solidFill>
                  <a:srgbClr val="FFFFFF"/>
                </a:solidFill>
                <a:latin typeface="Arimo Bold"/>
                <a:ea typeface="Arimo Bold"/>
                <a:cs typeface="Arimo Bold"/>
                <a:sym typeface="Arimo Bold"/>
              </a:rPr>
              <a:t>04</a:t>
            </a:r>
          </a:p>
        </p:txBody>
      </p:sp>
      <p:sp>
        <p:nvSpPr>
          <p:cNvPr name="TextBox 11" id="11"/>
          <p:cNvSpPr txBox="true"/>
          <p:nvPr/>
        </p:nvSpPr>
        <p:spPr>
          <a:xfrm rot="0">
            <a:off x="7063920" y="9655890"/>
            <a:ext cx="4622580" cy="285750"/>
          </a:xfrm>
          <a:prstGeom prst="rect">
            <a:avLst/>
          </a:prstGeom>
        </p:spPr>
        <p:txBody>
          <a:bodyPr anchor="t" rtlCol="false" tIns="0" lIns="0" bIns="0" rIns="0">
            <a:spAutoFit/>
          </a:bodyPr>
          <a:lstStyle/>
          <a:p>
            <a:pPr algn="ctr">
              <a:lnSpc>
                <a:spcPts val="2160"/>
              </a:lnSpc>
            </a:pPr>
            <a:r>
              <a:rPr lang="en-US" sz="1800" spc="-1">
                <a:solidFill>
                  <a:srgbClr val="FFFFFF"/>
                </a:solidFill>
                <a:latin typeface="Arimo"/>
                <a:ea typeface="Arimo"/>
                <a:cs typeface="Arimo"/>
                <a:sym typeface="Arimo"/>
              </a:rPr>
              <a:t>Idea submission</a:t>
            </a:r>
          </a:p>
        </p:txBody>
      </p:sp>
      <p:sp>
        <p:nvSpPr>
          <p:cNvPr name="TextBox 12" id="12"/>
          <p:cNvSpPr txBox="true"/>
          <p:nvPr/>
        </p:nvSpPr>
        <p:spPr>
          <a:xfrm rot="0">
            <a:off x="709039" y="6322825"/>
            <a:ext cx="7341562" cy="2009775"/>
          </a:xfrm>
          <a:prstGeom prst="rect">
            <a:avLst/>
          </a:prstGeom>
        </p:spPr>
        <p:txBody>
          <a:bodyPr anchor="t" rtlCol="false" tIns="0" lIns="0" bIns="0" rIns="0">
            <a:spAutoFit/>
          </a:bodyPr>
          <a:lstStyle/>
          <a:p>
            <a:pPr algn="l" marL="472273" indent="-236136" lvl="1">
              <a:lnSpc>
                <a:spcPts val="3131"/>
              </a:lnSpc>
              <a:buFont typeface="Arial"/>
              <a:buChar char="•"/>
            </a:pPr>
            <a:r>
              <a:rPr lang="en-US" sz="2609">
                <a:solidFill>
                  <a:srgbClr val="1F497D"/>
                </a:solidFill>
                <a:latin typeface="Times New Roman"/>
                <a:ea typeface="Times New Roman"/>
                <a:cs typeface="Times New Roman"/>
                <a:sym typeface="Times New Roman"/>
              </a:rPr>
              <a:t>Interface: Simple, minimal training.</a:t>
            </a:r>
          </a:p>
          <a:p>
            <a:pPr algn="l" marL="472273" indent="-236136" lvl="1">
              <a:lnSpc>
                <a:spcPts val="3131"/>
              </a:lnSpc>
              <a:buFont typeface="Arial"/>
              <a:buChar char="•"/>
            </a:pPr>
            <a:r>
              <a:rPr lang="en-US" sz="2609">
                <a:solidFill>
                  <a:srgbClr val="1F497D"/>
                </a:solidFill>
                <a:latin typeface="Times New Roman"/>
                <a:ea typeface="Times New Roman"/>
                <a:cs typeface="Times New Roman"/>
                <a:sym typeface="Times New Roman"/>
              </a:rPr>
              <a:t>Compliance: Meets HIPAA/GDPR(For Data Security).</a:t>
            </a:r>
          </a:p>
          <a:p>
            <a:pPr algn="l" marL="472273" indent="-236136" lvl="1">
              <a:lnSpc>
                <a:spcPts val="3131"/>
              </a:lnSpc>
              <a:buFont typeface="Arial"/>
              <a:buChar char="•"/>
            </a:pPr>
            <a:r>
              <a:rPr lang="en-US" sz="2609">
                <a:solidFill>
                  <a:srgbClr val="1F497D"/>
                </a:solidFill>
                <a:latin typeface="Times New Roman"/>
                <a:ea typeface="Times New Roman"/>
                <a:cs typeface="Times New Roman"/>
                <a:sym typeface="Times New Roman"/>
              </a:rPr>
              <a:t>Maintenance: Auto-monitoring &amp; update</a:t>
            </a:r>
          </a:p>
          <a:p>
            <a:pPr algn="l" marL="472566" indent="-236283" lvl="1">
              <a:lnSpc>
                <a:spcPts val="3131"/>
              </a:lnSpc>
            </a:pPr>
          </a:p>
        </p:txBody>
      </p:sp>
      <p:sp>
        <p:nvSpPr>
          <p:cNvPr name="TextBox 13" id="13"/>
          <p:cNvSpPr txBox="true"/>
          <p:nvPr/>
        </p:nvSpPr>
        <p:spPr>
          <a:xfrm rot="0">
            <a:off x="8415255" y="2959455"/>
            <a:ext cx="6571123" cy="1619250"/>
          </a:xfrm>
          <a:prstGeom prst="rect">
            <a:avLst/>
          </a:prstGeom>
        </p:spPr>
        <p:txBody>
          <a:bodyPr anchor="t" rtlCol="false" tIns="0" lIns="0" bIns="0" rIns="0">
            <a:spAutoFit/>
          </a:bodyPr>
          <a:lstStyle/>
          <a:p>
            <a:pPr algn="l">
              <a:lnSpc>
                <a:spcPts val="3131"/>
              </a:lnSpc>
            </a:pPr>
          </a:p>
          <a:p>
            <a:pPr algn="l" marL="472273" indent="-236136" lvl="1">
              <a:lnSpc>
                <a:spcPts val="3131"/>
              </a:lnSpc>
              <a:buFont typeface="Arial"/>
              <a:buChar char="•"/>
            </a:pPr>
            <a:r>
              <a:rPr lang="en-US" sz="2609">
                <a:solidFill>
                  <a:srgbClr val="1F497D"/>
                </a:solidFill>
                <a:latin typeface="Times New Roman"/>
                <a:ea typeface="Times New Roman"/>
                <a:cs typeface="Times New Roman"/>
                <a:sym typeface="Times New Roman"/>
              </a:rPr>
              <a:t>Cost Savings: Cuts costs by 50%.</a:t>
            </a:r>
          </a:p>
          <a:p>
            <a:pPr algn="l" marL="472273" indent="-236136" lvl="1">
              <a:lnSpc>
                <a:spcPts val="3131"/>
              </a:lnSpc>
              <a:buFont typeface="Arial"/>
              <a:buChar char="•"/>
            </a:pPr>
            <a:r>
              <a:rPr lang="en-US" sz="2609">
                <a:solidFill>
                  <a:srgbClr val="1F497D"/>
                </a:solidFill>
                <a:latin typeface="Times New Roman"/>
                <a:ea typeface="Times New Roman"/>
                <a:cs typeface="Times New Roman"/>
                <a:sym typeface="Times New Roman"/>
              </a:rPr>
              <a:t>ROI: Faster, accurate workflows.</a:t>
            </a:r>
          </a:p>
          <a:p>
            <a:pPr algn="l" marL="472566" indent="-236283" lvl="1">
              <a:lnSpc>
                <a:spcPts val="3131"/>
              </a:lnSpc>
            </a:pPr>
          </a:p>
        </p:txBody>
      </p:sp>
      <p:sp>
        <p:nvSpPr>
          <p:cNvPr name="TextBox 14" id="14"/>
          <p:cNvSpPr txBox="true"/>
          <p:nvPr/>
        </p:nvSpPr>
        <p:spPr>
          <a:xfrm rot="0">
            <a:off x="8332213" y="5904728"/>
            <a:ext cx="9842518" cy="2581275"/>
          </a:xfrm>
          <a:prstGeom prst="rect">
            <a:avLst/>
          </a:prstGeom>
        </p:spPr>
        <p:txBody>
          <a:bodyPr anchor="t" rtlCol="false" tIns="0" lIns="0" bIns="0" rIns="0">
            <a:spAutoFit/>
          </a:bodyPr>
          <a:lstStyle/>
          <a:p>
            <a:pPr algn="l">
              <a:lnSpc>
                <a:spcPts val="3313"/>
              </a:lnSpc>
            </a:pPr>
          </a:p>
          <a:p>
            <a:pPr algn="l" marL="499653" indent="-249826" lvl="1">
              <a:lnSpc>
                <a:spcPts val="3313"/>
              </a:lnSpc>
              <a:buFont typeface="Arial"/>
              <a:buChar char="•"/>
            </a:pPr>
            <a:r>
              <a:rPr lang="en-US" sz="2760">
                <a:solidFill>
                  <a:srgbClr val="1F497D"/>
                </a:solidFill>
                <a:latin typeface="Times New Roman"/>
                <a:ea typeface="Times New Roman"/>
                <a:cs typeface="Times New Roman"/>
                <a:sym typeface="Times New Roman"/>
              </a:rPr>
              <a:t>Data Security: Federated learning &amp; encryption.</a:t>
            </a:r>
          </a:p>
          <a:p>
            <a:pPr algn="l" marL="499653" indent="-249826" lvl="1">
              <a:lnSpc>
                <a:spcPts val="3313"/>
              </a:lnSpc>
              <a:buFont typeface="Arial"/>
              <a:buChar char="•"/>
            </a:pPr>
            <a:r>
              <a:rPr lang="en-US" sz="2760">
                <a:solidFill>
                  <a:srgbClr val="1F497D"/>
                </a:solidFill>
                <a:latin typeface="Times New Roman"/>
                <a:ea typeface="Times New Roman"/>
                <a:cs typeface="Times New Roman"/>
                <a:sym typeface="Times New Roman"/>
              </a:rPr>
              <a:t>Model Accuracy: Use explainable AI (Grad-CAM, LIME).</a:t>
            </a:r>
          </a:p>
          <a:p>
            <a:pPr algn="l" marL="499653" indent="-249826" lvl="1">
              <a:lnSpc>
                <a:spcPts val="3313"/>
              </a:lnSpc>
              <a:buFont typeface="Arial"/>
              <a:buChar char="•"/>
            </a:pPr>
            <a:r>
              <a:rPr lang="en-US" sz="2760">
                <a:solidFill>
                  <a:srgbClr val="1F497D"/>
                </a:solidFill>
                <a:latin typeface="Times New Roman"/>
                <a:ea typeface="Times New Roman"/>
                <a:cs typeface="Times New Roman"/>
                <a:sym typeface="Times New Roman"/>
              </a:rPr>
              <a:t>Scalability: Auto-scaling cloud.</a:t>
            </a:r>
          </a:p>
          <a:p>
            <a:pPr algn="l" marL="499653" indent="-249826" lvl="1">
              <a:lnSpc>
                <a:spcPts val="3313"/>
              </a:lnSpc>
              <a:buFont typeface="Arial"/>
              <a:buChar char="•"/>
            </a:pPr>
            <a:r>
              <a:rPr lang="en-US" sz="2760">
                <a:solidFill>
                  <a:srgbClr val="1F497D"/>
                </a:solidFill>
                <a:latin typeface="Times New Roman"/>
                <a:ea typeface="Times New Roman"/>
                <a:cs typeface="Times New Roman"/>
                <a:sym typeface="Times New Roman"/>
              </a:rPr>
              <a:t>Cost: Optimize resources, use audits.</a:t>
            </a:r>
          </a:p>
          <a:p>
            <a:pPr algn="l" marL="499963" indent="-249982" lvl="1">
              <a:lnSpc>
                <a:spcPts val="3313"/>
              </a:lnSpc>
            </a:pPr>
          </a:p>
        </p:txBody>
      </p:sp>
      <p:grpSp>
        <p:nvGrpSpPr>
          <p:cNvPr name="Group 15" id="15"/>
          <p:cNvGrpSpPr/>
          <p:nvPr/>
        </p:nvGrpSpPr>
        <p:grpSpPr>
          <a:xfrm rot="0">
            <a:off x="8378809" y="2303327"/>
            <a:ext cx="9312444" cy="839483"/>
            <a:chOff x="0" y="0"/>
            <a:chExt cx="2452660" cy="221098"/>
          </a:xfrm>
        </p:grpSpPr>
        <p:sp>
          <p:nvSpPr>
            <p:cNvPr name="Freeform 16" id="16"/>
            <p:cNvSpPr/>
            <p:nvPr/>
          </p:nvSpPr>
          <p:spPr>
            <a:xfrm flipH="false" flipV="false" rot="0">
              <a:off x="0" y="0"/>
              <a:ext cx="2452660" cy="221098"/>
            </a:xfrm>
            <a:custGeom>
              <a:avLst/>
              <a:gdLst/>
              <a:ahLst/>
              <a:cxnLst/>
              <a:rect r="r" b="b" t="t" l="l"/>
              <a:pathLst>
                <a:path h="221098" w="2452660">
                  <a:moveTo>
                    <a:pt x="0" y="0"/>
                  </a:moveTo>
                  <a:lnTo>
                    <a:pt x="2452660" y="0"/>
                  </a:lnTo>
                  <a:lnTo>
                    <a:pt x="2452660" y="221098"/>
                  </a:lnTo>
                  <a:lnTo>
                    <a:pt x="0" y="221098"/>
                  </a:lnTo>
                  <a:close/>
                </a:path>
              </a:pathLst>
            </a:custGeom>
            <a:solidFill>
              <a:srgbClr val="1F497D"/>
            </a:solidFill>
          </p:spPr>
        </p:sp>
        <p:sp>
          <p:nvSpPr>
            <p:cNvPr name="TextBox 17" id="17"/>
            <p:cNvSpPr txBox="true"/>
            <p:nvPr/>
          </p:nvSpPr>
          <p:spPr>
            <a:xfrm>
              <a:off x="0" y="-47625"/>
              <a:ext cx="2452660" cy="268723"/>
            </a:xfrm>
            <a:prstGeom prst="rect">
              <a:avLst/>
            </a:prstGeom>
          </p:spPr>
          <p:txBody>
            <a:bodyPr anchor="ctr" rtlCol="false" tIns="50800" lIns="50800" bIns="50800" rIns="50800"/>
            <a:lstStyle/>
            <a:p>
              <a:pPr algn="ctr">
                <a:lnSpc>
                  <a:spcPts val="2885"/>
                </a:lnSpc>
              </a:pPr>
            </a:p>
          </p:txBody>
        </p:sp>
      </p:grpSp>
      <p:grpSp>
        <p:nvGrpSpPr>
          <p:cNvPr name="Group 18" id="18"/>
          <p:cNvGrpSpPr/>
          <p:nvPr/>
        </p:nvGrpSpPr>
        <p:grpSpPr>
          <a:xfrm rot="0">
            <a:off x="732646" y="5315761"/>
            <a:ext cx="7585485" cy="839483"/>
            <a:chOff x="0" y="0"/>
            <a:chExt cx="1997823" cy="221098"/>
          </a:xfrm>
        </p:grpSpPr>
        <p:sp>
          <p:nvSpPr>
            <p:cNvPr name="Freeform 19" id="19"/>
            <p:cNvSpPr/>
            <p:nvPr/>
          </p:nvSpPr>
          <p:spPr>
            <a:xfrm flipH="false" flipV="false" rot="0">
              <a:off x="0" y="0"/>
              <a:ext cx="1997823" cy="221098"/>
            </a:xfrm>
            <a:custGeom>
              <a:avLst/>
              <a:gdLst/>
              <a:ahLst/>
              <a:cxnLst/>
              <a:rect r="r" b="b" t="t" l="l"/>
              <a:pathLst>
                <a:path h="221098" w="1997823">
                  <a:moveTo>
                    <a:pt x="0" y="0"/>
                  </a:moveTo>
                  <a:lnTo>
                    <a:pt x="1997823" y="0"/>
                  </a:lnTo>
                  <a:lnTo>
                    <a:pt x="1997823" y="221098"/>
                  </a:lnTo>
                  <a:lnTo>
                    <a:pt x="0" y="221098"/>
                  </a:lnTo>
                  <a:close/>
                </a:path>
              </a:pathLst>
            </a:custGeom>
            <a:solidFill>
              <a:srgbClr val="8BAEE5"/>
            </a:solidFill>
          </p:spPr>
        </p:sp>
        <p:sp>
          <p:nvSpPr>
            <p:cNvPr name="TextBox 20" id="20"/>
            <p:cNvSpPr txBox="true"/>
            <p:nvPr/>
          </p:nvSpPr>
          <p:spPr>
            <a:xfrm>
              <a:off x="0" y="-47625"/>
              <a:ext cx="1997823" cy="268723"/>
            </a:xfrm>
            <a:prstGeom prst="rect">
              <a:avLst/>
            </a:prstGeom>
          </p:spPr>
          <p:txBody>
            <a:bodyPr anchor="ctr" rtlCol="false" tIns="50800" lIns="50800" bIns="50800" rIns="50800"/>
            <a:lstStyle/>
            <a:p>
              <a:pPr algn="ctr">
                <a:lnSpc>
                  <a:spcPts val="2885"/>
                </a:lnSpc>
              </a:pPr>
            </a:p>
          </p:txBody>
        </p:sp>
      </p:grpSp>
      <p:grpSp>
        <p:nvGrpSpPr>
          <p:cNvPr name="Group 21" id="21"/>
          <p:cNvGrpSpPr/>
          <p:nvPr/>
        </p:nvGrpSpPr>
        <p:grpSpPr>
          <a:xfrm rot="0">
            <a:off x="8364727" y="5315761"/>
            <a:ext cx="9302919" cy="839483"/>
            <a:chOff x="0" y="0"/>
            <a:chExt cx="2450152" cy="221098"/>
          </a:xfrm>
        </p:grpSpPr>
        <p:sp>
          <p:nvSpPr>
            <p:cNvPr name="Freeform 22" id="22"/>
            <p:cNvSpPr/>
            <p:nvPr/>
          </p:nvSpPr>
          <p:spPr>
            <a:xfrm flipH="false" flipV="false" rot="0">
              <a:off x="0" y="0"/>
              <a:ext cx="2450152" cy="221098"/>
            </a:xfrm>
            <a:custGeom>
              <a:avLst/>
              <a:gdLst/>
              <a:ahLst/>
              <a:cxnLst/>
              <a:rect r="r" b="b" t="t" l="l"/>
              <a:pathLst>
                <a:path h="221098" w="2450152">
                  <a:moveTo>
                    <a:pt x="0" y="0"/>
                  </a:moveTo>
                  <a:lnTo>
                    <a:pt x="2450152" y="0"/>
                  </a:lnTo>
                  <a:lnTo>
                    <a:pt x="2450152" y="221098"/>
                  </a:lnTo>
                  <a:lnTo>
                    <a:pt x="0" y="221098"/>
                  </a:lnTo>
                  <a:close/>
                </a:path>
              </a:pathLst>
            </a:custGeom>
            <a:solidFill>
              <a:srgbClr val="8BAEE5"/>
            </a:solidFill>
          </p:spPr>
        </p:sp>
        <p:sp>
          <p:nvSpPr>
            <p:cNvPr name="TextBox 23" id="23"/>
            <p:cNvSpPr txBox="true"/>
            <p:nvPr/>
          </p:nvSpPr>
          <p:spPr>
            <a:xfrm>
              <a:off x="0" y="-47625"/>
              <a:ext cx="2450152" cy="268723"/>
            </a:xfrm>
            <a:prstGeom prst="rect">
              <a:avLst/>
            </a:prstGeom>
          </p:spPr>
          <p:txBody>
            <a:bodyPr anchor="ctr" rtlCol="false" tIns="50800" lIns="50800" bIns="50800" rIns="50800"/>
            <a:lstStyle/>
            <a:p>
              <a:pPr algn="ctr">
                <a:lnSpc>
                  <a:spcPts val="2885"/>
                </a:lnSpc>
              </a:pPr>
            </a:p>
          </p:txBody>
        </p:sp>
      </p:grpSp>
      <p:sp>
        <p:nvSpPr>
          <p:cNvPr name="TextBox 24" id="24"/>
          <p:cNvSpPr txBox="true"/>
          <p:nvPr/>
        </p:nvSpPr>
        <p:spPr>
          <a:xfrm rot="0">
            <a:off x="2412642" y="2277132"/>
            <a:ext cx="4253657" cy="739473"/>
          </a:xfrm>
          <a:prstGeom prst="rect">
            <a:avLst/>
          </a:prstGeom>
        </p:spPr>
        <p:txBody>
          <a:bodyPr anchor="t" rtlCol="false" tIns="0" lIns="0" bIns="0" rIns="0">
            <a:spAutoFit/>
          </a:bodyPr>
          <a:lstStyle/>
          <a:p>
            <a:pPr algn="ctr">
              <a:lnSpc>
                <a:spcPts val="5441"/>
              </a:lnSpc>
            </a:pPr>
            <a:r>
              <a:rPr lang="en-US" sz="3886" b="true">
                <a:solidFill>
                  <a:srgbClr val="FFFFFF"/>
                </a:solidFill>
                <a:latin typeface="Times New Roman Bold"/>
                <a:ea typeface="Times New Roman Bold"/>
                <a:cs typeface="Times New Roman Bold"/>
                <a:sym typeface="Times New Roman Bold"/>
              </a:rPr>
              <a:t>Technical Feasibility</a:t>
            </a:r>
          </a:p>
        </p:txBody>
      </p:sp>
      <p:sp>
        <p:nvSpPr>
          <p:cNvPr name="TextBox 25" id="25"/>
          <p:cNvSpPr txBox="true"/>
          <p:nvPr/>
        </p:nvSpPr>
        <p:spPr>
          <a:xfrm rot="0">
            <a:off x="10676545" y="2378430"/>
            <a:ext cx="3975497" cy="638175"/>
          </a:xfrm>
          <a:prstGeom prst="rect">
            <a:avLst/>
          </a:prstGeom>
        </p:spPr>
        <p:txBody>
          <a:bodyPr anchor="t" rtlCol="false" tIns="0" lIns="0" bIns="0" rIns="0">
            <a:spAutoFit/>
          </a:bodyPr>
          <a:lstStyle/>
          <a:p>
            <a:pPr algn="ctr">
              <a:lnSpc>
                <a:spcPts val="4445"/>
              </a:lnSpc>
              <a:spcBef>
                <a:spcPct val="0"/>
              </a:spcBef>
            </a:pPr>
            <a:r>
              <a:rPr lang="en-US" b="true" sz="3704">
                <a:solidFill>
                  <a:srgbClr val="FFFFFF"/>
                </a:solidFill>
                <a:latin typeface="Times New Roman Bold"/>
                <a:ea typeface="Times New Roman Bold"/>
                <a:cs typeface="Times New Roman Bold"/>
                <a:sym typeface="Times New Roman Bold"/>
              </a:rPr>
              <a:t>Financial Feasibility</a:t>
            </a:r>
          </a:p>
        </p:txBody>
      </p:sp>
      <p:sp>
        <p:nvSpPr>
          <p:cNvPr name="TextBox 26" id="26"/>
          <p:cNvSpPr txBox="true"/>
          <p:nvPr/>
        </p:nvSpPr>
        <p:spPr>
          <a:xfrm rot="0">
            <a:off x="2138128" y="5378315"/>
            <a:ext cx="4524077" cy="638175"/>
          </a:xfrm>
          <a:prstGeom prst="rect">
            <a:avLst/>
          </a:prstGeom>
        </p:spPr>
        <p:txBody>
          <a:bodyPr anchor="t" rtlCol="false" tIns="0" lIns="0" bIns="0" rIns="0">
            <a:spAutoFit/>
          </a:bodyPr>
          <a:lstStyle/>
          <a:p>
            <a:pPr algn="ctr">
              <a:lnSpc>
                <a:spcPts val="4445"/>
              </a:lnSpc>
              <a:spcBef>
                <a:spcPct val="0"/>
              </a:spcBef>
            </a:pPr>
            <a:r>
              <a:rPr lang="en-US" b="true" sz="3704">
                <a:solidFill>
                  <a:srgbClr val="000000"/>
                </a:solidFill>
                <a:latin typeface="Times New Roman Bold"/>
                <a:ea typeface="Times New Roman Bold"/>
                <a:cs typeface="Times New Roman Bold"/>
                <a:sym typeface="Times New Roman Bold"/>
              </a:rPr>
              <a:t>Operational </a:t>
            </a:r>
            <a:r>
              <a:rPr lang="en-US" b="true" sz="3704">
                <a:solidFill>
                  <a:srgbClr val="000000"/>
                </a:solidFill>
                <a:latin typeface="Times New Roman Bold"/>
                <a:ea typeface="Times New Roman Bold"/>
                <a:cs typeface="Times New Roman Bold"/>
                <a:sym typeface="Times New Roman Bold"/>
              </a:rPr>
              <a:t>Feasibility</a:t>
            </a:r>
          </a:p>
        </p:txBody>
      </p:sp>
      <p:sp>
        <p:nvSpPr>
          <p:cNvPr name="TextBox 27" id="27"/>
          <p:cNvSpPr txBox="true"/>
          <p:nvPr/>
        </p:nvSpPr>
        <p:spPr>
          <a:xfrm rot="0">
            <a:off x="11532455" y="5378315"/>
            <a:ext cx="2263676" cy="638175"/>
          </a:xfrm>
          <a:prstGeom prst="rect">
            <a:avLst/>
          </a:prstGeom>
        </p:spPr>
        <p:txBody>
          <a:bodyPr anchor="t" rtlCol="false" tIns="0" lIns="0" bIns="0" rIns="0">
            <a:spAutoFit/>
          </a:bodyPr>
          <a:lstStyle/>
          <a:p>
            <a:pPr algn="ctr">
              <a:lnSpc>
                <a:spcPts val="4445"/>
              </a:lnSpc>
              <a:spcBef>
                <a:spcPct val="0"/>
              </a:spcBef>
            </a:pPr>
            <a:r>
              <a:rPr lang="en-US" b="true" sz="3704">
                <a:solidFill>
                  <a:srgbClr val="000000"/>
                </a:solidFill>
                <a:latin typeface="Times New Roman Bold"/>
                <a:ea typeface="Times New Roman Bold"/>
                <a:cs typeface="Times New Roman Bold"/>
                <a:sym typeface="Times New Roman Bold"/>
              </a:rPr>
              <a:t>Constraints</a:t>
            </a:r>
          </a:p>
        </p:txBody>
      </p:sp>
      <p:graphicFrame>
        <p:nvGraphicFramePr>
          <p:cNvPr name="Table 28" id="28"/>
          <p:cNvGraphicFramePr>
            <a:graphicFrameLocks noGrp="true"/>
          </p:cNvGraphicFramePr>
          <p:nvPr/>
        </p:nvGraphicFramePr>
        <p:xfrm>
          <a:off x="685433" y="2303327"/>
          <a:ext cx="16982214" cy="6131431"/>
        </p:xfrm>
        <a:graphic>
          <a:graphicData uri="http://schemas.openxmlformats.org/drawingml/2006/table">
            <a:tbl>
              <a:tblPr/>
              <a:tblGrid>
                <a:gridCol w="7653810"/>
                <a:gridCol w="9328404"/>
              </a:tblGrid>
              <a:tr h="3040855">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090576">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674940"/>
            <a:ext cx="18287640" cy="611520"/>
            <a:chOff x="0" y="0"/>
            <a:chExt cx="24383520" cy="815360"/>
          </a:xfrm>
        </p:grpSpPr>
        <p:sp>
          <p:nvSpPr>
            <p:cNvPr name="Freeform 3" id="3"/>
            <p:cNvSpPr/>
            <p:nvPr/>
          </p:nvSpPr>
          <p:spPr>
            <a:xfrm flipH="false" flipV="false" rot="0">
              <a:off x="0" y="0"/>
              <a:ext cx="24383492" cy="815360"/>
            </a:xfrm>
            <a:custGeom>
              <a:avLst/>
              <a:gdLst/>
              <a:ahLst/>
              <a:cxnLst/>
              <a:rect r="r" b="b" t="t" l="l"/>
              <a:pathLst>
                <a:path h="815360" w="24383492">
                  <a:moveTo>
                    <a:pt x="0" y="0"/>
                  </a:moveTo>
                  <a:lnTo>
                    <a:pt x="24383492" y="0"/>
                  </a:lnTo>
                  <a:lnTo>
                    <a:pt x="24383492" y="815360"/>
                  </a:lnTo>
                  <a:lnTo>
                    <a:pt x="0" y="815360"/>
                  </a:lnTo>
                  <a:close/>
                </a:path>
              </a:pathLst>
            </a:custGeom>
            <a:solidFill>
              <a:srgbClr val="000000"/>
            </a:solidFill>
          </p:spPr>
        </p:sp>
      </p:grpSp>
      <p:sp>
        <p:nvSpPr>
          <p:cNvPr name="TextBox 4" id="4"/>
          <p:cNvSpPr txBox="true"/>
          <p:nvPr/>
        </p:nvSpPr>
        <p:spPr>
          <a:xfrm rot="0">
            <a:off x="454759" y="352765"/>
            <a:ext cx="17078620" cy="964331"/>
          </a:xfrm>
          <a:prstGeom prst="rect">
            <a:avLst/>
          </a:prstGeom>
        </p:spPr>
        <p:txBody>
          <a:bodyPr anchor="t" rtlCol="false" tIns="0" lIns="0" bIns="0" rIns="0">
            <a:spAutoFit/>
          </a:bodyPr>
          <a:lstStyle/>
          <a:p>
            <a:pPr algn="ctr">
              <a:lnSpc>
                <a:spcPts val="6799"/>
              </a:lnSpc>
            </a:pPr>
            <a:r>
              <a:rPr lang="en-US" b="true" sz="5666" spc="-1">
                <a:solidFill>
                  <a:srgbClr val="000000"/>
                </a:solidFill>
                <a:latin typeface="Times New Roman Bold"/>
                <a:ea typeface="Times New Roman Bold"/>
                <a:cs typeface="Times New Roman Bold"/>
                <a:sym typeface="Times New Roman Bold"/>
              </a:rPr>
              <a:t>Use cases &amp; Description</a:t>
            </a:r>
          </a:p>
        </p:txBody>
      </p:sp>
      <p:sp>
        <p:nvSpPr>
          <p:cNvPr name="Freeform 5" id="5" descr="A light bulb with binary code and text  Description automatically generated"/>
          <p:cNvSpPr/>
          <p:nvPr/>
        </p:nvSpPr>
        <p:spPr>
          <a:xfrm flipH="false" flipV="false" rot="0">
            <a:off x="15640763" y="0"/>
            <a:ext cx="2646877" cy="1488547"/>
          </a:xfrm>
          <a:custGeom>
            <a:avLst/>
            <a:gdLst/>
            <a:ahLst/>
            <a:cxnLst/>
            <a:rect r="r" b="b" t="t" l="l"/>
            <a:pathLst>
              <a:path h="1488547" w="2646877">
                <a:moveTo>
                  <a:pt x="0" y="0"/>
                </a:moveTo>
                <a:lnTo>
                  <a:pt x="2646877" y="0"/>
                </a:lnTo>
                <a:lnTo>
                  <a:pt x="2646877" y="1488547"/>
                </a:lnTo>
                <a:lnTo>
                  <a:pt x="0" y="1488547"/>
                </a:lnTo>
                <a:lnTo>
                  <a:pt x="0" y="0"/>
                </a:lnTo>
                <a:close/>
              </a:path>
            </a:pathLst>
          </a:custGeom>
          <a:blipFill>
            <a:blip r:embed="rId2"/>
            <a:stretch>
              <a:fillRect l="0" t="-10" r="0" b="-10"/>
            </a:stretch>
          </a:blipFill>
        </p:spPr>
      </p:sp>
      <p:sp>
        <p:nvSpPr>
          <p:cNvPr name="TextBox 6" id="6"/>
          <p:cNvSpPr txBox="true"/>
          <p:nvPr/>
        </p:nvSpPr>
        <p:spPr>
          <a:xfrm rot="0">
            <a:off x="13175640" y="9828300"/>
            <a:ext cx="4083660" cy="285750"/>
          </a:xfrm>
          <a:prstGeom prst="rect">
            <a:avLst/>
          </a:prstGeom>
        </p:spPr>
        <p:txBody>
          <a:bodyPr anchor="t" rtlCol="false" tIns="0" lIns="0" bIns="0" rIns="0">
            <a:spAutoFit/>
          </a:bodyPr>
          <a:lstStyle/>
          <a:p>
            <a:pPr algn="r">
              <a:lnSpc>
                <a:spcPts val="2160"/>
              </a:lnSpc>
            </a:pPr>
            <a:r>
              <a:rPr lang="en-US" b="true" sz="1800" spc="-1">
                <a:solidFill>
                  <a:srgbClr val="FFFFFF"/>
                </a:solidFill>
                <a:latin typeface="Arimo Bold"/>
                <a:ea typeface="Arimo Bold"/>
                <a:cs typeface="Arimo Bold"/>
                <a:sym typeface="Arimo Bold"/>
              </a:rPr>
              <a:t>05</a:t>
            </a:r>
          </a:p>
        </p:txBody>
      </p:sp>
      <p:sp>
        <p:nvSpPr>
          <p:cNvPr name="TextBox 7" id="7"/>
          <p:cNvSpPr txBox="true"/>
          <p:nvPr/>
        </p:nvSpPr>
        <p:spPr>
          <a:xfrm rot="0">
            <a:off x="6888856" y="9828300"/>
            <a:ext cx="4622580" cy="285750"/>
          </a:xfrm>
          <a:prstGeom prst="rect">
            <a:avLst/>
          </a:prstGeom>
        </p:spPr>
        <p:txBody>
          <a:bodyPr anchor="t" rtlCol="false" tIns="0" lIns="0" bIns="0" rIns="0">
            <a:spAutoFit/>
          </a:bodyPr>
          <a:lstStyle/>
          <a:p>
            <a:pPr algn="ctr">
              <a:lnSpc>
                <a:spcPts val="2160"/>
              </a:lnSpc>
            </a:pPr>
            <a:r>
              <a:rPr lang="en-US" sz="1800" spc="-1">
                <a:solidFill>
                  <a:srgbClr val="FFFFFF"/>
                </a:solidFill>
                <a:latin typeface="Arimo"/>
                <a:ea typeface="Arimo"/>
                <a:cs typeface="Arimo"/>
                <a:sym typeface="Arimo"/>
              </a:rPr>
              <a:t>Idea submission</a:t>
            </a:r>
          </a:p>
        </p:txBody>
      </p:sp>
      <p:grpSp>
        <p:nvGrpSpPr>
          <p:cNvPr name="Group 8" id="8"/>
          <p:cNvGrpSpPr/>
          <p:nvPr/>
        </p:nvGrpSpPr>
        <p:grpSpPr>
          <a:xfrm rot="0">
            <a:off x="746727" y="1679047"/>
            <a:ext cx="8247342" cy="839483"/>
            <a:chOff x="0" y="0"/>
            <a:chExt cx="2172139" cy="221098"/>
          </a:xfrm>
        </p:grpSpPr>
        <p:sp>
          <p:nvSpPr>
            <p:cNvPr name="Freeform 9" id="9"/>
            <p:cNvSpPr/>
            <p:nvPr/>
          </p:nvSpPr>
          <p:spPr>
            <a:xfrm flipH="false" flipV="false" rot="0">
              <a:off x="0" y="0"/>
              <a:ext cx="2172140" cy="221098"/>
            </a:xfrm>
            <a:custGeom>
              <a:avLst/>
              <a:gdLst/>
              <a:ahLst/>
              <a:cxnLst/>
              <a:rect r="r" b="b" t="t" l="l"/>
              <a:pathLst>
                <a:path h="221098" w="2172140">
                  <a:moveTo>
                    <a:pt x="0" y="0"/>
                  </a:moveTo>
                  <a:lnTo>
                    <a:pt x="2172140" y="0"/>
                  </a:lnTo>
                  <a:lnTo>
                    <a:pt x="2172140" y="221098"/>
                  </a:lnTo>
                  <a:lnTo>
                    <a:pt x="0" y="221098"/>
                  </a:lnTo>
                  <a:close/>
                </a:path>
              </a:pathLst>
            </a:custGeom>
            <a:solidFill>
              <a:srgbClr val="1F497D"/>
            </a:solidFill>
          </p:spPr>
        </p:sp>
        <p:sp>
          <p:nvSpPr>
            <p:cNvPr name="TextBox 10" id="10"/>
            <p:cNvSpPr txBox="true"/>
            <p:nvPr/>
          </p:nvSpPr>
          <p:spPr>
            <a:xfrm>
              <a:off x="0" y="-47625"/>
              <a:ext cx="2172139" cy="268723"/>
            </a:xfrm>
            <a:prstGeom prst="rect">
              <a:avLst/>
            </a:prstGeom>
          </p:spPr>
          <p:txBody>
            <a:bodyPr anchor="ctr" rtlCol="false" tIns="50800" lIns="50800" bIns="50800" rIns="50800"/>
            <a:lstStyle/>
            <a:p>
              <a:pPr algn="ctr">
                <a:lnSpc>
                  <a:spcPts val="2885"/>
                </a:lnSpc>
              </a:pPr>
            </a:p>
          </p:txBody>
        </p:sp>
      </p:grpSp>
      <p:grpSp>
        <p:nvGrpSpPr>
          <p:cNvPr name="Group 11" id="11"/>
          <p:cNvGrpSpPr/>
          <p:nvPr/>
        </p:nvGrpSpPr>
        <p:grpSpPr>
          <a:xfrm rot="0">
            <a:off x="8994069" y="5315761"/>
            <a:ext cx="8673577" cy="839483"/>
            <a:chOff x="0" y="0"/>
            <a:chExt cx="2284399" cy="221098"/>
          </a:xfrm>
        </p:grpSpPr>
        <p:sp>
          <p:nvSpPr>
            <p:cNvPr name="Freeform 12" id="12"/>
            <p:cNvSpPr/>
            <p:nvPr/>
          </p:nvSpPr>
          <p:spPr>
            <a:xfrm flipH="false" flipV="false" rot="0">
              <a:off x="0" y="0"/>
              <a:ext cx="2284399" cy="221098"/>
            </a:xfrm>
            <a:custGeom>
              <a:avLst/>
              <a:gdLst/>
              <a:ahLst/>
              <a:cxnLst/>
              <a:rect r="r" b="b" t="t" l="l"/>
              <a:pathLst>
                <a:path h="221098" w="2284399">
                  <a:moveTo>
                    <a:pt x="0" y="0"/>
                  </a:moveTo>
                  <a:lnTo>
                    <a:pt x="2284399" y="0"/>
                  </a:lnTo>
                  <a:lnTo>
                    <a:pt x="2284399" y="221098"/>
                  </a:lnTo>
                  <a:lnTo>
                    <a:pt x="0" y="221098"/>
                  </a:lnTo>
                  <a:close/>
                </a:path>
              </a:pathLst>
            </a:custGeom>
            <a:solidFill>
              <a:srgbClr val="8BAEE5"/>
            </a:solidFill>
          </p:spPr>
        </p:sp>
        <p:sp>
          <p:nvSpPr>
            <p:cNvPr name="TextBox 13" id="13"/>
            <p:cNvSpPr txBox="true"/>
            <p:nvPr/>
          </p:nvSpPr>
          <p:spPr>
            <a:xfrm>
              <a:off x="0" y="-47625"/>
              <a:ext cx="2284399" cy="268723"/>
            </a:xfrm>
            <a:prstGeom prst="rect">
              <a:avLst/>
            </a:prstGeom>
          </p:spPr>
          <p:txBody>
            <a:bodyPr anchor="ctr" rtlCol="false" tIns="50800" lIns="50800" bIns="50800" rIns="50800"/>
            <a:lstStyle/>
            <a:p>
              <a:pPr algn="ctr">
                <a:lnSpc>
                  <a:spcPts val="2885"/>
                </a:lnSpc>
              </a:pPr>
            </a:p>
          </p:txBody>
        </p:sp>
      </p:grpSp>
      <p:grpSp>
        <p:nvGrpSpPr>
          <p:cNvPr name="Group 14" id="14"/>
          <p:cNvGrpSpPr/>
          <p:nvPr/>
        </p:nvGrpSpPr>
        <p:grpSpPr>
          <a:xfrm rot="0">
            <a:off x="732646" y="5315761"/>
            <a:ext cx="8261423" cy="839483"/>
            <a:chOff x="0" y="0"/>
            <a:chExt cx="2175848" cy="221098"/>
          </a:xfrm>
        </p:grpSpPr>
        <p:sp>
          <p:nvSpPr>
            <p:cNvPr name="Freeform 15" id="15"/>
            <p:cNvSpPr/>
            <p:nvPr/>
          </p:nvSpPr>
          <p:spPr>
            <a:xfrm flipH="false" flipV="false" rot="0">
              <a:off x="0" y="0"/>
              <a:ext cx="2175848" cy="221098"/>
            </a:xfrm>
            <a:custGeom>
              <a:avLst/>
              <a:gdLst/>
              <a:ahLst/>
              <a:cxnLst/>
              <a:rect r="r" b="b" t="t" l="l"/>
              <a:pathLst>
                <a:path h="221098" w="2175848">
                  <a:moveTo>
                    <a:pt x="0" y="0"/>
                  </a:moveTo>
                  <a:lnTo>
                    <a:pt x="2175848" y="0"/>
                  </a:lnTo>
                  <a:lnTo>
                    <a:pt x="2175848" y="221098"/>
                  </a:lnTo>
                  <a:lnTo>
                    <a:pt x="0" y="221098"/>
                  </a:lnTo>
                  <a:close/>
                </a:path>
              </a:pathLst>
            </a:custGeom>
            <a:solidFill>
              <a:srgbClr val="8BAEE5"/>
            </a:solidFill>
          </p:spPr>
        </p:sp>
        <p:sp>
          <p:nvSpPr>
            <p:cNvPr name="TextBox 16" id="16"/>
            <p:cNvSpPr txBox="true"/>
            <p:nvPr/>
          </p:nvSpPr>
          <p:spPr>
            <a:xfrm>
              <a:off x="0" y="-47625"/>
              <a:ext cx="2175848" cy="268723"/>
            </a:xfrm>
            <a:prstGeom prst="rect">
              <a:avLst/>
            </a:prstGeom>
          </p:spPr>
          <p:txBody>
            <a:bodyPr anchor="ctr" rtlCol="false" tIns="50800" lIns="50800" bIns="50800" rIns="50800"/>
            <a:lstStyle/>
            <a:p>
              <a:pPr algn="ctr">
                <a:lnSpc>
                  <a:spcPts val="2885"/>
                </a:lnSpc>
              </a:pPr>
            </a:p>
          </p:txBody>
        </p:sp>
      </p:grpSp>
      <p:grpSp>
        <p:nvGrpSpPr>
          <p:cNvPr name="Group 17" id="17"/>
          <p:cNvGrpSpPr/>
          <p:nvPr/>
        </p:nvGrpSpPr>
        <p:grpSpPr>
          <a:xfrm rot="0">
            <a:off x="8994069" y="1679047"/>
            <a:ext cx="8697184" cy="839483"/>
            <a:chOff x="0" y="0"/>
            <a:chExt cx="2290616" cy="221098"/>
          </a:xfrm>
        </p:grpSpPr>
        <p:sp>
          <p:nvSpPr>
            <p:cNvPr name="Freeform 18" id="18"/>
            <p:cNvSpPr/>
            <p:nvPr/>
          </p:nvSpPr>
          <p:spPr>
            <a:xfrm flipH="false" flipV="false" rot="0">
              <a:off x="0" y="0"/>
              <a:ext cx="2290616" cy="221098"/>
            </a:xfrm>
            <a:custGeom>
              <a:avLst/>
              <a:gdLst/>
              <a:ahLst/>
              <a:cxnLst/>
              <a:rect r="r" b="b" t="t" l="l"/>
              <a:pathLst>
                <a:path h="221098" w="2290616">
                  <a:moveTo>
                    <a:pt x="0" y="0"/>
                  </a:moveTo>
                  <a:lnTo>
                    <a:pt x="2290616" y="0"/>
                  </a:lnTo>
                  <a:lnTo>
                    <a:pt x="2290616" y="221098"/>
                  </a:lnTo>
                  <a:lnTo>
                    <a:pt x="0" y="221098"/>
                  </a:lnTo>
                  <a:close/>
                </a:path>
              </a:pathLst>
            </a:custGeom>
            <a:solidFill>
              <a:srgbClr val="1F497D"/>
            </a:solidFill>
          </p:spPr>
        </p:sp>
        <p:sp>
          <p:nvSpPr>
            <p:cNvPr name="TextBox 19" id="19"/>
            <p:cNvSpPr txBox="true"/>
            <p:nvPr/>
          </p:nvSpPr>
          <p:spPr>
            <a:xfrm>
              <a:off x="0" y="-47625"/>
              <a:ext cx="2290616" cy="268723"/>
            </a:xfrm>
            <a:prstGeom prst="rect">
              <a:avLst/>
            </a:prstGeom>
          </p:spPr>
          <p:txBody>
            <a:bodyPr anchor="ctr" rtlCol="false" tIns="50800" lIns="50800" bIns="50800" rIns="50800"/>
            <a:lstStyle/>
            <a:p>
              <a:pPr algn="ctr">
                <a:lnSpc>
                  <a:spcPts val="2885"/>
                </a:lnSpc>
              </a:pPr>
            </a:p>
          </p:txBody>
        </p:sp>
      </p:grpSp>
      <p:graphicFrame>
        <p:nvGraphicFramePr>
          <p:cNvPr name="Table 20" id="20"/>
          <p:cNvGraphicFramePr>
            <a:graphicFrameLocks noGrp="true"/>
          </p:cNvGraphicFramePr>
          <p:nvPr/>
        </p:nvGraphicFramePr>
        <p:xfrm>
          <a:off x="709039" y="1679047"/>
          <a:ext cx="16982214" cy="7579253"/>
        </p:xfrm>
        <a:graphic>
          <a:graphicData uri="http://schemas.openxmlformats.org/drawingml/2006/table">
            <a:tbl>
              <a:tblPr/>
              <a:tblGrid>
                <a:gridCol w="8258242"/>
                <a:gridCol w="8723972"/>
              </a:tblGrid>
              <a:tr h="3635942">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943311">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21" id="21"/>
          <p:cNvSpPr txBox="true"/>
          <p:nvPr/>
        </p:nvSpPr>
        <p:spPr>
          <a:xfrm rot="0">
            <a:off x="976221" y="1671581"/>
            <a:ext cx="7788354" cy="706120"/>
          </a:xfrm>
          <a:prstGeom prst="rect">
            <a:avLst/>
          </a:prstGeom>
        </p:spPr>
        <p:txBody>
          <a:bodyPr anchor="t" rtlCol="false" tIns="0" lIns="0" bIns="0" rIns="0">
            <a:spAutoFit/>
          </a:bodyPr>
          <a:lstStyle/>
          <a:p>
            <a:pPr algn="ctr">
              <a:lnSpc>
                <a:spcPts val="5179"/>
              </a:lnSpc>
            </a:pPr>
            <a:r>
              <a:rPr lang="en-US" sz="3699" b="true">
                <a:solidFill>
                  <a:srgbClr val="FFFFFF"/>
                </a:solidFill>
                <a:latin typeface="Times New Roman Bold"/>
                <a:ea typeface="Times New Roman Bold"/>
                <a:cs typeface="Times New Roman Bold"/>
                <a:sym typeface="Times New Roman Bold"/>
              </a:rPr>
              <a:t>Radiologist &amp; Medical decision making </a:t>
            </a:r>
          </a:p>
        </p:txBody>
      </p:sp>
      <p:sp>
        <p:nvSpPr>
          <p:cNvPr name="TextBox 22" id="22"/>
          <p:cNvSpPr txBox="true"/>
          <p:nvPr/>
        </p:nvSpPr>
        <p:spPr>
          <a:xfrm rot="0">
            <a:off x="10004762" y="1738256"/>
            <a:ext cx="6386036" cy="638175"/>
          </a:xfrm>
          <a:prstGeom prst="rect">
            <a:avLst/>
          </a:prstGeom>
        </p:spPr>
        <p:txBody>
          <a:bodyPr anchor="t" rtlCol="false" tIns="0" lIns="0" bIns="0" rIns="0">
            <a:spAutoFit/>
          </a:bodyPr>
          <a:lstStyle/>
          <a:p>
            <a:pPr algn="ctr">
              <a:lnSpc>
                <a:spcPts val="4445"/>
              </a:lnSpc>
              <a:spcBef>
                <a:spcPct val="0"/>
              </a:spcBef>
            </a:pPr>
            <a:r>
              <a:rPr lang="en-US" b="true" sz="3704">
                <a:solidFill>
                  <a:srgbClr val="FFFFFF"/>
                </a:solidFill>
                <a:latin typeface="Times New Roman Bold"/>
                <a:ea typeface="Times New Roman Bold"/>
                <a:cs typeface="Times New Roman Bold"/>
                <a:sym typeface="Times New Roman Bold"/>
              </a:rPr>
              <a:t>Diagnostic cost &amp; time reduction</a:t>
            </a:r>
          </a:p>
        </p:txBody>
      </p:sp>
      <p:sp>
        <p:nvSpPr>
          <p:cNvPr name="TextBox 23" id="23"/>
          <p:cNvSpPr txBox="true"/>
          <p:nvPr/>
        </p:nvSpPr>
        <p:spPr>
          <a:xfrm rot="0">
            <a:off x="2571897" y="5378315"/>
            <a:ext cx="4597003" cy="638175"/>
          </a:xfrm>
          <a:prstGeom prst="rect">
            <a:avLst/>
          </a:prstGeom>
        </p:spPr>
        <p:txBody>
          <a:bodyPr anchor="t" rtlCol="false" tIns="0" lIns="0" bIns="0" rIns="0">
            <a:spAutoFit/>
          </a:bodyPr>
          <a:lstStyle/>
          <a:p>
            <a:pPr algn="ctr">
              <a:lnSpc>
                <a:spcPts val="4445"/>
              </a:lnSpc>
              <a:spcBef>
                <a:spcPct val="0"/>
              </a:spcBef>
            </a:pPr>
            <a:r>
              <a:rPr lang="en-US" b="true" sz="3704">
                <a:solidFill>
                  <a:srgbClr val="000000"/>
                </a:solidFill>
                <a:latin typeface="Times New Roman Bold"/>
                <a:ea typeface="Times New Roman Bold"/>
                <a:cs typeface="Times New Roman Bold"/>
                <a:sym typeface="Times New Roman Bold"/>
              </a:rPr>
              <a:t>Healthcare  consultants</a:t>
            </a:r>
          </a:p>
        </p:txBody>
      </p:sp>
      <p:sp>
        <p:nvSpPr>
          <p:cNvPr name="TextBox 24" id="24"/>
          <p:cNvSpPr txBox="true"/>
          <p:nvPr/>
        </p:nvSpPr>
        <p:spPr>
          <a:xfrm rot="0">
            <a:off x="9919317" y="5378315"/>
            <a:ext cx="6846689" cy="638175"/>
          </a:xfrm>
          <a:prstGeom prst="rect">
            <a:avLst/>
          </a:prstGeom>
        </p:spPr>
        <p:txBody>
          <a:bodyPr anchor="t" rtlCol="false" tIns="0" lIns="0" bIns="0" rIns="0">
            <a:spAutoFit/>
          </a:bodyPr>
          <a:lstStyle/>
          <a:p>
            <a:pPr algn="ctr">
              <a:lnSpc>
                <a:spcPts val="4445"/>
              </a:lnSpc>
              <a:spcBef>
                <a:spcPct val="0"/>
              </a:spcBef>
            </a:pPr>
            <a:r>
              <a:rPr lang="en-US" b="true" sz="3704">
                <a:solidFill>
                  <a:srgbClr val="000000"/>
                </a:solidFill>
                <a:latin typeface="Times New Roman Bold"/>
                <a:ea typeface="Times New Roman Bold"/>
                <a:cs typeface="Times New Roman Bold"/>
                <a:sym typeface="Times New Roman Bold"/>
              </a:rPr>
              <a:t>Accessible &amp; user friendly platform</a:t>
            </a:r>
          </a:p>
        </p:txBody>
      </p:sp>
      <p:sp>
        <p:nvSpPr>
          <p:cNvPr name="TextBox 25" id="25"/>
          <p:cNvSpPr txBox="true"/>
          <p:nvPr/>
        </p:nvSpPr>
        <p:spPr>
          <a:xfrm rot="0">
            <a:off x="732646" y="2242265"/>
            <a:ext cx="7561236" cy="3267075"/>
          </a:xfrm>
          <a:prstGeom prst="rect">
            <a:avLst/>
          </a:prstGeom>
        </p:spPr>
        <p:txBody>
          <a:bodyPr anchor="t" rtlCol="false" tIns="0" lIns="0" bIns="0" rIns="0">
            <a:spAutoFit/>
          </a:bodyPr>
          <a:lstStyle/>
          <a:p>
            <a:pPr algn="l">
              <a:lnSpc>
                <a:spcPts val="3603"/>
              </a:lnSpc>
            </a:pPr>
          </a:p>
          <a:p>
            <a:pPr algn="l" marL="543433" indent="-271716" lvl="1">
              <a:lnSpc>
                <a:spcPts val="3603"/>
              </a:lnSpc>
              <a:buFont typeface="Arial"/>
              <a:buChar char="•"/>
            </a:pPr>
            <a:r>
              <a:rPr lang="en-US" sz="3002">
                <a:solidFill>
                  <a:srgbClr val="1F497D"/>
                </a:solidFill>
                <a:latin typeface="Times New Roman"/>
                <a:ea typeface="Times New Roman"/>
                <a:cs typeface="Times New Roman"/>
                <a:sym typeface="Times New Roman"/>
              </a:rPr>
              <a:t>Description: Uses deep learning/LLMs to boost diagnostic accuracy.</a:t>
            </a:r>
          </a:p>
          <a:p>
            <a:pPr algn="l" marL="543433" indent="-271716" lvl="1">
              <a:lnSpc>
                <a:spcPts val="3603"/>
              </a:lnSpc>
              <a:buFont typeface="Arial"/>
              <a:buChar char="•"/>
            </a:pPr>
            <a:r>
              <a:rPr lang="en-US" sz="3002">
                <a:solidFill>
                  <a:srgbClr val="1F497D"/>
                </a:solidFill>
                <a:latin typeface="Times New Roman"/>
                <a:ea typeface="Times New Roman"/>
                <a:cs typeface="Times New Roman"/>
                <a:sym typeface="Times New Roman"/>
              </a:rPr>
              <a:t>Impact:</a:t>
            </a:r>
          </a:p>
          <a:p>
            <a:pPr algn="l" marL="543433" indent="-271716" lvl="1">
              <a:lnSpc>
                <a:spcPts val="3603"/>
              </a:lnSpc>
              <a:buFont typeface="Arial"/>
              <a:buChar char="•"/>
            </a:pPr>
            <a:r>
              <a:rPr lang="en-US" sz="3002">
                <a:solidFill>
                  <a:srgbClr val="1F497D"/>
                </a:solidFill>
                <a:latin typeface="Times New Roman"/>
                <a:ea typeface="Times New Roman"/>
                <a:cs typeface="Times New Roman"/>
                <a:sym typeface="Times New Roman"/>
              </a:rPr>
              <a:t>Accuracy: Up to 95%</a:t>
            </a:r>
          </a:p>
          <a:p>
            <a:pPr algn="l" marL="543433" indent="-271716" lvl="1">
              <a:lnSpc>
                <a:spcPts val="3603"/>
              </a:lnSpc>
              <a:buFont typeface="Arial"/>
              <a:buChar char="•"/>
            </a:pPr>
            <a:r>
              <a:rPr lang="en-US" sz="3002">
                <a:solidFill>
                  <a:srgbClr val="1F497D"/>
                </a:solidFill>
                <a:latin typeface="Times New Roman"/>
                <a:ea typeface="Times New Roman"/>
                <a:cs typeface="Times New Roman"/>
                <a:sym typeface="Times New Roman"/>
              </a:rPr>
              <a:t>Time Reduction: 30-40%</a:t>
            </a:r>
          </a:p>
          <a:p>
            <a:pPr algn="l" marL="543770" indent="-271885" lvl="1">
              <a:lnSpc>
                <a:spcPts val="3603"/>
              </a:lnSpc>
            </a:pPr>
          </a:p>
        </p:txBody>
      </p:sp>
      <p:sp>
        <p:nvSpPr>
          <p:cNvPr name="TextBox 26" id="26"/>
          <p:cNvSpPr txBox="true"/>
          <p:nvPr/>
        </p:nvSpPr>
        <p:spPr>
          <a:xfrm rot="0">
            <a:off x="8833340" y="2644640"/>
            <a:ext cx="8656614" cy="2809875"/>
          </a:xfrm>
          <a:prstGeom prst="rect">
            <a:avLst/>
          </a:prstGeom>
        </p:spPr>
        <p:txBody>
          <a:bodyPr anchor="t" rtlCol="false" tIns="0" lIns="0" bIns="0" rIns="0">
            <a:spAutoFit/>
          </a:bodyPr>
          <a:lstStyle/>
          <a:p>
            <a:pPr algn="l" marL="647700" indent="-323850" lvl="1">
              <a:lnSpc>
                <a:spcPts val="3600"/>
              </a:lnSpc>
              <a:buFont typeface="Arial"/>
              <a:buChar char="•"/>
            </a:pPr>
            <a:r>
              <a:rPr lang="en-US" sz="3000">
                <a:solidFill>
                  <a:srgbClr val="1F497D"/>
                </a:solidFill>
                <a:latin typeface="Times New Roman"/>
                <a:ea typeface="Times New Roman"/>
                <a:cs typeface="Times New Roman"/>
                <a:sym typeface="Times New Roman"/>
              </a:rPr>
              <a:t>Description: Automates analysis to cut costs and save time.</a:t>
            </a:r>
          </a:p>
          <a:p>
            <a:pPr algn="l" marL="647700" indent="-323850" lvl="1">
              <a:lnSpc>
                <a:spcPts val="3600"/>
              </a:lnSpc>
              <a:buFont typeface="Arial"/>
              <a:buChar char="•"/>
            </a:pPr>
            <a:r>
              <a:rPr lang="en-US" sz="3000">
                <a:solidFill>
                  <a:srgbClr val="1F497D"/>
                </a:solidFill>
                <a:latin typeface="Times New Roman"/>
                <a:ea typeface="Times New Roman"/>
                <a:cs typeface="Times New Roman"/>
                <a:sym typeface="Times New Roman"/>
              </a:rPr>
              <a:t>Impact:</a:t>
            </a:r>
          </a:p>
          <a:p>
            <a:pPr algn="l" marL="1295400" indent="-431800" lvl="2">
              <a:lnSpc>
                <a:spcPts val="3600"/>
              </a:lnSpc>
              <a:buFont typeface="Arial"/>
              <a:buChar char="⚬"/>
            </a:pPr>
            <a:r>
              <a:rPr lang="en-US" sz="3000">
                <a:solidFill>
                  <a:srgbClr val="1F497D"/>
                </a:solidFill>
                <a:latin typeface="Times New Roman"/>
                <a:ea typeface="Times New Roman"/>
                <a:cs typeface="Times New Roman"/>
                <a:sym typeface="Times New Roman"/>
              </a:rPr>
              <a:t>Cost</a:t>
            </a:r>
            <a:r>
              <a:rPr lang="en-US" sz="3000">
                <a:solidFill>
                  <a:srgbClr val="1F497D"/>
                </a:solidFill>
                <a:latin typeface="Times New Roman"/>
                <a:ea typeface="Times New Roman"/>
                <a:cs typeface="Times New Roman"/>
                <a:sym typeface="Times New Roman"/>
              </a:rPr>
              <a:t>: 40% reduction</a:t>
            </a:r>
          </a:p>
          <a:p>
            <a:pPr algn="l" marL="1295400" indent="-431800" lvl="2">
              <a:lnSpc>
                <a:spcPts val="3600"/>
              </a:lnSpc>
              <a:buFont typeface="Arial"/>
              <a:buChar char="⚬"/>
            </a:pPr>
            <a:r>
              <a:rPr lang="en-US" sz="3000">
                <a:solidFill>
                  <a:srgbClr val="1F497D"/>
                </a:solidFill>
                <a:latin typeface="Times New Roman"/>
                <a:ea typeface="Times New Roman"/>
                <a:cs typeface="Times New Roman"/>
                <a:sym typeface="Times New Roman"/>
              </a:rPr>
              <a:t>Time: 50% faster diagnostics</a:t>
            </a:r>
          </a:p>
          <a:p>
            <a:pPr algn="l" marL="543262" indent="-271631" lvl="1">
              <a:lnSpc>
                <a:spcPts val="3600"/>
              </a:lnSpc>
            </a:pPr>
          </a:p>
        </p:txBody>
      </p:sp>
      <p:sp>
        <p:nvSpPr>
          <p:cNvPr name="TextBox 27" id="27"/>
          <p:cNvSpPr txBox="true"/>
          <p:nvPr/>
        </p:nvSpPr>
        <p:spPr>
          <a:xfrm rot="0">
            <a:off x="609002" y="5884005"/>
            <a:ext cx="6955358" cy="3648075"/>
          </a:xfrm>
          <a:prstGeom prst="rect">
            <a:avLst/>
          </a:prstGeom>
        </p:spPr>
        <p:txBody>
          <a:bodyPr anchor="t" rtlCol="false" tIns="0" lIns="0" bIns="0" rIns="0">
            <a:spAutoFit/>
          </a:bodyPr>
          <a:lstStyle/>
          <a:p>
            <a:pPr algn="l">
              <a:lnSpc>
                <a:spcPts val="3314"/>
              </a:lnSpc>
            </a:pPr>
          </a:p>
          <a:p>
            <a:pPr algn="l" marL="647700" indent="-323850" lvl="1">
              <a:lnSpc>
                <a:spcPts val="3600"/>
              </a:lnSpc>
              <a:buFont typeface="Arial"/>
              <a:buChar char="•"/>
            </a:pPr>
            <a:r>
              <a:rPr lang="en-US" sz="3000">
                <a:solidFill>
                  <a:srgbClr val="1F497D"/>
                </a:solidFill>
                <a:latin typeface="Times New Roman"/>
                <a:ea typeface="Times New Roman"/>
                <a:cs typeface="Times New Roman"/>
                <a:sym typeface="Times New Roman"/>
              </a:rPr>
              <a:t>Description: Integrates images, reports, and histories for insights.</a:t>
            </a:r>
          </a:p>
          <a:p>
            <a:pPr algn="l" marL="647700" indent="-323850" lvl="1">
              <a:lnSpc>
                <a:spcPts val="3600"/>
              </a:lnSpc>
              <a:buFont typeface="Arial"/>
              <a:buChar char="•"/>
            </a:pPr>
            <a:r>
              <a:rPr lang="en-US" sz="3000">
                <a:solidFill>
                  <a:srgbClr val="1F497D"/>
                </a:solidFill>
                <a:latin typeface="Times New Roman"/>
                <a:ea typeface="Times New Roman"/>
                <a:cs typeface="Times New Roman"/>
                <a:sym typeface="Times New Roman"/>
              </a:rPr>
              <a:t>Impact:</a:t>
            </a:r>
          </a:p>
          <a:p>
            <a:pPr algn="l" marL="1295400" indent="-431800" lvl="2">
              <a:lnSpc>
                <a:spcPts val="3600"/>
              </a:lnSpc>
              <a:buFont typeface="Arial"/>
              <a:buChar char="⚬"/>
            </a:pPr>
            <a:r>
              <a:rPr lang="en-US" sz="3000">
                <a:solidFill>
                  <a:srgbClr val="1F497D"/>
                </a:solidFill>
                <a:latin typeface="Times New Roman"/>
                <a:ea typeface="Times New Roman"/>
                <a:cs typeface="Times New Roman"/>
                <a:sym typeface="Times New Roman"/>
              </a:rPr>
              <a:t>Effi</a:t>
            </a:r>
            <a:r>
              <a:rPr lang="en-US" sz="3000">
                <a:solidFill>
                  <a:srgbClr val="1F497D"/>
                </a:solidFill>
                <a:latin typeface="Times New Roman"/>
                <a:ea typeface="Times New Roman"/>
                <a:cs typeface="Times New Roman"/>
                <a:sym typeface="Times New Roman"/>
              </a:rPr>
              <a:t>ciency: 50% faster analysis</a:t>
            </a:r>
          </a:p>
          <a:p>
            <a:pPr algn="l" marL="1295400" indent="-431800" lvl="2">
              <a:lnSpc>
                <a:spcPts val="3600"/>
              </a:lnSpc>
              <a:buFont typeface="Arial"/>
              <a:buChar char="⚬"/>
            </a:pPr>
            <a:r>
              <a:rPr lang="en-US" sz="3000">
                <a:solidFill>
                  <a:srgbClr val="1F497D"/>
                </a:solidFill>
                <a:latin typeface="Times New Roman"/>
                <a:ea typeface="Times New Roman"/>
                <a:cs typeface="Times New Roman"/>
                <a:sym typeface="Times New Roman"/>
              </a:rPr>
              <a:t>Outcomes: 80% alignment with recommendations</a:t>
            </a:r>
          </a:p>
          <a:p>
            <a:pPr algn="l" marL="500199" indent="-250100" lvl="1">
              <a:lnSpc>
                <a:spcPts val="3314"/>
              </a:lnSpc>
            </a:pPr>
          </a:p>
        </p:txBody>
      </p:sp>
      <p:sp>
        <p:nvSpPr>
          <p:cNvPr name="TextBox 28" id="28"/>
          <p:cNvSpPr txBox="true"/>
          <p:nvPr/>
        </p:nvSpPr>
        <p:spPr>
          <a:xfrm rot="0">
            <a:off x="8833340" y="5806940"/>
            <a:ext cx="7557458" cy="3267075"/>
          </a:xfrm>
          <a:prstGeom prst="rect">
            <a:avLst/>
          </a:prstGeom>
        </p:spPr>
        <p:txBody>
          <a:bodyPr anchor="t" rtlCol="false" tIns="0" lIns="0" bIns="0" rIns="0">
            <a:spAutoFit/>
          </a:bodyPr>
          <a:lstStyle/>
          <a:p>
            <a:pPr algn="l">
              <a:lnSpc>
                <a:spcPts val="3600"/>
              </a:lnSpc>
            </a:pPr>
          </a:p>
          <a:p>
            <a:pPr algn="l" marL="647700" indent="-323850" lvl="1">
              <a:lnSpc>
                <a:spcPts val="3600"/>
              </a:lnSpc>
              <a:buFont typeface="Arial"/>
              <a:buChar char="•"/>
            </a:pPr>
            <a:r>
              <a:rPr lang="en-US" sz="3000">
                <a:solidFill>
                  <a:srgbClr val="1F497D"/>
                </a:solidFill>
                <a:latin typeface="Times New Roman"/>
                <a:ea typeface="Times New Roman"/>
                <a:cs typeface="Times New Roman"/>
                <a:sym typeface="Times New Roman"/>
              </a:rPr>
              <a:t>Description: Secure web platform for professionals and patients.</a:t>
            </a:r>
          </a:p>
          <a:p>
            <a:pPr algn="l" marL="647700" indent="-323850" lvl="1">
              <a:lnSpc>
                <a:spcPts val="3600"/>
              </a:lnSpc>
              <a:buFont typeface="Arial"/>
              <a:buChar char="•"/>
            </a:pPr>
            <a:r>
              <a:rPr lang="en-US" sz="3000">
                <a:solidFill>
                  <a:srgbClr val="1F497D"/>
                </a:solidFill>
                <a:latin typeface="Times New Roman"/>
                <a:ea typeface="Times New Roman"/>
                <a:cs typeface="Times New Roman"/>
                <a:sym typeface="Times New Roman"/>
              </a:rPr>
              <a:t>Impact:</a:t>
            </a:r>
          </a:p>
          <a:p>
            <a:pPr algn="l" marL="1295400" indent="-431800" lvl="2">
              <a:lnSpc>
                <a:spcPts val="3600"/>
              </a:lnSpc>
              <a:buFont typeface="Arial"/>
              <a:buChar char="⚬"/>
            </a:pPr>
            <a:r>
              <a:rPr lang="en-US" sz="3000">
                <a:solidFill>
                  <a:srgbClr val="1F497D"/>
                </a:solidFill>
                <a:latin typeface="Times New Roman"/>
                <a:ea typeface="Times New Roman"/>
                <a:cs typeface="Times New Roman"/>
                <a:sym typeface="Times New Roman"/>
              </a:rPr>
              <a:t>Adoption</a:t>
            </a:r>
            <a:r>
              <a:rPr lang="en-US" sz="3000">
                <a:solidFill>
                  <a:srgbClr val="1F497D"/>
                </a:solidFill>
                <a:latin typeface="Times New Roman"/>
                <a:ea typeface="Times New Roman"/>
                <a:cs typeface="Times New Roman"/>
                <a:sym typeface="Times New Roman"/>
              </a:rPr>
              <a:t>: 90% usage rate</a:t>
            </a:r>
          </a:p>
          <a:p>
            <a:pPr algn="l" marL="1295400" indent="-431800" lvl="2">
              <a:lnSpc>
                <a:spcPts val="3600"/>
              </a:lnSpc>
              <a:buFont typeface="Arial"/>
              <a:buChar char="⚬"/>
            </a:pPr>
            <a:r>
              <a:rPr lang="en-US" sz="3000">
                <a:solidFill>
                  <a:srgbClr val="1F497D"/>
                </a:solidFill>
                <a:latin typeface="Times New Roman"/>
                <a:ea typeface="Times New Roman"/>
                <a:cs typeface="Times New Roman"/>
                <a:sym typeface="Times New Roman"/>
              </a:rPr>
              <a:t>Ins</a:t>
            </a:r>
            <a:r>
              <a:rPr lang="en-US" sz="3000">
                <a:solidFill>
                  <a:srgbClr val="1F497D"/>
                </a:solidFill>
                <a:latin typeface="Times New Roman"/>
                <a:ea typeface="Times New Roman"/>
                <a:cs typeface="Times New Roman"/>
                <a:sym typeface="Times New Roman"/>
              </a:rPr>
              <a:t>ights: Real-time updates for 95%</a:t>
            </a:r>
          </a:p>
          <a:p>
            <a:pPr algn="l" marL="543262" indent="-271631" lvl="1">
              <a:lnSpc>
                <a:spcPts val="3600"/>
              </a:lnSpc>
            </a:pP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775920"/>
            <a:ext cx="18287640" cy="510540"/>
            <a:chOff x="0" y="0"/>
            <a:chExt cx="24383520" cy="680720"/>
          </a:xfrm>
        </p:grpSpPr>
        <p:sp>
          <p:nvSpPr>
            <p:cNvPr name="Freeform 3" id="3"/>
            <p:cNvSpPr/>
            <p:nvPr/>
          </p:nvSpPr>
          <p:spPr>
            <a:xfrm flipH="false" flipV="false" rot="0">
              <a:off x="0" y="0"/>
              <a:ext cx="24383492" cy="680720"/>
            </a:xfrm>
            <a:custGeom>
              <a:avLst/>
              <a:gdLst/>
              <a:ahLst/>
              <a:cxnLst/>
              <a:rect r="r" b="b" t="t" l="l"/>
              <a:pathLst>
                <a:path h="680720" w="24383492">
                  <a:moveTo>
                    <a:pt x="0" y="0"/>
                  </a:moveTo>
                  <a:lnTo>
                    <a:pt x="24383492" y="0"/>
                  </a:lnTo>
                  <a:lnTo>
                    <a:pt x="24383492" y="680720"/>
                  </a:lnTo>
                  <a:lnTo>
                    <a:pt x="0" y="680720"/>
                  </a:lnTo>
                  <a:close/>
                </a:path>
              </a:pathLst>
            </a:custGeom>
            <a:solidFill>
              <a:srgbClr val="000000"/>
            </a:solidFill>
          </p:spPr>
        </p:sp>
      </p:grpSp>
      <p:sp>
        <p:nvSpPr>
          <p:cNvPr name="Freeform 4" id="4" descr="A light bulb with binary code and text  Description automatically generated"/>
          <p:cNvSpPr/>
          <p:nvPr/>
        </p:nvSpPr>
        <p:spPr>
          <a:xfrm flipH="false" flipV="false" rot="0">
            <a:off x="15511574" y="0"/>
            <a:ext cx="2776066" cy="1561200"/>
          </a:xfrm>
          <a:custGeom>
            <a:avLst/>
            <a:gdLst/>
            <a:ahLst/>
            <a:cxnLst/>
            <a:rect r="r" b="b" t="t" l="l"/>
            <a:pathLst>
              <a:path h="1561200" w="2776066">
                <a:moveTo>
                  <a:pt x="0" y="0"/>
                </a:moveTo>
                <a:lnTo>
                  <a:pt x="2776066" y="0"/>
                </a:lnTo>
                <a:lnTo>
                  <a:pt x="2776066" y="1561200"/>
                </a:lnTo>
                <a:lnTo>
                  <a:pt x="0" y="1561200"/>
                </a:lnTo>
                <a:lnTo>
                  <a:pt x="0" y="0"/>
                </a:lnTo>
                <a:close/>
              </a:path>
            </a:pathLst>
          </a:custGeom>
          <a:blipFill>
            <a:blip r:embed="rId2"/>
            <a:stretch>
              <a:fillRect l="0" t="-10" r="0" b="-10"/>
            </a:stretch>
          </a:blipFill>
        </p:spPr>
      </p:sp>
      <p:grpSp>
        <p:nvGrpSpPr>
          <p:cNvPr name="Group 5" id="5"/>
          <p:cNvGrpSpPr/>
          <p:nvPr/>
        </p:nvGrpSpPr>
        <p:grpSpPr>
          <a:xfrm rot="2700000">
            <a:off x="8463658" y="1926525"/>
            <a:ext cx="1453216" cy="1453216"/>
            <a:chOff x="0" y="0"/>
            <a:chExt cx="317804" cy="317804"/>
          </a:xfrm>
        </p:grpSpPr>
        <p:sp>
          <p:nvSpPr>
            <p:cNvPr name="Freeform 6" id="6"/>
            <p:cNvSpPr/>
            <p:nvPr/>
          </p:nvSpPr>
          <p:spPr>
            <a:xfrm flipH="false" flipV="false" rot="0">
              <a:off x="0" y="0"/>
              <a:ext cx="317804" cy="317804"/>
            </a:xfrm>
            <a:custGeom>
              <a:avLst/>
              <a:gdLst/>
              <a:ahLst/>
              <a:cxnLst/>
              <a:rect r="r" b="b" t="t" l="l"/>
              <a:pathLst>
                <a:path h="317804" w="317804">
                  <a:moveTo>
                    <a:pt x="138513" y="0"/>
                  </a:moveTo>
                  <a:lnTo>
                    <a:pt x="179291" y="0"/>
                  </a:lnTo>
                  <a:cubicBezTo>
                    <a:pt x="216027" y="0"/>
                    <a:pt x="251258" y="14593"/>
                    <a:pt x="277235" y="40570"/>
                  </a:cubicBezTo>
                  <a:cubicBezTo>
                    <a:pt x="303211" y="66546"/>
                    <a:pt x="317804" y="101777"/>
                    <a:pt x="317804" y="138513"/>
                  </a:cubicBezTo>
                  <a:lnTo>
                    <a:pt x="317804" y="179291"/>
                  </a:lnTo>
                  <a:cubicBezTo>
                    <a:pt x="317804" y="255790"/>
                    <a:pt x="255790" y="317804"/>
                    <a:pt x="179291" y="317804"/>
                  </a:cubicBezTo>
                  <a:lnTo>
                    <a:pt x="138513" y="317804"/>
                  </a:lnTo>
                  <a:cubicBezTo>
                    <a:pt x="62015" y="317804"/>
                    <a:pt x="0" y="255790"/>
                    <a:pt x="0" y="179291"/>
                  </a:cubicBezTo>
                  <a:lnTo>
                    <a:pt x="0" y="138513"/>
                  </a:lnTo>
                  <a:cubicBezTo>
                    <a:pt x="0" y="62015"/>
                    <a:pt x="62015" y="0"/>
                    <a:pt x="138513" y="0"/>
                  </a:cubicBezTo>
                  <a:close/>
                </a:path>
              </a:pathLst>
            </a:custGeom>
            <a:solidFill>
              <a:srgbClr val="0C1F38"/>
            </a:solidFill>
            <a:ln w="28575" cap="rnd">
              <a:solidFill>
                <a:srgbClr val="000000"/>
              </a:solidFill>
              <a:prstDash val="solid"/>
              <a:round/>
            </a:ln>
          </p:spPr>
        </p:sp>
        <p:sp>
          <p:nvSpPr>
            <p:cNvPr name="TextBox 7" id="7"/>
            <p:cNvSpPr txBox="true"/>
            <p:nvPr/>
          </p:nvSpPr>
          <p:spPr>
            <a:xfrm>
              <a:off x="0" y="-47625"/>
              <a:ext cx="317804" cy="365429"/>
            </a:xfrm>
            <a:prstGeom prst="rect">
              <a:avLst/>
            </a:prstGeom>
          </p:spPr>
          <p:txBody>
            <a:bodyPr anchor="ctr" rtlCol="false" tIns="50800" lIns="50800" bIns="50800" rIns="50800"/>
            <a:lstStyle/>
            <a:p>
              <a:pPr algn="ctr">
                <a:lnSpc>
                  <a:spcPts val="2885"/>
                </a:lnSpc>
              </a:pPr>
            </a:p>
          </p:txBody>
        </p:sp>
      </p:grpSp>
      <p:grpSp>
        <p:nvGrpSpPr>
          <p:cNvPr name="Group 8" id="8"/>
          <p:cNvGrpSpPr/>
          <p:nvPr/>
        </p:nvGrpSpPr>
        <p:grpSpPr>
          <a:xfrm rot="2700000">
            <a:off x="9491236" y="3177066"/>
            <a:ext cx="1453216" cy="1453216"/>
            <a:chOff x="0" y="0"/>
            <a:chExt cx="317804" cy="317804"/>
          </a:xfrm>
        </p:grpSpPr>
        <p:sp>
          <p:nvSpPr>
            <p:cNvPr name="Freeform 9" id="9"/>
            <p:cNvSpPr/>
            <p:nvPr/>
          </p:nvSpPr>
          <p:spPr>
            <a:xfrm flipH="false" flipV="false" rot="0">
              <a:off x="0" y="0"/>
              <a:ext cx="317804" cy="317804"/>
            </a:xfrm>
            <a:custGeom>
              <a:avLst/>
              <a:gdLst/>
              <a:ahLst/>
              <a:cxnLst/>
              <a:rect r="r" b="b" t="t" l="l"/>
              <a:pathLst>
                <a:path h="317804" w="317804">
                  <a:moveTo>
                    <a:pt x="138513" y="0"/>
                  </a:moveTo>
                  <a:lnTo>
                    <a:pt x="179291" y="0"/>
                  </a:lnTo>
                  <a:cubicBezTo>
                    <a:pt x="216027" y="0"/>
                    <a:pt x="251258" y="14593"/>
                    <a:pt x="277235" y="40570"/>
                  </a:cubicBezTo>
                  <a:cubicBezTo>
                    <a:pt x="303211" y="66546"/>
                    <a:pt x="317804" y="101777"/>
                    <a:pt x="317804" y="138513"/>
                  </a:cubicBezTo>
                  <a:lnTo>
                    <a:pt x="317804" y="179291"/>
                  </a:lnTo>
                  <a:cubicBezTo>
                    <a:pt x="317804" y="255790"/>
                    <a:pt x="255790" y="317804"/>
                    <a:pt x="179291" y="317804"/>
                  </a:cubicBezTo>
                  <a:lnTo>
                    <a:pt x="138513" y="317804"/>
                  </a:lnTo>
                  <a:cubicBezTo>
                    <a:pt x="62015" y="317804"/>
                    <a:pt x="0" y="255790"/>
                    <a:pt x="0" y="179291"/>
                  </a:cubicBezTo>
                  <a:lnTo>
                    <a:pt x="0" y="138513"/>
                  </a:lnTo>
                  <a:cubicBezTo>
                    <a:pt x="0" y="62015"/>
                    <a:pt x="62015" y="0"/>
                    <a:pt x="138513" y="0"/>
                  </a:cubicBezTo>
                  <a:close/>
                </a:path>
              </a:pathLst>
            </a:custGeom>
            <a:solidFill>
              <a:srgbClr val="183B65"/>
            </a:solidFill>
            <a:ln w="28575" cap="rnd">
              <a:solidFill>
                <a:srgbClr val="000000"/>
              </a:solidFill>
              <a:prstDash val="solid"/>
              <a:round/>
            </a:ln>
          </p:spPr>
        </p:sp>
        <p:sp>
          <p:nvSpPr>
            <p:cNvPr name="TextBox 10" id="10"/>
            <p:cNvSpPr txBox="true"/>
            <p:nvPr/>
          </p:nvSpPr>
          <p:spPr>
            <a:xfrm>
              <a:off x="0" y="-47625"/>
              <a:ext cx="317804" cy="365429"/>
            </a:xfrm>
            <a:prstGeom prst="rect">
              <a:avLst/>
            </a:prstGeom>
          </p:spPr>
          <p:txBody>
            <a:bodyPr anchor="ctr" rtlCol="false" tIns="50800" lIns="50800" bIns="50800" rIns="50800"/>
            <a:lstStyle/>
            <a:p>
              <a:pPr algn="ctr">
                <a:lnSpc>
                  <a:spcPts val="2885"/>
                </a:lnSpc>
              </a:pPr>
            </a:p>
          </p:txBody>
        </p:sp>
      </p:grpSp>
      <p:grpSp>
        <p:nvGrpSpPr>
          <p:cNvPr name="Group 11" id="11"/>
          <p:cNvGrpSpPr/>
          <p:nvPr/>
        </p:nvGrpSpPr>
        <p:grpSpPr>
          <a:xfrm rot="2700000">
            <a:off x="8436452" y="4416197"/>
            <a:ext cx="1453216" cy="1453216"/>
            <a:chOff x="0" y="0"/>
            <a:chExt cx="317804" cy="317804"/>
          </a:xfrm>
        </p:grpSpPr>
        <p:sp>
          <p:nvSpPr>
            <p:cNvPr name="Freeform 12" id="12"/>
            <p:cNvSpPr/>
            <p:nvPr/>
          </p:nvSpPr>
          <p:spPr>
            <a:xfrm flipH="false" flipV="false" rot="0">
              <a:off x="0" y="0"/>
              <a:ext cx="317804" cy="317804"/>
            </a:xfrm>
            <a:custGeom>
              <a:avLst/>
              <a:gdLst/>
              <a:ahLst/>
              <a:cxnLst/>
              <a:rect r="r" b="b" t="t" l="l"/>
              <a:pathLst>
                <a:path h="317804" w="317804">
                  <a:moveTo>
                    <a:pt x="138513" y="0"/>
                  </a:moveTo>
                  <a:lnTo>
                    <a:pt x="179291" y="0"/>
                  </a:lnTo>
                  <a:cubicBezTo>
                    <a:pt x="216027" y="0"/>
                    <a:pt x="251258" y="14593"/>
                    <a:pt x="277235" y="40570"/>
                  </a:cubicBezTo>
                  <a:cubicBezTo>
                    <a:pt x="303211" y="66546"/>
                    <a:pt x="317804" y="101777"/>
                    <a:pt x="317804" y="138513"/>
                  </a:cubicBezTo>
                  <a:lnTo>
                    <a:pt x="317804" y="179291"/>
                  </a:lnTo>
                  <a:cubicBezTo>
                    <a:pt x="317804" y="255790"/>
                    <a:pt x="255790" y="317804"/>
                    <a:pt x="179291" y="317804"/>
                  </a:cubicBezTo>
                  <a:lnTo>
                    <a:pt x="138513" y="317804"/>
                  </a:lnTo>
                  <a:cubicBezTo>
                    <a:pt x="62015" y="317804"/>
                    <a:pt x="0" y="255790"/>
                    <a:pt x="0" y="179291"/>
                  </a:cubicBezTo>
                  <a:lnTo>
                    <a:pt x="0" y="138513"/>
                  </a:lnTo>
                  <a:cubicBezTo>
                    <a:pt x="0" y="62015"/>
                    <a:pt x="62015" y="0"/>
                    <a:pt x="138513" y="0"/>
                  </a:cubicBezTo>
                  <a:close/>
                </a:path>
              </a:pathLst>
            </a:custGeom>
            <a:solidFill>
              <a:srgbClr val="1F497D"/>
            </a:solidFill>
            <a:ln w="28575" cap="rnd">
              <a:solidFill>
                <a:srgbClr val="000000"/>
              </a:solidFill>
              <a:prstDash val="solid"/>
              <a:round/>
            </a:ln>
          </p:spPr>
        </p:sp>
        <p:sp>
          <p:nvSpPr>
            <p:cNvPr name="TextBox 13" id="13"/>
            <p:cNvSpPr txBox="true"/>
            <p:nvPr/>
          </p:nvSpPr>
          <p:spPr>
            <a:xfrm>
              <a:off x="0" y="-47625"/>
              <a:ext cx="317804" cy="365429"/>
            </a:xfrm>
            <a:prstGeom prst="rect">
              <a:avLst/>
            </a:prstGeom>
          </p:spPr>
          <p:txBody>
            <a:bodyPr anchor="ctr" rtlCol="false" tIns="50800" lIns="50800" bIns="50800" rIns="50800"/>
            <a:lstStyle/>
            <a:p>
              <a:pPr algn="ctr">
                <a:lnSpc>
                  <a:spcPts val="2885"/>
                </a:lnSpc>
              </a:pPr>
            </a:p>
          </p:txBody>
        </p:sp>
      </p:grpSp>
      <p:grpSp>
        <p:nvGrpSpPr>
          <p:cNvPr name="Group 14" id="14"/>
          <p:cNvGrpSpPr/>
          <p:nvPr/>
        </p:nvGrpSpPr>
        <p:grpSpPr>
          <a:xfrm rot="2700000">
            <a:off x="9491236" y="5666738"/>
            <a:ext cx="1453216" cy="1453216"/>
            <a:chOff x="0" y="0"/>
            <a:chExt cx="317804" cy="317804"/>
          </a:xfrm>
        </p:grpSpPr>
        <p:sp>
          <p:nvSpPr>
            <p:cNvPr name="Freeform 15" id="15"/>
            <p:cNvSpPr/>
            <p:nvPr/>
          </p:nvSpPr>
          <p:spPr>
            <a:xfrm flipH="false" flipV="false" rot="0">
              <a:off x="0" y="0"/>
              <a:ext cx="317804" cy="317804"/>
            </a:xfrm>
            <a:custGeom>
              <a:avLst/>
              <a:gdLst/>
              <a:ahLst/>
              <a:cxnLst/>
              <a:rect r="r" b="b" t="t" l="l"/>
              <a:pathLst>
                <a:path h="317804" w="317804">
                  <a:moveTo>
                    <a:pt x="138513" y="0"/>
                  </a:moveTo>
                  <a:lnTo>
                    <a:pt x="179291" y="0"/>
                  </a:lnTo>
                  <a:cubicBezTo>
                    <a:pt x="216027" y="0"/>
                    <a:pt x="251258" y="14593"/>
                    <a:pt x="277235" y="40570"/>
                  </a:cubicBezTo>
                  <a:cubicBezTo>
                    <a:pt x="303211" y="66546"/>
                    <a:pt x="317804" y="101777"/>
                    <a:pt x="317804" y="138513"/>
                  </a:cubicBezTo>
                  <a:lnTo>
                    <a:pt x="317804" y="179291"/>
                  </a:lnTo>
                  <a:cubicBezTo>
                    <a:pt x="317804" y="255790"/>
                    <a:pt x="255790" y="317804"/>
                    <a:pt x="179291" y="317804"/>
                  </a:cubicBezTo>
                  <a:lnTo>
                    <a:pt x="138513" y="317804"/>
                  </a:lnTo>
                  <a:cubicBezTo>
                    <a:pt x="62015" y="317804"/>
                    <a:pt x="0" y="255790"/>
                    <a:pt x="0" y="179291"/>
                  </a:cubicBezTo>
                  <a:lnTo>
                    <a:pt x="0" y="138513"/>
                  </a:lnTo>
                  <a:cubicBezTo>
                    <a:pt x="0" y="62015"/>
                    <a:pt x="62015" y="0"/>
                    <a:pt x="138513" y="0"/>
                  </a:cubicBezTo>
                  <a:close/>
                </a:path>
              </a:pathLst>
            </a:custGeom>
            <a:solidFill>
              <a:srgbClr val="356EB5"/>
            </a:solidFill>
            <a:ln w="28575" cap="rnd">
              <a:solidFill>
                <a:srgbClr val="000000"/>
              </a:solidFill>
              <a:prstDash val="solid"/>
              <a:round/>
            </a:ln>
          </p:spPr>
        </p:sp>
        <p:sp>
          <p:nvSpPr>
            <p:cNvPr name="TextBox 16" id="16"/>
            <p:cNvSpPr txBox="true"/>
            <p:nvPr/>
          </p:nvSpPr>
          <p:spPr>
            <a:xfrm>
              <a:off x="0" y="-47625"/>
              <a:ext cx="317804" cy="365429"/>
            </a:xfrm>
            <a:prstGeom prst="rect">
              <a:avLst/>
            </a:prstGeom>
          </p:spPr>
          <p:txBody>
            <a:bodyPr anchor="ctr" rtlCol="false" tIns="50800" lIns="50800" bIns="50800" rIns="50800"/>
            <a:lstStyle/>
            <a:p>
              <a:pPr algn="ctr">
                <a:lnSpc>
                  <a:spcPts val="2885"/>
                </a:lnSpc>
              </a:pPr>
            </a:p>
          </p:txBody>
        </p:sp>
      </p:grpSp>
      <p:grpSp>
        <p:nvGrpSpPr>
          <p:cNvPr name="Group 17" id="17"/>
          <p:cNvGrpSpPr/>
          <p:nvPr/>
        </p:nvGrpSpPr>
        <p:grpSpPr>
          <a:xfrm rot="2700000">
            <a:off x="8436452" y="6907260"/>
            <a:ext cx="1453216" cy="1453216"/>
            <a:chOff x="0" y="0"/>
            <a:chExt cx="317804" cy="317804"/>
          </a:xfrm>
        </p:grpSpPr>
        <p:sp>
          <p:nvSpPr>
            <p:cNvPr name="Freeform 18" id="18"/>
            <p:cNvSpPr/>
            <p:nvPr/>
          </p:nvSpPr>
          <p:spPr>
            <a:xfrm flipH="false" flipV="false" rot="0">
              <a:off x="0" y="0"/>
              <a:ext cx="317804" cy="317804"/>
            </a:xfrm>
            <a:custGeom>
              <a:avLst/>
              <a:gdLst/>
              <a:ahLst/>
              <a:cxnLst/>
              <a:rect r="r" b="b" t="t" l="l"/>
              <a:pathLst>
                <a:path h="317804" w="317804">
                  <a:moveTo>
                    <a:pt x="138513" y="0"/>
                  </a:moveTo>
                  <a:lnTo>
                    <a:pt x="179291" y="0"/>
                  </a:lnTo>
                  <a:cubicBezTo>
                    <a:pt x="216027" y="0"/>
                    <a:pt x="251258" y="14593"/>
                    <a:pt x="277235" y="40570"/>
                  </a:cubicBezTo>
                  <a:cubicBezTo>
                    <a:pt x="303211" y="66546"/>
                    <a:pt x="317804" y="101777"/>
                    <a:pt x="317804" y="138513"/>
                  </a:cubicBezTo>
                  <a:lnTo>
                    <a:pt x="317804" y="179291"/>
                  </a:lnTo>
                  <a:cubicBezTo>
                    <a:pt x="317804" y="255790"/>
                    <a:pt x="255790" y="317804"/>
                    <a:pt x="179291" y="317804"/>
                  </a:cubicBezTo>
                  <a:lnTo>
                    <a:pt x="138513" y="317804"/>
                  </a:lnTo>
                  <a:cubicBezTo>
                    <a:pt x="62015" y="317804"/>
                    <a:pt x="0" y="255790"/>
                    <a:pt x="0" y="179291"/>
                  </a:cubicBezTo>
                  <a:lnTo>
                    <a:pt x="0" y="138513"/>
                  </a:lnTo>
                  <a:cubicBezTo>
                    <a:pt x="0" y="62015"/>
                    <a:pt x="62015" y="0"/>
                    <a:pt x="138513" y="0"/>
                  </a:cubicBezTo>
                  <a:close/>
                </a:path>
              </a:pathLst>
            </a:custGeom>
            <a:solidFill>
              <a:srgbClr val="4E92FB"/>
            </a:solidFill>
            <a:ln w="28575" cap="rnd">
              <a:solidFill>
                <a:srgbClr val="000000"/>
              </a:solidFill>
              <a:prstDash val="solid"/>
              <a:round/>
            </a:ln>
          </p:spPr>
        </p:sp>
        <p:sp>
          <p:nvSpPr>
            <p:cNvPr name="TextBox 19" id="19"/>
            <p:cNvSpPr txBox="true"/>
            <p:nvPr/>
          </p:nvSpPr>
          <p:spPr>
            <a:xfrm>
              <a:off x="0" y="-47625"/>
              <a:ext cx="317804" cy="365429"/>
            </a:xfrm>
            <a:prstGeom prst="rect">
              <a:avLst/>
            </a:prstGeom>
          </p:spPr>
          <p:txBody>
            <a:bodyPr anchor="ctr" rtlCol="false" tIns="50800" lIns="50800" bIns="50800" rIns="50800"/>
            <a:lstStyle/>
            <a:p>
              <a:pPr algn="ctr">
                <a:lnSpc>
                  <a:spcPts val="2885"/>
                </a:lnSpc>
              </a:pPr>
            </a:p>
          </p:txBody>
        </p:sp>
      </p:grpSp>
      <p:grpSp>
        <p:nvGrpSpPr>
          <p:cNvPr name="Group 20" id="20"/>
          <p:cNvGrpSpPr/>
          <p:nvPr/>
        </p:nvGrpSpPr>
        <p:grpSpPr>
          <a:xfrm rot="0">
            <a:off x="2120119" y="1561200"/>
            <a:ext cx="4833439" cy="2190636"/>
            <a:chOff x="0" y="0"/>
            <a:chExt cx="1273005" cy="576958"/>
          </a:xfrm>
        </p:grpSpPr>
        <p:sp>
          <p:nvSpPr>
            <p:cNvPr name="Freeform 21" id="21"/>
            <p:cNvSpPr/>
            <p:nvPr/>
          </p:nvSpPr>
          <p:spPr>
            <a:xfrm flipH="false" flipV="false" rot="0">
              <a:off x="0" y="0"/>
              <a:ext cx="1273005" cy="576958"/>
            </a:xfrm>
            <a:custGeom>
              <a:avLst/>
              <a:gdLst/>
              <a:ahLst/>
              <a:cxnLst/>
              <a:rect r="r" b="b" t="t" l="l"/>
              <a:pathLst>
                <a:path h="576958" w="1273005">
                  <a:moveTo>
                    <a:pt x="81689" y="0"/>
                  </a:moveTo>
                  <a:lnTo>
                    <a:pt x="1191316" y="0"/>
                  </a:lnTo>
                  <a:cubicBezTo>
                    <a:pt x="1236431" y="0"/>
                    <a:pt x="1273005" y="36573"/>
                    <a:pt x="1273005" y="81689"/>
                  </a:cubicBezTo>
                  <a:lnTo>
                    <a:pt x="1273005" y="495269"/>
                  </a:lnTo>
                  <a:cubicBezTo>
                    <a:pt x="1273005" y="516934"/>
                    <a:pt x="1264398" y="537712"/>
                    <a:pt x="1249079" y="553032"/>
                  </a:cubicBezTo>
                  <a:cubicBezTo>
                    <a:pt x="1233759" y="568351"/>
                    <a:pt x="1212981" y="576958"/>
                    <a:pt x="1191316" y="576958"/>
                  </a:cubicBezTo>
                  <a:lnTo>
                    <a:pt x="81689" y="576958"/>
                  </a:lnTo>
                  <a:cubicBezTo>
                    <a:pt x="60024" y="576958"/>
                    <a:pt x="39246" y="568351"/>
                    <a:pt x="23926" y="553032"/>
                  </a:cubicBezTo>
                  <a:cubicBezTo>
                    <a:pt x="8606" y="537712"/>
                    <a:pt x="0" y="516934"/>
                    <a:pt x="0" y="495269"/>
                  </a:cubicBezTo>
                  <a:lnTo>
                    <a:pt x="0" y="81689"/>
                  </a:lnTo>
                  <a:cubicBezTo>
                    <a:pt x="0" y="60024"/>
                    <a:pt x="8606" y="39246"/>
                    <a:pt x="23926" y="23926"/>
                  </a:cubicBezTo>
                  <a:cubicBezTo>
                    <a:pt x="39246" y="8606"/>
                    <a:pt x="60024" y="0"/>
                    <a:pt x="81689" y="0"/>
                  </a:cubicBezTo>
                  <a:close/>
                </a:path>
              </a:pathLst>
            </a:custGeom>
            <a:solidFill>
              <a:srgbClr val="000000">
                <a:alpha val="0"/>
              </a:srgbClr>
            </a:solidFill>
            <a:ln w="47625" cap="rnd">
              <a:solidFill>
                <a:srgbClr val="000000"/>
              </a:solidFill>
              <a:prstDash val="solid"/>
              <a:round/>
            </a:ln>
          </p:spPr>
        </p:sp>
        <p:sp>
          <p:nvSpPr>
            <p:cNvPr name="TextBox 22" id="22"/>
            <p:cNvSpPr txBox="true"/>
            <p:nvPr/>
          </p:nvSpPr>
          <p:spPr>
            <a:xfrm>
              <a:off x="0" y="-47625"/>
              <a:ext cx="1273005" cy="624583"/>
            </a:xfrm>
            <a:prstGeom prst="rect">
              <a:avLst/>
            </a:prstGeom>
          </p:spPr>
          <p:txBody>
            <a:bodyPr anchor="ctr" rtlCol="false" tIns="50800" lIns="50800" bIns="50800" rIns="50800"/>
            <a:lstStyle/>
            <a:p>
              <a:pPr algn="ctr">
                <a:lnSpc>
                  <a:spcPts val="2885"/>
                </a:lnSpc>
              </a:pPr>
            </a:p>
          </p:txBody>
        </p:sp>
      </p:grpSp>
      <p:sp>
        <p:nvSpPr>
          <p:cNvPr name="TextBox 23" id="23"/>
          <p:cNvSpPr txBox="true"/>
          <p:nvPr/>
        </p:nvSpPr>
        <p:spPr>
          <a:xfrm rot="0">
            <a:off x="13175640" y="9878790"/>
            <a:ext cx="4083660" cy="285750"/>
          </a:xfrm>
          <a:prstGeom prst="rect">
            <a:avLst/>
          </a:prstGeom>
        </p:spPr>
        <p:txBody>
          <a:bodyPr anchor="t" rtlCol="false" tIns="0" lIns="0" bIns="0" rIns="0">
            <a:spAutoFit/>
          </a:bodyPr>
          <a:lstStyle/>
          <a:p>
            <a:pPr algn="r">
              <a:lnSpc>
                <a:spcPts val="2160"/>
              </a:lnSpc>
            </a:pPr>
            <a:r>
              <a:rPr lang="en-US" b="true" sz="1800" spc="-1">
                <a:solidFill>
                  <a:srgbClr val="FFFFFF"/>
                </a:solidFill>
                <a:latin typeface="Arimo Bold"/>
                <a:ea typeface="Arimo Bold"/>
                <a:cs typeface="Arimo Bold"/>
                <a:sym typeface="Arimo Bold"/>
              </a:rPr>
              <a:t>06</a:t>
            </a:r>
          </a:p>
        </p:txBody>
      </p:sp>
      <p:sp>
        <p:nvSpPr>
          <p:cNvPr name="TextBox 24" id="24"/>
          <p:cNvSpPr txBox="true"/>
          <p:nvPr/>
        </p:nvSpPr>
        <p:spPr>
          <a:xfrm rot="0">
            <a:off x="6832710" y="9878790"/>
            <a:ext cx="4622580" cy="285750"/>
          </a:xfrm>
          <a:prstGeom prst="rect">
            <a:avLst/>
          </a:prstGeom>
        </p:spPr>
        <p:txBody>
          <a:bodyPr anchor="t" rtlCol="false" tIns="0" lIns="0" bIns="0" rIns="0">
            <a:spAutoFit/>
          </a:bodyPr>
          <a:lstStyle/>
          <a:p>
            <a:pPr algn="ctr">
              <a:lnSpc>
                <a:spcPts val="2160"/>
              </a:lnSpc>
            </a:pPr>
            <a:r>
              <a:rPr lang="en-US" sz="1800" spc="-1">
                <a:solidFill>
                  <a:srgbClr val="FFFFFF"/>
                </a:solidFill>
                <a:latin typeface="Arimo"/>
                <a:ea typeface="Arimo"/>
                <a:cs typeface="Arimo"/>
                <a:sym typeface="Arimo"/>
              </a:rPr>
              <a:t>Idea submission</a:t>
            </a:r>
          </a:p>
        </p:txBody>
      </p:sp>
      <p:sp>
        <p:nvSpPr>
          <p:cNvPr name="TextBox 25" id="25"/>
          <p:cNvSpPr txBox="true"/>
          <p:nvPr/>
        </p:nvSpPr>
        <p:spPr>
          <a:xfrm rot="0">
            <a:off x="1028700" y="180075"/>
            <a:ext cx="16275780" cy="923925"/>
          </a:xfrm>
          <a:prstGeom prst="rect">
            <a:avLst/>
          </a:prstGeom>
        </p:spPr>
        <p:txBody>
          <a:bodyPr anchor="t" rtlCol="false" tIns="0" lIns="0" bIns="0" rIns="0">
            <a:spAutoFit/>
          </a:bodyPr>
          <a:lstStyle/>
          <a:p>
            <a:pPr algn="ctr">
              <a:lnSpc>
                <a:spcPts val="6480"/>
              </a:lnSpc>
            </a:pPr>
            <a:r>
              <a:rPr lang="en-US" b="true" sz="5400" spc="-1">
                <a:solidFill>
                  <a:srgbClr val="000000"/>
                </a:solidFill>
                <a:latin typeface="Times New Roman Bold"/>
                <a:ea typeface="Times New Roman Bold"/>
                <a:cs typeface="Times New Roman Bold"/>
                <a:sym typeface="Times New Roman Bold"/>
              </a:rPr>
              <a:t>Technology stack used</a:t>
            </a:r>
          </a:p>
        </p:txBody>
      </p:sp>
      <p:grpSp>
        <p:nvGrpSpPr>
          <p:cNvPr name="Group 26" id="26"/>
          <p:cNvGrpSpPr/>
          <p:nvPr/>
        </p:nvGrpSpPr>
        <p:grpSpPr>
          <a:xfrm rot="0">
            <a:off x="2117850" y="4041199"/>
            <a:ext cx="4833439" cy="2189941"/>
            <a:chOff x="0" y="0"/>
            <a:chExt cx="1273005" cy="576775"/>
          </a:xfrm>
        </p:grpSpPr>
        <p:sp>
          <p:nvSpPr>
            <p:cNvPr name="Freeform 27" id="27"/>
            <p:cNvSpPr/>
            <p:nvPr/>
          </p:nvSpPr>
          <p:spPr>
            <a:xfrm flipH="false" flipV="false" rot="0">
              <a:off x="0" y="0"/>
              <a:ext cx="1273005" cy="576775"/>
            </a:xfrm>
            <a:custGeom>
              <a:avLst/>
              <a:gdLst/>
              <a:ahLst/>
              <a:cxnLst/>
              <a:rect r="r" b="b" t="t" l="l"/>
              <a:pathLst>
                <a:path h="576775" w="1273005">
                  <a:moveTo>
                    <a:pt x="81689" y="0"/>
                  </a:moveTo>
                  <a:lnTo>
                    <a:pt x="1191316" y="0"/>
                  </a:lnTo>
                  <a:cubicBezTo>
                    <a:pt x="1236431" y="0"/>
                    <a:pt x="1273005" y="36573"/>
                    <a:pt x="1273005" y="81689"/>
                  </a:cubicBezTo>
                  <a:lnTo>
                    <a:pt x="1273005" y="495086"/>
                  </a:lnTo>
                  <a:cubicBezTo>
                    <a:pt x="1273005" y="516751"/>
                    <a:pt x="1264398" y="537529"/>
                    <a:pt x="1249079" y="552848"/>
                  </a:cubicBezTo>
                  <a:cubicBezTo>
                    <a:pt x="1233759" y="568168"/>
                    <a:pt x="1212981" y="576775"/>
                    <a:pt x="1191316" y="576775"/>
                  </a:cubicBezTo>
                  <a:lnTo>
                    <a:pt x="81689" y="576775"/>
                  </a:lnTo>
                  <a:cubicBezTo>
                    <a:pt x="60024" y="576775"/>
                    <a:pt x="39246" y="568168"/>
                    <a:pt x="23926" y="552848"/>
                  </a:cubicBezTo>
                  <a:cubicBezTo>
                    <a:pt x="8606" y="537529"/>
                    <a:pt x="0" y="516751"/>
                    <a:pt x="0" y="495086"/>
                  </a:cubicBezTo>
                  <a:lnTo>
                    <a:pt x="0" y="81689"/>
                  </a:lnTo>
                  <a:cubicBezTo>
                    <a:pt x="0" y="60024"/>
                    <a:pt x="8606" y="39246"/>
                    <a:pt x="23926" y="23926"/>
                  </a:cubicBezTo>
                  <a:cubicBezTo>
                    <a:pt x="39246" y="8606"/>
                    <a:pt x="60024" y="0"/>
                    <a:pt x="81689" y="0"/>
                  </a:cubicBezTo>
                  <a:close/>
                </a:path>
              </a:pathLst>
            </a:custGeom>
            <a:solidFill>
              <a:srgbClr val="000000">
                <a:alpha val="0"/>
              </a:srgbClr>
            </a:solidFill>
            <a:ln w="47625" cap="rnd">
              <a:solidFill>
                <a:srgbClr val="000000"/>
              </a:solidFill>
              <a:prstDash val="solid"/>
              <a:round/>
            </a:ln>
          </p:spPr>
        </p:sp>
        <p:sp>
          <p:nvSpPr>
            <p:cNvPr name="TextBox 28" id="28"/>
            <p:cNvSpPr txBox="true"/>
            <p:nvPr/>
          </p:nvSpPr>
          <p:spPr>
            <a:xfrm>
              <a:off x="0" y="-47625"/>
              <a:ext cx="1273005" cy="624400"/>
            </a:xfrm>
            <a:prstGeom prst="rect">
              <a:avLst/>
            </a:prstGeom>
          </p:spPr>
          <p:txBody>
            <a:bodyPr anchor="ctr" rtlCol="false" tIns="50800" lIns="50800" bIns="50800" rIns="50800"/>
            <a:lstStyle/>
            <a:p>
              <a:pPr algn="ctr">
                <a:lnSpc>
                  <a:spcPts val="2885"/>
                </a:lnSpc>
              </a:pPr>
            </a:p>
          </p:txBody>
        </p:sp>
      </p:grpSp>
      <p:grpSp>
        <p:nvGrpSpPr>
          <p:cNvPr name="Group 29" id="29"/>
          <p:cNvGrpSpPr/>
          <p:nvPr/>
        </p:nvGrpSpPr>
        <p:grpSpPr>
          <a:xfrm rot="0">
            <a:off x="2117850" y="6516890"/>
            <a:ext cx="4833439" cy="2240564"/>
            <a:chOff x="0" y="0"/>
            <a:chExt cx="1273005" cy="590107"/>
          </a:xfrm>
        </p:grpSpPr>
        <p:sp>
          <p:nvSpPr>
            <p:cNvPr name="Freeform 30" id="30"/>
            <p:cNvSpPr/>
            <p:nvPr/>
          </p:nvSpPr>
          <p:spPr>
            <a:xfrm flipH="false" flipV="false" rot="0">
              <a:off x="0" y="0"/>
              <a:ext cx="1273005" cy="590107"/>
            </a:xfrm>
            <a:custGeom>
              <a:avLst/>
              <a:gdLst/>
              <a:ahLst/>
              <a:cxnLst/>
              <a:rect r="r" b="b" t="t" l="l"/>
              <a:pathLst>
                <a:path h="590107" w="1273005">
                  <a:moveTo>
                    <a:pt x="81689" y="0"/>
                  </a:moveTo>
                  <a:lnTo>
                    <a:pt x="1191316" y="0"/>
                  </a:lnTo>
                  <a:cubicBezTo>
                    <a:pt x="1236431" y="0"/>
                    <a:pt x="1273005" y="36573"/>
                    <a:pt x="1273005" y="81689"/>
                  </a:cubicBezTo>
                  <a:lnTo>
                    <a:pt x="1273005" y="508419"/>
                  </a:lnTo>
                  <a:cubicBezTo>
                    <a:pt x="1273005" y="530084"/>
                    <a:pt x="1264398" y="550862"/>
                    <a:pt x="1249079" y="566181"/>
                  </a:cubicBezTo>
                  <a:cubicBezTo>
                    <a:pt x="1233759" y="581501"/>
                    <a:pt x="1212981" y="590107"/>
                    <a:pt x="1191316" y="590107"/>
                  </a:cubicBezTo>
                  <a:lnTo>
                    <a:pt x="81689" y="590107"/>
                  </a:lnTo>
                  <a:cubicBezTo>
                    <a:pt x="60024" y="590107"/>
                    <a:pt x="39246" y="581501"/>
                    <a:pt x="23926" y="566181"/>
                  </a:cubicBezTo>
                  <a:cubicBezTo>
                    <a:pt x="8606" y="550862"/>
                    <a:pt x="0" y="530084"/>
                    <a:pt x="0" y="508419"/>
                  </a:cubicBezTo>
                  <a:lnTo>
                    <a:pt x="0" y="81689"/>
                  </a:lnTo>
                  <a:cubicBezTo>
                    <a:pt x="0" y="60024"/>
                    <a:pt x="8606" y="39246"/>
                    <a:pt x="23926" y="23926"/>
                  </a:cubicBezTo>
                  <a:cubicBezTo>
                    <a:pt x="39246" y="8606"/>
                    <a:pt x="60024" y="0"/>
                    <a:pt x="81689" y="0"/>
                  </a:cubicBezTo>
                  <a:close/>
                </a:path>
              </a:pathLst>
            </a:custGeom>
            <a:solidFill>
              <a:srgbClr val="000000">
                <a:alpha val="0"/>
              </a:srgbClr>
            </a:solidFill>
            <a:ln w="47625" cap="rnd">
              <a:solidFill>
                <a:srgbClr val="000000"/>
              </a:solidFill>
              <a:prstDash val="solid"/>
              <a:round/>
            </a:ln>
          </p:spPr>
        </p:sp>
        <p:sp>
          <p:nvSpPr>
            <p:cNvPr name="TextBox 31" id="31"/>
            <p:cNvSpPr txBox="true"/>
            <p:nvPr/>
          </p:nvSpPr>
          <p:spPr>
            <a:xfrm>
              <a:off x="0" y="-47625"/>
              <a:ext cx="1273005" cy="637732"/>
            </a:xfrm>
            <a:prstGeom prst="rect">
              <a:avLst/>
            </a:prstGeom>
          </p:spPr>
          <p:txBody>
            <a:bodyPr anchor="ctr" rtlCol="false" tIns="50800" lIns="50800" bIns="50800" rIns="50800"/>
            <a:lstStyle/>
            <a:p>
              <a:pPr algn="ctr">
                <a:lnSpc>
                  <a:spcPts val="2885"/>
                </a:lnSpc>
              </a:pPr>
            </a:p>
          </p:txBody>
        </p:sp>
      </p:grpSp>
      <p:grpSp>
        <p:nvGrpSpPr>
          <p:cNvPr name="Group 32" id="32"/>
          <p:cNvGrpSpPr/>
          <p:nvPr/>
        </p:nvGrpSpPr>
        <p:grpSpPr>
          <a:xfrm rot="0">
            <a:off x="12111375" y="2813714"/>
            <a:ext cx="5374442" cy="2179921"/>
            <a:chOff x="0" y="0"/>
            <a:chExt cx="1415491" cy="574136"/>
          </a:xfrm>
        </p:grpSpPr>
        <p:sp>
          <p:nvSpPr>
            <p:cNvPr name="Freeform 33" id="33"/>
            <p:cNvSpPr/>
            <p:nvPr/>
          </p:nvSpPr>
          <p:spPr>
            <a:xfrm flipH="false" flipV="false" rot="0">
              <a:off x="0" y="0"/>
              <a:ext cx="1415491" cy="574135"/>
            </a:xfrm>
            <a:custGeom>
              <a:avLst/>
              <a:gdLst/>
              <a:ahLst/>
              <a:cxnLst/>
              <a:rect r="r" b="b" t="t" l="l"/>
              <a:pathLst>
                <a:path h="574135" w="1415491">
                  <a:moveTo>
                    <a:pt x="73466" y="0"/>
                  </a:moveTo>
                  <a:lnTo>
                    <a:pt x="1342025" y="0"/>
                  </a:lnTo>
                  <a:cubicBezTo>
                    <a:pt x="1382599" y="0"/>
                    <a:pt x="1415491" y="32892"/>
                    <a:pt x="1415491" y="73466"/>
                  </a:cubicBezTo>
                  <a:lnTo>
                    <a:pt x="1415491" y="500670"/>
                  </a:lnTo>
                  <a:cubicBezTo>
                    <a:pt x="1415491" y="541244"/>
                    <a:pt x="1382599" y="574135"/>
                    <a:pt x="1342025" y="574135"/>
                  </a:cubicBezTo>
                  <a:lnTo>
                    <a:pt x="73466" y="574135"/>
                  </a:lnTo>
                  <a:cubicBezTo>
                    <a:pt x="32892" y="574135"/>
                    <a:pt x="0" y="541244"/>
                    <a:pt x="0" y="500670"/>
                  </a:cubicBezTo>
                  <a:lnTo>
                    <a:pt x="0" y="73466"/>
                  </a:lnTo>
                  <a:cubicBezTo>
                    <a:pt x="0" y="32892"/>
                    <a:pt x="32892" y="0"/>
                    <a:pt x="73466" y="0"/>
                  </a:cubicBezTo>
                  <a:close/>
                </a:path>
              </a:pathLst>
            </a:custGeom>
            <a:solidFill>
              <a:srgbClr val="000000">
                <a:alpha val="0"/>
              </a:srgbClr>
            </a:solidFill>
            <a:ln w="47625" cap="rnd">
              <a:solidFill>
                <a:srgbClr val="000000"/>
              </a:solidFill>
              <a:prstDash val="solid"/>
              <a:round/>
            </a:ln>
          </p:spPr>
        </p:sp>
        <p:sp>
          <p:nvSpPr>
            <p:cNvPr name="TextBox 34" id="34"/>
            <p:cNvSpPr txBox="true"/>
            <p:nvPr/>
          </p:nvSpPr>
          <p:spPr>
            <a:xfrm>
              <a:off x="0" y="-47625"/>
              <a:ext cx="1415491" cy="621761"/>
            </a:xfrm>
            <a:prstGeom prst="rect">
              <a:avLst/>
            </a:prstGeom>
          </p:spPr>
          <p:txBody>
            <a:bodyPr anchor="ctr" rtlCol="false" tIns="50800" lIns="50800" bIns="50800" rIns="50800"/>
            <a:lstStyle/>
            <a:p>
              <a:pPr algn="ctr">
                <a:lnSpc>
                  <a:spcPts val="2885"/>
                </a:lnSpc>
              </a:pPr>
            </a:p>
          </p:txBody>
        </p:sp>
      </p:grpSp>
      <p:grpSp>
        <p:nvGrpSpPr>
          <p:cNvPr name="Group 35" id="35"/>
          <p:cNvGrpSpPr/>
          <p:nvPr/>
        </p:nvGrpSpPr>
        <p:grpSpPr>
          <a:xfrm rot="0">
            <a:off x="12082800" y="5248464"/>
            <a:ext cx="4833439" cy="2289765"/>
            <a:chOff x="0" y="0"/>
            <a:chExt cx="1273005" cy="603066"/>
          </a:xfrm>
        </p:grpSpPr>
        <p:sp>
          <p:nvSpPr>
            <p:cNvPr name="Freeform 36" id="36"/>
            <p:cNvSpPr/>
            <p:nvPr/>
          </p:nvSpPr>
          <p:spPr>
            <a:xfrm flipH="false" flipV="false" rot="0">
              <a:off x="0" y="0"/>
              <a:ext cx="1273005" cy="603066"/>
            </a:xfrm>
            <a:custGeom>
              <a:avLst/>
              <a:gdLst/>
              <a:ahLst/>
              <a:cxnLst/>
              <a:rect r="r" b="b" t="t" l="l"/>
              <a:pathLst>
                <a:path h="603066" w="1273005">
                  <a:moveTo>
                    <a:pt x="81689" y="0"/>
                  </a:moveTo>
                  <a:lnTo>
                    <a:pt x="1191316" y="0"/>
                  </a:lnTo>
                  <a:cubicBezTo>
                    <a:pt x="1236431" y="0"/>
                    <a:pt x="1273005" y="36573"/>
                    <a:pt x="1273005" y="81689"/>
                  </a:cubicBezTo>
                  <a:lnTo>
                    <a:pt x="1273005" y="521377"/>
                  </a:lnTo>
                  <a:cubicBezTo>
                    <a:pt x="1273005" y="543042"/>
                    <a:pt x="1264398" y="563820"/>
                    <a:pt x="1249079" y="579140"/>
                  </a:cubicBezTo>
                  <a:cubicBezTo>
                    <a:pt x="1233759" y="594459"/>
                    <a:pt x="1212981" y="603066"/>
                    <a:pt x="1191316" y="603066"/>
                  </a:cubicBezTo>
                  <a:lnTo>
                    <a:pt x="81689" y="603066"/>
                  </a:lnTo>
                  <a:cubicBezTo>
                    <a:pt x="60024" y="603066"/>
                    <a:pt x="39246" y="594459"/>
                    <a:pt x="23926" y="579140"/>
                  </a:cubicBezTo>
                  <a:cubicBezTo>
                    <a:pt x="8606" y="563820"/>
                    <a:pt x="0" y="543042"/>
                    <a:pt x="0" y="521377"/>
                  </a:cubicBezTo>
                  <a:lnTo>
                    <a:pt x="0" y="81689"/>
                  </a:lnTo>
                  <a:cubicBezTo>
                    <a:pt x="0" y="60024"/>
                    <a:pt x="8606" y="39246"/>
                    <a:pt x="23926" y="23926"/>
                  </a:cubicBezTo>
                  <a:cubicBezTo>
                    <a:pt x="39246" y="8606"/>
                    <a:pt x="60024" y="0"/>
                    <a:pt x="81689" y="0"/>
                  </a:cubicBezTo>
                  <a:close/>
                </a:path>
              </a:pathLst>
            </a:custGeom>
            <a:solidFill>
              <a:srgbClr val="000000">
                <a:alpha val="0"/>
              </a:srgbClr>
            </a:solidFill>
            <a:ln w="47625" cap="rnd">
              <a:solidFill>
                <a:srgbClr val="000000"/>
              </a:solidFill>
              <a:prstDash val="solid"/>
              <a:round/>
            </a:ln>
          </p:spPr>
        </p:sp>
        <p:sp>
          <p:nvSpPr>
            <p:cNvPr name="TextBox 37" id="37"/>
            <p:cNvSpPr txBox="true"/>
            <p:nvPr/>
          </p:nvSpPr>
          <p:spPr>
            <a:xfrm>
              <a:off x="0" y="-47625"/>
              <a:ext cx="1273005" cy="650691"/>
            </a:xfrm>
            <a:prstGeom prst="rect">
              <a:avLst/>
            </a:prstGeom>
          </p:spPr>
          <p:txBody>
            <a:bodyPr anchor="ctr" rtlCol="false" tIns="50800" lIns="50800" bIns="50800" rIns="50800"/>
            <a:lstStyle/>
            <a:p>
              <a:pPr algn="ctr">
                <a:lnSpc>
                  <a:spcPts val="2885"/>
                </a:lnSpc>
              </a:pPr>
            </a:p>
          </p:txBody>
        </p:sp>
      </p:grpSp>
      <p:sp>
        <p:nvSpPr>
          <p:cNvPr name="AutoShape 38" id="38"/>
          <p:cNvSpPr/>
          <p:nvPr/>
        </p:nvSpPr>
        <p:spPr>
          <a:xfrm flipH="true" flipV="true">
            <a:off x="6953558" y="2656518"/>
            <a:ext cx="1209129" cy="0"/>
          </a:xfrm>
          <a:prstGeom prst="line">
            <a:avLst/>
          </a:prstGeom>
          <a:ln cap="flat" w="38100">
            <a:solidFill>
              <a:srgbClr val="000000"/>
            </a:solidFill>
            <a:prstDash val="solid"/>
            <a:headEnd type="none" len="sm" w="sm"/>
            <a:tailEnd type="triangle" len="med" w="lg"/>
          </a:ln>
        </p:spPr>
      </p:sp>
      <p:sp>
        <p:nvSpPr>
          <p:cNvPr name="AutoShape 39" id="39"/>
          <p:cNvSpPr/>
          <p:nvPr/>
        </p:nvSpPr>
        <p:spPr>
          <a:xfrm flipH="true" flipV="true">
            <a:off x="6951290" y="5136170"/>
            <a:ext cx="1211397" cy="7330"/>
          </a:xfrm>
          <a:prstGeom prst="line">
            <a:avLst/>
          </a:prstGeom>
          <a:ln cap="flat" w="38100">
            <a:solidFill>
              <a:srgbClr val="000000"/>
            </a:solidFill>
            <a:prstDash val="solid"/>
            <a:headEnd type="none" len="sm" w="sm"/>
            <a:tailEnd type="triangle" len="med" w="lg"/>
          </a:ln>
        </p:spPr>
      </p:sp>
      <p:sp>
        <p:nvSpPr>
          <p:cNvPr name="AutoShape 40" id="40"/>
          <p:cNvSpPr/>
          <p:nvPr/>
        </p:nvSpPr>
        <p:spPr>
          <a:xfrm flipH="true">
            <a:off x="6951290" y="7633867"/>
            <a:ext cx="1211397" cy="3305"/>
          </a:xfrm>
          <a:prstGeom prst="line">
            <a:avLst/>
          </a:prstGeom>
          <a:ln cap="flat" w="38100">
            <a:solidFill>
              <a:srgbClr val="000000"/>
            </a:solidFill>
            <a:prstDash val="solid"/>
            <a:headEnd type="none" len="sm" w="sm"/>
            <a:tailEnd type="triangle" len="med" w="lg"/>
          </a:ln>
        </p:spPr>
      </p:sp>
      <p:sp>
        <p:nvSpPr>
          <p:cNvPr name="AutoShape 41" id="41"/>
          <p:cNvSpPr/>
          <p:nvPr/>
        </p:nvSpPr>
        <p:spPr>
          <a:xfrm>
            <a:off x="11245423" y="3903674"/>
            <a:ext cx="865952" cy="0"/>
          </a:xfrm>
          <a:prstGeom prst="line">
            <a:avLst/>
          </a:prstGeom>
          <a:ln cap="flat" w="38100">
            <a:solidFill>
              <a:srgbClr val="000000"/>
            </a:solidFill>
            <a:prstDash val="solid"/>
            <a:headEnd type="none" len="sm" w="sm"/>
            <a:tailEnd type="triangle" len="med" w="lg"/>
          </a:ln>
        </p:spPr>
      </p:sp>
      <p:sp>
        <p:nvSpPr>
          <p:cNvPr name="AutoShape 42" id="42"/>
          <p:cNvSpPr/>
          <p:nvPr/>
        </p:nvSpPr>
        <p:spPr>
          <a:xfrm>
            <a:off x="11245423" y="6393346"/>
            <a:ext cx="837377" cy="0"/>
          </a:xfrm>
          <a:prstGeom prst="line">
            <a:avLst/>
          </a:prstGeom>
          <a:ln cap="flat" w="38100">
            <a:solidFill>
              <a:srgbClr val="000000"/>
            </a:solidFill>
            <a:prstDash val="solid"/>
            <a:headEnd type="none" len="sm" w="sm"/>
            <a:tailEnd type="triangle" len="med" w="lg"/>
          </a:ln>
        </p:spPr>
      </p:sp>
      <p:sp>
        <p:nvSpPr>
          <p:cNvPr name="TextBox 43" id="43"/>
          <p:cNvSpPr txBox="true"/>
          <p:nvPr/>
        </p:nvSpPr>
        <p:spPr>
          <a:xfrm rot="0">
            <a:off x="2026301" y="1729315"/>
            <a:ext cx="1820752" cy="418992"/>
          </a:xfrm>
          <a:prstGeom prst="rect">
            <a:avLst/>
          </a:prstGeom>
        </p:spPr>
        <p:txBody>
          <a:bodyPr anchor="t" rtlCol="false" tIns="0" lIns="0" bIns="0" rIns="0">
            <a:spAutoFit/>
          </a:bodyPr>
          <a:lstStyle/>
          <a:p>
            <a:pPr algn="ctr">
              <a:lnSpc>
                <a:spcPts val="2862"/>
              </a:lnSpc>
            </a:pPr>
            <a:r>
              <a:rPr lang="en-US" b="true" sz="2385" spc="0">
                <a:solidFill>
                  <a:srgbClr val="000000"/>
                </a:solidFill>
                <a:latin typeface="Times New Roman Bold"/>
                <a:ea typeface="Times New Roman Bold"/>
                <a:cs typeface="Times New Roman Bold"/>
                <a:sym typeface="Times New Roman Bold"/>
              </a:rPr>
              <a:t>Backend</a:t>
            </a:r>
          </a:p>
        </p:txBody>
      </p:sp>
      <p:sp>
        <p:nvSpPr>
          <p:cNvPr name="TextBox 44" id="44"/>
          <p:cNvSpPr txBox="true"/>
          <p:nvPr/>
        </p:nvSpPr>
        <p:spPr>
          <a:xfrm rot="0">
            <a:off x="12016125" y="3043658"/>
            <a:ext cx="1820752" cy="418992"/>
          </a:xfrm>
          <a:prstGeom prst="rect">
            <a:avLst/>
          </a:prstGeom>
        </p:spPr>
        <p:txBody>
          <a:bodyPr anchor="t" rtlCol="false" tIns="0" lIns="0" bIns="0" rIns="0">
            <a:spAutoFit/>
          </a:bodyPr>
          <a:lstStyle/>
          <a:p>
            <a:pPr algn="ctr">
              <a:lnSpc>
                <a:spcPts val="2862"/>
              </a:lnSpc>
            </a:pPr>
            <a:r>
              <a:rPr lang="en-US" b="true" sz="2385" spc="0">
                <a:solidFill>
                  <a:srgbClr val="000000"/>
                </a:solidFill>
                <a:latin typeface="Times New Roman Bold"/>
                <a:ea typeface="Times New Roman Bold"/>
                <a:cs typeface="Times New Roman Bold"/>
                <a:sym typeface="Times New Roman Bold"/>
              </a:rPr>
              <a:t>Frontend</a:t>
            </a:r>
          </a:p>
        </p:txBody>
      </p:sp>
      <p:sp>
        <p:nvSpPr>
          <p:cNvPr name="TextBox 45" id="45"/>
          <p:cNvSpPr txBox="true"/>
          <p:nvPr/>
        </p:nvSpPr>
        <p:spPr>
          <a:xfrm rot="0">
            <a:off x="1997726" y="4307602"/>
            <a:ext cx="1820752" cy="418992"/>
          </a:xfrm>
          <a:prstGeom prst="rect">
            <a:avLst/>
          </a:prstGeom>
        </p:spPr>
        <p:txBody>
          <a:bodyPr anchor="t" rtlCol="false" tIns="0" lIns="0" bIns="0" rIns="0">
            <a:spAutoFit/>
          </a:bodyPr>
          <a:lstStyle/>
          <a:p>
            <a:pPr algn="ctr">
              <a:lnSpc>
                <a:spcPts val="2862"/>
              </a:lnSpc>
            </a:pPr>
            <a:r>
              <a:rPr lang="en-US" b="true" sz="2385" spc="0">
                <a:solidFill>
                  <a:srgbClr val="000000"/>
                </a:solidFill>
                <a:latin typeface="Times New Roman Bold"/>
                <a:ea typeface="Times New Roman Bold"/>
                <a:cs typeface="Times New Roman Bold"/>
                <a:sym typeface="Times New Roman Bold"/>
              </a:rPr>
              <a:t>Database</a:t>
            </a:r>
          </a:p>
        </p:txBody>
      </p:sp>
      <p:sp>
        <p:nvSpPr>
          <p:cNvPr name="TextBox 46" id="46"/>
          <p:cNvSpPr txBox="true"/>
          <p:nvPr/>
        </p:nvSpPr>
        <p:spPr>
          <a:xfrm rot="0">
            <a:off x="12078782" y="5488595"/>
            <a:ext cx="1820752" cy="418992"/>
          </a:xfrm>
          <a:prstGeom prst="rect">
            <a:avLst/>
          </a:prstGeom>
        </p:spPr>
        <p:txBody>
          <a:bodyPr anchor="t" rtlCol="false" tIns="0" lIns="0" bIns="0" rIns="0">
            <a:spAutoFit/>
          </a:bodyPr>
          <a:lstStyle/>
          <a:p>
            <a:pPr algn="ctr">
              <a:lnSpc>
                <a:spcPts val="2862"/>
              </a:lnSpc>
            </a:pPr>
            <a:r>
              <a:rPr lang="en-US" b="true" sz="2385" spc="0">
                <a:solidFill>
                  <a:srgbClr val="000000"/>
                </a:solidFill>
                <a:latin typeface="Times New Roman Bold"/>
                <a:ea typeface="Times New Roman Bold"/>
                <a:cs typeface="Times New Roman Bold"/>
                <a:sym typeface="Times New Roman Bold"/>
              </a:rPr>
              <a:t>Real-time</a:t>
            </a:r>
          </a:p>
        </p:txBody>
      </p:sp>
      <p:sp>
        <p:nvSpPr>
          <p:cNvPr name="TextBox 47" id="47"/>
          <p:cNvSpPr txBox="true"/>
          <p:nvPr/>
        </p:nvSpPr>
        <p:spPr>
          <a:xfrm rot="0">
            <a:off x="2120119" y="6797970"/>
            <a:ext cx="2581542" cy="418992"/>
          </a:xfrm>
          <a:prstGeom prst="rect">
            <a:avLst/>
          </a:prstGeom>
        </p:spPr>
        <p:txBody>
          <a:bodyPr anchor="t" rtlCol="false" tIns="0" lIns="0" bIns="0" rIns="0">
            <a:spAutoFit/>
          </a:bodyPr>
          <a:lstStyle/>
          <a:p>
            <a:pPr algn="ctr">
              <a:lnSpc>
                <a:spcPts val="2862"/>
              </a:lnSpc>
            </a:pPr>
            <a:r>
              <a:rPr lang="en-US" b="true" sz="2385" spc="0">
                <a:solidFill>
                  <a:srgbClr val="000000"/>
                </a:solidFill>
                <a:latin typeface="Times New Roman Bold"/>
                <a:ea typeface="Times New Roman Bold"/>
                <a:cs typeface="Times New Roman Bold"/>
                <a:sym typeface="Times New Roman Bold"/>
              </a:rPr>
              <a:t>Cloud &amp; DevOps</a:t>
            </a:r>
          </a:p>
        </p:txBody>
      </p:sp>
      <p:sp>
        <p:nvSpPr>
          <p:cNvPr name="TextBox 48" id="48"/>
          <p:cNvSpPr txBox="true"/>
          <p:nvPr/>
        </p:nvSpPr>
        <p:spPr>
          <a:xfrm rot="0">
            <a:off x="8770394" y="2138783"/>
            <a:ext cx="839743" cy="923925"/>
          </a:xfrm>
          <a:prstGeom prst="rect">
            <a:avLst/>
          </a:prstGeom>
        </p:spPr>
        <p:txBody>
          <a:bodyPr anchor="t" rtlCol="false" tIns="0" lIns="0" bIns="0" rIns="0">
            <a:spAutoFit/>
          </a:bodyPr>
          <a:lstStyle/>
          <a:p>
            <a:pPr algn="ctr">
              <a:lnSpc>
                <a:spcPts val="6480"/>
              </a:lnSpc>
            </a:pPr>
            <a:r>
              <a:rPr lang="en-US" b="true" sz="5400" spc="-1">
                <a:solidFill>
                  <a:srgbClr val="FFFFFF"/>
                </a:solidFill>
                <a:latin typeface="Times New Roman Bold"/>
                <a:ea typeface="Times New Roman Bold"/>
                <a:cs typeface="Times New Roman Bold"/>
                <a:sym typeface="Times New Roman Bold"/>
              </a:rPr>
              <a:t>1</a:t>
            </a:r>
          </a:p>
        </p:txBody>
      </p:sp>
      <p:sp>
        <p:nvSpPr>
          <p:cNvPr name="TextBox 49" id="49"/>
          <p:cNvSpPr txBox="true"/>
          <p:nvPr/>
        </p:nvSpPr>
        <p:spPr>
          <a:xfrm rot="0">
            <a:off x="9797972" y="3389324"/>
            <a:ext cx="839743" cy="923925"/>
          </a:xfrm>
          <a:prstGeom prst="rect">
            <a:avLst/>
          </a:prstGeom>
        </p:spPr>
        <p:txBody>
          <a:bodyPr anchor="t" rtlCol="false" tIns="0" lIns="0" bIns="0" rIns="0">
            <a:spAutoFit/>
          </a:bodyPr>
          <a:lstStyle/>
          <a:p>
            <a:pPr algn="ctr">
              <a:lnSpc>
                <a:spcPts val="6480"/>
              </a:lnSpc>
            </a:pPr>
            <a:r>
              <a:rPr lang="en-US" b="true" sz="5400" spc="-1">
                <a:solidFill>
                  <a:srgbClr val="FFFFFF"/>
                </a:solidFill>
                <a:latin typeface="Times New Roman Bold"/>
                <a:ea typeface="Times New Roman Bold"/>
                <a:cs typeface="Times New Roman Bold"/>
                <a:sym typeface="Times New Roman Bold"/>
              </a:rPr>
              <a:t>2</a:t>
            </a:r>
          </a:p>
        </p:txBody>
      </p:sp>
      <p:sp>
        <p:nvSpPr>
          <p:cNvPr name="TextBox 50" id="50"/>
          <p:cNvSpPr txBox="true"/>
          <p:nvPr/>
        </p:nvSpPr>
        <p:spPr>
          <a:xfrm rot="0">
            <a:off x="8743188" y="4621820"/>
            <a:ext cx="839743" cy="923925"/>
          </a:xfrm>
          <a:prstGeom prst="rect">
            <a:avLst/>
          </a:prstGeom>
        </p:spPr>
        <p:txBody>
          <a:bodyPr anchor="t" rtlCol="false" tIns="0" lIns="0" bIns="0" rIns="0">
            <a:spAutoFit/>
          </a:bodyPr>
          <a:lstStyle/>
          <a:p>
            <a:pPr algn="ctr">
              <a:lnSpc>
                <a:spcPts val="6480"/>
              </a:lnSpc>
            </a:pPr>
            <a:r>
              <a:rPr lang="en-US" b="true" sz="5400" spc="-1">
                <a:solidFill>
                  <a:srgbClr val="FFFFFF"/>
                </a:solidFill>
                <a:latin typeface="Times New Roman Bold"/>
                <a:ea typeface="Times New Roman Bold"/>
                <a:cs typeface="Times New Roman Bold"/>
                <a:sym typeface="Times New Roman Bold"/>
              </a:rPr>
              <a:t>3</a:t>
            </a:r>
          </a:p>
        </p:txBody>
      </p:sp>
      <p:sp>
        <p:nvSpPr>
          <p:cNvPr name="TextBox 51" id="51"/>
          <p:cNvSpPr txBox="true"/>
          <p:nvPr/>
        </p:nvSpPr>
        <p:spPr>
          <a:xfrm rot="0">
            <a:off x="8743188" y="7228666"/>
            <a:ext cx="839743" cy="923925"/>
          </a:xfrm>
          <a:prstGeom prst="rect">
            <a:avLst/>
          </a:prstGeom>
        </p:spPr>
        <p:txBody>
          <a:bodyPr anchor="t" rtlCol="false" tIns="0" lIns="0" bIns="0" rIns="0">
            <a:spAutoFit/>
          </a:bodyPr>
          <a:lstStyle/>
          <a:p>
            <a:pPr algn="ctr">
              <a:lnSpc>
                <a:spcPts val="6480"/>
              </a:lnSpc>
            </a:pPr>
            <a:r>
              <a:rPr lang="en-US" b="true" sz="5400" spc="-1">
                <a:solidFill>
                  <a:srgbClr val="FFFFFF"/>
                </a:solidFill>
                <a:latin typeface="Times New Roman Bold"/>
                <a:ea typeface="Times New Roman Bold"/>
                <a:cs typeface="Times New Roman Bold"/>
                <a:sym typeface="Times New Roman Bold"/>
              </a:rPr>
              <a:t>5</a:t>
            </a:r>
          </a:p>
        </p:txBody>
      </p:sp>
      <p:sp>
        <p:nvSpPr>
          <p:cNvPr name="TextBox 52" id="52"/>
          <p:cNvSpPr txBox="true"/>
          <p:nvPr/>
        </p:nvSpPr>
        <p:spPr>
          <a:xfrm rot="0">
            <a:off x="9797972" y="5912145"/>
            <a:ext cx="839743" cy="923925"/>
          </a:xfrm>
          <a:prstGeom prst="rect">
            <a:avLst/>
          </a:prstGeom>
        </p:spPr>
        <p:txBody>
          <a:bodyPr anchor="t" rtlCol="false" tIns="0" lIns="0" bIns="0" rIns="0">
            <a:spAutoFit/>
          </a:bodyPr>
          <a:lstStyle/>
          <a:p>
            <a:pPr algn="ctr">
              <a:lnSpc>
                <a:spcPts val="6480"/>
              </a:lnSpc>
            </a:pPr>
            <a:r>
              <a:rPr lang="en-US" b="true" sz="5400" spc="-1">
                <a:solidFill>
                  <a:srgbClr val="FFFFFF"/>
                </a:solidFill>
                <a:latin typeface="Times New Roman Bold"/>
                <a:ea typeface="Times New Roman Bold"/>
                <a:cs typeface="Times New Roman Bold"/>
                <a:sym typeface="Times New Roman Bold"/>
              </a:rPr>
              <a:t>4</a:t>
            </a:r>
          </a:p>
        </p:txBody>
      </p:sp>
      <p:sp>
        <p:nvSpPr>
          <p:cNvPr name="TextBox 53" id="53"/>
          <p:cNvSpPr txBox="true"/>
          <p:nvPr/>
        </p:nvSpPr>
        <p:spPr>
          <a:xfrm rot="0">
            <a:off x="2409812" y="2205719"/>
            <a:ext cx="3067318" cy="1546117"/>
          </a:xfrm>
          <a:prstGeom prst="rect">
            <a:avLst/>
          </a:prstGeom>
        </p:spPr>
        <p:txBody>
          <a:bodyPr anchor="t" rtlCol="false" tIns="0" lIns="0" bIns="0" rIns="0">
            <a:spAutoFit/>
          </a:bodyPr>
          <a:lstStyle/>
          <a:p>
            <a:pPr algn="l">
              <a:lnSpc>
                <a:spcPts val="2455"/>
              </a:lnSpc>
            </a:pPr>
            <a:r>
              <a:rPr lang="en-US" sz="1754" b="true">
                <a:solidFill>
                  <a:srgbClr val="000000"/>
                </a:solidFill>
                <a:latin typeface="Times New Roman Bold"/>
                <a:ea typeface="Times New Roman Bold"/>
                <a:cs typeface="Times New Roman Bold"/>
                <a:sym typeface="Times New Roman Bold"/>
              </a:rPr>
              <a:t>Languages</a:t>
            </a:r>
            <a:r>
              <a:rPr lang="en-US" sz="1754">
                <a:solidFill>
                  <a:srgbClr val="000000"/>
                </a:solidFill>
                <a:latin typeface="Times New Roman"/>
                <a:ea typeface="Times New Roman"/>
                <a:cs typeface="Times New Roman"/>
                <a:sym typeface="Times New Roman"/>
              </a:rPr>
              <a:t>: Python</a:t>
            </a:r>
          </a:p>
          <a:p>
            <a:pPr algn="l">
              <a:lnSpc>
                <a:spcPts val="2455"/>
              </a:lnSpc>
            </a:pPr>
            <a:r>
              <a:rPr lang="en-US" sz="1754" b="true">
                <a:solidFill>
                  <a:srgbClr val="000000"/>
                </a:solidFill>
                <a:latin typeface="Times New Roman Bold"/>
                <a:ea typeface="Times New Roman Bold"/>
                <a:cs typeface="Times New Roman Bold"/>
                <a:sym typeface="Times New Roman Bold"/>
              </a:rPr>
              <a:t>Frameworks</a:t>
            </a:r>
            <a:r>
              <a:rPr lang="en-US" sz="1754">
                <a:solidFill>
                  <a:srgbClr val="000000"/>
                </a:solidFill>
                <a:latin typeface="Times New Roman"/>
                <a:ea typeface="Times New Roman"/>
                <a:cs typeface="Times New Roman"/>
                <a:sym typeface="Times New Roman"/>
              </a:rPr>
              <a:t>: Flask, Ollama</a:t>
            </a:r>
          </a:p>
          <a:p>
            <a:pPr algn="l">
              <a:lnSpc>
                <a:spcPts val="2455"/>
              </a:lnSpc>
            </a:pPr>
            <a:r>
              <a:rPr lang="en-US" sz="1754" b="true">
                <a:solidFill>
                  <a:srgbClr val="000000"/>
                </a:solidFill>
                <a:latin typeface="Times New Roman Bold"/>
                <a:ea typeface="Times New Roman Bold"/>
                <a:cs typeface="Times New Roman Bold"/>
                <a:sym typeface="Times New Roman Bold"/>
              </a:rPr>
              <a:t>Libraries</a:t>
            </a:r>
            <a:r>
              <a:rPr lang="en-US" sz="1754">
                <a:solidFill>
                  <a:srgbClr val="000000"/>
                </a:solidFill>
                <a:latin typeface="Times New Roman"/>
                <a:ea typeface="Times New Roman"/>
                <a:cs typeface="Times New Roman"/>
                <a:sym typeface="Times New Roman"/>
              </a:rPr>
              <a:t>: PyTorch/TensorFlow, Hugging Face Transformers</a:t>
            </a:r>
          </a:p>
          <a:p>
            <a:pPr algn="l">
              <a:lnSpc>
                <a:spcPts val="2455"/>
              </a:lnSpc>
            </a:pPr>
          </a:p>
        </p:txBody>
      </p:sp>
      <p:sp>
        <p:nvSpPr>
          <p:cNvPr name="TextBox 54" id="54"/>
          <p:cNvSpPr txBox="true"/>
          <p:nvPr/>
        </p:nvSpPr>
        <p:spPr>
          <a:xfrm rot="0">
            <a:off x="2357973" y="4824832"/>
            <a:ext cx="4591048" cy="341136"/>
          </a:xfrm>
          <a:prstGeom prst="rect">
            <a:avLst/>
          </a:prstGeom>
        </p:spPr>
        <p:txBody>
          <a:bodyPr anchor="t" rtlCol="false" tIns="0" lIns="0" bIns="0" rIns="0">
            <a:spAutoFit/>
          </a:bodyPr>
          <a:lstStyle/>
          <a:p>
            <a:pPr algn="l">
              <a:lnSpc>
                <a:spcPts val="2590"/>
              </a:lnSpc>
            </a:pPr>
            <a:r>
              <a:rPr lang="en-US" sz="1850" b="true">
                <a:solidFill>
                  <a:srgbClr val="000000"/>
                </a:solidFill>
                <a:latin typeface="Times New Roman Bold"/>
                <a:ea typeface="Times New Roman Bold"/>
                <a:cs typeface="Times New Roman Bold"/>
                <a:sym typeface="Times New Roman Bold"/>
              </a:rPr>
              <a:t>Relational: </a:t>
            </a:r>
            <a:r>
              <a:rPr lang="en-US" sz="1850">
                <a:solidFill>
                  <a:srgbClr val="000000"/>
                </a:solidFill>
                <a:latin typeface="Times New Roman"/>
                <a:ea typeface="Times New Roman"/>
                <a:cs typeface="Times New Roman"/>
                <a:sym typeface="Times New Roman"/>
              </a:rPr>
              <a:t>PostgreSQL</a:t>
            </a:r>
          </a:p>
        </p:txBody>
      </p:sp>
      <p:sp>
        <p:nvSpPr>
          <p:cNvPr name="TextBox 55" id="55"/>
          <p:cNvSpPr txBox="true"/>
          <p:nvPr/>
        </p:nvSpPr>
        <p:spPr>
          <a:xfrm rot="0">
            <a:off x="2357973" y="7211337"/>
            <a:ext cx="4353193" cy="1546117"/>
          </a:xfrm>
          <a:prstGeom prst="rect">
            <a:avLst/>
          </a:prstGeom>
        </p:spPr>
        <p:txBody>
          <a:bodyPr anchor="t" rtlCol="false" tIns="0" lIns="0" bIns="0" rIns="0">
            <a:spAutoFit/>
          </a:bodyPr>
          <a:lstStyle/>
          <a:p>
            <a:pPr algn="l">
              <a:lnSpc>
                <a:spcPts val="2455"/>
              </a:lnSpc>
            </a:pPr>
            <a:r>
              <a:rPr lang="en-US" sz="1754" b="true">
                <a:solidFill>
                  <a:srgbClr val="000000"/>
                </a:solidFill>
                <a:latin typeface="Times New Roman Bold"/>
                <a:ea typeface="Times New Roman Bold"/>
                <a:cs typeface="Times New Roman Bold"/>
                <a:sym typeface="Times New Roman Bold"/>
              </a:rPr>
              <a:t>Containerisation: </a:t>
            </a:r>
            <a:r>
              <a:rPr lang="en-US" sz="1754">
                <a:solidFill>
                  <a:srgbClr val="000000"/>
                </a:solidFill>
                <a:latin typeface="Times New Roman"/>
                <a:ea typeface="Times New Roman"/>
                <a:cs typeface="Times New Roman"/>
                <a:sym typeface="Times New Roman"/>
              </a:rPr>
              <a:t>Docker</a:t>
            </a:r>
          </a:p>
          <a:p>
            <a:pPr algn="l">
              <a:lnSpc>
                <a:spcPts val="2455"/>
              </a:lnSpc>
            </a:pPr>
            <a:r>
              <a:rPr lang="en-US" sz="1754" b="true">
                <a:solidFill>
                  <a:srgbClr val="000000"/>
                </a:solidFill>
                <a:latin typeface="Times New Roman Bold"/>
                <a:ea typeface="Times New Roman Bold"/>
                <a:cs typeface="Times New Roman Bold"/>
                <a:sym typeface="Times New Roman Bold"/>
              </a:rPr>
              <a:t>Scalability: </a:t>
            </a:r>
            <a:r>
              <a:rPr lang="en-US" sz="1754">
                <a:solidFill>
                  <a:srgbClr val="000000"/>
                </a:solidFill>
                <a:latin typeface="Times New Roman"/>
                <a:ea typeface="Times New Roman"/>
                <a:cs typeface="Times New Roman"/>
                <a:sym typeface="Times New Roman"/>
              </a:rPr>
              <a:t>Kubernetes</a:t>
            </a:r>
          </a:p>
          <a:p>
            <a:pPr algn="l">
              <a:lnSpc>
                <a:spcPts val="2455"/>
              </a:lnSpc>
            </a:pPr>
            <a:r>
              <a:rPr lang="en-US" sz="1754" b="true">
                <a:solidFill>
                  <a:srgbClr val="000000"/>
                </a:solidFill>
                <a:latin typeface="Times New Roman Bold"/>
                <a:ea typeface="Times New Roman Bold"/>
                <a:cs typeface="Times New Roman Bold"/>
                <a:sym typeface="Times New Roman Bold"/>
              </a:rPr>
              <a:t>Monitoring: </a:t>
            </a:r>
            <a:r>
              <a:rPr lang="en-US" sz="1754">
                <a:solidFill>
                  <a:srgbClr val="000000"/>
                </a:solidFill>
                <a:latin typeface="Times New Roman"/>
                <a:ea typeface="Times New Roman"/>
                <a:cs typeface="Times New Roman"/>
                <a:sym typeface="Times New Roman"/>
              </a:rPr>
              <a:t>Grafana</a:t>
            </a:r>
          </a:p>
          <a:p>
            <a:pPr algn="l">
              <a:lnSpc>
                <a:spcPts val="2455"/>
              </a:lnSpc>
            </a:pPr>
            <a:r>
              <a:rPr lang="en-US" sz="1754" b="true">
                <a:solidFill>
                  <a:srgbClr val="000000"/>
                </a:solidFill>
                <a:latin typeface="Times New Roman Bold"/>
                <a:ea typeface="Times New Roman Bold"/>
                <a:cs typeface="Times New Roman Bold"/>
                <a:sym typeface="Times New Roman Bold"/>
              </a:rPr>
              <a:t>Version Control: </a:t>
            </a:r>
            <a:r>
              <a:rPr lang="en-US" sz="1754">
                <a:solidFill>
                  <a:srgbClr val="000000"/>
                </a:solidFill>
                <a:latin typeface="Times New Roman"/>
                <a:ea typeface="Times New Roman"/>
                <a:cs typeface="Times New Roman"/>
                <a:sym typeface="Times New Roman"/>
              </a:rPr>
              <a:t>Git</a:t>
            </a:r>
          </a:p>
          <a:p>
            <a:pPr algn="l">
              <a:lnSpc>
                <a:spcPts val="2455"/>
              </a:lnSpc>
            </a:pPr>
          </a:p>
        </p:txBody>
      </p:sp>
      <p:sp>
        <p:nvSpPr>
          <p:cNvPr name="TextBox 56" id="56"/>
          <p:cNvSpPr txBox="true"/>
          <p:nvPr/>
        </p:nvSpPr>
        <p:spPr>
          <a:xfrm rot="0">
            <a:off x="12401121" y="5950245"/>
            <a:ext cx="4353193" cy="631717"/>
          </a:xfrm>
          <a:prstGeom prst="rect">
            <a:avLst/>
          </a:prstGeom>
        </p:spPr>
        <p:txBody>
          <a:bodyPr anchor="t" rtlCol="false" tIns="0" lIns="0" bIns="0" rIns="0">
            <a:spAutoFit/>
          </a:bodyPr>
          <a:lstStyle/>
          <a:p>
            <a:pPr algn="l">
              <a:lnSpc>
                <a:spcPts val="2455"/>
              </a:lnSpc>
            </a:pPr>
            <a:r>
              <a:rPr lang="en-US" sz="1754" b="true">
                <a:solidFill>
                  <a:srgbClr val="000000"/>
                </a:solidFill>
                <a:latin typeface="Times New Roman Bold"/>
                <a:ea typeface="Times New Roman Bold"/>
                <a:cs typeface="Times New Roman Bold"/>
                <a:sym typeface="Times New Roman Bold"/>
              </a:rPr>
              <a:t>Web Scraping: </a:t>
            </a:r>
            <a:r>
              <a:rPr lang="en-US" sz="1754">
                <a:solidFill>
                  <a:srgbClr val="000000"/>
                </a:solidFill>
                <a:latin typeface="Times New Roman"/>
                <a:ea typeface="Times New Roman"/>
                <a:cs typeface="Times New Roman"/>
                <a:sym typeface="Times New Roman"/>
              </a:rPr>
              <a:t>Scrapy</a:t>
            </a:r>
          </a:p>
          <a:p>
            <a:pPr algn="l">
              <a:lnSpc>
                <a:spcPts val="2455"/>
              </a:lnSpc>
            </a:pPr>
          </a:p>
        </p:txBody>
      </p:sp>
      <p:sp>
        <p:nvSpPr>
          <p:cNvPr name="TextBox 57" id="57"/>
          <p:cNvSpPr txBox="true"/>
          <p:nvPr/>
        </p:nvSpPr>
        <p:spPr>
          <a:xfrm rot="0">
            <a:off x="12372546" y="3415778"/>
            <a:ext cx="3484632" cy="1241317"/>
          </a:xfrm>
          <a:prstGeom prst="rect">
            <a:avLst/>
          </a:prstGeom>
        </p:spPr>
        <p:txBody>
          <a:bodyPr anchor="t" rtlCol="false" tIns="0" lIns="0" bIns="0" rIns="0">
            <a:spAutoFit/>
          </a:bodyPr>
          <a:lstStyle/>
          <a:p>
            <a:pPr algn="l">
              <a:lnSpc>
                <a:spcPts val="2455"/>
              </a:lnSpc>
            </a:pPr>
            <a:r>
              <a:rPr lang="en-US" sz="1754" b="true">
                <a:solidFill>
                  <a:srgbClr val="000000"/>
                </a:solidFill>
                <a:latin typeface="Times New Roman Bold"/>
                <a:ea typeface="Times New Roman Bold"/>
                <a:cs typeface="Times New Roman Bold"/>
                <a:sym typeface="Times New Roman Bold"/>
              </a:rPr>
              <a:t>Languages</a:t>
            </a:r>
            <a:r>
              <a:rPr lang="en-US" sz="1754">
                <a:solidFill>
                  <a:srgbClr val="000000"/>
                </a:solidFill>
                <a:latin typeface="Times New Roman"/>
                <a:ea typeface="Times New Roman"/>
                <a:cs typeface="Times New Roman"/>
                <a:sym typeface="Times New Roman"/>
              </a:rPr>
              <a:t>: HTML, CSS, JavaScript</a:t>
            </a:r>
          </a:p>
          <a:p>
            <a:pPr algn="l">
              <a:lnSpc>
                <a:spcPts val="2455"/>
              </a:lnSpc>
            </a:pPr>
            <a:r>
              <a:rPr lang="en-US" sz="1754" b="true">
                <a:solidFill>
                  <a:srgbClr val="000000"/>
                </a:solidFill>
                <a:latin typeface="Times New Roman Bold"/>
                <a:ea typeface="Times New Roman Bold"/>
                <a:cs typeface="Times New Roman Bold"/>
                <a:sym typeface="Times New Roman Bold"/>
              </a:rPr>
              <a:t>Frameworks</a:t>
            </a:r>
            <a:r>
              <a:rPr lang="en-US" sz="1754">
                <a:solidFill>
                  <a:srgbClr val="000000"/>
                </a:solidFill>
                <a:latin typeface="Times New Roman"/>
                <a:ea typeface="Times New Roman"/>
                <a:cs typeface="Times New Roman"/>
                <a:sym typeface="Times New Roman"/>
              </a:rPr>
              <a:t>: Tailwind CSS, Bootstrap</a:t>
            </a:r>
          </a:p>
          <a:p>
            <a:pPr algn="l">
              <a:lnSpc>
                <a:spcPts val="2455"/>
              </a:lnSpc>
            </a:pPr>
            <a:r>
              <a:rPr lang="en-US" sz="1754" b="true">
                <a:solidFill>
                  <a:srgbClr val="000000"/>
                </a:solidFill>
                <a:latin typeface="Times New Roman Bold"/>
                <a:ea typeface="Times New Roman Bold"/>
                <a:cs typeface="Times New Roman Bold"/>
                <a:sym typeface="Times New Roman Bold"/>
              </a:rPr>
              <a:t>Libraries</a:t>
            </a:r>
            <a:r>
              <a:rPr lang="en-US" sz="1754">
                <a:solidFill>
                  <a:srgbClr val="000000"/>
                </a:solidFill>
                <a:latin typeface="Times New Roman"/>
                <a:ea typeface="Times New Roman"/>
                <a:cs typeface="Times New Roman"/>
                <a:sym typeface="Times New Roman"/>
              </a:rPr>
              <a:t>: Vue.js,Chart.js,D3.js</a:t>
            </a:r>
          </a:p>
        </p:txBody>
      </p:sp>
      <p:sp>
        <p:nvSpPr>
          <p:cNvPr name="Freeform 58" id="58"/>
          <p:cNvSpPr/>
          <p:nvPr/>
        </p:nvSpPr>
        <p:spPr>
          <a:xfrm flipH="false" flipV="false" rot="0">
            <a:off x="5743478" y="1923892"/>
            <a:ext cx="943732" cy="639331"/>
          </a:xfrm>
          <a:custGeom>
            <a:avLst/>
            <a:gdLst/>
            <a:ahLst/>
            <a:cxnLst/>
            <a:rect r="r" b="b" t="t" l="l"/>
            <a:pathLst>
              <a:path h="639331" w="943732">
                <a:moveTo>
                  <a:pt x="0" y="0"/>
                </a:moveTo>
                <a:lnTo>
                  <a:pt x="943732" y="0"/>
                </a:lnTo>
                <a:lnTo>
                  <a:pt x="943732" y="639331"/>
                </a:lnTo>
                <a:lnTo>
                  <a:pt x="0" y="639331"/>
                </a:lnTo>
                <a:lnTo>
                  <a:pt x="0" y="0"/>
                </a:lnTo>
                <a:close/>
              </a:path>
            </a:pathLst>
          </a:custGeom>
          <a:blipFill>
            <a:blip r:embed="rId3"/>
            <a:stretch>
              <a:fillRect l="-10217" t="0" r="-10217" b="0"/>
            </a:stretch>
          </a:blipFill>
        </p:spPr>
      </p:sp>
      <p:sp>
        <p:nvSpPr>
          <p:cNvPr name="Freeform 59" id="59"/>
          <p:cNvSpPr/>
          <p:nvPr/>
        </p:nvSpPr>
        <p:spPr>
          <a:xfrm flipH="false" flipV="false" rot="0">
            <a:off x="5802057" y="2640458"/>
            <a:ext cx="826574" cy="841995"/>
          </a:xfrm>
          <a:custGeom>
            <a:avLst/>
            <a:gdLst/>
            <a:ahLst/>
            <a:cxnLst/>
            <a:rect r="r" b="b" t="t" l="l"/>
            <a:pathLst>
              <a:path h="841995" w="826574">
                <a:moveTo>
                  <a:pt x="0" y="0"/>
                </a:moveTo>
                <a:lnTo>
                  <a:pt x="826574" y="0"/>
                </a:lnTo>
                <a:lnTo>
                  <a:pt x="826574" y="841995"/>
                </a:lnTo>
                <a:lnTo>
                  <a:pt x="0" y="841995"/>
                </a:lnTo>
                <a:lnTo>
                  <a:pt x="0" y="0"/>
                </a:lnTo>
                <a:close/>
              </a:path>
            </a:pathLst>
          </a:custGeom>
          <a:blipFill>
            <a:blip r:embed="rId4"/>
            <a:stretch>
              <a:fillRect l="0" t="0" r="0" b="0"/>
            </a:stretch>
          </a:blipFill>
        </p:spPr>
      </p:sp>
      <p:sp>
        <p:nvSpPr>
          <p:cNvPr name="Freeform 60" id="60"/>
          <p:cNvSpPr/>
          <p:nvPr/>
        </p:nvSpPr>
        <p:spPr>
          <a:xfrm flipH="false" flipV="false" rot="0">
            <a:off x="15885753" y="3132986"/>
            <a:ext cx="1232417" cy="1541376"/>
          </a:xfrm>
          <a:custGeom>
            <a:avLst/>
            <a:gdLst/>
            <a:ahLst/>
            <a:cxnLst/>
            <a:rect r="r" b="b" t="t" l="l"/>
            <a:pathLst>
              <a:path h="1541376" w="1232417">
                <a:moveTo>
                  <a:pt x="0" y="0"/>
                </a:moveTo>
                <a:lnTo>
                  <a:pt x="1232417" y="0"/>
                </a:lnTo>
                <a:lnTo>
                  <a:pt x="1232417" y="1541376"/>
                </a:lnTo>
                <a:lnTo>
                  <a:pt x="0" y="1541376"/>
                </a:lnTo>
                <a:lnTo>
                  <a:pt x="0" y="0"/>
                </a:lnTo>
                <a:close/>
              </a:path>
            </a:pathLst>
          </a:custGeom>
          <a:blipFill>
            <a:blip r:embed="rId5"/>
            <a:stretch>
              <a:fillRect l="-9380" t="-43609" r="-11329" b="-12358"/>
            </a:stretch>
          </a:blipFill>
        </p:spPr>
      </p:sp>
      <p:sp>
        <p:nvSpPr>
          <p:cNvPr name="Freeform 61" id="61"/>
          <p:cNvSpPr/>
          <p:nvPr/>
        </p:nvSpPr>
        <p:spPr>
          <a:xfrm flipH="false" flipV="false" rot="0">
            <a:off x="5713498" y="4655949"/>
            <a:ext cx="973712" cy="973712"/>
          </a:xfrm>
          <a:custGeom>
            <a:avLst/>
            <a:gdLst/>
            <a:ahLst/>
            <a:cxnLst/>
            <a:rect r="r" b="b" t="t" l="l"/>
            <a:pathLst>
              <a:path h="973712" w="973712">
                <a:moveTo>
                  <a:pt x="0" y="0"/>
                </a:moveTo>
                <a:lnTo>
                  <a:pt x="973712" y="0"/>
                </a:lnTo>
                <a:lnTo>
                  <a:pt x="973712" y="973711"/>
                </a:lnTo>
                <a:lnTo>
                  <a:pt x="0" y="973711"/>
                </a:lnTo>
                <a:lnTo>
                  <a:pt x="0" y="0"/>
                </a:lnTo>
                <a:close/>
              </a:path>
            </a:pathLst>
          </a:custGeom>
          <a:blipFill>
            <a:blip r:embed="rId6"/>
            <a:stretch>
              <a:fillRect l="0" t="0" r="0" b="0"/>
            </a:stretch>
          </a:blipFill>
        </p:spPr>
      </p:sp>
      <p:sp>
        <p:nvSpPr>
          <p:cNvPr name="Freeform 62" id="62"/>
          <p:cNvSpPr/>
          <p:nvPr/>
        </p:nvSpPr>
        <p:spPr>
          <a:xfrm flipH="false" flipV="false" rot="0">
            <a:off x="13731915" y="6432219"/>
            <a:ext cx="1691605" cy="845802"/>
          </a:xfrm>
          <a:custGeom>
            <a:avLst/>
            <a:gdLst/>
            <a:ahLst/>
            <a:cxnLst/>
            <a:rect r="r" b="b" t="t" l="l"/>
            <a:pathLst>
              <a:path h="845802" w="1691605">
                <a:moveTo>
                  <a:pt x="0" y="0"/>
                </a:moveTo>
                <a:lnTo>
                  <a:pt x="1691605" y="0"/>
                </a:lnTo>
                <a:lnTo>
                  <a:pt x="1691605" y="845802"/>
                </a:lnTo>
                <a:lnTo>
                  <a:pt x="0" y="845802"/>
                </a:lnTo>
                <a:lnTo>
                  <a:pt x="0" y="0"/>
                </a:lnTo>
                <a:close/>
              </a:path>
            </a:pathLst>
          </a:custGeom>
          <a:blipFill>
            <a:blip r:embed="rId7"/>
            <a:stretch>
              <a:fillRect l="0" t="0" r="0" b="0"/>
            </a:stretch>
          </a:blipFill>
        </p:spPr>
      </p:sp>
      <p:sp>
        <p:nvSpPr>
          <p:cNvPr name="TextBox 63" id="63"/>
          <p:cNvSpPr txBox="true"/>
          <p:nvPr/>
        </p:nvSpPr>
        <p:spPr>
          <a:xfrm rot="0">
            <a:off x="2357973" y="5156443"/>
            <a:ext cx="4593316" cy="341272"/>
          </a:xfrm>
          <a:prstGeom prst="rect">
            <a:avLst/>
          </a:prstGeom>
        </p:spPr>
        <p:txBody>
          <a:bodyPr anchor="t" rtlCol="false" tIns="0" lIns="0" bIns="0" rIns="0">
            <a:spAutoFit/>
          </a:bodyPr>
          <a:lstStyle/>
          <a:p>
            <a:pPr algn="l">
              <a:lnSpc>
                <a:spcPts val="2591"/>
              </a:lnSpc>
            </a:pPr>
            <a:r>
              <a:rPr lang="en-US" sz="1851" b="true">
                <a:solidFill>
                  <a:srgbClr val="000000"/>
                </a:solidFill>
                <a:latin typeface="Times New Roman Bold"/>
                <a:ea typeface="Times New Roman Bold"/>
                <a:cs typeface="Times New Roman Bold"/>
                <a:sym typeface="Times New Roman Bold"/>
              </a:rPr>
              <a:t>Non-Relational: </a:t>
            </a:r>
            <a:r>
              <a:rPr lang="en-US" sz="1851">
                <a:solidFill>
                  <a:srgbClr val="000000"/>
                </a:solidFill>
                <a:latin typeface="Times New Roman"/>
                <a:ea typeface="Times New Roman"/>
                <a:cs typeface="Times New Roman"/>
                <a:sym typeface="Times New Roman"/>
              </a:rPr>
              <a:t>Mongo-DB</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674940"/>
            <a:ext cx="18287640" cy="611520"/>
            <a:chOff x="0" y="0"/>
            <a:chExt cx="24383520" cy="815360"/>
          </a:xfrm>
        </p:grpSpPr>
        <p:sp>
          <p:nvSpPr>
            <p:cNvPr name="Freeform 3" id="3"/>
            <p:cNvSpPr/>
            <p:nvPr/>
          </p:nvSpPr>
          <p:spPr>
            <a:xfrm flipH="false" flipV="false" rot="0">
              <a:off x="0" y="0"/>
              <a:ext cx="24383492" cy="815360"/>
            </a:xfrm>
            <a:custGeom>
              <a:avLst/>
              <a:gdLst/>
              <a:ahLst/>
              <a:cxnLst/>
              <a:rect r="r" b="b" t="t" l="l"/>
              <a:pathLst>
                <a:path h="815360" w="24383492">
                  <a:moveTo>
                    <a:pt x="0" y="0"/>
                  </a:moveTo>
                  <a:lnTo>
                    <a:pt x="24383492" y="0"/>
                  </a:lnTo>
                  <a:lnTo>
                    <a:pt x="24383492" y="815360"/>
                  </a:lnTo>
                  <a:lnTo>
                    <a:pt x="0" y="815360"/>
                  </a:lnTo>
                  <a:close/>
                </a:path>
              </a:pathLst>
            </a:custGeom>
            <a:solidFill>
              <a:srgbClr val="000000"/>
            </a:solidFill>
          </p:spPr>
        </p:sp>
      </p:grpSp>
      <p:sp>
        <p:nvSpPr>
          <p:cNvPr name="TextBox 4" id="4"/>
          <p:cNvSpPr txBox="true"/>
          <p:nvPr/>
        </p:nvSpPr>
        <p:spPr>
          <a:xfrm rot="0">
            <a:off x="1005660" y="-130335"/>
            <a:ext cx="16275780" cy="1727295"/>
          </a:xfrm>
          <a:prstGeom prst="rect">
            <a:avLst/>
          </a:prstGeom>
        </p:spPr>
        <p:txBody>
          <a:bodyPr anchor="t" rtlCol="false" tIns="0" lIns="0" bIns="0" rIns="0">
            <a:spAutoFit/>
          </a:bodyPr>
          <a:lstStyle/>
          <a:p>
            <a:pPr algn="ctr">
              <a:lnSpc>
                <a:spcPts val="6480"/>
              </a:lnSpc>
            </a:pPr>
            <a:r>
              <a:rPr lang="en-US" b="true" sz="5400" spc="-1">
                <a:solidFill>
                  <a:srgbClr val="000000"/>
                </a:solidFill>
                <a:latin typeface="Times New Roman Bold"/>
                <a:ea typeface="Times New Roman Bold"/>
                <a:cs typeface="Times New Roman Bold"/>
                <a:sym typeface="Times New Roman Bold"/>
              </a:rPr>
              <a:t>Constraints</a:t>
            </a:r>
          </a:p>
        </p:txBody>
      </p:sp>
      <p:sp>
        <p:nvSpPr>
          <p:cNvPr name="Freeform 5" id="5" descr="A light bulb with binary code and text  Description automatically generated"/>
          <p:cNvSpPr/>
          <p:nvPr/>
        </p:nvSpPr>
        <p:spPr>
          <a:xfrm flipH="false" flipV="false" rot="0">
            <a:off x="14119380" y="-35100"/>
            <a:ext cx="4168260" cy="2344140"/>
          </a:xfrm>
          <a:custGeom>
            <a:avLst/>
            <a:gdLst/>
            <a:ahLst/>
            <a:cxnLst/>
            <a:rect r="r" b="b" t="t" l="l"/>
            <a:pathLst>
              <a:path h="2344140" w="4168260">
                <a:moveTo>
                  <a:pt x="0" y="0"/>
                </a:moveTo>
                <a:lnTo>
                  <a:pt x="4168260" y="0"/>
                </a:lnTo>
                <a:lnTo>
                  <a:pt x="4168260" y="2344140"/>
                </a:lnTo>
                <a:lnTo>
                  <a:pt x="0" y="2344140"/>
                </a:lnTo>
                <a:lnTo>
                  <a:pt x="0" y="0"/>
                </a:lnTo>
                <a:close/>
              </a:path>
            </a:pathLst>
          </a:custGeom>
          <a:blipFill>
            <a:blip r:embed="rId2"/>
            <a:stretch>
              <a:fillRect l="0" t="-10" r="0" b="-10"/>
            </a:stretch>
          </a:blipFill>
        </p:spPr>
      </p:sp>
      <p:sp>
        <p:nvSpPr>
          <p:cNvPr name="TextBox 6" id="6"/>
          <p:cNvSpPr txBox="true"/>
          <p:nvPr/>
        </p:nvSpPr>
        <p:spPr>
          <a:xfrm rot="0">
            <a:off x="13197780" y="9789240"/>
            <a:ext cx="4083660" cy="285750"/>
          </a:xfrm>
          <a:prstGeom prst="rect">
            <a:avLst/>
          </a:prstGeom>
        </p:spPr>
        <p:txBody>
          <a:bodyPr anchor="t" rtlCol="false" tIns="0" lIns="0" bIns="0" rIns="0">
            <a:spAutoFit/>
          </a:bodyPr>
          <a:lstStyle/>
          <a:p>
            <a:pPr algn="r">
              <a:lnSpc>
                <a:spcPts val="2160"/>
              </a:lnSpc>
            </a:pPr>
            <a:r>
              <a:rPr lang="en-US" b="true" sz="1800" spc="-1">
                <a:solidFill>
                  <a:srgbClr val="FFFFFF"/>
                </a:solidFill>
                <a:latin typeface="Arimo Bold"/>
                <a:ea typeface="Arimo Bold"/>
                <a:cs typeface="Arimo Bold"/>
                <a:sym typeface="Arimo Bold"/>
              </a:rPr>
              <a:t>08</a:t>
            </a:r>
          </a:p>
        </p:txBody>
      </p:sp>
      <p:sp>
        <p:nvSpPr>
          <p:cNvPr name="TextBox 7" id="7"/>
          <p:cNvSpPr txBox="true"/>
          <p:nvPr/>
        </p:nvSpPr>
        <p:spPr>
          <a:xfrm rot="0">
            <a:off x="6885028" y="9789240"/>
            <a:ext cx="4622580" cy="285750"/>
          </a:xfrm>
          <a:prstGeom prst="rect">
            <a:avLst/>
          </a:prstGeom>
        </p:spPr>
        <p:txBody>
          <a:bodyPr anchor="t" rtlCol="false" tIns="0" lIns="0" bIns="0" rIns="0">
            <a:spAutoFit/>
          </a:bodyPr>
          <a:lstStyle/>
          <a:p>
            <a:pPr algn="ctr">
              <a:lnSpc>
                <a:spcPts val="2160"/>
              </a:lnSpc>
            </a:pPr>
            <a:r>
              <a:rPr lang="en-US" sz="1800" spc="-1">
                <a:solidFill>
                  <a:srgbClr val="FFFFFF"/>
                </a:solidFill>
                <a:latin typeface="Arimo"/>
                <a:ea typeface="Arimo"/>
                <a:cs typeface="Arimo"/>
                <a:sym typeface="Arimo"/>
              </a:rPr>
              <a:t>Idea submission</a:t>
            </a:r>
          </a:p>
        </p:txBody>
      </p:sp>
      <p:sp>
        <p:nvSpPr>
          <p:cNvPr name="TextBox 8" id="8"/>
          <p:cNvSpPr txBox="true"/>
          <p:nvPr/>
        </p:nvSpPr>
        <p:spPr>
          <a:xfrm rot="0">
            <a:off x="1257694" y="1399901"/>
            <a:ext cx="7885856" cy="3876675"/>
          </a:xfrm>
          <a:prstGeom prst="rect">
            <a:avLst/>
          </a:prstGeom>
        </p:spPr>
        <p:txBody>
          <a:bodyPr anchor="t" rtlCol="false" tIns="0" lIns="0" bIns="0" rIns="0">
            <a:spAutoFit/>
          </a:bodyPr>
          <a:lstStyle/>
          <a:p>
            <a:pPr algn="l">
              <a:lnSpc>
                <a:spcPts val="3880"/>
              </a:lnSpc>
              <a:spcBef>
                <a:spcPct val="0"/>
              </a:spcBef>
            </a:pPr>
            <a:r>
              <a:rPr lang="en-US" b="true" sz="3233">
                <a:solidFill>
                  <a:srgbClr val="000000"/>
                </a:solidFill>
                <a:latin typeface="Times New Roman Bold"/>
                <a:ea typeface="Times New Roman Bold"/>
                <a:cs typeface="Times New Roman Bold"/>
                <a:sym typeface="Times New Roman Bold"/>
              </a:rPr>
              <a:t>Data Privacy &amp; Security :</a:t>
            </a:r>
          </a:p>
          <a:p>
            <a:pPr algn="l">
              <a:lnSpc>
                <a:spcPts val="3760"/>
              </a:lnSpc>
              <a:spcBef>
                <a:spcPct val="0"/>
              </a:spcBef>
            </a:pPr>
            <a:r>
              <a:rPr lang="en-US" b="true" sz="3133">
                <a:solidFill>
                  <a:srgbClr val="000000"/>
                </a:solidFill>
                <a:latin typeface="Times New Roman Bold"/>
                <a:ea typeface="Times New Roman Bold"/>
                <a:cs typeface="Times New Roman Bold"/>
                <a:sym typeface="Times New Roman Bold"/>
              </a:rPr>
              <a:t>Challenge:</a:t>
            </a:r>
            <a:r>
              <a:rPr lang="en-US" sz="3133">
                <a:solidFill>
                  <a:srgbClr val="000000"/>
                </a:solidFill>
                <a:latin typeface="Times New Roman"/>
                <a:ea typeface="Times New Roman"/>
                <a:cs typeface="Times New Roman"/>
                <a:sym typeface="Times New Roman"/>
              </a:rPr>
              <a:t> Protecting sensitive data while following HIPAA/GDPR.</a:t>
            </a:r>
          </a:p>
          <a:p>
            <a:pPr algn="l">
              <a:lnSpc>
                <a:spcPts val="3760"/>
              </a:lnSpc>
              <a:spcBef>
                <a:spcPct val="0"/>
              </a:spcBef>
            </a:pPr>
            <a:r>
              <a:rPr lang="en-US" b="true" sz="3133">
                <a:solidFill>
                  <a:srgbClr val="000000"/>
                </a:solidFill>
                <a:latin typeface="Times New Roman Bold"/>
                <a:ea typeface="Times New Roman Bold"/>
                <a:cs typeface="Times New Roman Bold"/>
                <a:sym typeface="Times New Roman Bold"/>
              </a:rPr>
              <a:t>Solution:</a:t>
            </a:r>
          </a:p>
          <a:p>
            <a:pPr algn="l">
              <a:lnSpc>
                <a:spcPts val="3760"/>
              </a:lnSpc>
              <a:spcBef>
                <a:spcPct val="0"/>
              </a:spcBef>
            </a:pPr>
            <a:r>
              <a:rPr lang="en-US" sz="3133">
                <a:solidFill>
                  <a:srgbClr val="000000"/>
                </a:solidFill>
                <a:latin typeface="Times New Roman"/>
                <a:ea typeface="Times New Roman"/>
                <a:cs typeface="Times New Roman"/>
                <a:sym typeface="Times New Roman"/>
              </a:rPr>
              <a:t>End-to-end encryption for data protection.</a:t>
            </a:r>
          </a:p>
          <a:p>
            <a:pPr algn="l">
              <a:lnSpc>
                <a:spcPts val="3760"/>
              </a:lnSpc>
              <a:spcBef>
                <a:spcPct val="0"/>
              </a:spcBef>
            </a:pPr>
            <a:r>
              <a:rPr lang="en-US" sz="3133">
                <a:solidFill>
                  <a:srgbClr val="000000"/>
                </a:solidFill>
                <a:latin typeface="Times New Roman"/>
                <a:ea typeface="Times New Roman"/>
                <a:cs typeface="Times New Roman"/>
                <a:sym typeface="Times New Roman"/>
              </a:rPr>
              <a:t>Federated learning keeps data on local devices.</a:t>
            </a:r>
          </a:p>
          <a:p>
            <a:pPr algn="l">
              <a:lnSpc>
                <a:spcPts val="3760"/>
              </a:lnSpc>
              <a:spcBef>
                <a:spcPct val="0"/>
              </a:spcBef>
            </a:pPr>
            <a:r>
              <a:rPr lang="en-US" sz="3133">
                <a:solidFill>
                  <a:srgbClr val="000000"/>
                </a:solidFill>
                <a:latin typeface="Times New Roman"/>
                <a:ea typeface="Times New Roman"/>
                <a:cs typeface="Times New Roman"/>
                <a:sym typeface="Times New Roman"/>
              </a:rPr>
              <a:t>Regular updates to security protocols.</a:t>
            </a:r>
          </a:p>
        </p:txBody>
      </p:sp>
      <p:sp>
        <p:nvSpPr>
          <p:cNvPr name="TextBox 9" id="9"/>
          <p:cNvSpPr txBox="true"/>
          <p:nvPr/>
        </p:nvSpPr>
        <p:spPr>
          <a:xfrm rot="0">
            <a:off x="9575184" y="3291592"/>
            <a:ext cx="7256793" cy="3912819"/>
          </a:xfrm>
          <a:prstGeom prst="rect">
            <a:avLst/>
          </a:prstGeom>
        </p:spPr>
        <p:txBody>
          <a:bodyPr anchor="t" rtlCol="false" tIns="0" lIns="0" bIns="0" rIns="0">
            <a:spAutoFit/>
          </a:bodyPr>
          <a:lstStyle/>
          <a:p>
            <a:pPr algn="l">
              <a:lnSpc>
                <a:spcPts val="3482"/>
              </a:lnSpc>
              <a:spcBef>
                <a:spcPct val="0"/>
              </a:spcBef>
            </a:pPr>
            <a:r>
              <a:rPr lang="en-US" b="true" sz="2902">
                <a:solidFill>
                  <a:srgbClr val="000000"/>
                </a:solidFill>
                <a:latin typeface="Times New Roman Bold"/>
                <a:ea typeface="Times New Roman Bold"/>
                <a:cs typeface="Times New Roman Bold"/>
                <a:sym typeface="Times New Roman Bold"/>
              </a:rPr>
              <a:t>Sc</a:t>
            </a:r>
            <a:r>
              <a:rPr lang="en-US" b="true" sz="2902">
                <a:solidFill>
                  <a:srgbClr val="000000"/>
                </a:solidFill>
                <a:latin typeface="Times New Roman Bold"/>
                <a:ea typeface="Times New Roman Bold"/>
                <a:cs typeface="Times New Roman Bold"/>
                <a:sym typeface="Times New Roman Bold"/>
              </a:rPr>
              <a:t>alability &amp; Resource Management</a:t>
            </a:r>
          </a:p>
          <a:p>
            <a:pPr algn="l" marL="607260" indent="-303630" lvl="1">
              <a:lnSpc>
                <a:spcPts val="3375"/>
              </a:lnSpc>
              <a:spcBef>
                <a:spcPct val="0"/>
              </a:spcBef>
              <a:buFont typeface="Arial"/>
              <a:buChar char="•"/>
            </a:pPr>
            <a:r>
              <a:rPr lang="en-US" b="true" sz="2812">
                <a:solidFill>
                  <a:srgbClr val="000000"/>
                </a:solidFill>
                <a:latin typeface="Times New Roman Bold"/>
                <a:ea typeface="Times New Roman Bold"/>
                <a:cs typeface="Times New Roman Bold"/>
                <a:sym typeface="Times New Roman Bold"/>
              </a:rPr>
              <a:t>Challenge: </a:t>
            </a:r>
            <a:r>
              <a:rPr lang="en-US" sz="2812">
                <a:solidFill>
                  <a:srgbClr val="000000"/>
                </a:solidFill>
                <a:latin typeface="Times New Roman"/>
                <a:ea typeface="Times New Roman"/>
                <a:cs typeface="Times New Roman"/>
                <a:sym typeface="Times New Roman"/>
              </a:rPr>
              <a:t>Managing large data volumes and peak usage.</a:t>
            </a:r>
          </a:p>
          <a:p>
            <a:pPr algn="l" marL="607260" indent="-303630" lvl="1">
              <a:lnSpc>
                <a:spcPts val="3375"/>
              </a:lnSpc>
              <a:spcBef>
                <a:spcPct val="0"/>
              </a:spcBef>
              <a:buFont typeface="Arial"/>
              <a:buChar char="•"/>
            </a:pPr>
            <a:r>
              <a:rPr lang="en-US" b="true" sz="2812">
                <a:solidFill>
                  <a:srgbClr val="000000"/>
                </a:solidFill>
                <a:latin typeface="Times New Roman Bold"/>
                <a:ea typeface="Times New Roman Bold"/>
                <a:cs typeface="Times New Roman Bold"/>
                <a:sym typeface="Times New Roman Bold"/>
              </a:rPr>
              <a:t>Solution:</a:t>
            </a:r>
          </a:p>
          <a:p>
            <a:pPr algn="l" marL="1214520" indent="-404840" lvl="2">
              <a:lnSpc>
                <a:spcPts val="3375"/>
              </a:lnSpc>
              <a:spcBef>
                <a:spcPct val="0"/>
              </a:spcBef>
              <a:buFont typeface="Arial"/>
              <a:buChar char="⚬"/>
            </a:pPr>
            <a:r>
              <a:rPr lang="en-US" sz="2812">
                <a:solidFill>
                  <a:srgbClr val="000000"/>
                </a:solidFill>
                <a:latin typeface="Times New Roman"/>
                <a:ea typeface="Times New Roman"/>
                <a:cs typeface="Times New Roman"/>
                <a:sym typeface="Times New Roman"/>
              </a:rPr>
              <a:t>Cloud infrastructure with auto-scaling.</a:t>
            </a:r>
          </a:p>
          <a:p>
            <a:pPr algn="l" marL="1214520" indent="-404840" lvl="2">
              <a:lnSpc>
                <a:spcPts val="3375"/>
              </a:lnSpc>
              <a:spcBef>
                <a:spcPct val="0"/>
              </a:spcBef>
              <a:buFont typeface="Arial"/>
              <a:buChar char="⚬"/>
            </a:pPr>
            <a:r>
              <a:rPr lang="en-US" sz="2812">
                <a:solidFill>
                  <a:srgbClr val="000000"/>
                </a:solidFill>
                <a:latin typeface="Times New Roman"/>
                <a:ea typeface="Times New Roman"/>
                <a:cs typeface="Times New Roman"/>
                <a:sym typeface="Times New Roman"/>
              </a:rPr>
              <a:t>Data partitioning and caching to reduce latency.</a:t>
            </a:r>
          </a:p>
          <a:p>
            <a:pPr algn="l">
              <a:lnSpc>
                <a:spcPts val="3375"/>
              </a:lnSpc>
              <a:spcBef>
                <a:spcPct val="0"/>
              </a:spcBef>
            </a:pPr>
          </a:p>
          <a:p>
            <a:pPr algn="l">
              <a:lnSpc>
                <a:spcPts val="3375"/>
              </a:lnSpc>
              <a:spcBef>
                <a:spcPct val="0"/>
              </a:spcBef>
            </a:pPr>
          </a:p>
        </p:txBody>
      </p:sp>
      <p:sp>
        <p:nvSpPr>
          <p:cNvPr name="TextBox 10" id="10"/>
          <p:cNvSpPr txBox="true"/>
          <p:nvPr/>
        </p:nvSpPr>
        <p:spPr>
          <a:xfrm rot="0">
            <a:off x="926321" y="5901942"/>
            <a:ext cx="8217229" cy="3629025"/>
          </a:xfrm>
          <a:prstGeom prst="rect">
            <a:avLst/>
          </a:prstGeom>
        </p:spPr>
        <p:txBody>
          <a:bodyPr anchor="t" rtlCol="false" tIns="0" lIns="0" bIns="0" rIns="0">
            <a:spAutoFit/>
          </a:bodyPr>
          <a:lstStyle/>
          <a:p>
            <a:pPr algn="l">
              <a:lnSpc>
                <a:spcPts val="3532"/>
              </a:lnSpc>
              <a:spcBef>
                <a:spcPct val="0"/>
              </a:spcBef>
            </a:pPr>
            <a:r>
              <a:rPr lang="en-US" b="true" sz="2943">
                <a:solidFill>
                  <a:srgbClr val="000000"/>
                </a:solidFill>
                <a:latin typeface="Times New Roman Bold"/>
                <a:ea typeface="Times New Roman Bold"/>
                <a:cs typeface="Times New Roman Bold"/>
                <a:sym typeface="Times New Roman Bold"/>
              </a:rPr>
              <a:t>Cos</a:t>
            </a:r>
            <a:r>
              <a:rPr lang="en-US" b="true" sz="2943">
                <a:solidFill>
                  <a:srgbClr val="000000"/>
                </a:solidFill>
                <a:latin typeface="Times New Roman Bold"/>
                <a:ea typeface="Times New Roman Bold"/>
                <a:cs typeface="Times New Roman Bold"/>
                <a:sym typeface="Times New Roman Bold"/>
              </a:rPr>
              <a:t>t &amp; Budget Constraints</a:t>
            </a:r>
          </a:p>
          <a:p>
            <a:pPr algn="l" marL="635526" indent="-317763" lvl="1">
              <a:lnSpc>
                <a:spcPts val="3532"/>
              </a:lnSpc>
              <a:spcBef>
                <a:spcPct val="0"/>
              </a:spcBef>
              <a:buFont typeface="Arial"/>
              <a:buChar char="•"/>
            </a:pPr>
            <a:r>
              <a:rPr lang="en-US" sz="2943">
                <a:solidFill>
                  <a:srgbClr val="000000"/>
                </a:solidFill>
                <a:latin typeface="Times New Roman"/>
                <a:ea typeface="Times New Roman"/>
                <a:cs typeface="Times New Roman"/>
                <a:sym typeface="Times New Roman"/>
              </a:rPr>
              <a:t>Challenge: High costs of AI healthcare systems.</a:t>
            </a:r>
          </a:p>
          <a:p>
            <a:pPr algn="l" marL="635526" indent="-317763" lvl="1">
              <a:lnSpc>
                <a:spcPts val="3532"/>
              </a:lnSpc>
              <a:spcBef>
                <a:spcPct val="0"/>
              </a:spcBef>
              <a:buFont typeface="Arial"/>
              <a:buChar char="•"/>
            </a:pPr>
            <a:r>
              <a:rPr lang="en-US" b="true" sz="2943">
                <a:solidFill>
                  <a:srgbClr val="000000"/>
                </a:solidFill>
                <a:latin typeface="Times New Roman Bold"/>
                <a:ea typeface="Times New Roman Bold"/>
                <a:cs typeface="Times New Roman Bold"/>
                <a:sym typeface="Times New Roman Bold"/>
              </a:rPr>
              <a:t>Solution:</a:t>
            </a:r>
          </a:p>
          <a:p>
            <a:pPr algn="l" marL="1271053" indent="-423684" lvl="2">
              <a:lnSpc>
                <a:spcPts val="3532"/>
              </a:lnSpc>
              <a:spcBef>
                <a:spcPct val="0"/>
              </a:spcBef>
              <a:buFont typeface="Arial"/>
              <a:buChar char="⚬"/>
            </a:pPr>
            <a:r>
              <a:rPr lang="en-US" sz="2943">
                <a:solidFill>
                  <a:srgbClr val="000000"/>
                </a:solidFill>
                <a:latin typeface="Times New Roman"/>
                <a:ea typeface="Times New Roman"/>
                <a:cs typeface="Times New Roman"/>
                <a:sym typeface="Times New Roman"/>
              </a:rPr>
              <a:t>Use cost-effective c</a:t>
            </a:r>
            <a:r>
              <a:rPr lang="en-US" sz="2943">
                <a:solidFill>
                  <a:srgbClr val="000000"/>
                </a:solidFill>
                <a:latin typeface="Times New Roman"/>
                <a:ea typeface="Times New Roman"/>
                <a:cs typeface="Times New Roman"/>
                <a:sym typeface="Times New Roman"/>
              </a:rPr>
              <a:t>loud and open-source tools.</a:t>
            </a:r>
          </a:p>
          <a:p>
            <a:pPr algn="l" marL="1271053" indent="-423684" lvl="2">
              <a:lnSpc>
                <a:spcPts val="3532"/>
              </a:lnSpc>
              <a:spcBef>
                <a:spcPct val="0"/>
              </a:spcBef>
              <a:buFont typeface="Arial"/>
              <a:buChar char="⚬"/>
            </a:pPr>
            <a:r>
              <a:rPr lang="en-US" sz="2943">
                <a:solidFill>
                  <a:srgbClr val="000000"/>
                </a:solidFill>
                <a:latin typeface="Times New Roman"/>
                <a:ea typeface="Times New Roman"/>
                <a:cs typeface="Times New Roman"/>
                <a:sym typeface="Times New Roman"/>
              </a:rPr>
              <a:t>Regul</a:t>
            </a:r>
            <a:r>
              <a:rPr lang="en-US" sz="2943">
                <a:solidFill>
                  <a:srgbClr val="000000"/>
                </a:solidFill>
                <a:latin typeface="Times New Roman"/>
                <a:ea typeface="Times New Roman"/>
                <a:cs typeface="Times New Roman"/>
                <a:sym typeface="Times New Roman"/>
              </a:rPr>
              <a:t>ar performance reviews to optimize resources</a:t>
            </a:r>
          </a:p>
          <a:p>
            <a:pPr algn="l">
              <a:lnSpc>
                <a:spcPts val="3437"/>
              </a:lnSpc>
              <a:spcBef>
                <a:spcPct val="0"/>
              </a:spcBef>
            </a:pP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674940"/>
            <a:ext cx="18287640" cy="611520"/>
            <a:chOff x="0" y="0"/>
            <a:chExt cx="24383520" cy="815360"/>
          </a:xfrm>
        </p:grpSpPr>
        <p:sp>
          <p:nvSpPr>
            <p:cNvPr name="Freeform 3" id="3"/>
            <p:cNvSpPr/>
            <p:nvPr/>
          </p:nvSpPr>
          <p:spPr>
            <a:xfrm flipH="false" flipV="false" rot="0">
              <a:off x="0" y="0"/>
              <a:ext cx="24383492" cy="815360"/>
            </a:xfrm>
            <a:custGeom>
              <a:avLst/>
              <a:gdLst/>
              <a:ahLst/>
              <a:cxnLst/>
              <a:rect r="r" b="b" t="t" l="l"/>
              <a:pathLst>
                <a:path h="815360" w="24383492">
                  <a:moveTo>
                    <a:pt x="0" y="0"/>
                  </a:moveTo>
                  <a:lnTo>
                    <a:pt x="24383492" y="0"/>
                  </a:lnTo>
                  <a:lnTo>
                    <a:pt x="24383492" y="815360"/>
                  </a:lnTo>
                  <a:lnTo>
                    <a:pt x="0" y="815360"/>
                  </a:lnTo>
                  <a:close/>
                </a:path>
              </a:pathLst>
            </a:custGeom>
            <a:solidFill>
              <a:srgbClr val="000000"/>
            </a:solidFill>
          </p:spPr>
        </p:sp>
      </p:grpSp>
      <p:sp>
        <p:nvSpPr>
          <p:cNvPr name="Freeform 4" id="4" descr="A light bulb with binary code and text  Description automatically generated"/>
          <p:cNvSpPr/>
          <p:nvPr/>
        </p:nvSpPr>
        <p:spPr>
          <a:xfrm flipH="false" flipV="false" rot="0">
            <a:off x="14767989" y="-35100"/>
            <a:ext cx="3519651" cy="1979376"/>
          </a:xfrm>
          <a:custGeom>
            <a:avLst/>
            <a:gdLst/>
            <a:ahLst/>
            <a:cxnLst/>
            <a:rect r="r" b="b" t="t" l="l"/>
            <a:pathLst>
              <a:path h="1979376" w="3519651">
                <a:moveTo>
                  <a:pt x="0" y="0"/>
                </a:moveTo>
                <a:lnTo>
                  <a:pt x="3519651" y="0"/>
                </a:lnTo>
                <a:lnTo>
                  <a:pt x="3519651" y="1979376"/>
                </a:lnTo>
                <a:lnTo>
                  <a:pt x="0" y="1979376"/>
                </a:lnTo>
                <a:lnTo>
                  <a:pt x="0" y="0"/>
                </a:lnTo>
                <a:close/>
              </a:path>
            </a:pathLst>
          </a:custGeom>
          <a:blipFill>
            <a:blip r:embed="rId2"/>
            <a:stretch>
              <a:fillRect l="0" t="-10" r="0" b="-10"/>
            </a:stretch>
          </a:blipFill>
        </p:spPr>
      </p:sp>
      <p:grpSp>
        <p:nvGrpSpPr>
          <p:cNvPr name="Group 5" id="5"/>
          <p:cNvGrpSpPr/>
          <p:nvPr/>
        </p:nvGrpSpPr>
        <p:grpSpPr>
          <a:xfrm rot="0">
            <a:off x="6885028" y="3347068"/>
            <a:ext cx="4862903" cy="4428567"/>
            <a:chOff x="0" y="0"/>
            <a:chExt cx="6483871" cy="5904756"/>
          </a:xfrm>
        </p:grpSpPr>
        <p:grpSp>
          <p:nvGrpSpPr>
            <p:cNvPr name="Group 6" id="6"/>
            <p:cNvGrpSpPr/>
            <p:nvPr/>
          </p:nvGrpSpPr>
          <p:grpSpPr>
            <a:xfrm rot="0">
              <a:off x="1084959" y="1332731"/>
              <a:ext cx="4334825" cy="433482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A23B"/>
              </a:solidFill>
              <a:ln w="133350" cap="sq">
                <a:solidFill>
                  <a:srgbClr val="000000"/>
                </a:solidFill>
                <a:prstDash val="solid"/>
                <a:miter/>
              </a:ln>
            </p:spPr>
          </p:sp>
          <p:sp>
            <p:nvSpPr>
              <p:cNvPr name="TextBox 8" id="8"/>
              <p:cNvSpPr txBox="true"/>
              <p:nvPr/>
            </p:nvSpPr>
            <p:spPr>
              <a:xfrm>
                <a:off x="76200" y="28575"/>
                <a:ext cx="660400" cy="708025"/>
              </a:xfrm>
              <a:prstGeom prst="rect">
                <a:avLst/>
              </a:prstGeom>
            </p:spPr>
            <p:txBody>
              <a:bodyPr anchor="ctr" rtlCol="false" tIns="46090" lIns="46090" bIns="46090" rIns="46090"/>
              <a:lstStyle/>
              <a:p>
                <a:pPr algn="ctr">
                  <a:lnSpc>
                    <a:spcPts val="2885"/>
                  </a:lnSpc>
                </a:pPr>
              </a:p>
            </p:txBody>
          </p:sp>
        </p:grpSp>
        <p:grpSp>
          <p:nvGrpSpPr>
            <p:cNvPr name="Group 9" id="9"/>
            <p:cNvGrpSpPr/>
            <p:nvPr/>
          </p:nvGrpSpPr>
          <p:grpSpPr>
            <a:xfrm rot="0">
              <a:off x="1502874" y="1489862"/>
              <a:ext cx="3497976" cy="3060729"/>
              <a:chOff x="0" y="0"/>
              <a:chExt cx="812800" cy="711200"/>
            </a:xfrm>
          </p:grpSpPr>
          <p:sp>
            <p:nvSpPr>
              <p:cNvPr name="Freeform 10" id="10"/>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000000"/>
              </a:solidFill>
            </p:spPr>
          </p:sp>
          <p:sp>
            <p:nvSpPr>
              <p:cNvPr name="TextBox 11" id="11"/>
              <p:cNvSpPr txBox="true"/>
              <p:nvPr/>
            </p:nvSpPr>
            <p:spPr>
              <a:xfrm>
                <a:off x="127000" y="282575"/>
                <a:ext cx="558800" cy="377825"/>
              </a:xfrm>
              <a:prstGeom prst="rect">
                <a:avLst/>
              </a:prstGeom>
            </p:spPr>
            <p:txBody>
              <a:bodyPr anchor="ctr" rtlCol="false" tIns="46090" lIns="46090" bIns="46090" rIns="46090"/>
              <a:lstStyle/>
              <a:p>
                <a:pPr algn="ctr">
                  <a:lnSpc>
                    <a:spcPts val="2885"/>
                  </a:lnSpc>
                </a:pPr>
              </a:p>
            </p:txBody>
          </p:sp>
        </p:grpSp>
        <p:grpSp>
          <p:nvGrpSpPr>
            <p:cNvPr name="Group 12" id="12"/>
            <p:cNvGrpSpPr/>
            <p:nvPr/>
          </p:nvGrpSpPr>
          <p:grpSpPr>
            <a:xfrm rot="0">
              <a:off x="2094054" y="0"/>
              <a:ext cx="2295763" cy="2295763"/>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1F38"/>
              </a:solidFill>
            </p:spPr>
          </p:sp>
          <p:sp>
            <p:nvSpPr>
              <p:cNvPr name="TextBox 14" id="14"/>
              <p:cNvSpPr txBox="true"/>
              <p:nvPr/>
            </p:nvSpPr>
            <p:spPr>
              <a:xfrm>
                <a:off x="76200" y="28575"/>
                <a:ext cx="660400" cy="708025"/>
              </a:xfrm>
              <a:prstGeom prst="rect">
                <a:avLst/>
              </a:prstGeom>
            </p:spPr>
            <p:txBody>
              <a:bodyPr anchor="ctr" rtlCol="false" tIns="46090" lIns="46090" bIns="46090" rIns="46090"/>
              <a:lstStyle/>
              <a:p>
                <a:pPr algn="ctr">
                  <a:lnSpc>
                    <a:spcPts val="2645"/>
                  </a:lnSpc>
                </a:pPr>
                <a:r>
                  <a:rPr lang="en-US" sz="2204">
                    <a:solidFill>
                      <a:srgbClr val="FFFFFF"/>
                    </a:solidFill>
                    <a:latin typeface="Times New Roman"/>
                    <a:ea typeface="Times New Roman"/>
                    <a:cs typeface="Times New Roman"/>
                    <a:sym typeface="Times New Roman"/>
                  </a:rPr>
                  <a:t>Data privacy &amp; security</a:t>
                </a:r>
              </a:p>
            </p:txBody>
          </p:sp>
        </p:grpSp>
        <p:grpSp>
          <p:nvGrpSpPr>
            <p:cNvPr name="Group 15" id="15"/>
            <p:cNvGrpSpPr/>
            <p:nvPr/>
          </p:nvGrpSpPr>
          <p:grpSpPr>
            <a:xfrm rot="0">
              <a:off x="4079258" y="3500143"/>
              <a:ext cx="2404613" cy="2404613"/>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1F38"/>
              </a:solidFill>
            </p:spPr>
          </p:sp>
          <p:sp>
            <p:nvSpPr>
              <p:cNvPr name="TextBox 17" id="17"/>
              <p:cNvSpPr txBox="true"/>
              <p:nvPr/>
            </p:nvSpPr>
            <p:spPr>
              <a:xfrm>
                <a:off x="76200" y="28575"/>
                <a:ext cx="660400" cy="708025"/>
              </a:xfrm>
              <a:prstGeom prst="rect">
                <a:avLst/>
              </a:prstGeom>
            </p:spPr>
            <p:txBody>
              <a:bodyPr anchor="ctr" rtlCol="false" tIns="46090" lIns="46090" bIns="46090" rIns="46090"/>
              <a:lstStyle/>
              <a:p>
                <a:pPr algn="ctr">
                  <a:lnSpc>
                    <a:spcPts val="2525"/>
                  </a:lnSpc>
                </a:pPr>
                <a:r>
                  <a:rPr lang="en-US" sz="2104">
                    <a:solidFill>
                      <a:srgbClr val="FFFFFF"/>
                    </a:solidFill>
                    <a:latin typeface="Times New Roman"/>
                    <a:ea typeface="Times New Roman"/>
                    <a:cs typeface="Times New Roman"/>
                    <a:sym typeface="Times New Roman"/>
                  </a:rPr>
                  <a:t>Cost &amp; budget</a:t>
                </a:r>
              </a:p>
            </p:txBody>
          </p:sp>
        </p:grpSp>
        <p:grpSp>
          <p:nvGrpSpPr>
            <p:cNvPr name="Group 18" id="18"/>
            <p:cNvGrpSpPr/>
            <p:nvPr/>
          </p:nvGrpSpPr>
          <p:grpSpPr>
            <a:xfrm rot="0">
              <a:off x="0" y="3500143"/>
              <a:ext cx="2404613" cy="2404613"/>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1F38"/>
              </a:solidFill>
            </p:spPr>
          </p:sp>
          <p:sp>
            <p:nvSpPr>
              <p:cNvPr name="TextBox 20" id="20"/>
              <p:cNvSpPr txBox="true"/>
              <p:nvPr/>
            </p:nvSpPr>
            <p:spPr>
              <a:xfrm>
                <a:off x="76200" y="28575"/>
                <a:ext cx="660400" cy="708025"/>
              </a:xfrm>
              <a:prstGeom prst="rect">
                <a:avLst/>
              </a:prstGeom>
            </p:spPr>
            <p:txBody>
              <a:bodyPr anchor="ctr" rtlCol="false" tIns="46090" lIns="46090" bIns="46090" rIns="46090"/>
              <a:lstStyle/>
              <a:p>
                <a:pPr algn="ctr">
                  <a:lnSpc>
                    <a:spcPts val="2525"/>
                  </a:lnSpc>
                </a:pPr>
                <a:r>
                  <a:rPr lang="en-US" sz="2104">
                    <a:solidFill>
                      <a:srgbClr val="FFFFFF"/>
                    </a:solidFill>
                    <a:latin typeface="Times New Roman"/>
                    <a:ea typeface="Times New Roman"/>
                    <a:cs typeface="Times New Roman"/>
                    <a:sym typeface="Times New Roman"/>
                  </a:rPr>
                  <a:t>Scalablity &amp; resource management</a:t>
                </a:r>
              </a:p>
            </p:txBody>
          </p:sp>
        </p:grpSp>
      </p:grpSp>
      <p:grpSp>
        <p:nvGrpSpPr>
          <p:cNvPr name="Group 21" id="21"/>
          <p:cNvGrpSpPr/>
          <p:nvPr/>
        </p:nvGrpSpPr>
        <p:grpSpPr>
          <a:xfrm rot="0">
            <a:off x="1342141" y="6292970"/>
            <a:ext cx="5249077" cy="2965330"/>
            <a:chOff x="0" y="0"/>
            <a:chExt cx="1581107" cy="893206"/>
          </a:xfrm>
        </p:grpSpPr>
        <p:sp>
          <p:nvSpPr>
            <p:cNvPr name="Freeform 22" id="22"/>
            <p:cNvSpPr/>
            <p:nvPr/>
          </p:nvSpPr>
          <p:spPr>
            <a:xfrm flipH="false" flipV="false" rot="0">
              <a:off x="0" y="0"/>
              <a:ext cx="1581107" cy="893206"/>
            </a:xfrm>
            <a:custGeom>
              <a:avLst/>
              <a:gdLst/>
              <a:ahLst/>
              <a:cxnLst/>
              <a:rect r="r" b="b" t="t" l="l"/>
              <a:pathLst>
                <a:path h="893206" w="1581107">
                  <a:moveTo>
                    <a:pt x="73746" y="0"/>
                  </a:moveTo>
                  <a:lnTo>
                    <a:pt x="1507362" y="0"/>
                  </a:lnTo>
                  <a:cubicBezTo>
                    <a:pt x="1526920" y="0"/>
                    <a:pt x="1545678" y="7770"/>
                    <a:pt x="1559508" y="21600"/>
                  </a:cubicBezTo>
                  <a:cubicBezTo>
                    <a:pt x="1573338" y="35430"/>
                    <a:pt x="1581107" y="54187"/>
                    <a:pt x="1581107" y="73746"/>
                  </a:cubicBezTo>
                  <a:lnTo>
                    <a:pt x="1581107" y="819460"/>
                  </a:lnTo>
                  <a:cubicBezTo>
                    <a:pt x="1581107" y="860189"/>
                    <a:pt x="1548090" y="893206"/>
                    <a:pt x="1507362" y="893206"/>
                  </a:cubicBezTo>
                  <a:lnTo>
                    <a:pt x="73746" y="893206"/>
                  </a:lnTo>
                  <a:cubicBezTo>
                    <a:pt x="33017" y="893206"/>
                    <a:pt x="0" y="860189"/>
                    <a:pt x="0" y="819460"/>
                  </a:cubicBezTo>
                  <a:lnTo>
                    <a:pt x="0" y="73746"/>
                  </a:lnTo>
                  <a:cubicBezTo>
                    <a:pt x="0" y="33017"/>
                    <a:pt x="33017" y="0"/>
                    <a:pt x="73746" y="0"/>
                  </a:cubicBezTo>
                  <a:close/>
                </a:path>
              </a:pathLst>
            </a:custGeom>
            <a:solidFill>
              <a:srgbClr val="000000">
                <a:alpha val="0"/>
              </a:srgbClr>
            </a:solidFill>
            <a:ln w="57150" cap="rnd">
              <a:solidFill>
                <a:srgbClr val="000000"/>
              </a:solidFill>
              <a:prstDash val="solid"/>
              <a:round/>
            </a:ln>
          </p:spPr>
        </p:sp>
        <p:sp>
          <p:nvSpPr>
            <p:cNvPr name="TextBox 23" id="23"/>
            <p:cNvSpPr txBox="true"/>
            <p:nvPr/>
          </p:nvSpPr>
          <p:spPr>
            <a:xfrm>
              <a:off x="0" y="-47625"/>
              <a:ext cx="1581107" cy="940831"/>
            </a:xfrm>
            <a:prstGeom prst="rect">
              <a:avLst/>
            </a:prstGeom>
          </p:spPr>
          <p:txBody>
            <a:bodyPr anchor="ctr" rtlCol="false" tIns="50800" lIns="50800" bIns="50800" rIns="50800"/>
            <a:lstStyle/>
            <a:p>
              <a:pPr algn="l" marL="476035" indent="-238018" lvl="1">
                <a:lnSpc>
                  <a:spcPts val="2645"/>
                </a:lnSpc>
                <a:buFont typeface="Arial"/>
                <a:buChar char="•"/>
              </a:pPr>
              <a:r>
                <a:rPr lang="en-US" b="true" sz="2204">
                  <a:solidFill>
                    <a:srgbClr val="000000"/>
                  </a:solidFill>
                  <a:latin typeface="Times New Roman Bold"/>
                  <a:ea typeface="Times New Roman Bold"/>
                  <a:cs typeface="Times New Roman Bold"/>
                  <a:sym typeface="Times New Roman Bold"/>
                </a:rPr>
                <a:t>Challenge: </a:t>
              </a:r>
              <a:r>
                <a:rPr lang="en-US" sz="2204">
                  <a:solidFill>
                    <a:srgbClr val="000000"/>
                  </a:solidFill>
                  <a:latin typeface="Times New Roman"/>
                  <a:ea typeface="Times New Roman"/>
                  <a:cs typeface="Times New Roman"/>
                  <a:sym typeface="Times New Roman"/>
                </a:rPr>
                <a:t>Managing large data volumes and peak usage.</a:t>
              </a:r>
            </a:p>
            <a:p>
              <a:pPr algn="l" marL="476035" indent="-238018" lvl="1">
                <a:lnSpc>
                  <a:spcPts val="2645"/>
                </a:lnSpc>
                <a:buFont typeface="Arial"/>
                <a:buChar char="•"/>
              </a:pPr>
              <a:r>
                <a:rPr lang="en-US" b="true" sz="2204">
                  <a:solidFill>
                    <a:srgbClr val="000000"/>
                  </a:solidFill>
                  <a:latin typeface="Times New Roman Bold"/>
                  <a:ea typeface="Times New Roman Bold"/>
                  <a:cs typeface="Times New Roman Bold"/>
                  <a:sym typeface="Times New Roman Bold"/>
                </a:rPr>
                <a:t>Solution:</a:t>
              </a:r>
            </a:p>
            <a:p>
              <a:pPr algn="l" marL="952070" indent="-317357" lvl="2">
                <a:lnSpc>
                  <a:spcPts val="2645"/>
                </a:lnSpc>
                <a:buFont typeface="Arial"/>
                <a:buChar char="⚬"/>
              </a:pPr>
              <a:r>
                <a:rPr lang="en-US" sz="2204">
                  <a:solidFill>
                    <a:srgbClr val="000000"/>
                  </a:solidFill>
                  <a:latin typeface="Times New Roman"/>
                  <a:ea typeface="Times New Roman"/>
                  <a:cs typeface="Times New Roman"/>
                  <a:sym typeface="Times New Roman"/>
                </a:rPr>
                <a:t>Cloud infrastructure with auto-scaling.</a:t>
              </a:r>
            </a:p>
            <a:p>
              <a:pPr algn="l" marL="952070" indent="-317357" lvl="2">
                <a:lnSpc>
                  <a:spcPts val="2645"/>
                </a:lnSpc>
                <a:buFont typeface="Arial"/>
                <a:buChar char="⚬"/>
              </a:pPr>
              <a:r>
                <a:rPr lang="en-US" sz="2204">
                  <a:solidFill>
                    <a:srgbClr val="000000"/>
                  </a:solidFill>
                  <a:latin typeface="Times New Roman"/>
                  <a:ea typeface="Times New Roman"/>
                  <a:cs typeface="Times New Roman"/>
                  <a:sym typeface="Times New Roman"/>
                </a:rPr>
                <a:t>Data partitioning and caching to reduce latency.</a:t>
              </a:r>
            </a:p>
            <a:p>
              <a:pPr algn="ctr">
                <a:lnSpc>
                  <a:spcPts val="2645"/>
                </a:lnSpc>
              </a:pPr>
            </a:p>
          </p:txBody>
        </p:sp>
      </p:grpSp>
      <p:sp>
        <p:nvSpPr>
          <p:cNvPr name="TextBox 24" id="24"/>
          <p:cNvSpPr txBox="true"/>
          <p:nvPr/>
        </p:nvSpPr>
        <p:spPr>
          <a:xfrm rot="0">
            <a:off x="381445" y="213045"/>
            <a:ext cx="3719454" cy="923925"/>
          </a:xfrm>
          <a:prstGeom prst="rect">
            <a:avLst/>
          </a:prstGeom>
        </p:spPr>
        <p:txBody>
          <a:bodyPr anchor="t" rtlCol="false" tIns="0" lIns="0" bIns="0" rIns="0">
            <a:spAutoFit/>
          </a:bodyPr>
          <a:lstStyle/>
          <a:p>
            <a:pPr algn="ctr">
              <a:lnSpc>
                <a:spcPts val="6480"/>
              </a:lnSpc>
            </a:pPr>
            <a:r>
              <a:rPr lang="en-US" b="true" sz="5400" spc="-1">
                <a:solidFill>
                  <a:srgbClr val="000000"/>
                </a:solidFill>
                <a:latin typeface="Times New Roman Bold"/>
                <a:ea typeface="Times New Roman Bold"/>
                <a:cs typeface="Times New Roman Bold"/>
                <a:sym typeface="Times New Roman Bold"/>
              </a:rPr>
              <a:t>Constraints</a:t>
            </a:r>
          </a:p>
        </p:txBody>
      </p:sp>
      <p:sp>
        <p:nvSpPr>
          <p:cNvPr name="TextBox 25" id="25"/>
          <p:cNvSpPr txBox="true"/>
          <p:nvPr/>
        </p:nvSpPr>
        <p:spPr>
          <a:xfrm rot="0">
            <a:off x="13197780" y="9789240"/>
            <a:ext cx="4083660" cy="285750"/>
          </a:xfrm>
          <a:prstGeom prst="rect">
            <a:avLst/>
          </a:prstGeom>
        </p:spPr>
        <p:txBody>
          <a:bodyPr anchor="t" rtlCol="false" tIns="0" lIns="0" bIns="0" rIns="0">
            <a:spAutoFit/>
          </a:bodyPr>
          <a:lstStyle/>
          <a:p>
            <a:pPr algn="r">
              <a:lnSpc>
                <a:spcPts val="2160"/>
              </a:lnSpc>
            </a:pPr>
            <a:r>
              <a:rPr lang="en-US" b="true" sz="1800" spc="-1">
                <a:solidFill>
                  <a:srgbClr val="FFFFFF"/>
                </a:solidFill>
                <a:latin typeface="Arimo Bold"/>
                <a:ea typeface="Arimo Bold"/>
                <a:cs typeface="Arimo Bold"/>
                <a:sym typeface="Arimo Bold"/>
              </a:rPr>
              <a:t>08</a:t>
            </a:r>
          </a:p>
        </p:txBody>
      </p:sp>
      <p:sp>
        <p:nvSpPr>
          <p:cNvPr name="TextBox 26" id="26"/>
          <p:cNvSpPr txBox="true"/>
          <p:nvPr/>
        </p:nvSpPr>
        <p:spPr>
          <a:xfrm rot="0">
            <a:off x="6885028" y="9789240"/>
            <a:ext cx="4622580" cy="285750"/>
          </a:xfrm>
          <a:prstGeom prst="rect">
            <a:avLst/>
          </a:prstGeom>
        </p:spPr>
        <p:txBody>
          <a:bodyPr anchor="t" rtlCol="false" tIns="0" lIns="0" bIns="0" rIns="0">
            <a:spAutoFit/>
          </a:bodyPr>
          <a:lstStyle/>
          <a:p>
            <a:pPr algn="ctr">
              <a:lnSpc>
                <a:spcPts val="2160"/>
              </a:lnSpc>
            </a:pPr>
            <a:r>
              <a:rPr lang="en-US" sz="1800" spc="-1">
                <a:solidFill>
                  <a:srgbClr val="FFFFFF"/>
                </a:solidFill>
                <a:latin typeface="Arimo"/>
                <a:ea typeface="Arimo"/>
                <a:cs typeface="Arimo"/>
                <a:sym typeface="Arimo"/>
              </a:rPr>
              <a:t>Idea submission</a:t>
            </a:r>
          </a:p>
        </p:txBody>
      </p:sp>
      <p:grpSp>
        <p:nvGrpSpPr>
          <p:cNvPr name="Group 27" id="27"/>
          <p:cNvGrpSpPr/>
          <p:nvPr/>
        </p:nvGrpSpPr>
        <p:grpSpPr>
          <a:xfrm rot="0">
            <a:off x="12321462" y="6292970"/>
            <a:ext cx="5255253" cy="2965330"/>
            <a:chOff x="0" y="0"/>
            <a:chExt cx="1582968" cy="893206"/>
          </a:xfrm>
        </p:grpSpPr>
        <p:sp>
          <p:nvSpPr>
            <p:cNvPr name="Freeform 28" id="28"/>
            <p:cNvSpPr/>
            <p:nvPr/>
          </p:nvSpPr>
          <p:spPr>
            <a:xfrm flipH="false" flipV="false" rot="0">
              <a:off x="0" y="0"/>
              <a:ext cx="1582968" cy="893206"/>
            </a:xfrm>
            <a:custGeom>
              <a:avLst/>
              <a:gdLst/>
              <a:ahLst/>
              <a:cxnLst/>
              <a:rect r="r" b="b" t="t" l="l"/>
              <a:pathLst>
                <a:path h="893206" w="1582968">
                  <a:moveTo>
                    <a:pt x="73659" y="0"/>
                  </a:moveTo>
                  <a:lnTo>
                    <a:pt x="1509309" y="0"/>
                  </a:lnTo>
                  <a:cubicBezTo>
                    <a:pt x="1549989" y="0"/>
                    <a:pt x="1582968" y="32978"/>
                    <a:pt x="1582968" y="73659"/>
                  </a:cubicBezTo>
                  <a:lnTo>
                    <a:pt x="1582968" y="819547"/>
                  </a:lnTo>
                  <a:cubicBezTo>
                    <a:pt x="1582968" y="860227"/>
                    <a:pt x="1549989" y="893206"/>
                    <a:pt x="1509309" y="893206"/>
                  </a:cubicBezTo>
                  <a:lnTo>
                    <a:pt x="73659" y="893206"/>
                  </a:lnTo>
                  <a:cubicBezTo>
                    <a:pt x="32978" y="893206"/>
                    <a:pt x="0" y="860227"/>
                    <a:pt x="0" y="819547"/>
                  </a:cubicBezTo>
                  <a:lnTo>
                    <a:pt x="0" y="73659"/>
                  </a:lnTo>
                  <a:cubicBezTo>
                    <a:pt x="0" y="32978"/>
                    <a:pt x="32978" y="0"/>
                    <a:pt x="73659" y="0"/>
                  </a:cubicBezTo>
                  <a:close/>
                </a:path>
              </a:pathLst>
            </a:custGeom>
            <a:solidFill>
              <a:srgbClr val="000000">
                <a:alpha val="0"/>
              </a:srgbClr>
            </a:solidFill>
            <a:ln w="57150" cap="rnd">
              <a:solidFill>
                <a:srgbClr val="000000"/>
              </a:solidFill>
              <a:prstDash val="solid"/>
              <a:round/>
            </a:ln>
          </p:spPr>
        </p:sp>
        <p:sp>
          <p:nvSpPr>
            <p:cNvPr name="TextBox 29" id="29"/>
            <p:cNvSpPr txBox="true"/>
            <p:nvPr/>
          </p:nvSpPr>
          <p:spPr>
            <a:xfrm>
              <a:off x="0" y="-47625"/>
              <a:ext cx="1582968" cy="940831"/>
            </a:xfrm>
            <a:prstGeom prst="rect">
              <a:avLst/>
            </a:prstGeom>
          </p:spPr>
          <p:txBody>
            <a:bodyPr anchor="ctr" rtlCol="false" tIns="50800" lIns="50800" bIns="50800" rIns="50800"/>
            <a:lstStyle/>
            <a:p>
              <a:pPr algn="l" marL="476035" indent="-238018" lvl="1">
                <a:lnSpc>
                  <a:spcPts val="2645"/>
                </a:lnSpc>
                <a:buFont typeface="Arial"/>
                <a:buChar char="•"/>
              </a:pPr>
              <a:r>
                <a:rPr lang="en-US" sz="2204">
                  <a:solidFill>
                    <a:srgbClr val="000000"/>
                  </a:solidFill>
                  <a:latin typeface="Times New Roman"/>
                  <a:ea typeface="Times New Roman"/>
                  <a:cs typeface="Times New Roman"/>
                  <a:sym typeface="Times New Roman"/>
                </a:rPr>
                <a:t>Challenge: High costs of AI healthcare systems.</a:t>
              </a:r>
            </a:p>
            <a:p>
              <a:pPr algn="l" marL="476035" indent="-238018" lvl="1">
                <a:lnSpc>
                  <a:spcPts val="2645"/>
                </a:lnSpc>
                <a:buFont typeface="Arial"/>
                <a:buChar char="•"/>
              </a:pPr>
              <a:r>
                <a:rPr lang="en-US" b="true" sz="2204">
                  <a:solidFill>
                    <a:srgbClr val="000000"/>
                  </a:solidFill>
                  <a:latin typeface="Times New Roman Bold"/>
                  <a:ea typeface="Times New Roman Bold"/>
                  <a:cs typeface="Times New Roman Bold"/>
                  <a:sym typeface="Times New Roman Bold"/>
                </a:rPr>
                <a:t>Solution:</a:t>
              </a:r>
            </a:p>
            <a:p>
              <a:pPr algn="l" marL="952070" indent="-317357" lvl="2">
                <a:lnSpc>
                  <a:spcPts val="2645"/>
                </a:lnSpc>
                <a:buFont typeface="Arial"/>
                <a:buChar char="⚬"/>
              </a:pPr>
              <a:r>
                <a:rPr lang="en-US" sz="2204">
                  <a:solidFill>
                    <a:srgbClr val="000000"/>
                  </a:solidFill>
                  <a:latin typeface="Times New Roman"/>
                  <a:ea typeface="Times New Roman"/>
                  <a:cs typeface="Times New Roman"/>
                  <a:sym typeface="Times New Roman"/>
                </a:rPr>
                <a:t>Use cost-effective cloud and open-source tools.</a:t>
              </a:r>
            </a:p>
            <a:p>
              <a:pPr algn="l" marL="952070" indent="-317357" lvl="2">
                <a:lnSpc>
                  <a:spcPts val="2645"/>
                </a:lnSpc>
                <a:buFont typeface="Arial"/>
                <a:buChar char="⚬"/>
              </a:pPr>
              <a:r>
                <a:rPr lang="en-US" sz="2204">
                  <a:solidFill>
                    <a:srgbClr val="000000"/>
                  </a:solidFill>
                  <a:latin typeface="Times New Roman"/>
                  <a:ea typeface="Times New Roman"/>
                  <a:cs typeface="Times New Roman"/>
                  <a:sym typeface="Times New Roman"/>
                </a:rPr>
                <a:t>Regular performance reviews to optimize resources</a:t>
              </a:r>
            </a:p>
            <a:p>
              <a:pPr algn="l">
                <a:lnSpc>
                  <a:spcPts val="2645"/>
                </a:lnSpc>
              </a:pPr>
            </a:p>
          </p:txBody>
        </p:sp>
      </p:grpSp>
      <p:grpSp>
        <p:nvGrpSpPr>
          <p:cNvPr name="Group 30" id="30"/>
          <p:cNvGrpSpPr/>
          <p:nvPr/>
        </p:nvGrpSpPr>
        <p:grpSpPr>
          <a:xfrm rot="0">
            <a:off x="6046061" y="317820"/>
            <a:ext cx="6540837" cy="2913207"/>
            <a:chOff x="0" y="0"/>
            <a:chExt cx="1970207" cy="877505"/>
          </a:xfrm>
        </p:grpSpPr>
        <p:sp>
          <p:nvSpPr>
            <p:cNvPr name="Freeform 31" id="31"/>
            <p:cNvSpPr/>
            <p:nvPr/>
          </p:nvSpPr>
          <p:spPr>
            <a:xfrm flipH="false" flipV="false" rot="0">
              <a:off x="0" y="0"/>
              <a:ext cx="1970206" cy="877505"/>
            </a:xfrm>
            <a:custGeom>
              <a:avLst/>
              <a:gdLst/>
              <a:ahLst/>
              <a:cxnLst/>
              <a:rect r="r" b="b" t="t" l="l"/>
              <a:pathLst>
                <a:path h="877505" w="1970206">
                  <a:moveTo>
                    <a:pt x="59181" y="0"/>
                  </a:moveTo>
                  <a:lnTo>
                    <a:pt x="1911025" y="0"/>
                  </a:lnTo>
                  <a:cubicBezTo>
                    <a:pt x="1943710" y="0"/>
                    <a:pt x="1970206" y="26496"/>
                    <a:pt x="1970206" y="59181"/>
                  </a:cubicBezTo>
                  <a:lnTo>
                    <a:pt x="1970206" y="818324"/>
                  </a:lnTo>
                  <a:cubicBezTo>
                    <a:pt x="1970206" y="851009"/>
                    <a:pt x="1943710" y="877505"/>
                    <a:pt x="1911025" y="877505"/>
                  </a:cubicBezTo>
                  <a:lnTo>
                    <a:pt x="59181" y="877505"/>
                  </a:lnTo>
                  <a:cubicBezTo>
                    <a:pt x="26496" y="877505"/>
                    <a:pt x="0" y="851009"/>
                    <a:pt x="0" y="818324"/>
                  </a:cubicBezTo>
                  <a:lnTo>
                    <a:pt x="0" y="59181"/>
                  </a:lnTo>
                  <a:cubicBezTo>
                    <a:pt x="0" y="26496"/>
                    <a:pt x="26496" y="0"/>
                    <a:pt x="59181" y="0"/>
                  </a:cubicBezTo>
                  <a:close/>
                </a:path>
              </a:pathLst>
            </a:custGeom>
            <a:solidFill>
              <a:srgbClr val="000000">
                <a:alpha val="0"/>
              </a:srgbClr>
            </a:solidFill>
            <a:ln w="57150" cap="rnd">
              <a:solidFill>
                <a:srgbClr val="000000"/>
              </a:solidFill>
              <a:prstDash val="solid"/>
              <a:round/>
            </a:ln>
          </p:spPr>
        </p:sp>
        <p:sp>
          <p:nvSpPr>
            <p:cNvPr name="TextBox 32" id="32"/>
            <p:cNvSpPr txBox="true"/>
            <p:nvPr/>
          </p:nvSpPr>
          <p:spPr>
            <a:xfrm>
              <a:off x="0" y="-47625"/>
              <a:ext cx="1970207" cy="925130"/>
            </a:xfrm>
            <a:prstGeom prst="rect">
              <a:avLst/>
            </a:prstGeom>
          </p:spPr>
          <p:txBody>
            <a:bodyPr anchor="b" rtlCol="false" tIns="25400" lIns="25400" bIns="25400" rIns="25400"/>
            <a:lstStyle/>
            <a:p>
              <a:pPr algn="l" marL="476035" indent="-238018" lvl="1">
                <a:lnSpc>
                  <a:spcPts val="2645"/>
                </a:lnSpc>
                <a:buFont typeface="Arial"/>
                <a:buChar char="•"/>
              </a:pPr>
              <a:r>
                <a:rPr lang="en-US" b="true" sz="2204">
                  <a:solidFill>
                    <a:srgbClr val="000000"/>
                  </a:solidFill>
                  <a:latin typeface="Times New Roman Bold"/>
                  <a:ea typeface="Times New Roman Bold"/>
                  <a:cs typeface="Times New Roman Bold"/>
                  <a:sym typeface="Times New Roman Bold"/>
                </a:rPr>
                <a:t>Challenge:</a:t>
              </a:r>
              <a:r>
                <a:rPr lang="en-US" sz="2204">
                  <a:solidFill>
                    <a:srgbClr val="000000"/>
                  </a:solidFill>
                  <a:latin typeface="Times New Roman"/>
                  <a:ea typeface="Times New Roman"/>
                  <a:cs typeface="Times New Roman"/>
                  <a:sym typeface="Times New Roman"/>
                </a:rPr>
                <a:t> Protecting sensitive data while following HIPAA/GDPR.</a:t>
              </a:r>
            </a:p>
            <a:p>
              <a:pPr algn="l" marL="476035" indent="-238018" lvl="1">
                <a:lnSpc>
                  <a:spcPts val="2645"/>
                </a:lnSpc>
                <a:buFont typeface="Arial"/>
                <a:buChar char="•"/>
              </a:pPr>
              <a:r>
                <a:rPr lang="en-US" b="true" sz="2204">
                  <a:solidFill>
                    <a:srgbClr val="000000"/>
                  </a:solidFill>
                  <a:latin typeface="Times New Roman Bold"/>
                  <a:ea typeface="Times New Roman Bold"/>
                  <a:cs typeface="Times New Roman Bold"/>
                  <a:sym typeface="Times New Roman Bold"/>
                </a:rPr>
                <a:t>Solution:</a:t>
              </a:r>
            </a:p>
            <a:p>
              <a:pPr algn="l">
                <a:lnSpc>
                  <a:spcPts val="2645"/>
                </a:lnSpc>
              </a:pPr>
              <a:r>
                <a:rPr lang="en-US" sz="2204">
                  <a:solidFill>
                    <a:srgbClr val="000000"/>
                  </a:solidFill>
                  <a:latin typeface="Times New Roman"/>
                  <a:ea typeface="Times New Roman"/>
                  <a:cs typeface="Times New Roman"/>
                  <a:sym typeface="Times New Roman"/>
                </a:rPr>
                <a:t>          End-to-end encryption for data protection.</a:t>
              </a:r>
            </a:p>
            <a:p>
              <a:pPr algn="l">
                <a:lnSpc>
                  <a:spcPts val="2645"/>
                </a:lnSpc>
              </a:pPr>
              <a:r>
                <a:rPr lang="en-US" sz="2204">
                  <a:solidFill>
                    <a:srgbClr val="000000"/>
                  </a:solidFill>
                  <a:latin typeface="Times New Roman"/>
                  <a:ea typeface="Times New Roman"/>
                  <a:cs typeface="Times New Roman"/>
                  <a:sym typeface="Times New Roman"/>
                </a:rPr>
                <a:t>          Federated learning keeps data on local devices.</a:t>
              </a:r>
            </a:p>
            <a:p>
              <a:pPr algn="l">
                <a:lnSpc>
                  <a:spcPts val="2645"/>
                </a:lnSpc>
              </a:pPr>
              <a:r>
                <a:rPr lang="en-US" sz="2204">
                  <a:solidFill>
                    <a:srgbClr val="000000"/>
                  </a:solidFill>
                  <a:latin typeface="Times New Roman"/>
                  <a:ea typeface="Times New Roman"/>
                  <a:cs typeface="Times New Roman"/>
                  <a:sym typeface="Times New Roman"/>
                </a:rPr>
                <a:t>          Regular updates to security protocols.</a:t>
              </a:r>
            </a:p>
            <a:p>
              <a:pPr algn="l">
                <a:lnSpc>
                  <a:spcPts val="2645"/>
                </a:lnSpc>
              </a:pPr>
            </a:p>
            <a:p>
              <a:pPr algn="l">
                <a:lnSpc>
                  <a:spcPts val="2645"/>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DAGaQmRMk3E</dc:identifier>
  <dcterms:modified xsi:type="dcterms:W3CDTF">2011-08-01T06:04:30Z</dcterms:modified>
  <cp:revision>1</cp:revision>
  <dc:title>HealthCare</dc:title>
</cp:coreProperties>
</file>