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kkit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kkit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kkit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Shape 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b="0" i="0" sz="96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b="0" i="0" sz="80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0" name="Shape 5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Shape 7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84" name="Shape 8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Shape 8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Shape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900"/>
              <a:buFont typeface="Rokkitt"/>
              <a:buNone/>
            </a:pPr>
            <a:r>
              <a:rPr b="0" i="0" lang="en-IN" sz="7200" u="none" cap="none" strike="noStrike">
                <a:latin typeface="Rokkitt"/>
                <a:ea typeface="Rokkitt"/>
                <a:cs typeface="Rokkitt"/>
                <a:sym typeface="Rokkitt"/>
              </a:rPr>
              <a:t>MUSIC RECOMMENDATION</a:t>
            </a:r>
            <a:endParaRPr b="0" i="0" sz="72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740"/>
              <a:buFont typeface="Noto Sans Symbols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TEAM  KIT-KAT</a:t>
            </a:r>
            <a:endParaRPr b="0" i="0" sz="4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IN" sz="5400" u="none" cap="none" strike="noStrike">
                <a:latin typeface="Rokkitt"/>
                <a:ea typeface="Rokkitt"/>
                <a:cs typeface="Rokkitt"/>
                <a:sym typeface="Rokkitt"/>
              </a:rPr>
              <a:t>HYBRID MODEL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6177425" y="3396343"/>
            <a:ext cx="1741714" cy="11234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Genre </a:t>
            </a:r>
            <a:r>
              <a:rPr b="0" i="0" lang="en-IN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Based </a:t>
            </a:r>
            <a:r>
              <a:rPr lang="en-I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Learning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487783" y="3391989"/>
            <a:ext cx="1741714" cy="11234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User Based Collaborative Filtering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229497" y="3757749"/>
            <a:ext cx="947928" cy="3918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kkitt"/>
              <a:buNone/>
            </a:pPr>
            <a:r>
              <a:rPr b="0" i="0" lang="en-IN" sz="4000" u="none" cap="none" strike="noStrike">
                <a:latin typeface="Rokkitt"/>
                <a:ea typeface="Rokkitt"/>
                <a:cs typeface="Rokkitt"/>
                <a:sym typeface="Rokkitt"/>
              </a:rPr>
              <a:t>ERROR CORRECTION</a:t>
            </a:r>
            <a:endParaRPr b="0" i="0" sz="40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069848" y="2194560"/>
            <a:ext cx="4755000" cy="397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2074" y="2194560"/>
            <a:ext cx="3639058" cy="302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kkitt"/>
              <a:buNone/>
            </a:pPr>
            <a:r>
              <a:rPr b="0" i="0" lang="en-IN" sz="4000" u="none" cap="none" strike="noStrike">
                <a:latin typeface="Rokkitt"/>
                <a:ea typeface="Rokkitt"/>
                <a:cs typeface="Rokkitt"/>
                <a:sym typeface="Rokkitt"/>
              </a:rPr>
              <a:t>RMSE USING HYBRID MODEL</a:t>
            </a:r>
            <a:endParaRPr b="0" i="0" sz="40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929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RMSE value computed after using hybrid model: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RMSE = 0.</a:t>
            </a:r>
            <a:r>
              <a:rPr lang="en-IN" sz="2400"/>
              <a:t>4956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Training-70%</a:t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kkitt"/>
              <a:buNone/>
            </a:pPr>
            <a:r>
              <a:rPr b="0" i="0" lang="en-IN" sz="4000" u="none" cap="none" strike="noStrike">
                <a:latin typeface="Rokkitt"/>
                <a:ea typeface="Rokkitt"/>
                <a:cs typeface="Rokkitt"/>
                <a:sym typeface="Rokkitt"/>
              </a:rPr>
              <a:t>RECOMMENDATION</a:t>
            </a:r>
            <a:endParaRPr b="0" i="0" sz="40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929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10 recommendations:</a:t>
            </a:r>
            <a:endParaRPr/>
          </a:p>
          <a:p>
            <a:pPr indent="-74929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6 Top Predicted items (User Specific)</a:t>
            </a:r>
            <a:endParaRPr/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 Top Global (Based on users genre preference)</a:t>
            </a:r>
            <a:endParaRPr/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 Serendipity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Output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863" y="1920388"/>
            <a:ext cx="6198276" cy="429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480497" y="2769325"/>
            <a:ext cx="368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Thank</a:t>
            </a:r>
            <a:r>
              <a:rPr lang="en-IN" sz="4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IN" sz="4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You !</a:t>
            </a:r>
            <a:endParaRPr b="0" i="0" sz="4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IN" sz="5400" u="none" cap="none" strike="noStrike">
                <a:latin typeface="Rokkitt"/>
                <a:ea typeface="Rokkitt"/>
                <a:cs typeface="Rokkitt"/>
                <a:sym typeface="Rokkitt"/>
              </a:rPr>
              <a:t>MEMBERS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Yash Bhansali	  201501028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Hardik Bansal	  201501034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Megh Shah	  201501081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Parth Doshi 	  201501229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16423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IN" sz="5400" u="none" cap="none" strike="noStrike">
                <a:latin typeface="Rokkitt"/>
                <a:ea typeface="Rokkitt"/>
                <a:cs typeface="Rokkitt"/>
                <a:sym typeface="Rokkitt"/>
              </a:rPr>
              <a:t>DATASET</a:t>
            </a:r>
            <a:endParaRPr b="0" i="0" sz="4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❑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Features:</a:t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IN"/>
              <a:t>943</a:t>
            </a: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Users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1682 Items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1,00,000 Ratings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❑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Too big Dataset: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Implemented on a small dataset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❑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Content: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Rating (user, item, rating)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Item Genre Info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❑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Format of the Dataset: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❖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Txt Files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IN" sz="4400" u="none" cap="none" strike="noStrike">
                <a:latin typeface="Rokkitt"/>
                <a:ea typeface="Rokkitt"/>
                <a:cs typeface="Rokkitt"/>
                <a:sym typeface="Rokkitt"/>
              </a:rPr>
              <a:t>COLLABORATIVE FILTERING</a:t>
            </a:r>
            <a:r>
              <a:rPr b="0" i="0" lang="en-IN" sz="1800" u="none" cap="none" strike="noStrike">
                <a:latin typeface="Rokkitt"/>
                <a:ea typeface="Rokkitt"/>
                <a:cs typeface="Rokkitt"/>
                <a:sym typeface="Rokkitt"/>
              </a:rPr>
              <a:t> (</a:t>
            </a:r>
            <a:r>
              <a:rPr b="0" i="0" lang="en-IN" sz="2400" u="none" cap="none" strike="noStrike">
                <a:latin typeface="Rokkitt"/>
                <a:ea typeface="Rokkitt"/>
                <a:cs typeface="Rokkitt"/>
                <a:sym typeface="Rokkitt"/>
              </a:rPr>
              <a:t> USER BASED )</a:t>
            </a:r>
            <a:endParaRPr b="0" i="0" sz="2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069848" y="2121408"/>
            <a:ext cx="6029816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Idea:  Users who listen to the same songs in the past tend to have similar interests and will probably listen to the same songs in  future.</a:t>
            </a:r>
            <a:endParaRPr/>
          </a:p>
          <a:p>
            <a:pPr indent="-182880" lvl="0" marL="18288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Personalized Recommendation since the prediction is based on the ratings expressed by similar users.</a:t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630" y="2679954"/>
            <a:ext cx="3200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kkitt"/>
              <a:buNone/>
            </a:pPr>
            <a:r>
              <a:rPr b="0" i="0" lang="en-IN" sz="4000" u="none" cap="none" strike="noStrike">
                <a:latin typeface="Rokkitt"/>
                <a:ea typeface="Rokkitt"/>
                <a:cs typeface="Rokkitt"/>
                <a:sym typeface="Rokkitt"/>
              </a:rPr>
              <a:t>COSINE SIMILARITY</a:t>
            </a:r>
            <a:endParaRPr b="0" i="0" sz="40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44" r="-5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Rockwell"/>
                <a:ea typeface="Rockwell"/>
                <a:cs typeface="Rockwell"/>
                <a:sym typeface="Rockwel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kkitt"/>
              <a:buNone/>
            </a:pPr>
            <a:r>
              <a:rPr b="0" i="0" lang="en-IN" sz="4000" u="none" cap="none" strike="noStrike">
                <a:latin typeface="Rokkitt"/>
                <a:ea typeface="Rokkitt"/>
                <a:cs typeface="Rokkitt"/>
                <a:sym typeface="Rokkitt"/>
              </a:rPr>
              <a:t>PREDICTION COMPUTATION</a:t>
            </a:r>
            <a:endParaRPr b="0" i="0" sz="40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44" r="-8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Rockwell"/>
                <a:ea typeface="Rockwell"/>
                <a:cs typeface="Rockwell"/>
                <a:sym typeface="Rockwel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kkitt"/>
              <a:buNone/>
            </a:pPr>
            <a:r>
              <a:rPr b="0" i="0" lang="en-IN" sz="4000" u="none" cap="none" strike="noStrike">
                <a:latin typeface="Rokkitt"/>
                <a:ea typeface="Rokkitt"/>
                <a:cs typeface="Rokkitt"/>
                <a:sym typeface="Rokkitt"/>
              </a:rPr>
              <a:t>RMSE USING COLLABORATIVE FILTERING</a:t>
            </a:r>
            <a:endParaRPr b="0" i="0" sz="40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929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RMSE value computed after using user based collaborative filtering: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RMSE = 0.</a:t>
            </a:r>
            <a:r>
              <a:rPr lang="en-IN" sz="2400"/>
              <a:t>60</a:t>
            </a: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en-IN" sz="2400"/>
              <a:t>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Training-70%</a:t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IN"/>
              <a:t>GENRE</a:t>
            </a:r>
            <a:r>
              <a:rPr b="0" i="0" lang="en-IN" sz="5400" u="none" cap="none" strike="noStrike">
                <a:latin typeface="Rokkitt"/>
                <a:ea typeface="Rokkitt"/>
                <a:cs typeface="Rokkitt"/>
                <a:sym typeface="Rokkitt"/>
              </a:rPr>
              <a:t> – BASED </a:t>
            </a:r>
            <a:r>
              <a:rPr lang="en-IN"/>
              <a:t>LEARNING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Based on item’s description and user’s preference profile.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Not based on choices of other users with similar interests.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Learn the genre preference of each user on a scale of 1 – 10.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Taken initial genre preference to be 5.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Increase/Decrease the genre preference according to the Reward/Penalty function.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kkitt"/>
              <a:buNone/>
            </a:pPr>
            <a:r>
              <a:rPr b="0" i="0" lang="en-IN" sz="4000" u="none" cap="none" strike="noStrike">
                <a:latin typeface="Rokkitt"/>
                <a:ea typeface="Rokkitt"/>
                <a:cs typeface="Rokkitt"/>
                <a:sym typeface="Rokkitt"/>
              </a:rPr>
              <a:t>REWARD/PENALTY</a:t>
            </a:r>
            <a:endParaRPr b="0" i="0" sz="48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48" l="-1280" r="0" t="-29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Rockwell"/>
                <a:ea typeface="Rockwell"/>
                <a:cs typeface="Rockwell"/>
                <a:sym typeface="Rockwell"/>
              </a:rPr>
              <a:t> </a:t>
            </a:r>
            <a:endParaRPr/>
          </a:p>
        </p:txBody>
      </p:sp>
      <p:pic>
        <p:nvPicPr>
          <p:cNvPr id="156" name="Shape 15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7534" y="2194560"/>
            <a:ext cx="5522912" cy="321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