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9144000" cy="5143500" type="screen16x9"/>
  <p:notesSz cx="6858000" cy="9144000"/>
  <p:embeddedFontLst>
    <p:embeddedFont>
      <p:font typeface="Montserrat SemiBold"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La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B76275-AD6B-4869-A3A7-DDAA24CE63F0}">
  <a:tblStyle styleId="{37B76275-AD6B-4869-A3A7-DDAA24CE63F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81177aa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81177aa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81177aa4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81177aa4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f81177aa4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f81177aa4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f942080b4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f942080b4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f942080b4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f942080b4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942080b4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f942080b4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7d5239f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7d5239f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7d5239fc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7d5239fc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7d5239fc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7d5239fc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8564efe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08564efe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56e8a92b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56e8a92b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7d5239fc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7d5239f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7d5239fc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7d5239fc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57f32737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f57f32737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81177aa4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81177aa4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7d5239fc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7d5239fc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56e8a92b8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56e8a92b8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81177aa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81177aa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57f32737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57f32737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81177aa4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81177aa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194300e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f194300e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a:solidFill>
                  <a:schemeClr val="lt1"/>
                </a:solidFill>
                <a:latin typeface="Lato"/>
                <a:ea typeface="Lato"/>
                <a:cs typeface="Lato"/>
                <a:sym typeface="Lato"/>
              </a:defRPr>
            </a:lvl1pPr>
            <a:lvl2pPr lvl="1" algn="r">
              <a:buNone/>
              <a:defRPr>
                <a:solidFill>
                  <a:schemeClr val="lt1"/>
                </a:solidFill>
                <a:latin typeface="Lato"/>
                <a:ea typeface="Lato"/>
                <a:cs typeface="Lato"/>
                <a:sym typeface="Lato"/>
              </a:defRPr>
            </a:lvl2pPr>
            <a:lvl3pPr lvl="2" algn="r">
              <a:buNone/>
              <a:defRPr>
                <a:solidFill>
                  <a:schemeClr val="lt1"/>
                </a:solidFill>
                <a:latin typeface="Lato"/>
                <a:ea typeface="Lato"/>
                <a:cs typeface="Lato"/>
                <a:sym typeface="Lato"/>
              </a:defRPr>
            </a:lvl3pPr>
            <a:lvl4pPr lvl="3" algn="r">
              <a:buNone/>
              <a:defRPr>
                <a:solidFill>
                  <a:schemeClr val="lt1"/>
                </a:solidFill>
                <a:latin typeface="Lato"/>
                <a:ea typeface="Lato"/>
                <a:cs typeface="Lato"/>
                <a:sym typeface="Lato"/>
              </a:defRPr>
            </a:lvl4pPr>
            <a:lvl5pPr lvl="4" algn="r">
              <a:buNone/>
              <a:defRPr>
                <a:solidFill>
                  <a:schemeClr val="lt1"/>
                </a:solidFill>
                <a:latin typeface="Lato"/>
                <a:ea typeface="Lato"/>
                <a:cs typeface="Lato"/>
                <a:sym typeface="Lato"/>
              </a:defRPr>
            </a:lvl5pPr>
            <a:lvl6pPr lvl="5" algn="r">
              <a:buNone/>
              <a:defRPr>
                <a:solidFill>
                  <a:schemeClr val="lt1"/>
                </a:solidFill>
                <a:latin typeface="Lato"/>
                <a:ea typeface="Lato"/>
                <a:cs typeface="Lato"/>
                <a:sym typeface="Lato"/>
              </a:defRPr>
            </a:lvl6pPr>
            <a:lvl7pPr lvl="6" algn="r">
              <a:buNone/>
              <a:defRPr>
                <a:solidFill>
                  <a:schemeClr val="lt1"/>
                </a:solidFill>
                <a:latin typeface="Lato"/>
                <a:ea typeface="Lato"/>
                <a:cs typeface="Lato"/>
                <a:sym typeface="Lato"/>
              </a:defRPr>
            </a:lvl7pPr>
            <a:lvl8pPr lvl="7" algn="r">
              <a:buNone/>
              <a:defRPr>
                <a:solidFill>
                  <a:schemeClr val="lt1"/>
                </a:solidFill>
                <a:latin typeface="Lato"/>
                <a:ea typeface="Lato"/>
                <a:cs typeface="Lato"/>
                <a:sym typeface="Lato"/>
              </a:defRPr>
            </a:lvl8pPr>
            <a:lvl9pPr lvl="8" algn="r">
              <a:buNone/>
              <a:defRPr>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47633082_AN_AUTOMATED_RESUME_SCREENING_SYSTEM_USING_NATURAL_LANGUAGE_PROCESSING_AND_SIMILARIT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ijres.org/papers/Volume-9/Issue-6/Ser-8/A09060106.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91900" y="1595450"/>
            <a:ext cx="4201200" cy="8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b="1"/>
              <a:t>SRA : Smart</a:t>
            </a:r>
            <a:endParaRPr sz="4500" b="1"/>
          </a:p>
          <a:p>
            <a:pPr marL="0" lvl="0" indent="0" algn="l" rtl="0">
              <a:spcBef>
                <a:spcPts val="0"/>
              </a:spcBef>
              <a:spcAft>
                <a:spcPts val="0"/>
              </a:spcAft>
              <a:buNone/>
            </a:pPr>
            <a:r>
              <a:rPr lang="en" sz="4500" b="1"/>
              <a:t>Resume </a:t>
            </a:r>
            <a:endParaRPr sz="4500" b="1"/>
          </a:p>
          <a:p>
            <a:pPr marL="0" lvl="0" indent="0" algn="l" rtl="0">
              <a:spcBef>
                <a:spcPts val="0"/>
              </a:spcBef>
              <a:spcAft>
                <a:spcPts val="0"/>
              </a:spcAft>
              <a:buNone/>
            </a:pPr>
            <a:r>
              <a:rPr lang="en" sz="4500" b="1"/>
              <a:t>Analyser</a:t>
            </a:r>
            <a:endParaRPr sz="4500" b="1"/>
          </a:p>
        </p:txBody>
      </p:sp>
      <p:sp>
        <p:nvSpPr>
          <p:cNvPr id="135" name="Google Shape;135;p13"/>
          <p:cNvSpPr txBox="1">
            <a:spLocks noGrp="1"/>
          </p:cNvSpPr>
          <p:nvPr>
            <p:ph type="ctrTitle"/>
          </p:nvPr>
        </p:nvSpPr>
        <p:spPr>
          <a:xfrm>
            <a:off x="-1" y="2320225"/>
            <a:ext cx="2764465" cy="1386726"/>
          </a:xfrm>
          <a:prstGeom prst="rect">
            <a:avLst/>
          </a:prstGeom>
          <a:solidFill>
            <a:srgbClr val="82C7A5"/>
          </a:solidFill>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chemeClr val="dk1"/>
                </a:solidFill>
              </a:rPr>
              <a:t>Prepared by</a:t>
            </a:r>
            <a:endParaRPr sz="2800" b="1" dirty="0">
              <a:solidFill>
                <a:schemeClr val="dk1"/>
              </a:solidFill>
            </a:endParaRPr>
          </a:p>
          <a:p>
            <a:pPr marL="0" lvl="0" indent="0" algn="l" rtl="0">
              <a:spcBef>
                <a:spcPts val="0"/>
              </a:spcBef>
              <a:spcAft>
                <a:spcPts val="0"/>
              </a:spcAft>
              <a:buNone/>
            </a:pPr>
            <a:r>
              <a:rPr lang="en" sz="2800" b="1" dirty="0" smtClean="0">
                <a:solidFill>
                  <a:schemeClr val="dk1"/>
                </a:solidFill>
              </a:rPr>
              <a:t>Parth Dubey</a:t>
            </a:r>
            <a:endParaRPr sz="2800" b="1" dirty="0">
              <a:solidFill>
                <a:schemeClr val="dk1"/>
              </a:solidFill>
            </a:endParaRPr>
          </a:p>
        </p:txBody>
      </p:sp>
      <p:sp>
        <p:nvSpPr>
          <p:cNvPr id="136" name="Google Shape;136;p13"/>
          <p:cNvSpPr txBox="1">
            <a:spLocks noGrp="1"/>
          </p:cNvSpPr>
          <p:nvPr>
            <p:ph type="ctrTitle"/>
          </p:nvPr>
        </p:nvSpPr>
        <p:spPr>
          <a:xfrm>
            <a:off x="0" y="4049250"/>
            <a:ext cx="9144000" cy="695100"/>
          </a:xfrm>
          <a:prstGeom prst="rect">
            <a:avLst/>
          </a:prstGeom>
          <a:solidFill>
            <a:srgbClr val="0145AC"/>
          </a:solidFill>
        </p:spPr>
        <p:txBody>
          <a:bodyPr spcFirstLastPara="1" wrap="square" lIns="91425" tIns="91425" rIns="91425" bIns="91425" anchor="t" anchorCtr="0">
            <a:noAutofit/>
          </a:bodyPr>
          <a:lstStyle/>
          <a:p>
            <a:pPr marL="0" lvl="0" indent="0" algn="l" rtl="0">
              <a:spcBef>
                <a:spcPts val="0"/>
              </a:spcBef>
              <a:spcAft>
                <a:spcPts val="0"/>
              </a:spcAft>
              <a:buNone/>
            </a:pPr>
            <a:r>
              <a:rPr lang="en" sz="3200" b="1"/>
              <a:t>      	 “We Analyse your Skills Smartly”</a:t>
            </a:r>
            <a:endParaRPr sz="3200" b="1"/>
          </a:p>
        </p:txBody>
      </p:sp>
      <p:pic>
        <p:nvPicPr>
          <p:cNvPr id="137" name="Google Shape;137;p13"/>
          <p:cNvPicPr preferRelativeResize="0"/>
          <p:nvPr/>
        </p:nvPicPr>
        <p:blipFill>
          <a:blip r:embed="rId3">
            <a:alphaModFix/>
          </a:blip>
          <a:stretch>
            <a:fillRect/>
          </a:stretch>
        </p:blipFill>
        <p:spPr>
          <a:xfrm>
            <a:off x="6855075" y="1595450"/>
            <a:ext cx="2111501" cy="2111501"/>
          </a:xfrm>
          <a:prstGeom prst="rect">
            <a:avLst/>
          </a:prstGeom>
          <a:noFill/>
          <a:ln>
            <a:noFill/>
          </a:ln>
        </p:spPr>
      </p:pic>
      <p:cxnSp>
        <p:nvCxnSpPr>
          <p:cNvPr id="138" name="Google Shape;138;p13"/>
          <p:cNvCxnSpPr/>
          <p:nvPr/>
        </p:nvCxnSpPr>
        <p:spPr>
          <a:xfrm>
            <a:off x="3185375" y="2412350"/>
            <a:ext cx="3562200" cy="15300"/>
          </a:xfrm>
          <a:prstGeom prst="straightConnector1">
            <a:avLst/>
          </a:prstGeom>
          <a:noFill/>
          <a:ln w="28575" cap="flat" cmpd="sng">
            <a:solidFill>
              <a:srgbClr val="30A8F6"/>
            </a:solidFill>
            <a:prstDash val="solid"/>
            <a:round/>
            <a:headEnd type="none" w="med" len="med"/>
            <a:tailEnd type="none" w="med" len="med"/>
          </a:ln>
        </p:spPr>
      </p:cxnSp>
      <p:sp>
        <p:nvSpPr>
          <p:cNvPr id="141" name="Google Shape;14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t>1</a:t>
            </a:fld>
            <a:endParaRPr/>
          </a:p>
        </p:txBody>
      </p:sp>
      <p:sp>
        <p:nvSpPr>
          <p:cNvPr id="2" name="Title 1"/>
          <p:cNvSpPr>
            <a:spLocks noGrp="1"/>
          </p:cNvSpPr>
          <p:nvPr>
            <p:ph type="ctrTitle"/>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2096250" y="455150"/>
            <a:ext cx="49515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Use-Case Diagram</a:t>
            </a:r>
            <a:endParaRPr sz="3500" b="1"/>
          </a:p>
        </p:txBody>
      </p:sp>
      <p:pic>
        <p:nvPicPr>
          <p:cNvPr id="217" name="Google Shape;217;p22"/>
          <p:cNvPicPr preferRelativeResize="0"/>
          <p:nvPr/>
        </p:nvPicPr>
        <p:blipFill>
          <a:blip r:embed="rId3">
            <a:alphaModFix/>
          </a:blip>
          <a:stretch>
            <a:fillRect/>
          </a:stretch>
        </p:blipFill>
        <p:spPr>
          <a:xfrm>
            <a:off x="1614325" y="1289775"/>
            <a:ext cx="5731100" cy="3444550"/>
          </a:xfrm>
          <a:prstGeom prst="rect">
            <a:avLst/>
          </a:prstGeom>
          <a:noFill/>
          <a:ln w="76200" cap="flat" cmpd="sng">
            <a:solidFill>
              <a:srgbClr val="30A8F6"/>
            </a:solidFill>
            <a:prstDash val="solid"/>
            <a:round/>
            <a:headEnd type="none" w="sm" len="sm"/>
            <a:tailEnd type="none" w="sm" len="sm"/>
          </a:ln>
        </p:spPr>
      </p:pic>
      <p:sp>
        <p:nvSpPr>
          <p:cNvPr id="218" name="Google Shape;2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2587575" y="74075"/>
            <a:ext cx="3423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Level - 0 DFD</a:t>
            </a:r>
            <a:endParaRPr sz="3500" b="1"/>
          </a:p>
        </p:txBody>
      </p:sp>
      <p:pic>
        <p:nvPicPr>
          <p:cNvPr id="224" name="Google Shape;224;p23"/>
          <p:cNvPicPr preferRelativeResize="0"/>
          <p:nvPr/>
        </p:nvPicPr>
        <p:blipFill>
          <a:blip r:embed="rId3">
            <a:alphaModFix/>
          </a:blip>
          <a:stretch>
            <a:fillRect/>
          </a:stretch>
        </p:blipFill>
        <p:spPr>
          <a:xfrm>
            <a:off x="2587562" y="924075"/>
            <a:ext cx="3423922" cy="4022124"/>
          </a:xfrm>
          <a:prstGeom prst="rect">
            <a:avLst/>
          </a:prstGeom>
          <a:noFill/>
          <a:ln w="76200" cap="flat" cmpd="sng">
            <a:solidFill>
              <a:srgbClr val="30A8F6"/>
            </a:solidFill>
            <a:prstDash val="solid"/>
            <a:round/>
            <a:headEnd type="none" w="sm" len="sm"/>
            <a:tailEnd type="none" w="sm" len="sm"/>
          </a:ln>
        </p:spPr>
      </p:pic>
      <p:sp>
        <p:nvSpPr>
          <p:cNvPr id="225" name="Google Shape;22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2587575" y="74075"/>
            <a:ext cx="3423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Level - 1 DFD</a:t>
            </a:r>
            <a:endParaRPr sz="3500" b="1"/>
          </a:p>
        </p:txBody>
      </p:sp>
      <p:pic>
        <p:nvPicPr>
          <p:cNvPr id="231" name="Google Shape;231;p24"/>
          <p:cNvPicPr preferRelativeResize="0"/>
          <p:nvPr/>
        </p:nvPicPr>
        <p:blipFill>
          <a:blip r:embed="rId3">
            <a:alphaModFix/>
          </a:blip>
          <a:stretch>
            <a:fillRect/>
          </a:stretch>
        </p:blipFill>
        <p:spPr>
          <a:xfrm>
            <a:off x="1794450" y="968975"/>
            <a:ext cx="5010150" cy="3838575"/>
          </a:xfrm>
          <a:prstGeom prst="rect">
            <a:avLst/>
          </a:prstGeom>
          <a:noFill/>
          <a:ln w="76200" cap="flat" cmpd="sng">
            <a:solidFill>
              <a:srgbClr val="30A8F6"/>
            </a:solidFill>
            <a:prstDash val="solid"/>
            <a:round/>
            <a:headEnd type="none" w="sm" len="sm"/>
            <a:tailEnd type="none" w="sm" len="sm"/>
          </a:ln>
        </p:spPr>
      </p:pic>
      <p:sp>
        <p:nvSpPr>
          <p:cNvPr id="232" name="Google Shape;23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title"/>
          </p:nvPr>
        </p:nvSpPr>
        <p:spPr>
          <a:xfrm>
            <a:off x="2587575" y="74075"/>
            <a:ext cx="3423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Level - 2 DFD</a:t>
            </a:r>
            <a:endParaRPr sz="3500" b="1"/>
          </a:p>
        </p:txBody>
      </p:sp>
      <p:pic>
        <p:nvPicPr>
          <p:cNvPr id="238" name="Google Shape;238;p25"/>
          <p:cNvPicPr preferRelativeResize="0"/>
          <p:nvPr/>
        </p:nvPicPr>
        <p:blipFill>
          <a:blip r:embed="rId3">
            <a:alphaModFix/>
          </a:blip>
          <a:stretch>
            <a:fillRect/>
          </a:stretch>
        </p:blipFill>
        <p:spPr>
          <a:xfrm>
            <a:off x="1518875" y="1153200"/>
            <a:ext cx="6265450" cy="3726650"/>
          </a:xfrm>
          <a:prstGeom prst="rect">
            <a:avLst/>
          </a:prstGeom>
          <a:noFill/>
          <a:ln w="76200" cap="flat" cmpd="sng">
            <a:solidFill>
              <a:srgbClr val="30A8F6"/>
            </a:solidFill>
            <a:prstDash val="solid"/>
            <a:round/>
            <a:headEnd type="none" w="sm" len="sm"/>
            <a:tailEnd type="none" w="sm" len="sm"/>
          </a:ln>
        </p:spPr>
      </p:pic>
      <p:sp>
        <p:nvSpPr>
          <p:cNvPr id="239" name="Google Shape;23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2326575" y="287875"/>
            <a:ext cx="4767000" cy="74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b="1"/>
              <a:t>Workflow of System</a:t>
            </a:r>
            <a:endParaRPr sz="3500" b="1"/>
          </a:p>
        </p:txBody>
      </p:sp>
      <p:pic>
        <p:nvPicPr>
          <p:cNvPr id="245" name="Google Shape;245;p26"/>
          <p:cNvPicPr preferRelativeResize="0"/>
          <p:nvPr/>
        </p:nvPicPr>
        <p:blipFill>
          <a:blip r:embed="rId3">
            <a:alphaModFix/>
          </a:blip>
          <a:stretch>
            <a:fillRect/>
          </a:stretch>
        </p:blipFill>
        <p:spPr>
          <a:xfrm>
            <a:off x="1564650" y="1030375"/>
            <a:ext cx="6014700" cy="3391500"/>
          </a:xfrm>
          <a:prstGeom prst="rect">
            <a:avLst/>
          </a:prstGeom>
          <a:noFill/>
          <a:ln w="76200" cap="flat" cmpd="sng">
            <a:solidFill>
              <a:srgbClr val="30A8F6"/>
            </a:solidFill>
            <a:prstDash val="solid"/>
            <a:round/>
            <a:headEnd type="none" w="sm" len="sm"/>
            <a:tailEnd type="none" w="sm" len="sm"/>
          </a:ln>
        </p:spPr>
      </p:pic>
      <p:sp>
        <p:nvSpPr>
          <p:cNvPr id="246" name="Google Shape;24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a:spLocks noGrp="1"/>
          </p:cNvSpPr>
          <p:nvPr>
            <p:ph type="title"/>
          </p:nvPr>
        </p:nvSpPr>
        <p:spPr>
          <a:xfrm>
            <a:off x="2326575" y="196925"/>
            <a:ext cx="47670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Workflow of SRA</a:t>
            </a:r>
            <a:endParaRPr sz="3500" b="1"/>
          </a:p>
        </p:txBody>
      </p:sp>
      <p:pic>
        <p:nvPicPr>
          <p:cNvPr id="252" name="Google Shape;252;p27"/>
          <p:cNvPicPr preferRelativeResize="0"/>
          <p:nvPr/>
        </p:nvPicPr>
        <p:blipFill>
          <a:blip r:embed="rId3">
            <a:alphaModFix/>
          </a:blip>
          <a:stretch>
            <a:fillRect/>
          </a:stretch>
        </p:blipFill>
        <p:spPr>
          <a:xfrm>
            <a:off x="1134975" y="1061075"/>
            <a:ext cx="7002450" cy="3405900"/>
          </a:xfrm>
          <a:prstGeom prst="rect">
            <a:avLst/>
          </a:prstGeom>
          <a:noFill/>
          <a:ln w="76200" cap="flat" cmpd="sng">
            <a:solidFill>
              <a:srgbClr val="30A8F6"/>
            </a:solidFill>
            <a:prstDash val="solid"/>
            <a:round/>
            <a:headEnd type="none" w="sm" len="sm"/>
            <a:tailEnd type="none" w="sm" len="sm"/>
          </a:ln>
        </p:spPr>
      </p:pic>
      <p:sp>
        <p:nvSpPr>
          <p:cNvPr id="253" name="Google Shape;25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1429275" y="522475"/>
            <a:ext cx="6568500" cy="77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Homepage of Application</a:t>
            </a:r>
            <a:endParaRPr sz="3500" b="1"/>
          </a:p>
        </p:txBody>
      </p:sp>
      <p:pic>
        <p:nvPicPr>
          <p:cNvPr id="259" name="Google Shape;259;p28"/>
          <p:cNvPicPr preferRelativeResize="0"/>
          <p:nvPr/>
        </p:nvPicPr>
        <p:blipFill>
          <a:blip r:embed="rId3">
            <a:alphaModFix/>
          </a:blip>
          <a:stretch>
            <a:fillRect/>
          </a:stretch>
        </p:blipFill>
        <p:spPr>
          <a:xfrm>
            <a:off x="1091750" y="1386150"/>
            <a:ext cx="7243550" cy="3165274"/>
          </a:xfrm>
          <a:prstGeom prst="rect">
            <a:avLst/>
          </a:prstGeom>
          <a:noFill/>
          <a:ln w="28575" cap="flat" cmpd="sng">
            <a:solidFill>
              <a:srgbClr val="30A8F6"/>
            </a:solidFill>
            <a:prstDash val="solid"/>
            <a:round/>
            <a:headEnd type="none" w="sm" len="sm"/>
            <a:tailEnd type="none" w="sm" len="sm"/>
          </a:ln>
        </p:spPr>
      </p:pic>
      <p:sp>
        <p:nvSpPr>
          <p:cNvPr id="260" name="Google Shape;26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1429275" y="548250"/>
            <a:ext cx="6769500" cy="7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50" b="1"/>
              <a:t>Career &amp; Skills Recommendations</a:t>
            </a:r>
            <a:endParaRPr sz="2850" b="1"/>
          </a:p>
        </p:txBody>
      </p:sp>
      <p:pic>
        <p:nvPicPr>
          <p:cNvPr id="266" name="Google Shape;266;p29"/>
          <p:cNvPicPr preferRelativeResize="0"/>
          <p:nvPr/>
        </p:nvPicPr>
        <p:blipFill>
          <a:blip r:embed="rId3">
            <a:alphaModFix/>
          </a:blip>
          <a:stretch>
            <a:fillRect/>
          </a:stretch>
        </p:blipFill>
        <p:spPr>
          <a:xfrm>
            <a:off x="1334300" y="1370525"/>
            <a:ext cx="6959450" cy="3193775"/>
          </a:xfrm>
          <a:prstGeom prst="rect">
            <a:avLst/>
          </a:prstGeom>
          <a:noFill/>
          <a:ln w="19050" cap="flat" cmpd="sng">
            <a:solidFill>
              <a:srgbClr val="30A8F6"/>
            </a:solidFill>
            <a:prstDash val="solid"/>
            <a:round/>
            <a:headEnd type="none" w="sm" len="sm"/>
            <a:tailEnd type="none" w="sm" len="sm"/>
          </a:ln>
        </p:spPr>
      </p:pic>
      <p:sp>
        <p:nvSpPr>
          <p:cNvPr id="267" name="Google Shape;26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1886775" y="395475"/>
            <a:ext cx="5886900" cy="7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50" b="1"/>
              <a:t>Courses Recommendations</a:t>
            </a:r>
            <a:endParaRPr sz="3050" b="1"/>
          </a:p>
        </p:txBody>
      </p:sp>
      <p:pic>
        <p:nvPicPr>
          <p:cNvPr id="273" name="Google Shape;273;p30"/>
          <p:cNvPicPr preferRelativeResize="0"/>
          <p:nvPr/>
        </p:nvPicPr>
        <p:blipFill>
          <a:blip r:embed="rId3">
            <a:alphaModFix/>
          </a:blip>
          <a:stretch>
            <a:fillRect/>
          </a:stretch>
        </p:blipFill>
        <p:spPr>
          <a:xfrm>
            <a:off x="1029225" y="1320838"/>
            <a:ext cx="7388801" cy="3120577"/>
          </a:xfrm>
          <a:prstGeom prst="rect">
            <a:avLst/>
          </a:prstGeom>
          <a:noFill/>
          <a:ln w="28575" cap="flat" cmpd="sng">
            <a:solidFill>
              <a:srgbClr val="30A8F6"/>
            </a:solidFill>
            <a:prstDash val="solid"/>
            <a:round/>
            <a:headEnd type="none" w="sm" len="sm"/>
            <a:tailEnd type="none" w="sm" len="sm"/>
          </a:ln>
        </p:spPr>
      </p:pic>
      <p:sp>
        <p:nvSpPr>
          <p:cNvPr id="274" name="Google Shape;27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1162350" y="219050"/>
            <a:ext cx="7178400" cy="7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50" b="1"/>
              <a:t>Responsible UI in Mobile Browser</a:t>
            </a:r>
            <a:endParaRPr sz="3050" b="1"/>
          </a:p>
        </p:txBody>
      </p:sp>
      <p:sp>
        <p:nvSpPr>
          <p:cNvPr id="280" name="Google Shape;2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81" name="Google Shape;281;p31"/>
          <p:cNvPicPr preferRelativeResize="0"/>
          <p:nvPr/>
        </p:nvPicPr>
        <p:blipFill>
          <a:blip r:embed="rId3">
            <a:alphaModFix/>
          </a:blip>
          <a:stretch>
            <a:fillRect/>
          </a:stretch>
        </p:blipFill>
        <p:spPr>
          <a:xfrm>
            <a:off x="1162338" y="989750"/>
            <a:ext cx="7025568" cy="3951875"/>
          </a:xfrm>
          <a:prstGeom prst="rect">
            <a:avLst/>
          </a:prstGeom>
          <a:noFill/>
          <a:ln w="28575" cap="flat" cmpd="sng">
            <a:solidFill>
              <a:srgbClr val="30A8F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1297500" y="318350"/>
            <a:ext cx="7038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What is SRA?</a:t>
            </a:r>
            <a:endParaRPr sz="3500" b="1"/>
          </a:p>
        </p:txBody>
      </p:sp>
      <p:sp>
        <p:nvSpPr>
          <p:cNvPr id="147" name="Google Shape;147;p14"/>
          <p:cNvSpPr txBox="1">
            <a:spLocks noGrp="1"/>
          </p:cNvSpPr>
          <p:nvPr>
            <p:ph type="body" idx="1"/>
          </p:nvPr>
        </p:nvSpPr>
        <p:spPr>
          <a:xfrm>
            <a:off x="1297500" y="1060850"/>
            <a:ext cx="7316100" cy="3944400"/>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marL="457200" marR="355600" lvl="0" indent="-323850" algn="just" rtl="0">
              <a:lnSpc>
                <a:spcPct val="150000"/>
              </a:lnSpc>
              <a:spcBef>
                <a:spcPts val="800"/>
              </a:spcBef>
              <a:spcAft>
                <a:spcPts val="0"/>
              </a:spcAft>
              <a:buSzPts val="1500"/>
              <a:buChar char="●"/>
            </a:pPr>
            <a:r>
              <a:rPr lang="en" sz="1200"/>
              <a:t>This project “SRA: Resume Analyzer” is about to analyze the resume of any IT person, on the based on resume our smart system will give the smart recommendation to the user. It is very easy to use and smart application, in this application user just need to upload the resume. It will automatically analyze the resume. After that it will give you the recommendations.</a:t>
            </a:r>
            <a:endParaRPr sz="1200"/>
          </a:p>
          <a:p>
            <a:pPr marL="457200" lvl="0" indent="-323850" algn="just" rtl="0">
              <a:lnSpc>
                <a:spcPct val="150000"/>
              </a:lnSpc>
              <a:spcBef>
                <a:spcPts val="0"/>
              </a:spcBef>
              <a:spcAft>
                <a:spcPts val="0"/>
              </a:spcAft>
              <a:buSzPts val="1500"/>
              <a:buChar char="●"/>
            </a:pPr>
            <a:r>
              <a:rPr lang="en" sz="1200"/>
              <a:t>Technology is playing a very vital role in changing our life in many ways. There are many sectors which benefited after implementing technology in it. </a:t>
            </a:r>
            <a:endParaRPr sz="1200"/>
          </a:p>
          <a:p>
            <a:pPr marL="457200" lvl="0" indent="-323850" algn="just" rtl="0">
              <a:lnSpc>
                <a:spcPct val="150000"/>
              </a:lnSpc>
              <a:spcBef>
                <a:spcPts val="0"/>
              </a:spcBef>
              <a:spcAft>
                <a:spcPts val="0"/>
              </a:spcAft>
              <a:buSzPts val="1500"/>
              <a:buChar char="●"/>
            </a:pPr>
            <a:r>
              <a:rPr lang="en" sz="1200"/>
              <a:t>Now it’s time for evolution in very field. With the use of Artificial Intelligence every field is growing widely. With this project our aim is to use AI in job sectors. This system can be use by any fresher, graduate or experienced people. </a:t>
            </a:r>
            <a:endParaRPr sz="1200"/>
          </a:p>
          <a:p>
            <a:pPr marL="457200" lvl="0" indent="-323850" algn="just" rtl="0">
              <a:lnSpc>
                <a:spcPct val="150000"/>
              </a:lnSpc>
              <a:spcBef>
                <a:spcPts val="0"/>
              </a:spcBef>
              <a:spcAft>
                <a:spcPts val="0"/>
              </a:spcAft>
              <a:buSzPts val="1500"/>
              <a:buChar char="●"/>
            </a:pPr>
            <a:r>
              <a:rPr lang="en" sz="1200"/>
              <a:t>Our future aim to create same module for companies oriented also, so with this application companies can directly shortlist the people using AI. We are using the core concepts of Natural Language Processing for analyzing the resume. This is just first step for implementing Artificial Intelligence in the field of Job Recruitment sector. </a:t>
            </a:r>
            <a:endParaRPr sz="1500"/>
          </a:p>
        </p:txBody>
      </p:sp>
      <p:sp>
        <p:nvSpPr>
          <p:cNvPr id="148" name="Google Shape;14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2882250" y="290425"/>
            <a:ext cx="3379500" cy="77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Future Work</a:t>
            </a:r>
            <a:endParaRPr sz="3500" b="1"/>
          </a:p>
        </p:txBody>
      </p:sp>
      <p:sp>
        <p:nvSpPr>
          <p:cNvPr id="287" name="Google Shape;287;p32"/>
          <p:cNvSpPr txBox="1">
            <a:spLocks noGrp="1"/>
          </p:cNvSpPr>
          <p:nvPr>
            <p:ph type="body" idx="1"/>
          </p:nvPr>
        </p:nvSpPr>
        <p:spPr>
          <a:xfrm>
            <a:off x="1104125" y="1061125"/>
            <a:ext cx="7649100" cy="3696600"/>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marL="457200" marR="355600" lvl="0" indent="-330200" algn="just" rtl="0">
              <a:lnSpc>
                <a:spcPct val="150000"/>
              </a:lnSpc>
              <a:spcBef>
                <a:spcPts val="0"/>
              </a:spcBef>
              <a:spcAft>
                <a:spcPts val="0"/>
              </a:spcAft>
              <a:buSzPts val="1600"/>
              <a:buChar char="●"/>
            </a:pPr>
            <a:r>
              <a:rPr lang="en"/>
              <a:t>Currently web applications is deployed on local, our future aim is to deploy on the internet (AWS or Heroku).</a:t>
            </a:r>
            <a:endParaRPr/>
          </a:p>
          <a:p>
            <a:pPr marL="457200" marR="355600" lvl="0" indent="-311150" algn="just" rtl="0">
              <a:lnSpc>
                <a:spcPct val="150000"/>
              </a:lnSpc>
              <a:spcBef>
                <a:spcPts val="0"/>
              </a:spcBef>
              <a:spcAft>
                <a:spcPts val="0"/>
              </a:spcAft>
              <a:buSzPts val="1300"/>
              <a:buChar char="●"/>
            </a:pPr>
            <a:r>
              <a:rPr lang="en"/>
              <a:t>In future we will add more formats of resume, currently it is supporting only PDF format for uploading the resume.</a:t>
            </a:r>
            <a:endParaRPr/>
          </a:p>
          <a:p>
            <a:pPr marL="457200" marR="355600" lvl="0" indent="-311150" algn="just" rtl="0">
              <a:lnSpc>
                <a:spcPct val="150000"/>
              </a:lnSpc>
              <a:spcBef>
                <a:spcPts val="0"/>
              </a:spcBef>
              <a:spcAft>
                <a:spcPts val="0"/>
              </a:spcAft>
              <a:buSzPts val="1300"/>
              <a:buChar char="●"/>
            </a:pPr>
            <a:r>
              <a:rPr lang="en"/>
              <a:t>This system currently working with the limited types of field and recommendations, we can say it is only working for IT professional for now. We will add more fields data in future for all resume recommendations</a:t>
            </a:r>
            <a:endParaRPr/>
          </a:p>
          <a:p>
            <a:pPr marL="457200" marR="355600" lvl="0" indent="-311150" algn="just" rtl="0">
              <a:lnSpc>
                <a:spcPct val="150000"/>
              </a:lnSpc>
              <a:spcBef>
                <a:spcPts val="0"/>
              </a:spcBef>
              <a:spcAft>
                <a:spcPts val="0"/>
              </a:spcAft>
              <a:buSzPts val="1300"/>
              <a:buChar char="●"/>
            </a:pPr>
            <a:r>
              <a:rPr lang="en"/>
              <a:t>We are getting good accuracy of fetching the user data, still at some time data displayed is wrong which is fetched from the PDF. We will improve this in future.</a:t>
            </a:r>
            <a:endParaRPr/>
          </a:p>
          <a:p>
            <a:pPr marL="457200" marR="355600" lvl="0" indent="-311150" algn="just" rtl="0">
              <a:lnSpc>
                <a:spcPct val="150000"/>
              </a:lnSpc>
              <a:spcBef>
                <a:spcPts val="0"/>
              </a:spcBef>
              <a:spcAft>
                <a:spcPts val="0"/>
              </a:spcAft>
              <a:buSzPts val="1300"/>
              <a:buChar char="●"/>
            </a:pPr>
            <a:r>
              <a:rPr lang="en"/>
              <a:t>Currently we haven’t displayed charts and visualizations at user side, we will add it in future. It will show all the charts based on the data</a:t>
            </a:r>
            <a:endParaRPr/>
          </a:p>
          <a:p>
            <a:pPr marL="457200" marR="355600" lvl="0" indent="-311150" algn="just" rtl="0">
              <a:lnSpc>
                <a:spcPct val="150000"/>
              </a:lnSpc>
              <a:spcBef>
                <a:spcPts val="0"/>
              </a:spcBef>
              <a:spcAft>
                <a:spcPts val="0"/>
              </a:spcAft>
              <a:buSzPts val="1300"/>
              <a:buChar char="●"/>
            </a:pPr>
            <a:r>
              <a:rPr lang="en"/>
              <a:t>In mobile view of application some time UI is lagging, we will fix it soon.</a:t>
            </a:r>
            <a:endParaRPr/>
          </a:p>
        </p:txBody>
      </p:sp>
      <p:sp>
        <p:nvSpPr>
          <p:cNvPr id="288" name="Google Shape;28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3118950" y="290425"/>
            <a:ext cx="2906100" cy="77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Conclusion</a:t>
            </a:r>
            <a:endParaRPr sz="3500" b="1"/>
          </a:p>
        </p:txBody>
      </p:sp>
      <p:sp>
        <p:nvSpPr>
          <p:cNvPr id="294" name="Google Shape;294;p33"/>
          <p:cNvSpPr txBox="1">
            <a:spLocks noGrp="1"/>
          </p:cNvSpPr>
          <p:nvPr>
            <p:ph type="body" idx="1"/>
          </p:nvPr>
        </p:nvSpPr>
        <p:spPr>
          <a:xfrm>
            <a:off x="1104125" y="1061125"/>
            <a:ext cx="7584600" cy="3606300"/>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marL="457200" marR="355600" lvl="0" indent="0" algn="just" rtl="0">
              <a:lnSpc>
                <a:spcPct val="150000"/>
              </a:lnSpc>
              <a:spcBef>
                <a:spcPts val="0"/>
              </a:spcBef>
              <a:spcAft>
                <a:spcPts val="0"/>
              </a:spcAft>
              <a:buNone/>
            </a:pPr>
            <a:r>
              <a:rPr lang="en" sz="1500"/>
              <a:t>The purpose of this project is to learn the Natural Language Processing. We have research too many skills, tools and technologies for different types of IT jobs. Then we have done NLP processing that can recommend the Skills, Courses and career field. We learn to create one-page application development using Streamlit python. We have gathered the knowledge of Plotly for the visualization and Data analytics which is created in Admin Side. We have covered this project according to scheduled time. In this project we learn time management, Non-technical skills like documentations, diagrams drawing, Technical skills like NLP, Database handling, Visualization, Web scraping, Web development and many more things from this project.</a:t>
            </a:r>
            <a:endParaRPr sz="1500"/>
          </a:p>
        </p:txBody>
      </p:sp>
      <p:sp>
        <p:nvSpPr>
          <p:cNvPr id="295" name="Google Shape;29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1484200" y="1729500"/>
            <a:ext cx="6785700" cy="7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750" b="1"/>
              <a:t>Thanks for your attention</a:t>
            </a:r>
            <a:endParaRPr sz="3750" b="1"/>
          </a:p>
        </p:txBody>
      </p:sp>
      <p:sp>
        <p:nvSpPr>
          <p:cNvPr id="308" name="Google Shape;308;p35"/>
          <p:cNvSpPr txBox="1">
            <a:spLocks noGrp="1"/>
          </p:cNvSpPr>
          <p:nvPr>
            <p:ph type="title"/>
          </p:nvPr>
        </p:nvSpPr>
        <p:spPr>
          <a:xfrm>
            <a:off x="1484200" y="2410575"/>
            <a:ext cx="6313500" cy="7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50" b="1">
                <a:solidFill>
                  <a:srgbClr val="FABC10"/>
                </a:solidFill>
              </a:rPr>
              <a:t>Have Questions? Ask us</a:t>
            </a:r>
            <a:endParaRPr sz="2950" b="1">
              <a:solidFill>
                <a:srgbClr val="FABC10"/>
              </a:solidFill>
            </a:endParaRPr>
          </a:p>
        </p:txBody>
      </p:sp>
      <p:sp>
        <p:nvSpPr>
          <p:cNvPr id="309" name="Google Shape;309;p35"/>
          <p:cNvSpPr txBox="1">
            <a:spLocks noGrp="1"/>
          </p:cNvSpPr>
          <p:nvPr>
            <p:ph type="title"/>
          </p:nvPr>
        </p:nvSpPr>
        <p:spPr>
          <a:xfrm>
            <a:off x="3847525" y="2757050"/>
            <a:ext cx="1035000" cy="160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0500" b="1">
                <a:solidFill>
                  <a:srgbClr val="FFD966"/>
                </a:solidFill>
              </a:rPr>
              <a:t>?</a:t>
            </a:r>
            <a:endParaRPr sz="10500" b="1">
              <a:solidFill>
                <a:srgbClr val="FFD966"/>
              </a:solidFill>
            </a:endParaRPr>
          </a:p>
        </p:txBody>
      </p:sp>
      <p:sp>
        <p:nvSpPr>
          <p:cNvPr id="310" name="Google Shape;31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1297500" y="393750"/>
            <a:ext cx="7038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 Why SRA?</a:t>
            </a:r>
            <a:endParaRPr sz="3500" b="1"/>
          </a:p>
        </p:txBody>
      </p:sp>
      <p:sp>
        <p:nvSpPr>
          <p:cNvPr id="154" name="Google Shape;154;p15"/>
          <p:cNvSpPr txBox="1">
            <a:spLocks noGrp="1"/>
          </p:cNvSpPr>
          <p:nvPr>
            <p:ph type="body" idx="1"/>
          </p:nvPr>
        </p:nvSpPr>
        <p:spPr>
          <a:xfrm>
            <a:off x="1297500" y="1275775"/>
            <a:ext cx="7316100" cy="3084600"/>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marL="457200" marR="355600" lvl="0" indent="0" algn="just" rtl="0">
              <a:lnSpc>
                <a:spcPct val="150000"/>
              </a:lnSpc>
              <a:spcBef>
                <a:spcPts val="0"/>
              </a:spcBef>
              <a:spcAft>
                <a:spcPts val="0"/>
              </a:spcAft>
              <a:buNone/>
            </a:pPr>
            <a:r>
              <a:rPr lang="en" sz="1500"/>
              <a:t>The main purpose of building this project is to create a smart technology for corporate hiring world. Nowadays there are thousands of people are unemployed or they are finding the jobs. Our Aim is to provide a smart system that can give the perfect recommendation based on the resume of user, It will give the recommendation of Job working industry, tools &amp; Technology, courses, and resume writing techniques. So with this help user can create a better resume so it will increase the chances of getting a job in good company.</a:t>
            </a:r>
            <a:endParaRPr sz="1500"/>
          </a:p>
        </p:txBody>
      </p:sp>
      <p:sp>
        <p:nvSpPr>
          <p:cNvPr id="155" name="Google Shape;15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1297500" y="393750"/>
            <a:ext cx="7038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Literature Survey</a:t>
            </a:r>
            <a:endParaRPr sz="3500" b="1"/>
          </a:p>
        </p:txBody>
      </p:sp>
      <p:sp>
        <p:nvSpPr>
          <p:cNvPr id="161" name="Google Shape;161;p16"/>
          <p:cNvSpPr txBox="1">
            <a:spLocks noGrp="1"/>
          </p:cNvSpPr>
          <p:nvPr>
            <p:ph type="body" idx="1"/>
          </p:nvPr>
        </p:nvSpPr>
        <p:spPr>
          <a:xfrm>
            <a:off x="1297500" y="1275775"/>
            <a:ext cx="7316100" cy="3084600"/>
          </a:xfrm>
          <a:prstGeom prst="rect">
            <a:avLst/>
          </a:prstGeom>
          <a:ln w="28575" cap="flat" cmpd="sng">
            <a:solidFill>
              <a:srgbClr val="30A8F6"/>
            </a:solidFill>
            <a:prstDash val="solid"/>
            <a:round/>
            <a:headEnd type="none" w="sm" len="sm"/>
            <a:tailEnd type="none" w="sm" len="sm"/>
          </a:ln>
        </p:spPr>
        <p:txBody>
          <a:bodyPr spcFirstLastPara="1" wrap="square" lIns="91425" tIns="91425" rIns="91425" bIns="91425" anchor="t" anchorCtr="0">
            <a:noAutofit/>
          </a:bodyPr>
          <a:lstStyle/>
          <a:p>
            <a:pPr marL="457200" marR="355600" lvl="0" indent="-323850" algn="just" rtl="0">
              <a:lnSpc>
                <a:spcPct val="150000"/>
              </a:lnSpc>
              <a:spcBef>
                <a:spcPts val="0"/>
              </a:spcBef>
              <a:spcAft>
                <a:spcPts val="0"/>
              </a:spcAft>
              <a:buSzPts val="1500"/>
              <a:buChar char="●"/>
            </a:pPr>
            <a:r>
              <a:rPr lang="en" sz="1500"/>
              <a:t>According to </a:t>
            </a:r>
            <a:r>
              <a:rPr lang="en" sz="1500" u="sng">
                <a:solidFill>
                  <a:schemeClr val="hlink"/>
                </a:solidFill>
                <a:hlinkClick r:id="rId3"/>
              </a:rPr>
              <a:t>[1]</a:t>
            </a:r>
            <a:r>
              <a:rPr lang="en" sz="1500"/>
              <a:t>, In this paper authors have explained Automated Resume Screening System using Natural Language Processing. They have used stemming, lemmatization, POS Tagging, Chunking and Tokenization. They have used Cosine Similarity to get the ranking of the Candidates.</a:t>
            </a:r>
            <a:endParaRPr sz="1500"/>
          </a:p>
          <a:p>
            <a:pPr marL="457200" marR="355600" lvl="0" indent="-323850" algn="just" rtl="0">
              <a:lnSpc>
                <a:spcPct val="150000"/>
              </a:lnSpc>
              <a:spcBef>
                <a:spcPts val="0"/>
              </a:spcBef>
              <a:spcAft>
                <a:spcPts val="0"/>
              </a:spcAft>
              <a:buSzPts val="1500"/>
              <a:buChar char="●"/>
            </a:pPr>
            <a:r>
              <a:rPr lang="en" sz="1500"/>
              <a:t>In </a:t>
            </a:r>
            <a:r>
              <a:rPr lang="en" sz="1500" u="sng">
                <a:solidFill>
                  <a:schemeClr val="hlink"/>
                </a:solidFill>
                <a:hlinkClick r:id="rId4"/>
              </a:rPr>
              <a:t>[2]</a:t>
            </a:r>
            <a:r>
              <a:rPr lang="en" sz="1500"/>
              <a:t>, Paper explained different techniques for the Resume Parsing using Natural Language Processing. They have used OCR to fetch to text from the resume. They are using the Tokens and Semantic Analysis to pre-process the text of resume. They are using Ranking algorithms to select the candidate. </a:t>
            </a:r>
            <a:endParaRPr sz="1500"/>
          </a:p>
        </p:txBody>
      </p:sp>
      <p:sp>
        <p:nvSpPr>
          <p:cNvPr id="162" name="Google Shape;16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1300500" y="393750"/>
            <a:ext cx="70389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Tools &amp; Technologies</a:t>
            </a:r>
            <a:endParaRPr sz="3500" b="1"/>
          </a:p>
        </p:txBody>
      </p:sp>
      <p:sp>
        <p:nvSpPr>
          <p:cNvPr id="168" name="Google Shape;168;p17"/>
          <p:cNvSpPr txBox="1"/>
          <p:nvPr/>
        </p:nvSpPr>
        <p:spPr>
          <a:xfrm>
            <a:off x="1300500" y="1259000"/>
            <a:ext cx="7159500" cy="3309300"/>
          </a:xfrm>
          <a:prstGeom prst="rect">
            <a:avLst/>
          </a:prstGeom>
          <a:noFill/>
          <a:ln w="38100" cap="flat" cmpd="sng">
            <a:solidFill>
              <a:srgbClr val="30A8F6"/>
            </a:solidFill>
            <a:prstDash val="solid"/>
            <a:round/>
            <a:headEnd type="none" w="sm" len="sm"/>
            <a:tailEnd type="none" w="sm" len="sm"/>
          </a:ln>
        </p:spPr>
        <p:txBody>
          <a:bodyPr spcFirstLastPara="1" wrap="square" lIns="91425" tIns="91425" rIns="91425" bIns="91425" anchor="t" anchorCtr="0">
            <a:spAutoFit/>
          </a:bodyPr>
          <a:lstStyle/>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Python Programming</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NLTK &amp; Pyparser for NLP</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Streamlit for Backend</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PDFMiner for extracting PDF</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Base64 for PDF displaying</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Pillow</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Numpy</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Github for management</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Pycharm IDE</a:t>
            </a:r>
            <a:endParaRPr>
              <a:solidFill>
                <a:schemeClr val="lt1"/>
              </a:solidFill>
              <a:latin typeface="Montserrat SemiBold"/>
              <a:ea typeface="Montserrat SemiBold"/>
              <a:cs typeface="Montserrat SemiBold"/>
              <a:sym typeface="Montserrat SemiBold"/>
            </a:endParaRPr>
          </a:p>
          <a:p>
            <a:pPr marL="457200" marR="355600" lvl="0" indent="-317500" algn="just" rtl="0">
              <a:lnSpc>
                <a:spcPct val="150000"/>
              </a:lnSpc>
              <a:spcBef>
                <a:spcPts val="0"/>
              </a:spcBef>
              <a:spcAft>
                <a:spcPts val="0"/>
              </a:spcAft>
              <a:buClr>
                <a:schemeClr val="lt1"/>
              </a:buClr>
              <a:buSzPts val="1400"/>
              <a:buFont typeface="Montserrat SemiBold"/>
              <a:buChar char="●"/>
            </a:pPr>
            <a:r>
              <a:rPr lang="en">
                <a:solidFill>
                  <a:schemeClr val="lt1"/>
                </a:solidFill>
                <a:latin typeface="Montserrat SemiBold"/>
                <a:ea typeface="Montserrat SemiBold"/>
                <a:cs typeface="Montserrat SemiBold"/>
                <a:sym typeface="Montserrat SemiBold"/>
              </a:rPr>
              <a:t>BS4 and requests for Web Scraping</a:t>
            </a:r>
            <a:endParaRPr>
              <a:solidFill>
                <a:schemeClr val="lt1"/>
              </a:solidFill>
              <a:latin typeface="Montserrat SemiBold"/>
              <a:ea typeface="Montserrat SemiBold"/>
              <a:cs typeface="Montserrat SemiBold"/>
              <a:sym typeface="Montserrat SemiBold"/>
            </a:endParaRPr>
          </a:p>
        </p:txBody>
      </p:sp>
      <p:pic>
        <p:nvPicPr>
          <p:cNvPr id="169" name="Google Shape;169;p17"/>
          <p:cNvPicPr preferRelativeResize="0"/>
          <p:nvPr/>
        </p:nvPicPr>
        <p:blipFill rotWithShape="1">
          <a:blip r:embed="rId3">
            <a:alphaModFix/>
          </a:blip>
          <a:srcRect/>
          <a:stretch/>
        </p:blipFill>
        <p:spPr>
          <a:xfrm>
            <a:off x="6267175" y="1390675"/>
            <a:ext cx="1442725" cy="1437100"/>
          </a:xfrm>
          <a:prstGeom prst="rect">
            <a:avLst/>
          </a:prstGeom>
          <a:noFill/>
          <a:ln>
            <a:noFill/>
          </a:ln>
        </p:spPr>
      </p:pic>
      <p:pic>
        <p:nvPicPr>
          <p:cNvPr id="170" name="Google Shape;170;p17"/>
          <p:cNvPicPr preferRelativeResize="0"/>
          <p:nvPr/>
        </p:nvPicPr>
        <p:blipFill rotWithShape="1">
          <a:blip r:embed="rId4">
            <a:alphaModFix/>
          </a:blip>
          <a:srcRect/>
          <a:stretch/>
        </p:blipFill>
        <p:spPr>
          <a:xfrm>
            <a:off x="6267175" y="2972100"/>
            <a:ext cx="1442724" cy="1442724"/>
          </a:xfrm>
          <a:prstGeom prst="rect">
            <a:avLst/>
          </a:prstGeom>
          <a:noFill/>
          <a:ln>
            <a:noFill/>
          </a:ln>
        </p:spPr>
      </p:pic>
      <p:sp>
        <p:nvSpPr>
          <p:cNvPr id="171" name="Google Shape;17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1159950" y="581775"/>
            <a:ext cx="7038900" cy="7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50" b="1"/>
              <a:t>Hardware &amp; Software Requirements</a:t>
            </a:r>
            <a:endParaRPr sz="2850" b="1"/>
          </a:p>
        </p:txBody>
      </p:sp>
      <p:graphicFrame>
        <p:nvGraphicFramePr>
          <p:cNvPr id="177" name="Google Shape;177;p18"/>
          <p:cNvGraphicFramePr/>
          <p:nvPr/>
        </p:nvGraphicFramePr>
        <p:xfrm>
          <a:off x="1319300" y="1478275"/>
          <a:ext cx="6195225" cy="2988472"/>
        </p:xfrm>
        <a:graphic>
          <a:graphicData uri="http://schemas.openxmlformats.org/drawingml/2006/table">
            <a:tbl>
              <a:tblPr>
                <a:noFill/>
                <a:tableStyleId>{37B76275-AD6B-4869-A3A7-DDAA24CE63F0}</a:tableStyleId>
              </a:tblPr>
              <a:tblGrid>
                <a:gridCol w="2030650">
                  <a:extLst>
                    <a:ext uri="{9D8B030D-6E8A-4147-A177-3AD203B41FA5}">
                      <a16:colId xmlns:a16="http://schemas.microsoft.com/office/drawing/2014/main" val="20000"/>
                    </a:ext>
                  </a:extLst>
                </a:gridCol>
                <a:gridCol w="2088025">
                  <a:extLst>
                    <a:ext uri="{9D8B030D-6E8A-4147-A177-3AD203B41FA5}">
                      <a16:colId xmlns:a16="http://schemas.microsoft.com/office/drawing/2014/main" val="20001"/>
                    </a:ext>
                  </a:extLst>
                </a:gridCol>
                <a:gridCol w="2076550">
                  <a:extLst>
                    <a:ext uri="{9D8B030D-6E8A-4147-A177-3AD203B41FA5}">
                      <a16:colId xmlns:a16="http://schemas.microsoft.com/office/drawing/2014/main" val="20002"/>
                    </a:ext>
                  </a:extLst>
                </a:gridCol>
              </a:tblGrid>
              <a:tr h="798000">
                <a:tc>
                  <a:txBody>
                    <a:bodyPr/>
                    <a:lstStyle/>
                    <a:p>
                      <a:pPr marL="0" lvl="0" indent="0" algn="l" rtl="0">
                        <a:lnSpc>
                          <a:spcPct val="107000"/>
                        </a:lnSpc>
                        <a:spcBef>
                          <a:spcPts val="1200"/>
                        </a:spcBef>
                        <a:spcAft>
                          <a:spcPts val="1200"/>
                        </a:spcAft>
                        <a:buNone/>
                      </a:pPr>
                      <a:r>
                        <a:rPr lang="en" sz="1300">
                          <a:solidFill>
                            <a:schemeClr val="lt1"/>
                          </a:solidFill>
                          <a:latin typeface="Montserrat SemiBold"/>
                          <a:ea typeface="Montserrat SemiBold"/>
                          <a:cs typeface="Montserrat SemiBold"/>
                          <a:sym typeface="Montserrat SemiBold"/>
                        </a:rPr>
                        <a:t> </a:t>
                      </a:r>
                      <a:endParaRPr sz="1300">
                        <a:solidFill>
                          <a:schemeClr val="lt1"/>
                        </a:solidFill>
                        <a:latin typeface="Montserrat SemiBold"/>
                        <a:ea typeface="Montserrat SemiBold"/>
                        <a:cs typeface="Montserrat SemiBold"/>
                        <a:sym typeface="Montserrat SemiBold"/>
                      </a:endParaRPr>
                    </a:p>
                  </a:txBody>
                  <a:tcPr marL="68575" marR="30475" marT="8900" marB="91425">
                    <a:lnL w="38100" cap="flat" cmpd="sng">
                      <a:solidFill>
                        <a:srgbClr val="30A8F6"/>
                      </a:solidFill>
                      <a:prstDash val="solid"/>
                      <a:round/>
                      <a:headEnd type="none" w="sm" len="sm"/>
                      <a:tailEnd type="none" w="sm" len="sm"/>
                    </a:lnL>
                    <a:lnR w="38100" cap="flat" cmpd="sng">
                      <a:solidFill>
                        <a:srgbClr val="30A8F6"/>
                      </a:solidFill>
                      <a:prstDash val="solid"/>
                      <a:round/>
                      <a:headEnd type="none" w="sm" len="sm"/>
                      <a:tailEnd type="none" w="sm" len="sm"/>
                    </a:lnR>
                    <a:lnT w="38100" cap="flat" cmpd="sng">
                      <a:solidFill>
                        <a:srgbClr val="30A8F6"/>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accent1"/>
                    </a:solidFill>
                  </a:tcPr>
                </a:tc>
                <a:tc>
                  <a:txBody>
                    <a:bodyPr/>
                    <a:lstStyle/>
                    <a:p>
                      <a:pPr marL="0" lvl="0" indent="0" algn="l" rtl="0">
                        <a:lnSpc>
                          <a:spcPct val="107000"/>
                        </a:lnSpc>
                        <a:spcBef>
                          <a:spcPts val="1200"/>
                        </a:spcBef>
                        <a:spcAft>
                          <a:spcPts val="1200"/>
                        </a:spcAft>
                        <a:buNone/>
                      </a:pPr>
                      <a:r>
                        <a:rPr lang="en" sz="1300">
                          <a:solidFill>
                            <a:schemeClr val="lt1"/>
                          </a:solidFill>
                          <a:latin typeface="Montserrat SemiBold"/>
                          <a:ea typeface="Montserrat SemiBold"/>
                          <a:cs typeface="Montserrat SemiBold"/>
                          <a:sym typeface="Montserrat SemiBold"/>
                        </a:rPr>
                        <a:t>Hardware</a:t>
                      </a:r>
                      <a:endParaRPr sz="1300">
                        <a:solidFill>
                          <a:schemeClr val="lt1"/>
                        </a:solidFill>
                        <a:latin typeface="Montserrat SemiBold"/>
                        <a:ea typeface="Montserrat SemiBold"/>
                        <a:cs typeface="Montserrat SemiBold"/>
                        <a:sym typeface="Montserrat SemiBold"/>
                      </a:endParaRPr>
                    </a:p>
                  </a:txBody>
                  <a:tcPr marL="68575" marR="30475" marT="8900" marB="91425">
                    <a:lnL w="38100" cap="flat" cmpd="sng">
                      <a:solidFill>
                        <a:srgbClr val="30A8F6"/>
                      </a:solidFill>
                      <a:prstDash val="solid"/>
                      <a:round/>
                      <a:headEnd type="none" w="sm" len="sm"/>
                      <a:tailEnd type="none" w="sm" len="sm"/>
                    </a:lnL>
                    <a:lnR w="38100" cap="flat" cmpd="sng">
                      <a:solidFill>
                        <a:srgbClr val="30A8F6"/>
                      </a:solidFill>
                      <a:prstDash val="solid"/>
                      <a:round/>
                      <a:headEnd type="none" w="sm" len="sm"/>
                      <a:tailEnd type="none" w="sm" len="sm"/>
                    </a:lnR>
                    <a:lnT w="38100" cap="flat" cmpd="sng">
                      <a:solidFill>
                        <a:srgbClr val="30A8F6"/>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accent1"/>
                    </a:solidFill>
                  </a:tcPr>
                </a:tc>
                <a:tc>
                  <a:txBody>
                    <a:bodyPr/>
                    <a:lstStyle/>
                    <a:p>
                      <a:pPr marL="0" lvl="0" indent="0" algn="l" rtl="0">
                        <a:lnSpc>
                          <a:spcPct val="107000"/>
                        </a:lnSpc>
                        <a:spcBef>
                          <a:spcPts val="1200"/>
                        </a:spcBef>
                        <a:spcAft>
                          <a:spcPts val="1200"/>
                        </a:spcAft>
                        <a:buNone/>
                      </a:pPr>
                      <a:r>
                        <a:rPr lang="en" sz="1300">
                          <a:solidFill>
                            <a:schemeClr val="lt1"/>
                          </a:solidFill>
                          <a:latin typeface="Montserrat SemiBold"/>
                          <a:ea typeface="Montserrat SemiBold"/>
                          <a:cs typeface="Montserrat SemiBold"/>
                          <a:sym typeface="Montserrat SemiBold"/>
                        </a:rPr>
                        <a:t>Software</a:t>
                      </a:r>
                      <a:endParaRPr sz="1300">
                        <a:solidFill>
                          <a:schemeClr val="lt1"/>
                        </a:solidFill>
                        <a:latin typeface="Montserrat SemiBold"/>
                        <a:ea typeface="Montserrat SemiBold"/>
                        <a:cs typeface="Montserrat SemiBold"/>
                        <a:sym typeface="Montserrat SemiBold"/>
                      </a:endParaRPr>
                    </a:p>
                  </a:txBody>
                  <a:tcPr marL="68575" marR="30475" marT="8900" marB="91425">
                    <a:lnL w="38100" cap="flat" cmpd="sng">
                      <a:solidFill>
                        <a:srgbClr val="30A8F6"/>
                      </a:solidFill>
                      <a:prstDash val="solid"/>
                      <a:round/>
                      <a:headEnd type="none" w="sm" len="sm"/>
                      <a:tailEnd type="none" w="sm" len="sm"/>
                    </a:lnL>
                    <a:lnR w="38100" cap="flat" cmpd="sng">
                      <a:solidFill>
                        <a:srgbClr val="30A8F6"/>
                      </a:solidFill>
                      <a:prstDash val="solid"/>
                      <a:round/>
                      <a:headEnd type="none" w="sm" len="sm"/>
                      <a:tailEnd type="none" w="sm" len="sm"/>
                    </a:lnR>
                    <a:lnT w="38100" cap="flat" cmpd="sng">
                      <a:solidFill>
                        <a:srgbClr val="30A8F6"/>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225975">
                <a:tc>
                  <a:txBody>
                    <a:bodyPr/>
                    <a:lstStyle/>
                    <a:p>
                      <a:pPr marL="0" lvl="0" indent="0" algn="l" rtl="0">
                        <a:lnSpc>
                          <a:spcPct val="107000"/>
                        </a:lnSpc>
                        <a:spcBef>
                          <a:spcPts val="1200"/>
                        </a:spcBef>
                        <a:spcAft>
                          <a:spcPts val="1200"/>
                        </a:spcAft>
                        <a:buNone/>
                      </a:pPr>
                      <a:r>
                        <a:rPr lang="en" sz="1300">
                          <a:solidFill>
                            <a:schemeClr val="dk1"/>
                          </a:solidFill>
                          <a:latin typeface="Montserrat SemiBold"/>
                          <a:ea typeface="Montserrat SemiBold"/>
                          <a:cs typeface="Montserrat SemiBold"/>
                          <a:sym typeface="Montserrat SemiBold"/>
                        </a:rPr>
                        <a:t>Developers</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tc>
                  <a:txBody>
                    <a:bodyPr/>
                    <a:lstStyle/>
                    <a:p>
                      <a:pPr marL="3683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1.</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4 GB RAM</a:t>
                      </a:r>
                      <a:endParaRPr sz="1300">
                        <a:solidFill>
                          <a:schemeClr val="dk1"/>
                        </a:solidFill>
                        <a:latin typeface="Montserrat SemiBold"/>
                        <a:ea typeface="Montserrat SemiBold"/>
                        <a:cs typeface="Montserrat SemiBold"/>
                        <a:sym typeface="Montserrat SemiBold"/>
                      </a:endParaRPr>
                    </a:p>
                    <a:p>
                      <a:pPr marL="3683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2.</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256 GB Storage</a:t>
                      </a:r>
                      <a:endParaRPr sz="1300">
                        <a:solidFill>
                          <a:schemeClr val="dk1"/>
                        </a:solidFill>
                        <a:latin typeface="Montserrat SemiBold"/>
                        <a:ea typeface="Montserrat SemiBold"/>
                        <a:cs typeface="Montserrat SemiBold"/>
                        <a:sym typeface="Montserrat SemiBold"/>
                      </a:endParaRPr>
                    </a:p>
                    <a:p>
                      <a:pPr marL="3683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3.</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Intel i5 5</a:t>
                      </a:r>
                      <a:r>
                        <a:rPr lang="en" sz="1300" baseline="30000">
                          <a:solidFill>
                            <a:schemeClr val="dk1"/>
                          </a:solidFill>
                          <a:latin typeface="Montserrat SemiBold"/>
                          <a:ea typeface="Montserrat SemiBold"/>
                          <a:cs typeface="Montserrat SemiBold"/>
                          <a:sym typeface="Montserrat SemiBold"/>
                        </a:rPr>
                        <a:t>th</a:t>
                      </a:r>
                      <a:r>
                        <a:rPr lang="en" sz="1300">
                          <a:solidFill>
                            <a:schemeClr val="dk1"/>
                          </a:solidFill>
                          <a:latin typeface="Montserrat SemiBold"/>
                          <a:ea typeface="Montserrat SemiBold"/>
                          <a:cs typeface="Montserrat SemiBold"/>
                          <a:sym typeface="Montserrat SemiBold"/>
                        </a:rPr>
                        <a:t> Gen + Processor</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tc>
                  <a:txBody>
                    <a:bodyPr/>
                    <a:lstStyle/>
                    <a:p>
                      <a:pPr marL="228600" marR="63500" lvl="0" indent="-228600" algn="just"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1.</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Anaconda or Python</a:t>
                      </a:r>
                      <a:endParaRPr sz="1300">
                        <a:solidFill>
                          <a:schemeClr val="dk1"/>
                        </a:solidFill>
                        <a:latin typeface="Montserrat SemiBold"/>
                        <a:ea typeface="Montserrat SemiBold"/>
                        <a:cs typeface="Montserrat SemiBold"/>
                        <a:sym typeface="Montserrat SemiBold"/>
                      </a:endParaRPr>
                    </a:p>
                    <a:p>
                      <a:pPr marL="228600" marR="63500" lvl="0" indent="-228600" algn="just"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2.</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Pycharm IDE</a:t>
                      </a:r>
                      <a:endParaRPr sz="1300">
                        <a:solidFill>
                          <a:schemeClr val="dk1"/>
                        </a:solidFill>
                        <a:latin typeface="Montserrat SemiBold"/>
                        <a:ea typeface="Montserrat SemiBold"/>
                        <a:cs typeface="Montserrat SemiBold"/>
                        <a:sym typeface="Montserrat SemiBold"/>
                      </a:endParaRPr>
                    </a:p>
                    <a:p>
                      <a:pPr marL="228600" marR="63500" lvl="0" indent="-228600" algn="just"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3.</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Streamlit, PDFMiner</a:t>
                      </a:r>
                      <a:endParaRPr sz="1300">
                        <a:solidFill>
                          <a:schemeClr val="dk1"/>
                        </a:solidFill>
                        <a:latin typeface="Montserrat SemiBold"/>
                        <a:ea typeface="Montserrat SemiBold"/>
                        <a:cs typeface="Montserrat SemiBold"/>
                        <a:sym typeface="Montserrat SemiBold"/>
                      </a:endParaRPr>
                    </a:p>
                    <a:p>
                      <a:pPr marL="228600" marR="63500" lvl="0" indent="-228600" algn="just"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4.</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Pyparser, NLTK</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53625">
                <a:tc>
                  <a:txBody>
                    <a:bodyPr/>
                    <a:lstStyle/>
                    <a:p>
                      <a:pPr marL="0" lvl="0" indent="0" algn="l" rtl="0">
                        <a:lnSpc>
                          <a:spcPct val="107000"/>
                        </a:lnSpc>
                        <a:spcBef>
                          <a:spcPts val="1200"/>
                        </a:spcBef>
                        <a:spcAft>
                          <a:spcPts val="1200"/>
                        </a:spcAft>
                        <a:buNone/>
                      </a:pPr>
                      <a:r>
                        <a:rPr lang="en" sz="1300">
                          <a:solidFill>
                            <a:schemeClr val="dk1"/>
                          </a:solidFill>
                          <a:latin typeface="Montserrat SemiBold"/>
                          <a:ea typeface="Montserrat SemiBold"/>
                          <a:cs typeface="Montserrat SemiBold"/>
                          <a:sym typeface="Montserrat SemiBold"/>
                        </a:rPr>
                        <a:t>Users</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tc>
                  <a:txBody>
                    <a:bodyPr/>
                    <a:lstStyle/>
                    <a:p>
                      <a:pPr marL="4572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1.</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Mobile</a:t>
                      </a:r>
                      <a:endParaRPr sz="1300">
                        <a:solidFill>
                          <a:schemeClr val="dk1"/>
                        </a:solidFill>
                        <a:latin typeface="Montserrat SemiBold"/>
                        <a:ea typeface="Montserrat SemiBold"/>
                        <a:cs typeface="Montserrat SemiBold"/>
                        <a:sym typeface="Montserrat SemiBold"/>
                      </a:endParaRPr>
                    </a:p>
                    <a:p>
                      <a:pPr marL="4572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2.</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Tablet/PC</a:t>
                      </a:r>
                      <a:endParaRPr sz="1300">
                        <a:solidFill>
                          <a:schemeClr val="dk1"/>
                        </a:solidFill>
                        <a:latin typeface="Montserrat SemiBold"/>
                        <a:ea typeface="Montserrat SemiBold"/>
                        <a:cs typeface="Montserrat SemiBold"/>
                        <a:sym typeface="Montserrat SemiBold"/>
                      </a:endParaRPr>
                    </a:p>
                    <a:p>
                      <a:pPr marL="457200" lvl="0" indent="-22860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3.</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Laptop</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tc>
                  <a:txBody>
                    <a:bodyPr/>
                    <a:lstStyle/>
                    <a:p>
                      <a:pPr marL="0" lvl="0" indent="0" algn="l" rtl="0">
                        <a:lnSpc>
                          <a:spcPct val="107000"/>
                        </a:lnSpc>
                        <a:spcBef>
                          <a:spcPts val="0"/>
                        </a:spcBef>
                        <a:spcAft>
                          <a:spcPts val="0"/>
                        </a:spcAft>
                        <a:buNone/>
                      </a:pPr>
                      <a:r>
                        <a:rPr lang="en">
                          <a:solidFill>
                            <a:schemeClr val="dk1"/>
                          </a:solidFill>
                          <a:latin typeface="Montserrat SemiBold"/>
                          <a:ea typeface="Montserrat SemiBold"/>
                          <a:cs typeface="Montserrat SemiBold"/>
                          <a:sym typeface="Montserrat SemiBold"/>
                        </a:rPr>
                        <a:t>1.</a:t>
                      </a:r>
                      <a:r>
                        <a:rPr lang="en" sz="900">
                          <a:solidFill>
                            <a:schemeClr val="dk1"/>
                          </a:solidFill>
                          <a:latin typeface="Montserrat SemiBold"/>
                          <a:ea typeface="Montserrat SemiBold"/>
                          <a:cs typeface="Montserrat SemiBold"/>
                          <a:sym typeface="Montserrat SemiBold"/>
                        </a:rPr>
                        <a:t>     </a:t>
                      </a:r>
                      <a:r>
                        <a:rPr lang="en" sz="1300">
                          <a:solidFill>
                            <a:schemeClr val="dk1"/>
                          </a:solidFill>
                          <a:latin typeface="Montserrat SemiBold"/>
                          <a:ea typeface="Montserrat SemiBold"/>
                          <a:cs typeface="Montserrat SemiBold"/>
                          <a:sym typeface="Montserrat SemiBold"/>
                        </a:rPr>
                        <a:t>Any Browser  like Chrome, Firefox etc (Updated version)</a:t>
                      </a:r>
                      <a:endParaRPr sz="1300">
                        <a:solidFill>
                          <a:schemeClr val="dk1"/>
                        </a:solidFill>
                        <a:latin typeface="Montserrat SemiBold"/>
                        <a:ea typeface="Montserrat SemiBold"/>
                        <a:cs typeface="Montserrat SemiBold"/>
                        <a:sym typeface="Montserrat SemiBold"/>
                      </a:endParaRPr>
                    </a:p>
                    <a:p>
                      <a:pPr marL="0" lvl="0" indent="0" algn="l" rtl="0">
                        <a:lnSpc>
                          <a:spcPct val="107000"/>
                        </a:lnSpc>
                        <a:spcBef>
                          <a:spcPts val="0"/>
                        </a:spcBef>
                        <a:spcAft>
                          <a:spcPts val="0"/>
                        </a:spcAft>
                        <a:buNone/>
                      </a:pPr>
                      <a:r>
                        <a:rPr lang="en" sz="1300">
                          <a:solidFill>
                            <a:schemeClr val="dk1"/>
                          </a:solidFill>
                          <a:latin typeface="Montserrat SemiBold"/>
                          <a:ea typeface="Montserrat SemiBold"/>
                          <a:cs typeface="Montserrat SemiBold"/>
                          <a:sym typeface="Montserrat SemiBold"/>
                        </a:rPr>
                        <a:t>2.  Working Internet</a:t>
                      </a:r>
                      <a:endParaRPr sz="1300">
                        <a:solidFill>
                          <a:schemeClr val="dk1"/>
                        </a:solidFill>
                        <a:latin typeface="Montserrat SemiBold"/>
                        <a:ea typeface="Montserrat SemiBold"/>
                        <a:cs typeface="Montserrat SemiBold"/>
                        <a:sym typeface="Montserrat SemiBold"/>
                      </a:endParaRPr>
                    </a:p>
                  </a:txBody>
                  <a:tcPr marL="68575" marR="30475" marT="8900" marB="91425">
                    <a:lnL w="38100" cap="flat" cmpd="sng">
                      <a:solidFill>
                        <a:srgbClr val="30A8F6">
                          <a:alpha val="0"/>
                        </a:srgbClr>
                      </a:solidFill>
                      <a:prstDash val="solid"/>
                      <a:round/>
                      <a:headEnd type="none" w="sm" len="sm"/>
                      <a:tailEnd type="none" w="sm" len="sm"/>
                    </a:lnL>
                    <a:lnR w="38100" cap="flat" cmpd="sng">
                      <a:solidFill>
                        <a:srgbClr val="30A8F6">
                          <a:alpha val="0"/>
                        </a:srgbClr>
                      </a:solidFill>
                      <a:prstDash val="solid"/>
                      <a:round/>
                      <a:headEnd type="none" w="sm" len="sm"/>
                      <a:tailEnd type="none" w="sm" len="sm"/>
                    </a:lnR>
                    <a:lnT w="38100" cap="flat" cmpd="sng">
                      <a:solidFill>
                        <a:srgbClr val="30A8F6">
                          <a:alpha val="0"/>
                        </a:srgbClr>
                      </a:solidFill>
                      <a:prstDash val="solid"/>
                      <a:round/>
                      <a:headEnd type="none" w="sm" len="sm"/>
                      <a:tailEnd type="none" w="sm" len="sm"/>
                    </a:lnT>
                    <a:lnB w="38100" cap="flat" cmpd="sng">
                      <a:solidFill>
                        <a:srgbClr val="30A8F6">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178" name="Google Shape;1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1865575" y="439800"/>
            <a:ext cx="49515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Key-Features of SRA</a:t>
            </a:r>
            <a:endParaRPr sz="3500" b="1"/>
          </a:p>
        </p:txBody>
      </p:sp>
      <p:sp>
        <p:nvSpPr>
          <p:cNvPr id="184" name="Google Shape;184;p19"/>
          <p:cNvSpPr txBox="1">
            <a:spLocks noGrp="1"/>
          </p:cNvSpPr>
          <p:nvPr>
            <p:ph type="title"/>
          </p:nvPr>
        </p:nvSpPr>
        <p:spPr>
          <a:xfrm>
            <a:off x="645738" y="3991975"/>
            <a:ext cx="4034400" cy="645000"/>
          </a:xfrm>
          <a:prstGeom prst="rect">
            <a:avLst/>
          </a:prstGeom>
        </p:spPr>
        <p:txBody>
          <a:bodyPr spcFirstLastPara="1" wrap="square" lIns="91425" tIns="91425" rIns="91425" bIns="91425" anchor="t" anchorCtr="0">
            <a:normAutofit fontScale="90000"/>
          </a:bodyPr>
          <a:lstStyle/>
          <a:p>
            <a:pPr marL="457200" lvl="0" indent="-374332" algn="l" rtl="0">
              <a:spcBef>
                <a:spcPts val="0"/>
              </a:spcBef>
              <a:spcAft>
                <a:spcPts val="0"/>
              </a:spcAft>
              <a:buSzPct val="100000"/>
              <a:buFont typeface="Lato"/>
              <a:buChar char="●"/>
            </a:pPr>
            <a:r>
              <a:rPr lang="en" sz="2550" b="1">
                <a:latin typeface="Lato"/>
                <a:ea typeface="Lato"/>
                <a:cs typeface="Lato"/>
                <a:sym typeface="Lato"/>
              </a:rPr>
              <a:t>Resume Store / Remove</a:t>
            </a:r>
            <a:endParaRPr sz="2550" b="1">
              <a:latin typeface="Lato"/>
              <a:ea typeface="Lato"/>
              <a:cs typeface="Lato"/>
              <a:sym typeface="Lato"/>
            </a:endParaRPr>
          </a:p>
        </p:txBody>
      </p:sp>
      <p:pic>
        <p:nvPicPr>
          <p:cNvPr id="185" name="Google Shape;185;p19"/>
          <p:cNvPicPr preferRelativeResize="0"/>
          <p:nvPr/>
        </p:nvPicPr>
        <p:blipFill>
          <a:blip r:embed="rId3">
            <a:alphaModFix/>
          </a:blip>
          <a:stretch>
            <a:fillRect/>
          </a:stretch>
        </p:blipFill>
        <p:spPr>
          <a:xfrm>
            <a:off x="1380000" y="1516250"/>
            <a:ext cx="2565900" cy="2565900"/>
          </a:xfrm>
          <a:prstGeom prst="rect">
            <a:avLst/>
          </a:prstGeom>
          <a:noFill/>
          <a:ln>
            <a:noFill/>
          </a:ln>
        </p:spPr>
      </p:pic>
      <p:pic>
        <p:nvPicPr>
          <p:cNvPr id="186" name="Google Shape;186;p19"/>
          <p:cNvPicPr preferRelativeResize="0"/>
          <p:nvPr/>
        </p:nvPicPr>
        <p:blipFill>
          <a:blip r:embed="rId4">
            <a:alphaModFix/>
          </a:blip>
          <a:stretch>
            <a:fillRect/>
          </a:stretch>
        </p:blipFill>
        <p:spPr>
          <a:xfrm>
            <a:off x="4859300" y="1312425"/>
            <a:ext cx="2863800" cy="2863800"/>
          </a:xfrm>
          <a:prstGeom prst="rect">
            <a:avLst/>
          </a:prstGeom>
          <a:noFill/>
          <a:ln>
            <a:noFill/>
          </a:ln>
        </p:spPr>
      </p:pic>
      <p:sp>
        <p:nvSpPr>
          <p:cNvPr id="187" name="Google Shape;187;p19"/>
          <p:cNvSpPr txBox="1">
            <a:spLocks noGrp="1"/>
          </p:cNvSpPr>
          <p:nvPr>
            <p:ph type="title"/>
          </p:nvPr>
        </p:nvSpPr>
        <p:spPr>
          <a:xfrm>
            <a:off x="4859288" y="3991975"/>
            <a:ext cx="4034400" cy="645000"/>
          </a:xfrm>
          <a:prstGeom prst="rect">
            <a:avLst/>
          </a:prstGeom>
        </p:spPr>
        <p:txBody>
          <a:bodyPr spcFirstLastPara="1" wrap="square" lIns="91425" tIns="91425" rIns="91425" bIns="91425" anchor="t" anchorCtr="0">
            <a:normAutofit/>
          </a:bodyPr>
          <a:lstStyle/>
          <a:p>
            <a:pPr marL="457200" lvl="0" indent="-371475" algn="l" rtl="0">
              <a:spcBef>
                <a:spcPts val="0"/>
              </a:spcBef>
              <a:spcAft>
                <a:spcPts val="0"/>
              </a:spcAft>
              <a:buSzPts val="2250"/>
              <a:buFont typeface="Lato"/>
              <a:buChar char="●"/>
            </a:pPr>
            <a:r>
              <a:rPr lang="en" sz="2250" b="1">
                <a:latin typeface="Lato"/>
                <a:ea typeface="Lato"/>
                <a:cs typeface="Lato"/>
                <a:sym typeface="Lato"/>
              </a:rPr>
              <a:t>PDF Extracting</a:t>
            </a:r>
            <a:endParaRPr sz="2250" b="1">
              <a:latin typeface="Lato"/>
              <a:ea typeface="Lato"/>
              <a:cs typeface="Lato"/>
              <a:sym typeface="Lato"/>
            </a:endParaRPr>
          </a:p>
        </p:txBody>
      </p:sp>
      <p:sp>
        <p:nvSpPr>
          <p:cNvPr id="188" name="Google Shape;188;p19"/>
          <p:cNvSpPr/>
          <p:nvPr/>
        </p:nvSpPr>
        <p:spPr>
          <a:xfrm>
            <a:off x="691000" y="1443250"/>
            <a:ext cx="7569300" cy="3270300"/>
          </a:xfrm>
          <a:prstGeom prst="rect">
            <a:avLst/>
          </a:prstGeom>
          <a:noFill/>
          <a:ln w="28575" cap="flat" cmpd="sng">
            <a:solidFill>
              <a:srgbClr val="30A8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0"/>
          <p:cNvSpPr txBox="1">
            <a:spLocks noGrp="1"/>
          </p:cNvSpPr>
          <p:nvPr>
            <p:ph type="title"/>
          </p:nvPr>
        </p:nvSpPr>
        <p:spPr>
          <a:xfrm>
            <a:off x="1865575" y="439800"/>
            <a:ext cx="49515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Key-Features of SRA</a:t>
            </a:r>
            <a:endParaRPr sz="3500" b="1"/>
          </a:p>
        </p:txBody>
      </p:sp>
      <p:sp>
        <p:nvSpPr>
          <p:cNvPr id="195" name="Google Shape;195;p20"/>
          <p:cNvSpPr txBox="1">
            <a:spLocks noGrp="1"/>
          </p:cNvSpPr>
          <p:nvPr>
            <p:ph type="title"/>
          </p:nvPr>
        </p:nvSpPr>
        <p:spPr>
          <a:xfrm>
            <a:off x="619738" y="3845875"/>
            <a:ext cx="4034400" cy="645000"/>
          </a:xfrm>
          <a:prstGeom prst="rect">
            <a:avLst/>
          </a:prstGeom>
        </p:spPr>
        <p:txBody>
          <a:bodyPr spcFirstLastPara="1" wrap="square" lIns="91425" tIns="91425" rIns="91425" bIns="91425" anchor="t" anchorCtr="0">
            <a:normAutofit fontScale="90000"/>
          </a:bodyPr>
          <a:lstStyle/>
          <a:p>
            <a:pPr marL="457200" lvl="0" indent="-374332" algn="l" rtl="0">
              <a:spcBef>
                <a:spcPts val="0"/>
              </a:spcBef>
              <a:spcAft>
                <a:spcPts val="0"/>
              </a:spcAft>
              <a:buSzPct val="100000"/>
              <a:buFont typeface="Lato"/>
              <a:buChar char="●"/>
            </a:pPr>
            <a:r>
              <a:rPr lang="en" sz="2550" b="1">
                <a:latin typeface="Lato"/>
                <a:ea typeface="Lato"/>
                <a:cs typeface="Lato"/>
                <a:sym typeface="Lato"/>
              </a:rPr>
              <a:t>Career Recommendation</a:t>
            </a:r>
            <a:endParaRPr sz="2550" b="1">
              <a:latin typeface="Lato"/>
              <a:ea typeface="Lato"/>
              <a:cs typeface="Lato"/>
              <a:sym typeface="Lato"/>
            </a:endParaRPr>
          </a:p>
          <a:p>
            <a:pPr marL="457200" lvl="0" indent="0" algn="l" rtl="0">
              <a:spcBef>
                <a:spcPts val="0"/>
              </a:spcBef>
              <a:spcAft>
                <a:spcPts val="0"/>
              </a:spcAft>
              <a:buNone/>
            </a:pPr>
            <a:r>
              <a:rPr lang="en" sz="2550" b="1">
                <a:latin typeface="Lato"/>
                <a:ea typeface="Lato"/>
                <a:cs typeface="Lato"/>
                <a:sym typeface="Lato"/>
              </a:rPr>
              <a:t>	Based on Skills</a:t>
            </a:r>
            <a:endParaRPr sz="2550" b="1">
              <a:latin typeface="Lato"/>
              <a:ea typeface="Lato"/>
              <a:cs typeface="Lato"/>
              <a:sym typeface="Lato"/>
            </a:endParaRPr>
          </a:p>
        </p:txBody>
      </p:sp>
      <p:sp>
        <p:nvSpPr>
          <p:cNvPr id="196" name="Google Shape;196;p20"/>
          <p:cNvSpPr txBox="1">
            <a:spLocks noGrp="1"/>
          </p:cNvSpPr>
          <p:nvPr>
            <p:ph type="title"/>
          </p:nvPr>
        </p:nvSpPr>
        <p:spPr>
          <a:xfrm>
            <a:off x="4859288" y="3845875"/>
            <a:ext cx="4034400" cy="645000"/>
          </a:xfrm>
          <a:prstGeom prst="rect">
            <a:avLst/>
          </a:prstGeom>
        </p:spPr>
        <p:txBody>
          <a:bodyPr spcFirstLastPara="1" wrap="square" lIns="91425" tIns="91425" rIns="91425" bIns="91425" anchor="t" anchorCtr="0">
            <a:noAutofit/>
          </a:bodyPr>
          <a:lstStyle/>
          <a:p>
            <a:pPr marL="457200" lvl="0" indent="-369887" algn="l" rtl="0">
              <a:spcBef>
                <a:spcPts val="0"/>
              </a:spcBef>
              <a:spcAft>
                <a:spcPts val="0"/>
              </a:spcAft>
              <a:buSzPts val="2225"/>
              <a:buFont typeface="Lato"/>
              <a:buChar char="●"/>
            </a:pPr>
            <a:r>
              <a:rPr lang="en" sz="2225" b="1">
                <a:latin typeface="Lato"/>
                <a:ea typeface="Lato"/>
                <a:cs typeface="Lato"/>
                <a:sym typeface="Lato"/>
              </a:rPr>
              <a:t>Course Recommendation</a:t>
            </a:r>
            <a:endParaRPr sz="2225" b="1">
              <a:latin typeface="Lato"/>
              <a:ea typeface="Lato"/>
              <a:cs typeface="Lato"/>
              <a:sym typeface="Lato"/>
            </a:endParaRPr>
          </a:p>
          <a:p>
            <a:pPr marL="457200" lvl="0" indent="0" algn="l" rtl="0">
              <a:spcBef>
                <a:spcPts val="0"/>
              </a:spcBef>
              <a:spcAft>
                <a:spcPts val="0"/>
              </a:spcAft>
              <a:buSzPts val="990"/>
              <a:buNone/>
            </a:pPr>
            <a:r>
              <a:rPr lang="en" sz="2225" b="1">
                <a:latin typeface="Lato"/>
                <a:ea typeface="Lato"/>
                <a:cs typeface="Lato"/>
                <a:sym typeface="Lato"/>
              </a:rPr>
              <a:t>	Based on Skills</a:t>
            </a:r>
            <a:endParaRPr sz="2225" b="1">
              <a:latin typeface="Lato"/>
              <a:ea typeface="Lato"/>
              <a:cs typeface="Lato"/>
              <a:sym typeface="Lato"/>
            </a:endParaRPr>
          </a:p>
        </p:txBody>
      </p:sp>
      <p:sp>
        <p:nvSpPr>
          <p:cNvPr id="197" name="Google Shape;197;p20"/>
          <p:cNvSpPr/>
          <p:nvPr/>
        </p:nvSpPr>
        <p:spPr>
          <a:xfrm>
            <a:off x="691000" y="1427875"/>
            <a:ext cx="8043000" cy="3454500"/>
          </a:xfrm>
          <a:prstGeom prst="rect">
            <a:avLst/>
          </a:prstGeom>
          <a:noFill/>
          <a:ln w="28575" cap="flat" cmpd="sng">
            <a:solidFill>
              <a:srgbClr val="30A8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0"/>
          <p:cNvPicPr preferRelativeResize="0"/>
          <p:nvPr/>
        </p:nvPicPr>
        <p:blipFill>
          <a:blip r:embed="rId3">
            <a:alphaModFix/>
          </a:blip>
          <a:stretch>
            <a:fillRect/>
          </a:stretch>
        </p:blipFill>
        <p:spPr>
          <a:xfrm>
            <a:off x="1396050" y="1603088"/>
            <a:ext cx="2242775" cy="2242775"/>
          </a:xfrm>
          <a:prstGeom prst="rect">
            <a:avLst/>
          </a:prstGeom>
          <a:noFill/>
          <a:ln>
            <a:noFill/>
          </a:ln>
        </p:spPr>
      </p:pic>
      <p:pic>
        <p:nvPicPr>
          <p:cNvPr id="199" name="Google Shape;199;p20"/>
          <p:cNvPicPr preferRelativeResize="0"/>
          <p:nvPr/>
        </p:nvPicPr>
        <p:blipFill>
          <a:blip r:embed="rId4">
            <a:alphaModFix/>
          </a:blip>
          <a:stretch>
            <a:fillRect/>
          </a:stretch>
        </p:blipFill>
        <p:spPr>
          <a:xfrm>
            <a:off x="5733575" y="1683925"/>
            <a:ext cx="2161974" cy="2161949"/>
          </a:xfrm>
          <a:prstGeom prst="rect">
            <a:avLst/>
          </a:prstGeom>
          <a:noFill/>
          <a:ln>
            <a:noFill/>
          </a:ln>
        </p:spPr>
      </p:pic>
      <p:sp>
        <p:nvSpPr>
          <p:cNvPr id="200" name="Google Shape;20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1865575" y="439800"/>
            <a:ext cx="4951500" cy="7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Key-Features of SRA</a:t>
            </a:r>
            <a:endParaRPr sz="3500" b="1"/>
          </a:p>
        </p:txBody>
      </p:sp>
      <p:sp>
        <p:nvSpPr>
          <p:cNvPr id="206" name="Google Shape;206;p21"/>
          <p:cNvSpPr txBox="1">
            <a:spLocks noGrp="1"/>
          </p:cNvSpPr>
          <p:nvPr>
            <p:ph type="title"/>
          </p:nvPr>
        </p:nvSpPr>
        <p:spPr>
          <a:xfrm>
            <a:off x="619738" y="3845875"/>
            <a:ext cx="4034400" cy="645000"/>
          </a:xfrm>
          <a:prstGeom prst="rect">
            <a:avLst/>
          </a:prstGeom>
        </p:spPr>
        <p:txBody>
          <a:bodyPr spcFirstLastPara="1" wrap="square" lIns="91425" tIns="91425" rIns="91425" bIns="91425" anchor="t" anchorCtr="0">
            <a:normAutofit fontScale="90000"/>
          </a:bodyPr>
          <a:lstStyle/>
          <a:p>
            <a:pPr marL="457200" lvl="0" indent="-374332" algn="l" rtl="0">
              <a:spcBef>
                <a:spcPts val="0"/>
              </a:spcBef>
              <a:spcAft>
                <a:spcPts val="0"/>
              </a:spcAft>
              <a:buSzPct val="100000"/>
              <a:buFont typeface="Lato"/>
              <a:buChar char="●"/>
            </a:pPr>
            <a:r>
              <a:rPr lang="en" sz="2550" b="1">
                <a:latin typeface="Lato"/>
                <a:ea typeface="Lato"/>
                <a:cs typeface="Lato"/>
                <a:sym typeface="Lato"/>
              </a:rPr>
              <a:t>Skills Recommendation</a:t>
            </a:r>
            <a:endParaRPr sz="2550" b="1">
              <a:latin typeface="Lato"/>
              <a:ea typeface="Lato"/>
              <a:cs typeface="Lato"/>
              <a:sym typeface="Lato"/>
            </a:endParaRPr>
          </a:p>
          <a:p>
            <a:pPr marL="457200" lvl="0" indent="457200" algn="l" rtl="0">
              <a:spcBef>
                <a:spcPts val="0"/>
              </a:spcBef>
              <a:spcAft>
                <a:spcPts val="0"/>
              </a:spcAft>
              <a:buNone/>
            </a:pPr>
            <a:r>
              <a:rPr lang="en" sz="2550" b="1">
                <a:latin typeface="Lato"/>
                <a:ea typeface="Lato"/>
                <a:cs typeface="Lato"/>
                <a:sym typeface="Lato"/>
              </a:rPr>
              <a:t>Based on SKills</a:t>
            </a:r>
            <a:endParaRPr sz="2550" b="1">
              <a:latin typeface="Lato"/>
              <a:ea typeface="Lato"/>
              <a:cs typeface="Lato"/>
              <a:sym typeface="Lato"/>
            </a:endParaRPr>
          </a:p>
        </p:txBody>
      </p:sp>
      <p:sp>
        <p:nvSpPr>
          <p:cNvPr id="207" name="Google Shape;207;p21"/>
          <p:cNvSpPr txBox="1">
            <a:spLocks noGrp="1"/>
          </p:cNvSpPr>
          <p:nvPr>
            <p:ph type="title"/>
          </p:nvPr>
        </p:nvSpPr>
        <p:spPr>
          <a:xfrm>
            <a:off x="4859288" y="3845875"/>
            <a:ext cx="4034400" cy="645000"/>
          </a:xfrm>
          <a:prstGeom prst="rect">
            <a:avLst/>
          </a:prstGeom>
        </p:spPr>
        <p:txBody>
          <a:bodyPr spcFirstLastPara="1" wrap="square" lIns="91425" tIns="91425" rIns="91425" bIns="91425" anchor="t" anchorCtr="0">
            <a:noAutofit/>
          </a:bodyPr>
          <a:lstStyle/>
          <a:p>
            <a:pPr marL="457200" lvl="0" indent="-369887" algn="l" rtl="0">
              <a:spcBef>
                <a:spcPts val="0"/>
              </a:spcBef>
              <a:spcAft>
                <a:spcPts val="0"/>
              </a:spcAft>
              <a:buSzPts val="2225"/>
              <a:buFont typeface="Lato"/>
              <a:buChar char="●"/>
            </a:pPr>
            <a:r>
              <a:rPr lang="en" sz="2225" b="1">
                <a:latin typeface="Lato"/>
                <a:ea typeface="Lato"/>
                <a:cs typeface="Lato"/>
                <a:sym typeface="Lato"/>
              </a:rPr>
              <a:t>Easy User - Interface</a:t>
            </a:r>
            <a:endParaRPr sz="2225" b="1">
              <a:latin typeface="Lato"/>
              <a:ea typeface="Lato"/>
              <a:cs typeface="Lato"/>
              <a:sym typeface="Lato"/>
            </a:endParaRPr>
          </a:p>
          <a:p>
            <a:pPr marL="457200" lvl="0" indent="0" algn="l" rtl="0">
              <a:spcBef>
                <a:spcPts val="0"/>
              </a:spcBef>
              <a:spcAft>
                <a:spcPts val="0"/>
              </a:spcAft>
              <a:buNone/>
            </a:pPr>
            <a:r>
              <a:rPr lang="en" sz="2225" b="1">
                <a:latin typeface="Lato"/>
                <a:ea typeface="Lato"/>
                <a:cs typeface="Lato"/>
                <a:sym typeface="Lato"/>
              </a:rPr>
              <a:t>    (No Registration)</a:t>
            </a:r>
            <a:endParaRPr sz="2225" b="1">
              <a:latin typeface="Lato"/>
              <a:ea typeface="Lato"/>
              <a:cs typeface="Lato"/>
              <a:sym typeface="Lato"/>
            </a:endParaRPr>
          </a:p>
        </p:txBody>
      </p:sp>
      <p:sp>
        <p:nvSpPr>
          <p:cNvPr id="208" name="Google Shape;208;p21"/>
          <p:cNvSpPr/>
          <p:nvPr/>
        </p:nvSpPr>
        <p:spPr>
          <a:xfrm>
            <a:off x="691000" y="1443225"/>
            <a:ext cx="8043000" cy="3423900"/>
          </a:xfrm>
          <a:prstGeom prst="rect">
            <a:avLst/>
          </a:prstGeom>
          <a:noFill/>
          <a:ln w="28575" cap="flat" cmpd="sng">
            <a:solidFill>
              <a:srgbClr val="30A8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 name="Google Shape;209;p21"/>
          <p:cNvPicPr preferRelativeResize="0"/>
          <p:nvPr/>
        </p:nvPicPr>
        <p:blipFill>
          <a:blip r:embed="rId3">
            <a:alphaModFix/>
          </a:blip>
          <a:stretch>
            <a:fillRect/>
          </a:stretch>
        </p:blipFill>
        <p:spPr>
          <a:xfrm>
            <a:off x="1555952" y="1688211"/>
            <a:ext cx="2161974" cy="2153377"/>
          </a:xfrm>
          <a:prstGeom prst="rect">
            <a:avLst/>
          </a:prstGeom>
          <a:noFill/>
          <a:ln>
            <a:noFill/>
          </a:ln>
        </p:spPr>
      </p:pic>
      <p:pic>
        <p:nvPicPr>
          <p:cNvPr id="210" name="Google Shape;210;p21"/>
          <p:cNvPicPr preferRelativeResize="0"/>
          <p:nvPr/>
        </p:nvPicPr>
        <p:blipFill>
          <a:blip r:embed="rId4">
            <a:alphaModFix/>
          </a:blip>
          <a:stretch>
            <a:fillRect/>
          </a:stretch>
        </p:blipFill>
        <p:spPr>
          <a:xfrm>
            <a:off x="5637149" y="1683925"/>
            <a:ext cx="2161975" cy="2161948"/>
          </a:xfrm>
          <a:prstGeom prst="rect">
            <a:avLst/>
          </a:prstGeom>
          <a:noFill/>
          <a:ln>
            <a:noFill/>
          </a:ln>
        </p:spPr>
      </p:pic>
      <p:sp>
        <p:nvSpPr>
          <p:cNvPr id="211" name="Google Shape;21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937</Words>
  <Application>Microsoft Office PowerPoint</Application>
  <PresentationFormat>On-screen Show (16:9)</PresentationFormat>
  <Paragraphs>102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Montserrat SemiBold</vt:lpstr>
      <vt:lpstr>Arial</vt:lpstr>
      <vt:lpstr>Montserrat</vt:lpstr>
      <vt:lpstr>Lato</vt:lpstr>
      <vt:lpstr>Focus</vt:lpstr>
      <vt:lpstr>SRA : Smart Resume  Analyser</vt:lpstr>
      <vt:lpstr>What is SRA?</vt:lpstr>
      <vt:lpstr> Why SRA?</vt:lpstr>
      <vt:lpstr>Literature Survey</vt:lpstr>
      <vt:lpstr>Tools &amp; Technologies</vt:lpstr>
      <vt:lpstr>Hardware &amp; Software Requirements</vt:lpstr>
      <vt:lpstr>Key-Features of SRA</vt:lpstr>
      <vt:lpstr>Key-Features of SRA</vt:lpstr>
      <vt:lpstr>Key-Features of SRA</vt:lpstr>
      <vt:lpstr>Use-Case Diagram</vt:lpstr>
      <vt:lpstr>Level - 0 DFD</vt:lpstr>
      <vt:lpstr>Level - 1 DFD</vt:lpstr>
      <vt:lpstr>Level - 2 DFD</vt:lpstr>
      <vt:lpstr>Workflow of System</vt:lpstr>
      <vt:lpstr>Workflow of SRA</vt:lpstr>
      <vt:lpstr>Homepage of Application</vt:lpstr>
      <vt:lpstr>Career &amp; Skills Recommendations</vt:lpstr>
      <vt:lpstr>Courses Recommendations</vt:lpstr>
      <vt:lpstr>Responsible UI in Mobile Browser</vt:lpstr>
      <vt:lpstr>Future Work</vt:lpstr>
      <vt:lpstr>Conclusion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SRA : Smart Resume  Analyser</dc:title>
  <dc:creator>Parth Dubey</dc:creator>
  <cp:lastModifiedBy>Parth Dubey</cp:lastModifiedBy>
  <cp:revision>2</cp:revision>
  <dcterms:modified xsi:type="dcterms:W3CDTF">2023-10-11T06:07:59Z</dcterms:modified>
</cp:coreProperties>
</file>