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01" r:id="rId1"/>
  </p:sldMasterIdLst>
  <p:notesMasterIdLst>
    <p:notesMasterId r:id="rId14"/>
  </p:notesMasterIdLst>
  <p:handoutMasterIdLst>
    <p:handoutMasterId r:id="rId15"/>
  </p:handoutMasterIdLst>
  <p:sldIdLst>
    <p:sldId id="283" r:id="rId2"/>
    <p:sldId id="284" r:id="rId3"/>
    <p:sldId id="285" r:id="rId4"/>
    <p:sldId id="286" r:id="rId5"/>
    <p:sldId id="287" r:id="rId6"/>
    <p:sldId id="289" r:id="rId7"/>
    <p:sldId id="290" r:id="rId8"/>
    <p:sldId id="294" r:id="rId9"/>
    <p:sldId id="291" r:id="rId10"/>
    <p:sldId id="292" r:id="rId11"/>
    <p:sldId id="295" r:id="rId12"/>
    <p:sldId id="296" r:id="rId13"/>
  </p:sldIdLst>
  <p:sldSz cx="9144000" cy="6858000" type="screen4x3"/>
  <p:notesSz cx="6802438" cy="993457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sto" initials="d" lastIdx="2" clrIdx="0">
    <p:extLst>
      <p:ext uri="{19B8F6BF-5375-455C-9EA6-DF929625EA0E}">
        <p15:presenceInfo xmlns:p15="http://schemas.microsoft.com/office/powerpoint/2012/main" userId="5b9c666168024ce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FF99"/>
    <a:srgbClr val="FFCCFF"/>
    <a:srgbClr val="089CA3"/>
    <a:srgbClr val="6600FF"/>
    <a:srgbClr val="FFFFFF"/>
    <a:srgbClr val="FF66CC"/>
    <a:srgbClr val="F2F2F2"/>
    <a:srgbClr val="FFCC00"/>
    <a:srgbClr val="C1D8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71" autoAdjust="0"/>
    <p:restoredTop sz="91153" autoAdjust="0"/>
  </p:normalViewPr>
  <p:slideViewPr>
    <p:cSldViewPr snapToGrid="0">
      <p:cViewPr>
        <p:scale>
          <a:sx n="100" d="100"/>
          <a:sy n="100" d="100"/>
        </p:scale>
        <p:origin x="2040" y="282"/>
      </p:cViewPr>
      <p:guideLst/>
    </p:cSldViewPr>
  </p:slideViewPr>
  <p:notesTextViewPr>
    <p:cViewPr>
      <p:scale>
        <a:sx n="1" d="1"/>
        <a:sy n="1" d="1"/>
      </p:scale>
      <p:origin x="0" y="0"/>
    </p:cViewPr>
  </p:notesTextViewPr>
  <p:notesViewPr>
    <p:cSldViewPr snapToGrid="0">
      <p:cViewPr varScale="1">
        <p:scale>
          <a:sx n="48" d="100"/>
          <a:sy n="48" d="100"/>
        </p:scale>
        <p:origin x="2756" y="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7723" cy="498454"/>
          </a:xfrm>
          <a:prstGeom prst="rect">
            <a:avLst/>
          </a:prstGeom>
        </p:spPr>
        <p:txBody>
          <a:bodyPr vert="horz" lIns="91431" tIns="45716" rIns="91431" bIns="45716"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3142" y="1"/>
            <a:ext cx="2947723" cy="498454"/>
          </a:xfrm>
          <a:prstGeom prst="rect">
            <a:avLst/>
          </a:prstGeom>
        </p:spPr>
        <p:txBody>
          <a:bodyPr vert="horz" lIns="91431" tIns="45716" rIns="91431" bIns="45716" rtlCol="0"/>
          <a:lstStyle>
            <a:lvl1pPr algn="r">
              <a:defRPr sz="1200"/>
            </a:lvl1pPr>
          </a:lstStyle>
          <a:p>
            <a:fld id="{1A135487-3B0B-4099-A9AF-A1DD3FB96830}" type="datetimeFigureOut">
              <a:rPr kumimoji="1" lang="ja-JP" altLang="en-US" smtClean="0"/>
              <a:t>2021/11/23</a:t>
            </a:fld>
            <a:endParaRPr kumimoji="1" lang="ja-JP" altLang="en-US"/>
          </a:p>
        </p:txBody>
      </p:sp>
      <p:sp>
        <p:nvSpPr>
          <p:cNvPr id="4" name="フッター プレースホルダー 3"/>
          <p:cNvSpPr>
            <a:spLocks noGrp="1"/>
          </p:cNvSpPr>
          <p:nvPr>
            <p:ph type="ftr" sz="quarter" idx="2"/>
          </p:nvPr>
        </p:nvSpPr>
        <p:spPr>
          <a:xfrm>
            <a:off x="1" y="9436124"/>
            <a:ext cx="2947723" cy="498453"/>
          </a:xfrm>
          <a:prstGeom prst="rect">
            <a:avLst/>
          </a:prstGeom>
        </p:spPr>
        <p:txBody>
          <a:bodyPr vert="horz" lIns="91431" tIns="45716" rIns="91431" bIns="45716"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3142" y="9436124"/>
            <a:ext cx="2947723" cy="498453"/>
          </a:xfrm>
          <a:prstGeom prst="rect">
            <a:avLst/>
          </a:prstGeom>
        </p:spPr>
        <p:txBody>
          <a:bodyPr vert="horz" lIns="91431" tIns="45716" rIns="91431" bIns="45716" rtlCol="0" anchor="b"/>
          <a:lstStyle>
            <a:lvl1pPr algn="r">
              <a:defRPr sz="1200"/>
            </a:lvl1pPr>
          </a:lstStyle>
          <a:p>
            <a:fld id="{7CD364CF-2646-4E89-9FEB-C410F65C103E}" type="slidenum">
              <a:rPr kumimoji="1" lang="ja-JP" altLang="en-US" smtClean="0"/>
              <a:t>‹#›</a:t>
            </a:fld>
            <a:endParaRPr kumimoji="1" lang="ja-JP" altLang="en-US"/>
          </a:p>
        </p:txBody>
      </p:sp>
    </p:spTree>
    <p:extLst>
      <p:ext uri="{BB962C8B-B14F-4D97-AF65-F5344CB8AC3E}">
        <p14:creationId xmlns:p14="http://schemas.microsoft.com/office/powerpoint/2010/main" val="587173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7723" cy="498454"/>
          </a:xfrm>
          <a:prstGeom prst="rect">
            <a:avLst/>
          </a:prstGeom>
        </p:spPr>
        <p:txBody>
          <a:bodyPr vert="horz" lIns="91431" tIns="45716" rIns="91431" bIns="45716"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3142" y="1"/>
            <a:ext cx="2947723" cy="498454"/>
          </a:xfrm>
          <a:prstGeom prst="rect">
            <a:avLst/>
          </a:prstGeom>
        </p:spPr>
        <p:txBody>
          <a:bodyPr vert="horz" lIns="91431" tIns="45716" rIns="91431" bIns="45716" rtlCol="0"/>
          <a:lstStyle>
            <a:lvl1pPr algn="r">
              <a:defRPr sz="1200"/>
            </a:lvl1pPr>
          </a:lstStyle>
          <a:p>
            <a:fld id="{311F266F-543F-491F-AAE1-BD3B073CB50F}" type="datetimeFigureOut">
              <a:rPr kumimoji="1" lang="ja-JP" altLang="en-US" smtClean="0"/>
              <a:t>2021/11/23</a:t>
            </a:fld>
            <a:endParaRPr kumimoji="1" lang="ja-JP" altLang="en-US"/>
          </a:p>
        </p:txBody>
      </p:sp>
      <p:sp>
        <p:nvSpPr>
          <p:cNvPr id="4" name="スライド イメージ プレースホルダー 3"/>
          <p:cNvSpPr>
            <a:spLocks noGrp="1" noRot="1" noChangeAspect="1"/>
          </p:cNvSpPr>
          <p:nvPr>
            <p:ph type="sldImg" idx="2"/>
          </p:nvPr>
        </p:nvSpPr>
        <p:spPr>
          <a:xfrm>
            <a:off x="1166813" y="1241425"/>
            <a:ext cx="4468812" cy="3352800"/>
          </a:xfrm>
          <a:prstGeom prst="rect">
            <a:avLst/>
          </a:prstGeom>
          <a:noFill/>
          <a:ln w="12700">
            <a:solidFill>
              <a:prstClr val="black"/>
            </a:solidFill>
          </a:ln>
        </p:spPr>
        <p:txBody>
          <a:bodyPr vert="horz" lIns="91431" tIns="45716" rIns="91431" bIns="45716" rtlCol="0" anchor="ctr"/>
          <a:lstStyle/>
          <a:p>
            <a:endParaRPr lang="ja-JP" altLang="en-US"/>
          </a:p>
        </p:txBody>
      </p:sp>
      <p:sp>
        <p:nvSpPr>
          <p:cNvPr id="5" name="ノート プレースホルダー 4"/>
          <p:cNvSpPr>
            <a:spLocks noGrp="1"/>
          </p:cNvSpPr>
          <p:nvPr>
            <p:ph type="body" sz="quarter" idx="3"/>
          </p:nvPr>
        </p:nvSpPr>
        <p:spPr>
          <a:xfrm>
            <a:off x="680244" y="4781015"/>
            <a:ext cx="5441950" cy="3911739"/>
          </a:xfrm>
          <a:prstGeom prst="rect">
            <a:avLst/>
          </a:prstGeom>
        </p:spPr>
        <p:txBody>
          <a:bodyPr vert="horz" lIns="91431" tIns="45716" rIns="91431" bIns="45716"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436124"/>
            <a:ext cx="2947723" cy="498453"/>
          </a:xfrm>
          <a:prstGeom prst="rect">
            <a:avLst/>
          </a:prstGeom>
        </p:spPr>
        <p:txBody>
          <a:bodyPr vert="horz" lIns="91431" tIns="45716" rIns="91431" bIns="45716"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3142" y="9436124"/>
            <a:ext cx="2947723" cy="498453"/>
          </a:xfrm>
          <a:prstGeom prst="rect">
            <a:avLst/>
          </a:prstGeom>
        </p:spPr>
        <p:txBody>
          <a:bodyPr vert="horz" lIns="91431" tIns="45716" rIns="91431" bIns="45716" rtlCol="0" anchor="b"/>
          <a:lstStyle>
            <a:lvl1pPr algn="r">
              <a:defRPr sz="1200"/>
            </a:lvl1pPr>
          </a:lstStyle>
          <a:p>
            <a:fld id="{95767C1C-10FB-4333-8A05-1CD5D2B47B53}" type="slidenum">
              <a:rPr kumimoji="1" lang="ja-JP" altLang="en-US" smtClean="0"/>
              <a:t>‹#›</a:t>
            </a:fld>
            <a:endParaRPr kumimoji="1" lang="ja-JP" altLang="en-US"/>
          </a:p>
        </p:txBody>
      </p:sp>
    </p:spTree>
    <p:extLst>
      <p:ext uri="{BB962C8B-B14F-4D97-AF65-F5344CB8AC3E}">
        <p14:creationId xmlns:p14="http://schemas.microsoft.com/office/powerpoint/2010/main" val="31769962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結果はこのようになります．</a:t>
            </a:r>
            <a:endParaRPr kumimoji="1" lang="en-US" altLang="ja-JP" dirty="0"/>
          </a:p>
          <a:p>
            <a:r>
              <a:rPr kumimoji="1" lang="ja-JP" altLang="en-US" dirty="0"/>
              <a:t>黄色で強調された部分が正しく分類できたレビューの数になります．</a:t>
            </a:r>
            <a:endParaRPr kumimoji="1" lang="en-US" altLang="ja-JP" dirty="0"/>
          </a:p>
          <a:p>
            <a:r>
              <a:rPr kumimoji="1" lang="ja-JP" altLang="en-US" dirty="0"/>
              <a:t>レビューを用いて学習した既存手法では，全体で</a:t>
            </a:r>
            <a:r>
              <a:rPr kumimoji="1" lang="en-US" altLang="ja-JP" dirty="0"/>
              <a:t>92%</a:t>
            </a:r>
            <a:r>
              <a:rPr kumimoji="1" lang="ja-JP" altLang="en-US" dirty="0"/>
              <a:t>の正解率となりました．対してフォーラムを用いて学習した提案手法では，</a:t>
            </a:r>
            <a:r>
              <a:rPr kumimoji="1" lang="en-US" altLang="ja-JP" dirty="0"/>
              <a:t>82%</a:t>
            </a:r>
            <a:r>
              <a:rPr kumimoji="1" lang="ja-JP" altLang="en-US" dirty="0"/>
              <a:t>と既存手法には劣りますが高い正解率になっています．また，機能要求の</a:t>
            </a:r>
            <a:r>
              <a:rPr kumimoji="1" lang="en-US" altLang="ja-JP" dirty="0"/>
              <a:t>recall</a:t>
            </a:r>
            <a:r>
              <a:rPr kumimoji="1" lang="ja-JP" altLang="en-US" dirty="0"/>
              <a:t>については既存手法を上回っています．</a:t>
            </a:r>
            <a:endParaRPr kumimoji="1" lang="en-US" altLang="ja-JP" dirty="0"/>
          </a:p>
          <a:p>
            <a:r>
              <a:rPr kumimoji="1" lang="ja-JP" altLang="en-US" dirty="0"/>
              <a:t>この結果から，フォーラムを教師データとして用いると，分類精度は低下するもののある程度の精度で分類が可能であると言えます．</a:t>
            </a:r>
            <a:endParaRPr kumimoji="1" lang="en-US" altLang="ja-JP" dirty="0"/>
          </a:p>
          <a:p>
            <a:r>
              <a:rPr kumimoji="1" lang="ja-JP" altLang="en-US" dirty="0"/>
              <a:t>現在は</a:t>
            </a:r>
            <a:r>
              <a:rPr kumimoji="1" lang="en-US" altLang="ja-JP" dirty="0"/>
              <a:t>1</a:t>
            </a:r>
            <a:r>
              <a:rPr kumimoji="1" lang="ja-JP" altLang="en-US" dirty="0" err="1"/>
              <a:t>つの</a:t>
            </a:r>
            <a:r>
              <a:rPr kumimoji="1" lang="ja-JP" altLang="en-US" dirty="0"/>
              <a:t>ゲームタイトルのデータしか集まっていませんが，今後は他のタイトルのレビューもラベル付けすることで，異なるゲームタイトルのフォーラムを教師データとした際の分類精度も確認するつもりです．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0</a:t>
            </a:fld>
            <a:endParaRPr kumimoji="1" lang="ja-JP" altLang="en-US"/>
          </a:p>
        </p:txBody>
      </p:sp>
    </p:spTree>
    <p:extLst>
      <p:ext uri="{BB962C8B-B14F-4D97-AF65-F5344CB8AC3E}">
        <p14:creationId xmlns:p14="http://schemas.microsoft.com/office/powerpoint/2010/main" val="3692819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結果はこのようになります．</a:t>
            </a:r>
            <a:endParaRPr kumimoji="1" lang="en-US" altLang="ja-JP" dirty="0"/>
          </a:p>
          <a:p>
            <a:r>
              <a:rPr kumimoji="1" lang="ja-JP" altLang="en-US" dirty="0"/>
              <a:t>黄色で強調された部分が正しく分類できたレビューの数になります．</a:t>
            </a:r>
            <a:endParaRPr kumimoji="1" lang="en-US" altLang="ja-JP" dirty="0"/>
          </a:p>
          <a:p>
            <a:r>
              <a:rPr kumimoji="1" lang="ja-JP" altLang="en-US" dirty="0"/>
              <a:t>レビューを用いて学習した既存手法では，全体で</a:t>
            </a:r>
            <a:r>
              <a:rPr kumimoji="1" lang="en-US" altLang="ja-JP" dirty="0"/>
              <a:t>92%</a:t>
            </a:r>
            <a:r>
              <a:rPr kumimoji="1" lang="ja-JP" altLang="en-US" dirty="0"/>
              <a:t>の正解率となりました．対してフォーラムを用いて学習した提案手法では，</a:t>
            </a:r>
            <a:r>
              <a:rPr kumimoji="1" lang="en-US" altLang="ja-JP" dirty="0"/>
              <a:t>82%</a:t>
            </a:r>
            <a:r>
              <a:rPr kumimoji="1" lang="ja-JP" altLang="en-US" dirty="0"/>
              <a:t>と既存手法には劣りますが高い正解率になっています．また，機能要求の</a:t>
            </a:r>
            <a:r>
              <a:rPr kumimoji="1" lang="en-US" altLang="ja-JP" dirty="0"/>
              <a:t>recall</a:t>
            </a:r>
            <a:r>
              <a:rPr kumimoji="1" lang="ja-JP" altLang="en-US" dirty="0"/>
              <a:t>については既存手法を上回っています．</a:t>
            </a:r>
            <a:endParaRPr kumimoji="1" lang="en-US" altLang="ja-JP" dirty="0"/>
          </a:p>
          <a:p>
            <a:r>
              <a:rPr kumimoji="1" lang="ja-JP" altLang="en-US" dirty="0"/>
              <a:t>この結果から，フォーラムを教師データとして用いると，分類精度は低下するもののある程度の精度で分類が可能であると言えます．</a:t>
            </a:r>
            <a:endParaRPr kumimoji="1" lang="en-US" altLang="ja-JP" dirty="0"/>
          </a:p>
          <a:p>
            <a:r>
              <a:rPr kumimoji="1" lang="ja-JP" altLang="en-US" dirty="0"/>
              <a:t>現在は</a:t>
            </a:r>
            <a:r>
              <a:rPr kumimoji="1" lang="en-US" altLang="ja-JP" dirty="0"/>
              <a:t>1</a:t>
            </a:r>
            <a:r>
              <a:rPr kumimoji="1" lang="ja-JP" altLang="en-US" dirty="0" err="1"/>
              <a:t>つの</a:t>
            </a:r>
            <a:r>
              <a:rPr kumimoji="1" lang="ja-JP" altLang="en-US" dirty="0"/>
              <a:t>ゲームタイトルのデータしか集まっていませんが，今後は他のタイトルのレビューもラベル付けすることで，異なるゲームタイトルのフォーラムを教師データとした際の分類精度も確認するつもりです．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1</a:t>
            </a:fld>
            <a:endParaRPr kumimoji="1" lang="ja-JP" altLang="en-US"/>
          </a:p>
        </p:txBody>
      </p:sp>
    </p:spTree>
    <p:extLst>
      <p:ext uri="{BB962C8B-B14F-4D97-AF65-F5344CB8AC3E}">
        <p14:creationId xmlns:p14="http://schemas.microsoft.com/office/powerpoint/2010/main" val="1632246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結果はこのようになります．</a:t>
            </a:r>
            <a:endParaRPr kumimoji="1" lang="en-US" altLang="ja-JP" dirty="0"/>
          </a:p>
          <a:p>
            <a:r>
              <a:rPr kumimoji="1" lang="ja-JP" altLang="en-US" dirty="0"/>
              <a:t>黄色で強調された部分が正しく分類できたレビューの数になります．</a:t>
            </a:r>
            <a:endParaRPr kumimoji="1" lang="en-US" altLang="ja-JP" dirty="0"/>
          </a:p>
          <a:p>
            <a:r>
              <a:rPr kumimoji="1" lang="ja-JP" altLang="en-US" dirty="0"/>
              <a:t>レビューを用いて学習した既存手法では，全体で</a:t>
            </a:r>
            <a:r>
              <a:rPr kumimoji="1" lang="en-US" altLang="ja-JP" dirty="0"/>
              <a:t>92%</a:t>
            </a:r>
            <a:r>
              <a:rPr kumimoji="1" lang="ja-JP" altLang="en-US" dirty="0"/>
              <a:t>の正解率となりました．対してフォーラムを用いて学習した提案手法では，</a:t>
            </a:r>
            <a:r>
              <a:rPr kumimoji="1" lang="en-US" altLang="ja-JP" dirty="0"/>
              <a:t>82%</a:t>
            </a:r>
            <a:r>
              <a:rPr kumimoji="1" lang="ja-JP" altLang="en-US" dirty="0"/>
              <a:t>と既存手法には劣りますが高い正解率になっています．また，機能要求の</a:t>
            </a:r>
            <a:r>
              <a:rPr kumimoji="1" lang="en-US" altLang="ja-JP" dirty="0"/>
              <a:t>recall</a:t>
            </a:r>
            <a:r>
              <a:rPr kumimoji="1" lang="ja-JP" altLang="en-US" dirty="0"/>
              <a:t>については既存手法を上回っています．</a:t>
            </a:r>
            <a:endParaRPr kumimoji="1" lang="en-US" altLang="ja-JP" dirty="0"/>
          </a:p>
          <a:p>
            <a:r>
              <a:rPr kumimoji="1" lang="ja-JP" altLang="en-US" dirty="0"/>
              <a:t>この結果から，フォーラムを教師データとして用いると，分類精度は低下するもののある程度の精度で分類が可能であると言えます．</a:t>
            </a:r>
            <a:endParaRPr kumimoji="1" lang="en-US" altLang="ja-JP" dirty="0"/>
          </a:p>
          <a:p>
            <a:r>
              <a:rPr kumimoji="1" lang="ja-JP" altLang="en-US" dirty="0"/>
              <a:t>現在は</a:t>
            </a:r>
            <a:r>
              <a:rPr kumimoji="1" lang="en-US" altLang="ja-JP" dirty="0"/>
              <a:t>1</a:t>
            </a:r>
            <a:r>
              <a:rPr kumimoji="1" lang="ja-JP" altLang="en-US" dirty="0" err="1"/>
              <a:t>つの</a:t>
            </a:r>
            <a:r>
              <a:rPr kumimoji="1" lang="ja-JP" altLang="en-US" dirty="0"/>
              <a:t>ゲームタイトルのデータしか集まっていませんが，今後は他のタイトルのレビューもラベル付けすることで，異なるゲームタイトルのフォーラムを教師データとした際の分類精度も確認するつもりです．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2</a:t>
            </a:fld>
            <a:endParaRPr kumimoji="1" lang="ja-JP" altLang="en-US"/>
          </a:p>
        </p:txBody>
      </p:sp>
    </p:spTree>
    <p:extLst>
      <p:ext uri="{BB962C8B-B14F-4D97-AF65-F5344CB8AC3E}">
        <p14:creationId xmlns:p14="http://schemas.microsoft.com/office/powerpoint/2010/main" val="37031738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F5581346-EEBF-4FF2-AF25-0E3C525C64B9}"/>
              </a:ext>
            </a:extLst>
          </p:cNvPr>
          <p:cNvSpPr/>
          <p:nvPr userDrawn="1"/>
        </p:nvSpPr>
        <p:spPr bwMode="blackWhite">
          <a:xfrm>
            <a:off x="0" y="6342187"/>
            <a:ext cx="9144000" cy="523905"/>
          </a:xfrm>
          <a:prstGeom prst="rect">
            <a:avLst/>
          </a:prstGeom>
          <a:solidFill>
            <a:srgbClr val="089C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latin typeface="Cica" panose="020B0409020203020207" pitchFamily="49" charset="-128"/>
              <a:ea typeface="游ゴシック" panose="020B0400000000000000" pitchFamily="50" charset="-128"/>
            </a:endParaRPr>
          </a:p>
        </p:txBody>
      </p:sp>
      <p:sp>
        <p:nvSpPr>
          <p:cNvPr id="9" name="Text Box 66">
            <a:extLst>
              <a:ext uri="{FF2B5EF4-FFF2-40B4-BE49-F238E27FC236}">
                <a16:creationId xmlns:a16="http://schemas.microsoft.com/office/drawing/2014/main" id="{3A679732-77DC-49E5-B80B-8FEC8DA66673}"/>
              </a:ext>
            </a:extLst>
          </p:cNvPr>
          <p:cNvSpPr txBox="1">
            <a:spLocks noChangeArrowheads="1"/>
          </p:cNvSpPr>
          <p:nvPr userDrawn="1"/>
        </p:nvSpPr>
        <p:spPr bwMode="auto">
          <a:xfrm>
            <a:off x="616748" y="6373310"/>
            <a:ext cx="8527252" cy="461657"/>
          </a:xfrm>
          <a:prstGeom prst="rect">
            <a:avLst/>
          </a:prstGeom>
          <a:noFill/>
          <a:ln w="9525">
            <a:noFill/>
            <a:miter lim="800000"/>
            <a:headEnd/>
            <a:tailEnd/>
          </a:ln>
          <a:effectLst/>
        </p:spPr>
        <p:txBody>
          <a:bodyPr wrap="square" lIns="91434" tIns="45716" rIns="91434" bIns="45716" anchor="b">
            <a:spAutoFit/>
          </a:bodyPr>
          <a:lstStyle/>
          <a:p>
            <a:pPr algn="l">
              <a:lnSpc>
                <a:spcPct val="100000"/>
              </a:lnSpc>
              <a:spcBef>
                <a:spcPct val="0"/>
              </a:spcBef>
              <a:buSzTx/>
              <a:buFontTx/>
              <a:buNone/>
            </a:pPr>
            <a:r>
              <a:rPr kumimoji="0" lang="en-US" altLang="ja-JP" sz="1200" b="1" dirty="0">
                <a:solidFill>
                  <a:schemeClr val="bg1"/>
                </a:solidFill>
                <a:effectLst/>
                <a:latin typeface="游ゴシック" panose="020B0400000000000000" pitchFamily="50" charset="-128"/>
                <a:ea typeface="游ゴシック" panose="020B0400000000000000" pitchFamily="50" charset="-128"/>
                <a:cs typeface="Times New Roman" pitchFamily="18" charset="0"/>
              </a:rPr>
              <a:t>Department of Computer Science, Graduate School of Information Science and Technology, Osaka University.</a:t>
            </a:r>
          </a:p>
          <a:p>
            <a:pPr marL="0" marR="0" indent="0" algn="l" defTabSz="914400" rtl="0" eaLnBrk="1" fontAlgn="auto" latinLnBrk="0" hangingPunct="1">
              <a:lnSpc>
                <a:spcPct val="100000"/>
              </a:lnSpc>
              <a:spcBef>
                <a:spcPct val="0"/>
              </a:spcBef>
              <a:spcAft>
                <a:spcPts val="0"/>
              </a:spcAft>
              <a:buClrTx/>
              <a:buSzTx/>
              <a:buFontTx/>
              <a:buNone/>
              <a:tabLst/>
              <a:defRPr/>
            </a:pPr>
            <a:r>
              <a:rPr kumimoji="0" lang="en-US" altLang="ja-JP" sz="1200" b="1" dirty="0" err="1">
                <a:solidFill>
                  <a:schemeClr val="bg1"/>
                </a:solidFill>
                <a:effectLst/>
                <a:latin typeface="游ゴシック" panose="020B0400000000000000" pitchFamily="50" charset="-128"/>
                <a:ea typeface="游ゴシック" panose="020B0400000000000000" pitchFamily="50" charset="-128"/>
                <a:cs typeface="Times New Roman" pitchFamily="18" charset="0"/>
              </a:rPr>
              <a:t>Kusumoto</a:t>
            </a:r>
            <a:r>
              <a:rPr kumimoji="0" lang="en-US" altLang="ja-JP" sz="1200" b="1" dirty="0">
                <a:solidFill>
                  <a:schemeClr val="bg1"/>
                </a:solidFill>
                <a:effectLst/>
                <a:latin typeface="游ゴシック" panose="020B0400000000000000" pitchFamily="50" charset="-128"/>
                <a:ea typeface="游ゴシック" panose="020B0400000000000000" pitchFamily="50" charset="-128"/>
                <a:cs typeface="Times New Roman" pitchFamily="18" charset="0"/>
              </a:rPr>
              <a:t> Lab. </a:t>
            </a:r>
            <a:r>
              <a:rPr kumimoji="0" lang="en-US" altLang="ja-JP" sz="1200" b="1">
                <a:solidFill>
                  <a:schemeClr val="bg1"/>
                </a:solidFill>
                <a:effectLst/>
                <a:latin typeface="游ゴシック" panose="020B0400000000000000" pitchFamily="50" charset="-128"/>
                <a:ea typeface="游ゴシック" panose="020B0400000000000000" pitchFamily="50" charset="-128"/>
                <a:cs typeface="Times New Roman" pitchFamily="18" charset="0"/>
              </a:rPr>
              <a:t>- </a:t>
            </a:r>
            <a:r>
              <a:rPr kumimoji="0" lang="en-US" altLang="ja-JP" sz="1200" b="1" baseline="0">
                <a:solidFill>
                  <a:schemeClr val="bg1"/>
                </a:solidFill>
                <a:effectLst/>
                <a:latin typeface="游ゴシック" panose="020B0400000000000000" pitchFamily="50" charset="-128"/>
                <a:ea typeface="游ゴシック" panose="020B0400000000000000" pitchFamily="50" charset="-128"/>
                <a:cs typeface="Times New Roman" pitchFamily="18" charset="0"/>
              </a:rPr>
              <a:t>https://</a:t>
            </a:r>
            <a:r>
              <a:rPr kumimoji="0" lang="en-US" altLang="ja-JP" sz="1200" b="1" baseline="0" dirty="0">
                <a:solidFill>
                  <a:schemeClr val="bg1"/>
                </a:solidFill>
                <a:effectLst/>
                <a:latin typeface="游ゴシック" panose="020B0400000000000000" pitchFamily="50" charset="-128"/>
                <a:ea typeface="游ゴシック" panose="020B0400000000000000" pitchFamily="50" charset="-128"/>
                <a:cs typeface="Times New Roman" pitchFamily="18" charset="0"/>
              </a:rPr>
              <a:t>sdl.ist.osaka-u.ac.jp/ </a:t>
            </a:r>
            <a:r>
              <a:rPr kumimoji="0" lang="en-US" altLang="ja-JP" sz="1200" b="1" dirty="0">
                <a:solidFill>
                  <a:schemeClr val="bg1"/>
                </a:solidFill>
                <a:effectLst/>
                <a:latin typeface="游ゴシック" panose="020B0400000000000000" pitchFamily="50" charset="-128"/>
                <a:ea typeface="游ゴシック" panose="020B0400000000000000" pitchFamily="50" charset="-128"/>
                <a:cs typeface="Times New Roman" pitchFamily="18" charset="0"/>
              </a:rPr>
              <a:t> </a:t>
            </a:r>
          </a:p>
        </p:txBody>
      </p:sp>
      <p:pic>
        <p:nvPicPr>
          <p:cNvPr id="13" name="図 12">
            <a:extLst>
              <a:ext uri="{FF2B5EF4-FFF2-40B4-BE49-F238E27FC236}">
                <a16:creationId xmlns:a16="http://schemas.microsoft.com/office/drawing/2014/main" id="{2FD437EB-9983-4D2F-B62C-EC9ADFCE0A32}"/>
              </a:ext>
            </a:extLst>
          </p:cNvPr>
          <p:cNvPicPr>
            <a:picLocks noChangeAspect="1"/>
          </p:cNvPicPr>
          <p:nvPr userDrawn="1"/>
        </p:nvPicPr>
        <p:blipFill>
          <a:blip r:embed="rId2" cstate="print">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159548" y="6382293"/>
            <a:ext cx="451624" cy="443690"/>
          </a:xfrm>
          <a:prstGeom prst="rect">
            <a:avLst/>
          </a:prstGeom>
        </p:spPr>
      </p:pic>
      <p:sp>
        <p:nvSpPr>
          <p:cNvPr id="4" name="日付プレースホルダー 3"/>
          <p:cNvSpPr>
            <a:spLocks noGrp="1"/>
          </p:cNvSpPr>
          <p:nvPr>
            <p:ph type="dt" sz="half" idx="10"/>
          </p:nvPr>
        </p:nvSpPr>
        <p:spPr/>
        <p:txBody>
          <a:bodyPr/>
          <a:lstStyle/>
          <a:p>
            <a:fld id="{6EF8C076-2BBF-4B38-83E1-4ECAE93235BF}" type="datetime1">
              <a:rPr kumimoji="1" lang="ja-JP" altLang="en-US" smtClean="0"/>
              <a:t>2021/11/23</a:t>
            </a:fld>
            <a:endParaRPr kumimoji="1" lang="ja-JP" altLang="en-US"/>
          </a:p>
        </p:txBody>
      </p:sp>
      <p:sp>
        <p:nvSpPr>
          <p:cNvPr id="5" name="フッター プレースホルダー 4"/>
          <p:cNvSpPr>
            <a:spLocks noGrp="1"/>
          </p:cNvSpPr>
          <p:nvPr>
            <p:ph type="ftr" sz="quarter" idx="11"/>
          </p:nvPr>
        </p:nvSpPr>
        <p:spPr>
          <a:xfrm>
            <a:off x="3028950" y="6356351"/>
            <a:ext cx="3086100" cy="365125"/>
          </a:xfrm>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dirty="0"/>
          </a:p>
        </p:txBody>
      </p:sp>
      <p:sp>
        <p:nvSpPr>
          <p:cNvPr id="10" name="正方形/長方形 9"/>
          <p:cNvSpPr/>
          <p:nvPr userDrawn="1"/>
        </p:nvSpPr>
        <p:spPr>
          <a:xfrm>
            <a:off x="0" y="1765188"/>
            <a:ext cx="9144000" cy="227805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800" dirty="0">
              <a:latin typeface="游ゴシック" panose="020B0400000000000000" pitchFamily="50" charset="-128"/>
            </a:endParaRPr>
          </a:p>
        </p:txBody>
      </p:sp>
      <p:sp>
        <p:nvSpPr>
          <p:cNvPr id="11" name="Title 1"/>
          <p:cNvSpPr>
            <a:spLocks noGrp="1"/>
          </p:cNvSpPr>
          <p:nvPr>
            <p:ph type="ctrTitle"/>
          </p:nvPr>
        </p:nvSpPr>
        <p:spPr>
          <a:xfrm>
            <a:off x="685800" y="2133039"/>
            <a:ext cx="7772400" cy="1542347"/>
          </a:xfrm>
        </p:spPr>
        <p:txBody>
          <a:bodyPr anchor="ctr"/>
          <a:lstStyle>
            <a:lvl1pPr algn="ctr">
              <a:defRPr sz="6000">
                <a:solidFill>
                  <a:schemeClr val="bg1"/>
                </a:solidFill>
                <a:latin typeface="游ゴシック" panose="020B0400000000000000" pitchFamily="50" charset="-128"/>
                <a:ea typeface="游ゴシック" panose="020B0400000000000000" pitchFamily="50" charset="-128"/>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692946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79729C8-6443-4713-958D-FB0AA1851F46}" type="datetime1">
              <a:rPr kumimoji="1" lang="ja-JP" altLang="en-US" smtClean="0"/>
              <a:t>2021/11/23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1786479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4765AF4-C7A1-429A-A652-B34B2E76344F}" type="datetime1">
              <a:rPr kumimoji="1" lang="ja-JP" altLang="en-US" smtClean="0"/>
              <a:t>2021/11/23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2788967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正方形/長方形 6"/>
          <p:cNvSpPr/>
          <p:nvPr userDrawn="1"/>
        </p:nvSpPr>
        <p:spPr>
          <a:xfrm>
            <a:off x="0" y="1"/>
            <a:ext cx="9144000" cy="72043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800" dirty="0">
              <a:latin typeface="游ゴシック" panose="020B0400000000000000" pitchFamily="50" charset="-128"/>
            </a:endParaRPr>
          </a:p>
        </p:txBody>
      </p:sp>
      <p:sp>
        <p:nvSpPr>
          <p:cNvPr id="2" name="タイトル 1"/>
          <p:cNvSpPr>
            <a:spLocks noGrp="1"/>
          </p:cNvSpPr>
          <p:nvPr>
            <p:ph type="title"/>
          </p:nvPr>
        </p:nvSpPr>
        <p:spPr>
          <a:xfrm>
            <a:off x="628650" y="83127"/>
            <a:ext cx="7886700" cy="637309"/>
          </a:xfrm>
        </p:spPr>
        <p:txBody>
          <a:bodyPr>
            <a:normAutofit/>
          </a:bodyPr>
          <a:lstStyle>
            <a:lvl1pPr>
              <a:defRPr sz="4400" b="1">
                <a:solidFill>
                  <a:schemeClr val="bg1"/>
                </a:solidFill>
                <a:latin typeface="+mn-ea"/>
                <a:ea typeface="+mn-ea"/>
              </a:defRPr>
            </a:lvl1pPr>
          </a:lstStyle>
          <a:p>
            <a:r>
              <a:rPr kumimoji="1" lang="ja-JP" altLang="en-US" dirty="0"/>
              <a:t>マスター タイトルの書式設定</a:t>
            </a:r>
          </a:p>
        </p:txBody>
      </p:sp>
      <p:sp>
        <p:nvSpPr>
          <p:cNvPr id="3" name="コンテンツ プレースホルダー 2"/>
          <p:cNvSpPr>
            <a:spLocks noGrp="1"/>
          </p:cNvSpPr>
          <p:nvPr>
            <p:ph idx="1"/>
          </p:nvPr>
        </p:nvSpPr>
        <p:spPr>
          <a:xfrm>
            <a:off x="628650" y="905164"/>
            <a:ext cx="7886700" cy="5271799"/>
          </a:xfrm>
        </p:spPr>
        <p:txBody>
          <a:bodyPr>
            <a:noAutofit/>
          </a:bodyPr>
          <a:lstStyle>
            <a:lvl1pPr>
              <a:buClr>
                <a:schemeClr val="accent4">
                  <a:lumMod val="50000"/>
                </a:schemeClr>
              </a:buClr>
              <a:defRPr sz="2800" b="1">
                <a:solidFill>
                  <a:schemeClr val="tx1">
                    <a:lumMod val="75000"/>
                    <a:lumOff val="25000"/>
                  </a:schemeClr>
                </a:solidFill>
              </a:defRPr>
            </a:lvl1pPr>
            <a:lvl2pPr marL="432000" indent="-171450">
              <a:buClr>
                <a:schemeClr val="accent4">
                  <a:lumMod val="75000"/>
                </a:schemeClr>
              </a:buClr>
              <a:buFont typeface="游ゴシック" panose="020B0400000000000000" pitchFamily="50" charset="-128"/>
              <a:buChar char="-"/>
              <a:defRPr sz="2400" b="1">
                <a:solidFill>
                  <a:schemeClr val="tx1">
                    <a:lumMod val="75000"/>
                    <a:lumOff val="25000"/>
                  </a:schemeClr>
                </a:solidFill>
              </a:defRPr>
            </a:lvl2pPr>
            <a:lvl3pPr marL="864000" indent="-342900">
              <a:buClr>
                <a:schemeClr val="accent4">
                  <a:lumMod val="75000"/>
                </a:schemeClr>
              </a:buClr>
              <a:buFont typeface="游ゴシック" panose="020B0400000000000000" pitchFamily="50" charset="-128"/>
              <a:buChar char="▪"/>
              <a:defRPr sz="2000" b="1">
                <a:solidFill>
                  <a:schemeClr val="tx1">
                    <a:lumMod val="75000"/>
                    <a:lumOff val="25000"/>
                  </a:schemeClr>
                </a:solidFill>
              </a:defRPr>
            </a:lvl3pPr>
            <a:lvl4pPr marL="1028700" indent="0">
              <a:buClr>
                <a:schemeClr val="accent4">
                  <a:lumMod val="40000"/>
                  <a:lumOff val="60000"/>
                </a:schemeClr>
              </a:buClr>
              <a:buNone/>
              <a:defRPr sz="500">
                <a:solidFill>
                  <a:schemeClr val="tx1">
                    <a:lumMod val="75000"/>
                    <a:lumOff val="25000"/>
                  </a:schemeClr>
                </a:solidFill>
              </a:defRPr>
            </a:lvl4pPr>
            <a:lvl5pPr marL="1371600" indent="0">
              <a:buClr>
                <a:schemeClr val="accent4">
                  <a:lumMod val="20000"/>
                  <a:lumOff val="80000"/>
                </a:schemeClr>
              </a:buClr>
              <a:buNone/>
              <a:defRPr sz="500">
                <a:solidFill>
                  <a:schemeClr val="tx1">
                    <a:lumMod val="75000"/>
                    <a:lumOff val="25000"/>
                  </a:schemeClr>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209CC299-5D92-41D8-9419-B5FAF20B7E17}" type="datetime1">
              <a:rPr kumimoji="1" lang="ja-JP" altLang="en-US" smtClean="0"/>
              <a:t>2021/11/23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dirty="0"/>
          </a:p>
        </p:txBody>
      </p:sp>
    </p:spTree>
    <p:extLst>
      <p:ext uri="{BB962C8B-B14F-4D97-AF65-F5344CB8AC3E}">
        <p14:creationId xmlns:p14="http://schemas.microsoft.com/office/powerpoint/2010/main" val="515585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4BAC7283-620A-4653-9F1E-039F3D362187}" type="datetime1">
              <a:rPr kumimoji="1" lang="ja-JP" altLang="en-US" smtClean="0"/>
              <a:t>2021/11/23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3096753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4A4EE016-2822-4458-8F57-5398A5932203}" type="datetime1">
              <a:rPr kumimoji="1" lang="ja-JP" altLang="en-US" smtClean="0"/>
              <a:t>2021/11/23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1967394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207670B6-8429-442F-B6A6-B12A4387D506}" type="datetime1">
              <a:rPr kumimoji="1" lang="ja-JP" altLang="en-US" smtClean="0"/>
              <a:t>2021/11/23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1520851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F95E6910-53D1-4B71-85DF-BB7B54297707}" type="datetime1">
              <a:rPr kumimoji="1" lang="ja-JP" altLang="en-US" smtClean="0"/>
              <a:t>2021/11/23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1298285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AE48976-5A13-4B17-B57A-22956F6F3A86}" type="datetime1">
              <a:rPr kumimoji="1" lang="ja-JP" altLang="en-US" smtClean="0"/>
              <a:t>2021/11/23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750871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02C1540-8895-4E63-AC78-3D7ADA2A0F06}" type="datetime1">
              <a:rPr kumimoji="1" lang="ja-JP" altLang="en-US" smtClean="0"/>
              <a:t>2021/11/23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2519365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D6464D58-E288-4AF7-9E7F-3530E4C812DB}" type="datetime1">
              <a:rPr kumimoji="1" lang="ja-JP" altLang="en-US" smtClean="0"/>
              <a:t>2021/11/23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4077103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lumMod val="75000"/>
                    <a:lumOff val="25000"/>
                  </a:schemeClr>
                </a:solidFill>
              </a:defRPr>
            </a:lvl1pPr>
          </a:lstStyle>
          <a:p>
            <a:fld id="{3B819935-A763-4BCA-8969-272AE3AC709B}" type="datetime1">
              <a:rPr lang="ja-JP" altLang="en-US" smtClean="0"/>
              <a:pPr/>
              <a:t>2021/11/23</a:t>
            </a:fld>
            <a:endParaRPr lang="ja-JP" alt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lumMod val="75000"/>
                    <a:lumOff val="25000"/>
                  </a:schemeClr>
                </a:solidFill>
              </a:defRPr>
            </a:lvl1pPr>
          </a:lstStyle>
          <a:p>
            <a:endParaRPr lang="ja-JP" altLang="en-US"/>
          </a:p>
        </p:txBody>
      </p:sp>
      <p:sp>
        <p:nvSpPr>
          <p:cNvPr id="6" name="スライド番号プレースホルダー 5"/>
          <p:cNvSpPr>
            <a:spLocks noGrp="1"/>
          </p:cNvSpPr>
          <p:nvPr>
            <p:ph type="sldNum" sz="quarter" idx="4"/>
          </p:nvPr>
        </p:nvSpPr>
        <p:spPr>
          <a:xfrm>
            <a:off x="7086600" y="6490278"/>
            <a:ext cx="2057400" cy="365125"/>
          </a:xfrm>
          <a:prstGeom prst="rect">
            <a:avLst/>
          </a:prstGeom>
        </p:spPr>
        <p:txBody>
          <a:bodyPr vert="horz" lIns="91440" tIns="45720" rIns="91440" bIns="45720" rtlCol="0" anchor="ctr"/>
          <a:lstStyle>
            <a:lvl1pPr algn="r">
              <a:defRPr sz="1200">
                <a:solidFill>
                  <a:schemeClr val="tx1">
                    <a:lumMod val="75000"/>
                    <a:lumOff val="25000"/>
                  </a:schemeClr>
                </a:solidFill>
              </a:defRPr>
            </a:lvl1pPr>
          </a:lstStyle>
          <a:p>
            <a:fld id="{310E90F2-0F65-4717-A352-08170F7BDCAA}" type="slidenum">
              <a:rPr lang="ja-JP" altLang="en-US" smtClean="0"/>
              <a:pPr/>
              <a:t>‹#›</a:t>
            </a:fld>
            <a:endParaRPr lang="ja-JP" altLang="en-US" dirty="0"/>
          </a:p>
        </p:txBody>
      </p:sp>
    </p:spTree>
    <p:extLst>
      <p:ext uri="{BB962C8B-B14F-4D97-AF65-F5344CB8AC3E}">
        <p14:creationId xmlns:p14="http://schemas.microsoft.com/office/powerpoint/2010/main" val="283296454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ftr="0" dt="0"/>
  <p:txStyles>
    <p:titleStyle>
      <a:lvl1pPr algn="l" defTabSz="685800" rtl="0" eaLnBrk="1" latinLnBrk="0" hangingPunct="1">
        <a:lnSpc>
          <a:spcPct val="90000"/>
        </a:lnSpc>
        <a:spcBef>
          <a:spcPct val="0"/>
        </a:spcBef>
        <a:buNone/>
        <a:defRPr kumimoji="1" sz="3300" kern="1200">
          <a:solidFill>
            <a:schemeClr val="tx1">
              <a:lumMod val="75000"/>
              <a:lumOff val="25000"/>
            </a:schemeClr>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77DB93-8CC2-4374-8072-03F06ADA13E6}"/>
              </a:ext>
            </a:extLst>
          </p:cNvPr>
          <p:cNvSpPr>
            <a:spLocks noGrp="1"/>
          </p:cNvSpPr>
          <p:nvPr>
            <p:ph type="title"/>
          </p:nvPr>
        </p:nvSpPr>
        <p:spPr/>
        <p:txBody>
          <a:bodyPr>
            <a:normAutofit fontScale="90000"/>
          </a:bodyPr>
          <a:lstStyle/>
          <a:p>
            <a:r>
              <a:rPr kumimoji="1" lang="ja-JP" altLang="en-US" dirty="0"/>
              <a:t>実験結果</a:t>
            </a:r>
            <a:r>
              <a:rPr kumimoji="1" lang="en-US" altLang="ja-JP" dirty="0"/>
              <a:t>(Cities: Skylines)</a:t>
            </a:r>
            <a:endParaRPr kumimoji="1" lang="ja-JP" altLang="en-US" dirty="0"/>
          </a:p>
        </p:txBody>
      </p:sp>
      <p:graphicFrame>
        <p:nvGraphicFramePr>
          <p:cNvPr id="11" name="コンテンツ プレースホルダー 4">
            <a:extLst>
              <a:ext uri="{FF2B5EF4-FFF2-40B4-BE49-F238E27FC236}">
                <a16:creationId xmlns:a16="http://schemas.microsoft.com/office/drawing/2014/main" id="{B6C615EF-9CEE-472B-85AD-FC76E8D92178}"/>
              </a:ext>
            </a:extLst>
          </p:cNvPr>
          <p:cNvGraphicFramePr>
            <a:graphicFrameLocks/>
          </p:cNvGraphicFramePr>
          <p:nvPr>
            <p:extLst>
              <p:ext uri="{D42A27DB-BD31-4B8C-83A1-F6EECF244321}">
                <p14:modId xmlns:p14="http://schemas.microsoft.com/office/powerpoint/2010/main" val="4140177940"/>
              </p:ext>
            </p:extLst>
          </p:nvPr>
        </p:nvGraphicFramePr>
        <p:xfrm>
          <a:off x="125639" y="2447350"/>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algn="ctr"/>
                      <a:r>
                        <a:rPr kumimoji="1" lang="ja-JP" altLang="en-US" sz="1800" b="1" dirty="0">
                          <a:solidFill>
                            <a:schemeClr val="tx1">
                              <a:lumMod val="75000"/>
                              <a:lumOff val="25000"/>
                            </a:schemeClr>
                          </a:solidFill>
                        </a:rPr>
                        <a:t>既存手法</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review-review</a:t>
                      </a:r>
                      <a:endParaRPr kumimoji="1" lang="ja-JP" altLang="en-US" sz="2000" b="0" dirty="0">
                        <a:solidFill>
                          <a:schemeClr val="tx1">
                            <a:lumMod val="75000"/>
                            <a:lumOff val="25000"/>
                          </a:schemeClr>
                        </a:solidFill>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正解率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accuracy</a:t>
                      </a:r>
                      <a:endParaRPr kumimoji="1" lang="ja-JP" altLang="en-US" sz="1400" b="0" dirty="0">
                        <a:solidFill>
                          <a:schemeClr val="tx1">
                            <a:lumMod val="75000"/>
                            <a:lumOff val="25000"/>
                          </a:schemeClr>
                        </a:solidFill>
                      </a:endParaRP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24</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0.86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0.86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0.86</a:t>
                      </a:r>
                      <a:endParaRPr kumimoji="1" lang="ja-JP" altLang="en-US" sz="1800" b="1" dirty="0">
                        <a:solidFill>
                          <a:schemeClr val="tx1">
                            <a:lumMod val="75000"/>
                            <a:lumOff val="25000"/>
                          </a:schemeClr>
                        </a:solidFill>
                      </a:endParaRPr>
                    </a:p>
                  </a:txBody>
                  <a:tcPr anchor="ctr"/>
                </a:tc>
                <a:tc rowSpan="3">
                  <a:txBody>
                    <a:bodyPr/>
                    <a:lstStyle/>
                    <a:p>
                      <a:pPr algn="ctr"/>
                      <a:r>
                        <a:rPr kumimoji="1" lang="en-US" altLang="ja-JP" sz="1800" b="1" dirty="0">
                          <a:solidFill>
                            <a:schemeClr val="tx1">
                              <a:lumMod val="75000"/>
                              <a:lumOff val="25000"/>
                            </a:schemeClr>
                          </a:solidFill>
                        </a:rPr>
                        <a:t>0.92</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6</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13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0.33</a:t>
                      </a:r>
                      <a:endParaRPr kumimoji="1" lang="ja-JP" altLang="en-US" sz="1800" b="1" dirty="0">
                        <a:solidFill>
                          <a:schemeClr val="tx1">
                            <a:lumMod val="75000"/>
                            <a:lumOff val="25000"/>
                          </a:schemeClr>
                        </a:solidFill>
                      </a:endParaRPr>
                    </a:p>
                  </a:txBody>
                  <a:tcPr anchor="ctr"/>
                </a:tc>
                <a:tc v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294</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0.95</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0.96</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0.96</a:t>
                      </a:r>
                      <a:endParaRPr kumimoji="1" lang="ja-JP" altLang="en-US" sz="1800" b="1" dirty="0">
                        <a:solidFill>
                          <a:schemeClr val="tx1">
                            <a:lumMod val="75000"/>
                            <a:lumOff val="25000"/>
                          </a:schemeClr>
                        </a:solidFill>
                      </a:endParaRPr>
                    </a:p>
                  </a:txBody>
                  <a:tcPr anchor="ctr">
                    <a:noFill/>
                  </a:tcPr>
                </a:tc>
                <a:tc vMerge="1">
                  <a:txBody>
                    <a:bodyPr/>
                    <a:lstStyle/>
                    <a:p>
                      <a:pPr algn="ct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cxnSp>
        <p:nvCxnSpPr>
          <p:cNvPr id="15" name="直線コネクタ 14">
            <a:extLst>
              <a:ext uri="{FF2B5EF4-FFF2-40B4-BE49-F238E27FC236}">
                <a16:creationId xmlns:a16="http://schemas.microsoft.com/office/drawing/2014/main" id="{0B22DF8F-9DC9-4E57-B6B4-5C0B3E3CB7C5}"/>
              </a:ext>
            </a:extLst>
          </p:cNvPr>
          <p:cNvCxnSpPr>
            <a:cxnSpLocks/>
          </p:cNvCxnSpPr>
          <p:nvPr/>
        </p:nvCxnSpPr>
        <p:spPr>
          <a:xfrm>
            <a:off x="5086563" y="2447350"/>
            <a:ext cx="0" cy="18288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表 4">
            <a:extLst>
              <a:ext uri="{FF2B5EF4-FFF2-40B4-BE49-F238E27FC236}">
                <a16:creationId xmlns:a16="http://schemas.microsoft.com/office/drawing/2014/main" id="{8AC64D62-57EC-4B8C-864D-8DA29F26C0B2}"/>
              </a:ext>
            </a:extLst>
          </p:cNvPr>
          <p:cNvGraphicFramePr>
            <a:graphicFrameLocks noGrp="1"/>
          </p:cNvGraphicFramePr>
          <p:nvPr>
            <p:extLst>
              <p:ext uri="{D42A27DB-BD31-4B8C-83A1-F6EECF244321}">
                <p14:modId xmlns:p14="http://schemas.microsoft.com/office/powerpoint/2010/main" val="63177865"/>
              </p:ext>
            </p:extLst>
          </p:nvPr>
        </p:nvGraphicFramePr>
        <p:xfrm>
          <a:off x="125638" y="970300"/>
          <a:ext cx="4960924" cy="1112520"/>
        </p:xfrm>
        <a:graphic>
          <a:graphicData uri="http://schemas.openxmlformats.org/drawingml/2006/table">
            <a:tbl>
              <a:tblPr firstRow="1" bandRow="1">
                <a:tableStyleId>{5940675A-B579-460E-94D1-54222C63F5DA}</a:tableStyleId>
              </a:tblPr>
              <a:tblGrid>
                <a:gridCol w="1630591">
                  <a:extLst>
                    <a:ext uri="{9D8B030D-6E8A-4147-A177-3AD203B41FA5}">
                      <a16:colId xmlns:a16="http://schemas.microsoft.com/office/drawing/2014/main" val="1177785589"/>
                    </a:ext>
                  </a:extLst>
                </a:gridCol>
                <a:gridCol w="1110111">
                  <a:extLst>
                    <a:ext uri="{9D8B030D-6E8A-4147-A177-3AD203B41FA5}">
                      <a16:colId xmlns:a16="http://schemas.microsoft.com/office/drawing/2014/main" val="3458905210"/>
                    </a:ext>
                  </a:extLst>
                </a:gridCol>
                <a:gridCol w="1110111">
                  <a:extLst>
                    <a:ext uri="{9D8B030D-6E8A-4147-A177-3AD203B41FA5}">
                      <a16:colId xmlns:a16="http://schemas.microsoft.com/office/drawing/2014/main" val="683119308"/>
                    </a:ext>
                  </a:extLst>
                </a:gridCol>
                <a:gridCol w="1110111">
                  <a:extLst>
                    <a:ext uri="{9D8B030D-6E8A-4147-A177-3AD203B41FA5}">
                      <a16:colId xmlns:a16="http://schemas.microsoft.com/office/drawing/2014/main" val="3813063030"/>
                    </a:ext>
                  </a:extLst>
                </a:gridCol>
              </a:tblGrid>
              <a:tr h="370840">
                <a:tc>
                  <a:txBody>
                    <a:bodyPr/>
                    <a:lstStyle/>
                    <a:p>
                      <a:pPr algn="ctr"/>
                      <a:endParaRPr kumimoji="1" lang="ja-JP" altLang="en-US" sz="1800" b="1" dirty="0">
                        <a:solidFill>
                          <a:schemeClr val="tx1">
                            <a:lumMod val="75000"/>
                            <a:lumOff val="25000"/>
                          </a:schemeClr>
                        </a:solidFill>
                      </a:endParaRPr>
                    </a:p>
                  </a:txBody>
                  <a:tcPr/>
                </a:tc>
                <a:tc>
                  <a:txBody>
                    <a:bodyPr/>
                    <a:lstStyle/>
                    <a:p>
                      <a:pPr algn="ctr"/>
                      <a:r>
                        <a:rPr kumimoji="1" lang="ja-JP" altLang="en-US" sz="1800" b="1" dirty="0">
                          <a:solidFill>
                            <a:schemeClr val="tx1">
                              <a:lumMod val="75000"/>
                              <a:lumOff val="25000"/>
                            </a:schemeClr>
                          </a:solidFill>
                        </a:rPr>
                        <a:t>バグ報告</a:t>
                      </a:r>
                    </a:p>
                  </a:txBody>
                  <a:tcPr anchor="ctr"/>
                </a:tc>
                <a:tc>
                  <a:txBody>
                    <a:bodyPr/>
                    <a:lstStyle/>
                    <a:p>
                      <a:pPr algn="ctr"/>
                      <a:r>
                        <a:rPr kumimoji="1" lang="ja-JP" altLang="en-US" sz="1800" b="1" dirty="0">
                          <a:solidFill>
                            <a:schemeClr val="tx1">
                              <a:lumMod val="75000"/>
                              <a:lumOff val="25000"/>
                            </a:schemeClr>
                          </a:solidFill>
                        </a:rPr>
                        <a:t>機能要求</a:t>
                      </a:r>
                    </a:p>
                  </a:txBody>
                  <a:tcPr anchor="ctr"/>
                </a:tc>
                <a:tc>
                  <a:txBody>
                    <a:bodyPr/>
                    <a:lstStyle/>
                    <a:p>
                      <a:pPr algn="ctr"/>
                      <a:r>
                        <a:rPr kumimoji="1" lang="ja-JP" altLang="en-US" sz="1800" b="1" dirty="0">
                          <a:solidFill>
                            <a:schemeClr val="tx1">
                              <a:lumMod val="75000"/>
                              <a:lumOff val="25000"/>
                            </a:schemeClr>
                          </a:solidFill>
                        </a:rPr>
                        <a:t>その他</a:t>
                      </a:r>
                    </a:p>
                  </a:txBody>
                  <a:tcPr anchor="ctr"/>
                </a:tc>
                <a:extLst>
                  <a:ext uri="{0D108BD9-81ED-4DB2-BD59-A6C34878D82A}">
                    <a16:rowId xmlns:a16="http://schemas.microsoft.com/office/drawing/2014/main" val="13191471"/>
                  </a:ext>
                </a:extLst>
              </a:tr>
              <a:tr h="370840">
                <a:tc>
                  <a:txBody>
                    <a:bodyPr/>
                    <a:lstStyle/>
                    <a:p>
                      <a:pPr algn="ctr"/>
                      <a:r>
                        <a:rPr kumimoji="1" lang="ja-JP" altLang="en-US" sz="1800" b="1" dirty="0">
                          <a:solidFill>
                            <a:schemeClr val="tx1">
                              <a:lumMod val="75000"/>
                              <a:lumOff val="25000"/>
                            </a:schemeClr>
                          </a:solidFill>
                        </a:rPr>
                        <a:t>教師データ</a:t>
                      </a:r>
                    </a:p>
                  </a:txBody>
                  <a:tcPr/>
                </a:tc>
                <a:tc>
                  <a:txBody>
                    <a:bodyPr/>
                    <a:lstStyle/>
                    <a:p>
                      <a:pPr algn="ctr"/>
                      <a:r>
                        <a:rPr kumimoji="1" lang="en-US" altLang="ja-JP" sz="1800" b="1" dirty="0">
                          <a:solidFill>
                            <a:schemeClr val="tx1">
                              <a:lumMod val="75000"/>
                              <a:lumOff val="25000"/>
                            </a:schemeClr>
                          </a:solidFill>
                        </a:rPr>
                        <a:t>80</a:t>
                      </a:r>
                      <a:endParaRPr kumimoji="1" lang="ja-JP" altLang="en-US" sz="1800" b="1" dirty="0">
                        <a:solidFill>
                          <a:schemeClr val="tx1">
                            <a:lumMod val="75000"/>
                            <a:lumOff val="25000"/>
                          </a:schemeClr>
                        </a:solidFill>
                      </a:endParaRPr>
                    </a:p>
                  </a:txBody>
                  <a:tcPr/>
                </a:tc>
                <a:tc>
                  <a:txBody>
                    <a:bodyPr/>
                    <a:lstStyle/>
                    <a:p>
                      <a:pPr algn="ctr"/>
                      <a:r>
                        <a:rPr kumimoji="1" lang="en-US" altLang="ja-JP" sz="1800" b="1" dirty="0">
                          <a:solidFill>
                            <a:schemeClr val="tx1">
                              <a:lumMod val="75000"/>
                              <a:lumOff val="25000"/>
                            </a:schemeClr>
                          </a:solidFill>
                        </a:rPr>
                        <a:t>47</a:t>
                      </a:r>
                      <a:endParaRPr kumimoji="1" lang="ja-JP" altLang="en-US" sz="1800" b="1" dirty="0">
                        <a:solidFill>
                          <a:schemeClr val="tx1">
                            <a:lumMod val="75000"/>
                            <a:lumOff val="25000"/>
                          </a:schemeClr>
                        </a:solidFill>
                      </a:endParaRPr>
                    </a:p>
                  </a:txBody>
                  <a:tcPr/>
                </a:tc>
                <a:tc>
                  <a:txBody>
                    <a:bodyPr/>
                    <a:lstStyle/>
                    <a:p>
                      <a:pPr algn="ctr"/>
                      <a:r>
                        <a:rPr kumimoji="1" lang="en-US" altLang="ja-JP" sz="1800" b="1" dirty="0">
                          <a:solidFill>
                            <a:schemeClr val="tx1">
                              <a:lumMod val="75000"/>
                              <a:lumOff val="25000"/>
                            </a:schemeClr>
                          </a:solidFill>
                        </a:rPr>
                        <a:t>695</a:t>
                      </a:r>
                      <a:endParaRPr kumimoji="1" lang="ja-JP" altLang="en-US" sz="1800" b="1" dirty="0">
                        <a:solidFill>
                          <a:schemeClr val="tx1">
                            <a:lumMod val="75000"/>
                            <a:lumOff val="25000"/>
                          </a:schemeClr>
                        </a:solidFill>
                      </a:endParaRPr>
                    </a:p>
                  </a:txBody>
                  <a:tcPr/>
                </a:tc>
                <a:extLst>
                  <a:ext uri="{0D108BD9-81ED-4DB2-BD59-A6C34878D82A}">
                    <a16:rowId xmlns:a16="http://schemas.microsoft.com/office/drawing/2014/main" val="2961215049"/>
                  </a:ext>
                </a:extLst>
              </a:tr>
              <a:tr h="370840">
                <a:tc>
                  <a:txBody>
                    <a:bodyPr/>
                    <a:lstStyle/>
                    <a:p>
                      <a:pPr algn="ctr"/>
                      <a:r>
                        <a:rPr kumimoji="1" lang="ja-JP" altLang="en-US" sz="1800" b="1" dirty="0">
                          <a:solidFill>
                            <a:schemeClr val="tx1">
                              <a:lumMod val="75000"/>
                              <a:lumOff val="25000"/>
                            </a:schemeClr>
                          </a:solidFill>
                        </a:rPr>
                        <a:t>テストデータ</a:t>
                      </a:r>
                    </a:p>
                  </a:txBody>
                  <a:tcPr/>
                </a:tc>
                <a:tc>
                  <a:txBody>
                    <a:bodyPr/>
                    <a:lstStyle/>
                    <a:p>
                      <a:pPr algn="ctr"/>
                      <a:r>
                        <a:rPr kumimoji="1" lang="en-US" altLang="ja-JP" sz="1800" b="1" dirty="0">
                          <a:solidFill>
                            <a:schemeClr val="tx1">
                              <a:lumMod val="75000"/>
                              <a:lumOff val="25000"/>
                            </a:schemeClr>
                          </a:solidFill>
                        </a:rPr>
                        <a:t>28</a:t>
                      </a:r>
                      <a:endParaRPr kumimoji="1" lang="ja-JP" altLang="en-US" sz="1800" b="1" dirty="0">
                        <a:solidFill>
                          <a:schemeClr val="tx1">
                            <a:lumMod val="75000"/>
                            <a:lumOff val="25000"/>
                          </a:schemeClr>
                        </a:solidFill>
                      </a:endParaRPr>
                    </a:p>
                  </a:txBody>
                  <a:tcPr/>
                </a:tc>
                <a:tc>
                  <a:txBody>
                    <a:bodyPr/>
                    <a:lstStyle/>
                    <a:p>
                      <a:pPr algn="ctr"/>
                      <a:r>
                        <a:rPr kumimoji="1" lang="en-US" altLang="ja-JP" sz="1800" b="1" dirty="0">
                          <a:solidFill>
                            <a:schemeClr val="tx1">
                              <a:lumMod val="75000"/>
                              <a:lumOff val="25000"/>
                            </a:schemeClr>
                          </a:solidFill>
                        </a:rPr>
                        <a:t>20</a:t>
                      </a:r>
                      <a:endParaRPr kumimoji="1" lang="ja-JP" altLang="en-US" sz="1800" b="1" dirty="0">
                        <a:solidFill>
                          <a:schemeClr val="tx1">
                            <a:lumMod val="75000"/>
                            <a:lumOff val="25000"/>
                          </a:schemeClr>
                        </a:solidFill>
                      </a:endParaRPr>
                    </a:p>
                  </a:txBody>
                  <a:tcPr/>
                </a:tc>
                <a:tc>
                  <a:txBody>
                    <a:bodyPr/>
                    <a:lstStyle/>
                    <a:p>
                      <a:pPr algn="ctr"/>
                      <a:r>
                        <a:rPr kumimoji="1" lang="en-US" altLang="ja-JP" sz="1800" b="1" dirty="0">
                          <a:solidFill>
                            <a:schemeClr val="tx1">
                              <a:lumMod val="75000"/>
                              <a:lumOff val="25000"/>
                            </a:schemeClr>
                          </a:solidFill>
                        </a:rPr>
                        <a:t>305</a:t>
                      </a:r>
                      <a:endParaRPr kumimoji="1" lang="ja-JP" altLang="en-US" sz="1800" b="1" dirty="0">
                        <a:solidFill>
                          <a:schemeClr val="tx1">
                            <a:lumMod val="75000"/>
                            <a:lumOff val="25000"/>
                          </a:schemeClr>
                        </a:solidFill>
                      </a:endParaRPr>
                    </a:p>
                  </a:txBody>
                  <a:tcPr/>
                </a:tc>
                <a:extLst>
                  <a:ext uri="{0D108BD9-81ED-4DB2-BD59-A6C34878D82A}">
                    <a16:rowId xmlns:a16="http://schemas.microsoft.com/office/drawing/2014/main" val="2279886790"/>
                  </a:ext>
                </a:extLst>
              </a:tr>
            </a:tbl>
          </a:graphicData>
        </a:graphic>
      </p:graphicFrame>
      <p:graphicFrame>
        <p:nvGraphicFramePr>
          <p:cNvPr id="20" name="コンテンツ プレースホルダー 4">
            <a:extLst>
              <a:ext uri="{FF2B5EF4-FFF2-40B4-BE49-F238E27FC236}">
                <a16:creationId xmlns:a16="http://schemas.microsoft.com/office/drawing/2014/main" id="{94AA94F2-2491-4730-BA26-88F2D248DE99}"/>
              </a:ext>
            </a:extLst>
          </p:cNvPr>
          <p:cNvGraphicFramePr>
            <a:graphicFrameLocks/>
          </p:cNvGraphicFramePr>
          <p:nvPr>
            <p:extLst>
              <p:ext uri="{D42A27DB-BD31-4B8C-83A1-F6EECF244321}">
                <p14:modId xmlns:p14="http://schemas.microsoft.com/office/powerpoint/2010/main" val="155144224"/>
              </p:ext>
            </p:extLst>
          </p:nvPr>
        </p:nvGraphicFramePr>
        <p:xfrm>
          <a:off x="125639" y="4526014"/>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algn="ctr"/>
                      <a:r>
                        <a:rPr kumimoji="1" lang="ja-JP" altLang="en-US" sz="1800" b="1" dirty="0">
                          <a:solidFill>
                            <a:schemeClr val="tx1">
                              <a:lumMod val="75000"/>
                              <a:lumOff val="25000"/>
                            </a:schemeClr>
                          </a:solidFill>
                        </a:rPr>
                        <a:t>提案手法</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lumMod val="75000"/>
                              <a:lumOff val="25000"/>
                            </a:prstClr>
                          </a:solidFill>
                          <a:effectLst/>
                          <a:uLnTx/>
                          <a:uFillTx/>
                          <a:latin typeface="+mn-lt"/>
                          <a:ea typeface="+mn-ea"/>
                          <a:cs typeface="+mn-cs"/>
                        </a:rPr>
                        <a:t>forum-review</a:t>
                      </a:r>
                      <a:endParaRPr kumimoji="1" lang="ja-JP" altLang="en-US" sz="20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正解率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accuracy</a:t>
                      </a:r>
                      <a:endParaRPr kumimoji="1" lang="ja-JP" altLang="en-US" sz="1400" b="0" dirty="0">
                        <a:solidFill>
                          <a:schemeClr val="tx1">
                            <a:lumMod val="75000"/>
                            <a:lumOff val="25000"/>
                          </a:schemeClr>
                        </a:solidFill>
                      </a:endParaRP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22</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0.79</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0.59</a:t>
                      </a:r>
                      <a:endParaRPr kumimoji="1" lang="ja-JP" altLang="en-US" sz="1800" b="1" dirty="0">
                        <a:solidFill>
                          <a:schemeClr val="tx1">
                            <a:lumMod val="75000"/>
                            <a:lumOff val="25000"/>
                          </a:schemeClr>
                        </a:solidFill>
                      </a:endParaRPr>
                    </a:p>
                  </a:txBody>
                  <a:tcPr anchor="ctr"/>
                </a:tc>
                <a:tc rowSpan="3">
                  <a:txBody>
                    <a:bodyPr/>
                    <a:lstStyle/>
                    <a:p>
                      <a:pPr algn="ctr"/>
                      <a:r>
                        <a:rPr kumimoji="1" lang="en-US" altLang="ja-JP" sz="1800" b="1" dirty="0">
                          <a:solidFill>
                            <a:schemeClr val="tx1">
                              <a:lumMod val="75000"/>
                              <a:lumOff val="25000"/>
                            </a:schemeClr>
                          </a:solidFill>
                        </a:rPr>
                        <a:t>0.82</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13</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0.65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0.43</a:t>
                      </a:r>
                      <a:endParaRPr kumimoji="1" lang="ja-JP" altLang="en-US" sz="1800" b="1" dirty="0">
                        <a:solidFill>
                          <a:schemeClr val="tx1">
                            <a:lumMod val="75000"/>
                            <a:lumOff val="25000"/>
                          </a:schemeClr>
                        </a:solidFill>
                      </a:endParaRPr>
                    </a:p>
                  </a:txBody>
                  <a:tcPr anchor="ctr"/>
                </a:tc>
                <a:tc v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23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256</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0.96</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0.84</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0.90</a:t>
                      </a:r>
                      <a:endParaRPr kumimoji="1" lang="ja-JP" altLang="en-US" sz="1800" b="1" dirty="0">
                        <a:solidFill>
                          <a:schemeClr val="tx1">
                            <a:lumMod val="75000"/>
                            <a:lumOff val="25000"/>
                          </a:schemeClr>
                        </a:solidFill>
                      </a:endParaRPr>
                    </a:p>
                  </a:txBody>
                  <a:tcPr anchor="ctr">
                    <a:noFill/>
                  </a:tcPr>
                </a:tc>
                <a:tc vMerge="1">
                  <a:txBody>
                    <a:bodyPr/>
                    <a:lstStyle/>
                    <a:p>
                      <a:pPr algn="ct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cxnSp>
        <p:nvCxnSpPr>
          <p:cNvPr id="8" name="直線コネクタ 7">
            <a:extLst>
              <a:ext uri="{FF2B5EF4-FFF2-40B4-BE49-F238E27FC236}">
                <a16:creationId xmlns:a16="http://schemas.microsoft.com/office/drawing/2014/main" id="{0B22DF8F-9DC9-4E57-B6B4-5C0B3E3CB7C5}"/>
              </a:ext>
            </a:extLst>
          </p:cNvPr>
          <p:cNvCxnSpPr>
            <a:cxnSpLocks/>
          </p:cNvCxnSpPr>
          <p:nvPr/>
        </p:nvCxnSpPr>
        <p:spPr>
          <a:xfrm>
            <a:off x="5086562" y="4526014"/>
            <a:ext cx="0" cy="18288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407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B5A2879A-7480-4568-9425-279180539C41}"/>
              </a:ext>
            </a:extLst>
          </p:cNvPr>
          <p:cNvSpPr/>
          <p:nvPr/>
        </p:nvSpPr>
        <p:spPr>
          <a:xfrm>
            <a:off x="154518" y="1214854"/>
            <a:ext cx="8858668" cy="3720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lang="en-US" altLang="ja-JP" dirty="0"/>
              <a:t>PR</a:t>
            </a:r>
            <a:r>
              <a:rPr lang="ja-JP" altLang="en-US" dirty="0"/>
              <a:t>曲線</a:t>
            </a:r>
            <a:r>
              <a:rPr lang="en-US" altLang="ja-JP" dirty="0"/>
              <a:t>(Euro truck sim)</a:t>
            </a:r>
            <a:endParaRPr kumimoji="1" lang="ja-JP" altLang="en-US" dirty="0"/>
          </a:p>
        </p:txBody>
      </p:sp>
      <p:sp>
        <p:nvSpPr>
          <p:cNvPr id="4" name="スライド番号プレースホルダー 3"/>
          <p:cNvSpPr>
            <a:spLocks noGrp="1"/>
          </p:cNvSpPr>
          <p:nvPr>
            <p:ph type="sldNum" sz="quarter" idx="12"/>
          </p:nvPr>
        </p:nvSpPr>
        <p:spPr/>
        <p:txBody>
          <a:bodyPr/>
          <a:lstStyle/>
          <a:p>
            <a:fld id="{310E90F2-0F65-4717-A352-08170F7BDCAA}" type="slidenum">
              <a:rPr kumimoji="1" lang="ja-JP" altLang="en-US" smtClean="0"/>
              <a:t>9</a:t>
            </a:fld>
            <a:endParaRPr kumimoji="1" lang="ja-JP" altLang="en-US" dirty="0"/>
          </a:p>
        </p:txBody>
      </p:sp>
      <p:pic>
        <p:nvPicPr>
          <p:cNvPr id="11" name="図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17" y="1842275"/>
            <a:ext cx="4125071" cy="3081318"/>
          </a:xfrm>
          <a:prstGeom prst="rect">
            <a:avLst/>
          </a:prstGeom>
        </p:spPr>
      </p:pic>
      <p:sp>
        <p:nvSpPr>
          <p:cNvPr id="14" name="テキスト ボックス 13"/>
          <p:cNvSpPr txBox="1"/>
          <p:nvPr/>
        </p:nvSpPr>
        <p:spPr>
          <a:xfrm>
            <a:off x="154517" y="1214854"/>
            <a:ext cx="4116916" cy="615553"/>
          </a:xfrm>
          <a:prstGeom prst="rect">
            <a:avLst/>
          </a:prstGeom>
          <a:noFill/>
        </p:spPr>
        <p:txBody>
          <a:bodyPr wrap="square" rtlCol="0">
            <a:spAutoFit/>
          </a:bodyPr>
          <a:lstStyle/>
          <a:p>
            <a:r>
              <a:rPr kumimoji="1" lang="ja-JP" altLang="en-US" dirty="0"/>
              <a:t>既存手法</a:t>
            </a:r>
            <a:br>
              <a:rPr kumimoji="1" lang="en-US" altLang="ja-JP" dirty="0"/>
            </a:br>
            <a:r>
              <a:rPr kumimoji="1" lang="en-US" altLang="ja-JP" sz="1600" dirty="0"/>
              <a:t>(</a:t>
            </a:r>
            <a:r>
              <a:rPr kumimoji="1" lang="ja-JP" altLang="en-US" sz="1600" dirty="0"/>
              <a:t>教師データ</a:t>
            </a:r>
            <a:r>
              <a:rPr kumimoji="1" lang="en-US" altLang="ja-JP" sz="1600" dirty="0"/>
              <a:t>:review</a:t>
            </a:r>
            <a:r>
              <a:rPr kumimoji="1" lang="ja-JP" altLang="en-US" sz="1600" dirty="0" err="1"/>
              <a:t>，</a:t>
            </a:r>
            <a:r>
              <a:rPr kumimoji="1" lang="ja-JP" altLang="en-US" sz="1600" dirty="0"/>
              <a:t>テストデータ</a:t>
            </a:r>
            <a:r>
              <a:rPr kumimoji="1" lang="en-US" altLang="ja-JP" sz="1600" dirty="0"/>
              <a:t>:review)</a:t>
            </a:r>
            <a:endParaRPr kumimoji="1" lang="ja-JP" altLang="en-US" sz="1600" dirty="0"/>
          </a:p>
        </p:txBody>
      </p:sp>
      <p:sp>
        <p:nvSpPr>
          <p:cNvPr id="15" name="テキスト ボックス 14"/>
          <p:cNvSpPr txBox="1"/>
          <p:nvPr/>
        </p:nvSpPr>
        <p:spPr>
          <a:xfrm>
            <a:off x="4896269" y="1214854"/>
            <a:ext cx="4116916" cy="615553"/>
          </a:xfrm>
          <a:prstGeom prst="rect">
            <a:avLst/>
          </a:prstGeom>
          <a:noFill/>
        </p:spPr>
        <p:txBody>
          <a:bodyPr wrap="square" rtlCol="0">
            <a:spAutoFit/>
          </a:bodyPr>
          <a:lstStyle/>
          <a:p>
            <a:r>
              <a:rPr lang="ja-JP" altLang="en-US" dirty="0"/>
              <a:t>提案</a:t>
            </a:r>
            <a:r>
              <a:rPr kumimoji="1" lang="ja-JP" altLang="en-US" dirty="0"/>
              <a:t>手法</a:t>
            </a:r>
            <a:br>
              <a:rPr kumimoji="1" lang="en-US" altLang="ja-JP" dirty="0"/>
            </a:br>
            <a:r>
              <a:rPr kumimoji="1" lang="en-US" altLang="ja-JP" sz="1600" dirty="0"/>
              <a:t>(</a:t>
            </a:r>
            <a:r>
              <a:rPr kumimoji="1" lang="ja-JP" altLang="en-US" sz="1600" dirty="0"/>
              <a:t>教師データ</a:t>
            </a:r>
            <a:r>
              <a:rPr kumimoji="1" lang="en-US" altLang="ja-JP" sz="1600" dirty="0"/>
              <a:t>:forum</a:t>
            </a:r>
            <a:r>
              <a:rPr kumimoji="1" lang="ja-JP" altLang="en-US" sz="1600" dirty="0" err="1"/>
              <a:t>，</a:t>
            </a:r>
            <a:r>
              <a:rPr kumimoji="1" lang="ja-JP" altLang="en-US" sz="1600" dirty="0"/>
              <a:t>テストデータ</a:t>
            </a:r>
            <a:r>
              <a:rPr kumimoji="1" lang="en-US" altLang="ja-JP" sz="1600" dirty="0"/>
              <a:t>:review)</a:t>
            </a:r>
            <a:endParaRPr kumimoji="1" lang="ja-JP" altLang="en-US" sz="1600" dirty="0"/>
          </a:p>
        </p:txBody>
      </p:sp>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268" y="1842275"/>
            <a:ext cx="4125071" cy="3081318"/>
          </a:xfrm>
          <a:prstGeom prst="rect">
            <a:avLst/>
          </a:prstGeom>
        </p:spPr>
      </p:pic>
    </p:spTree>
    <p:extLst>
      <p:ext uri="{BB962C8B-B14F-4D97-AF65-F5344CB8AC3E}">
        <p14:creationId xmlns:p14="http://schemas.microsoft.com/office/powerpoint/2010/main" val="791203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C158D707-C31A-4138-AEA5-90A48966A753}"/>
              </a:ext>
            </a:extLst>
          </p:cNvPr>
          <p:cNvSpPr/>
          <p:nvPr/>
        </p:nvSpPr>
        <p:spPr>
          <a:xfrm>
            <a:off x="154518" y="1214854"/>
            <a:ext cx="8858668" cy="3720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lang="en-US" altLang="ja-JP" dirty="0"/>
              <a:t>PR</a:t>
            </a:r>
            <a:r>
              <a:rPr lang="ja-JP" altLang="en-US" dirty="0"/>
              <a:t>曲線</a:t>
            </a:r>
            <a:r>
              <a:rPr lang="en-US" altLang="ja-JP" dirty="0"/>
              <a:t>(Cities: Skylines)-</a:t>
            </a:r>
            <a:r>
              <a:rPr lang="en-US" altLang="ja-JP" sz="3600" dirty="0"/>
              <a:t>cross</a:t>
            </a:r>
            <a:endParaRPr kumimoji="1" lang="ja-JP" altLang="en-US" dirty="0"/>
          </a:p>
        </p:txBody>
      </p:sp>
      <p:sp>
        <p:nvSpPr>
          <p:cNvPr id="4" name="スライド番号プレースホルダー 3"/>
          <p:cNvSpPr>
            <a:spLocks noGrp="1"/>
          </p:cNvSpPr>
          <p:nvPr>
            <p:ph type="sldNum" sz="quarter" idx="12"/>
          </p:nvPr>
        </p:nvSpPr>
        <p:spPr/>
        <p:txBody>
          <a:bodyPr/>
          <a:lstStyle/>
          <a:p>
            <a:fld id="{310E90F2-0F65-4717-A352-08170F7BDCAA}" type="slidenum">
              <a:rPr kumimoji="1" lang="ja-JP" altLang="en-US" smtClean="0"/>
              <a:t>10</a:t>
            </a:fld>
            <a:endParaRPr kumimoji="1" lang="ja-JP" altLang="en-US" dirty="0"/>
          </a:p>
        </p:txBody>
      </p:sp>
      <p:sp>
        <p:nvSpPr>
          <p:cNvPr id="14" name="テキスト ボックス 13"/>
          <p:cNvSpPr txBox="1"/>
          <p:nvPr/>
        </p:nvSpPr>
        <p:spPr>
          <a:xfrm>
            <a:off x="154517" y="1214854"/>
            <a:ext cx="4116916" cy="646331"/>
          </a:xfrm>
          <a:prstGeom prst="rect">
            <a:avLst/>
          </a:prstGeom>
          <a:noFill/>
        </p:spPr>
        <p:txBody>
          <a:bodyPr wrap="square" rtlCol="0">
            <a:spAutoFit/>
          </a:bodyPr>
          <a:lstStyle/>
          <a:p>
            <a:r>
              <a:rPr kumimoji="1" lang="ja-JP" altLang="en-US" dirty="0"/>
              <a:t>教師データ</a:t>
            </a:r>
            <a:r>
              <a:rPr kumimoji="1" lang="en-US" altLang="ja-JP" dirty="0"/>
              <a:t>:	Cities: Skylines</a:t>
            </a:r>
            <a:br>
              <a:rPr lang="en-US" altLang="ja-JP" dirty="0"/>
            </a:br>
            <a:r>
              <a:rPr kumimoji="1" lang="ja-JP" altLang="en-US" dirty="0"/>
              <a:t>テストデータ</a:t>
            </a:r>
            <a:r>
              <a:rPr kumimoji="1" lang="en-US" altLang="ja-JP" dirty="0"/>
              <a:t>:	</a:t>
            </a:r>
            <a:r>
              <a:rPr lang="en-US" altLang="ja-JP" dirty="0"/>
              <a:t>Cities: Skylines</a:t>
            </a:r>
            <a:endParaRPr kumimoji="1" lang="ja-JP" altLang="en-US" dirty="0"/>
          </a:p>
        </p:txBody>
      </p:sp>
      <p:sp>
        <p:nvSpPr>
          <p:cNvPr id="15" name="テキスト ボックス 14"/>
          <p:cNvSpPr txBox="1"/>
          <p:nvPr/>
        </p:nvSpPr>
        <p:spPr>
          <a:xfrm>
            <a:off x="4896269" y="1214854"/>
            <a:ext cx="4116916" cy="646331"/>
          </a:xfrm>
          <a:prstGeom prst="rect">
            <a:avLst/>
          </a:prstGeom>
          <a:noFill/>
        </p:spPr>
        <p:txBody>
          <a:bodyPr wrap="square" rtlCol="0">
            <a:spAutoFit/>
          </a:bodyPr>
          <a:lstStyle/>
          <a:p>
            <a:r>
              <a:rPr lang="ja-JP" altLang="en-US" dirty="0"/>
              <a:t>教師データ</a:t>
            </a:r>
            <a:r>
              <a:rPr lang="en-US" altLang="ja-JP" dirty="0"/>
              <a:t>:	Eur truck sim</a:t>
            </a:r>
            <a:br>
              <a:rPr lang="en-US" altLang="ja-JP" dirty="0"/>
            </a:br>
            <a:r>
              <a:rPr lang="ja-JP" altLang="en-US" dirty="0"/>
              <a:t>テストデータ</a:t>
            </a:r>
            <a:r>
              <a:rPr lang="en-US" altLang="ja-JP" dirty="0"/>
              <a:t>:	Cities: Skylines</a:t>
            </a:r>
            <a:endParaRPr lang="ja-JP" altLang="en-US" dirty="0"/>
          </a:p>
        </p:txBody>
      </p:sp>
      <p:pic>
        <p:nvPicPr>
          <p:cNvPr id="12" name="図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6268" y="1842275"/>
            <a:ext cx="4125071" cy="3081318"/>
          </a:xfrm>
          <a:prstGeom prst="rect">
            <a:avLst/>
          </a:prstGeom>
        </p:spPr>
      </p:pic>
      <p:pic>
        <p:nvPicPr>
          <p:cNvPr id="16" name="図 15">
            <a:extLst>
              <a:ext uri="{FF2B5EF4-FFF2-40B4-BE49-F238E27FC236}">
                <a16:creationId xmlns:a16="http://schemas.microsoft.com/office/drawing/2014/main" id="{6633E967-DAFD-45B2-9928-909541A92C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516" y="1842274"/>
            <a:ext cx="4125072" cy="3081319"/>
          </a:xfrm>
          <a:prstGeom prst="rect">
            <a:avLst/>
          </a:prstGeom>
        </p:spPr>
      </p:pic>
    </p:spTree>
    <p:extLst>
      <p:ext uri="{BB962C8B-B14F-4D97-AF65-F5344CB8AC3E}">
        <p14:creationId xmlns:p14="http://schemas.microsoft.com/office/powerpoint/2010/main" val="2542627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C158D707-C31A-4138-AEA5-90A48966A753}"/>
              </a:ext>
            </a:extLst>
          </p:cNvPr>
          <p:cNvSpPr/>
          <p:nvPr/>
        </p:nvSpPr>
        <p:spPr>
          <a:xfrm>
            <a:off x="154518" y="1214854"/>
            <a:ext cx="8858668" cy="3720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lang="en-US" altLang="ja-JP" dirty="0"/>
              <a:t>PR</a:t>
            </a:r>
            <a:r>
              <a:rPr lang="ja-JP" altLang="en-US" dirty="0"/>
              <a:t>曲線</a:t>
            </a:r>
            <a:r>
              <a:rPr lang="en-US" altLang="ja-JP" dirty="0"/>
              <a:t>(Euro truck sim)-</a:t>
            </a:r>
            <a:r>
              <a:rPr lang="en-US" altLang="ja-JP" sz="3600" dirty="0"/>
              <a:t>cross</a:t>
            </a:r>
            <a:endParaRPr kumimoji="1" lang="ja-JP" altLang="en-US" dirty="0"/>
          </a:p>
        </p:txBody>
      </p:sp>
      <p:sp>
        <p:nvSpPr>
          <p:cNvPr id="4" name="スライド番号プレースホルダー 3"/>
          <p:cNvSpPr>
            <a:spLocks noGrp="1"/>
          </p:cNvSpPr>
          <p:nvPr>
            <p:ph type="sldNum" sz="quarter" idx="12"/>
          </p:nvPr>
        </p:nvSpPr>
        <p:spPr/>
        <p:txBody>
          <a:bodyPr/>
          <a:lstStyle/>
          <a:p>
            <a:fld id="{310E90F2-0F65-4717-A352-08170F7BDCAA}" type="slidenum">
              <a:rPr kumimoji="1" lang="ja-JP" altLang="en-US" smtClean="0"/>
              <a:t>11</a:t>
            </a:fld>
            <a:endParaRPr kumimoji="1" lang="ja-JP" altLang="en-US" dirty="0"/>
          </a:p>
        </p:txBody>
      </p:sp>
      <p:pic>
        <p:nvPicPr>
          <p:cNvPr id="11" name="図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17" y="1842275"/>
            <a:ext cx="4125070" cy="3081317"/>
          </a:xfrm>
          <a:prstGeom prst="rect">
            <a:avLst/>
          </a:prstGeom>
        </p:spPr>
      </p:pic>
      <p:sp>
        <p:nvSpPr>
          <p:cNvPr id="14" name="テキスト ボックス 13"/>
          <p:cNvSpPr txBox="1"/>
          <p:nvPr/>
        </p:nvSpPr>
        <p:spPr>
          <a:xfrm>
            <a:off x="154517" y="1214854"/>
            <a:ext cx="4116916" cy="646331"/>
          </a:xfrm>
          <a:prstGeom prst="rect">
            <a:avLst/>
          </a:prstGeom>
          <a:noFill/>
        </p:spPr>
        <p:txBody>
          <a:bodyPr wrap="square" rtlCol="0">
            <a:spAutoFit/>
          </a:bodyPr>
          <a:lstStyle/>
          <a:p>
            <a:r>
              <a:rPr kumimoji="1" lang="ja-JP" altLang="en-US" dirty="0"/>
              <a:t>教師データ</a:t>
            </a:r>
            <a:r>
              <a:rPr kumimoji="1" lang="en-US" altLang="ja-JP" dirty="0"/>
              <a:t>:	</a:t>
            </a:r>
            <a:r>
              <a:rPr lang="en-US" altLang="ja-JP" dirty="0"/>
              <a:t>Eur truck sim</a:t>
            </a:r>
            <a:br>
              <a:rPr lang="en-US" altLang="ja-JP" dirty="0"/>
            </a:br>
            <a:r>
              <a:rPr kumimoji="1" lang="ja-JP" altLang="en-US" dirty="0"/>
              <a:t>テストデータ</a:t>
            </a:r>
            <a:r>
              <a:rPr kumimoji="1" lang="en-US" altLang="ja-JP" dirty="0"/>
              <a:t>:	</a:t>
            </a:r>
            <a:r>
              <a:rPr lang="en-US" altLang="ja-JP" dirty="0"/>
              <a:t>Eur truck sim</a:t>
            </a:r>
            <a:endParaRPr kumimoji="1" lang="ja-JP" altLang="en-US" dirty="0"/>
          </a:p>
        </p:txBody>
      </p:sp>
      <p:sp>
        <p:nvSpPr>
          <p:cNvPr id="15" name="テキスト ボックス 14"/>
          <p:cNvSpPr txBox="1"/>
          <p:nvPr/>
        </p:nvSpPr>
        <p:spPr>
          <a:xfrm>
            <a:off x="4896269" y="1214854"/>
            <a:ext cx="4116916" cy="646331"/>
          </a:xfrm>
          <a:prstGeom prst="rect">
            <a:avLst/>
          </a:prstGeom>
          <a:noFill/>
        </p:spPr>
        <p:txBody>
          <a:bodyPr wrap="square" rtlCol="0">
            <a:spAutoFit/>
          </a:bodyPr>
          <a:lstStyle/>
          <a:p>
            <a:r>
              <a:rPr lang="ja-JP" altLang="en-US" dirty="0"/>
              <a:t>教師データ</a:t>
            </a:r>
            <a:r>
              <a:rPr lang="en-US" altLang="ja-JP" dirty="0"/>
              <a:t>:	Cities: Skylines</a:t>
            </a:r>
            <a:br>
              <a:rPr lang="en-US" altLang="ja-JP" dirty="0"/>
            </a:br>
            <a:r>
              <a:rPr lang="ja-JP" altLang="en-US" dirty="0"/>
              <a:t>テストデータ</a:t>
            </a:r>
            <a:r>
              <a:rPr lang="en-US" altLang="ja-JP" dirty="0"/>
              <a:t>:	Eur truck sim</a:t>
            </a:r>
            <a:endParaRPr lang="ja-JP" altLang="en-US" dirty="0"/>
          </a:p>
        </p:txBody>
      </p:sp>
      <p:pic>
        <p:nvPicPr>
          <p:cNvPr id="13" name="図 12">
            <a:extLst>
              <a:ext uri="{FF2B5EF4-FFF2-40B4-BE49-F238E27FC236}">
                <a16:creationId xmlns:a16="http://schemas.microsoft.com/office/drawing/2014/main" id="{599D702A-D3CA-4526-838B-774F551646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268" y="1842275"/>
            <a:ext cx="4125071" cy="3081318"/>
          </a:xfrm>
          <a:prstGeom prst="rect">
            <a:avLst/>
          </a:prstGeom>
        </p:spPr>
      </p:pic>
    </p:spTree>
    <p:extLst>
      <p:ext uri="{BB962C8B-B14F-4D97-AF65-F5344CB8AC3E}">
        <p14:creationId xmlns:p14="http://schemas.microsoft.com/office/powerpoint/2010/main" val="4147933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77DB93-8CC2-4374-8072-03F06ADA13E6}"/>
              </a:ext>
            </a:extLst>
          </p:cNvPr>
          <p:cNvSpPr>
            <a:spLocks noGrp="1"/>
          </p:cNvSpPr>
          <p:nvPr>
            <p:ph type="title"/>
          </p:nvPr>
        </p:nvSpPr>
        <p:spPr/>
        <p:txBody>
          <a:bodyPr>
            <a:normAutofit fontScale="90000"/>
          </a:bodyPr>
          <a:lstStyle/>
          <a:p>
            <a:r>
              <a:rPr kumimoji="1" lang="ja-JP" altLang="en-US" dirty="0"/>
              <a:t>実験結果</a:t>
            </a:r>
            <a:r>
              <a:rPr kumimoji="1" lang="en-US" altLang="ja-JP" dirty="0"/>
              <a:t>(Euro truck sim)</a:t>
            </a:r>
            <a:endParaRPr kumimoji="1" lang="ja-JP" altLang="en-US" dirty="0"/>
          </a:p>
        </p:txBody>
      </p:sp>
      <p:graphicFrame>
        <p:nvGraphicFramePr>
          <p:cNvPr id="11" name="コンテンツ プレースホルダー 4">
            <a:extLst>
              <a:ext uri="{FF2B5EF4-FFF2-40B4-BE49-F238E27FC236}">
                <a16:creationId xmlns:a16="http://schemas.microsoft.com/office/drawing/2014/main" id="{B6C615EF-9CEE-472B-85AD-FC76E8D92178}"/>
              </a:ext>
            </a:extLst>
          </p:cNvPr>
          <p:cNvGraphicFramePr>
            <a:graphicFrameLocks/>
          </p:cNvGraphicFramePr>
          <p:nvPr>
            <p:extLst>
              <p:ext uri="{D42A27DB-BD31-4B8C-83A1-F6EECF244321}">
                <p14:modId xmlns:p14="http://schemas.microsoft.com/office/powerpoint/2010/main" val="3174127606"/>
              </p:ext>
            </p:extLst>
          </p:nvPr>
        </p:nvGraphicFramePr>
        <p:xfrm>
          <a:off x="125639" y="2447350"/>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algn="ctr"/>
                      <a:r>
                        <a:rPr kumimoji="1" lang="ja-JP" altLang="en-US" sz="1800" b="1" dirty="0">
                          <a:solidFill>
                            <a:schemeClr val="tx1">
                              <a:lumMod val="75000"/>
                              <a:lumOff val="25000"/>
                            </a:schemeClr>
                          </a:solidFill>
                        </a:rPr>
                        <a:t>既存手法</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review-review</a:t>
                      </a:r>
                      <a:endParaRPr kumimoji="1" lang="ja-JP" altLang="en-US" sz="2000" b="0" dirty="0">
                        <a:solidFill>
                          <a:schemeClr val="tx1">
                            <a:lumMod val="75000"/>
                            <a:lumOff val="25000"/>
                          </a:schemeClr>
                        </a:solidFill>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正解率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accuracy</a:t>
                      </a:r>
                      <a:endParaRPr kumimoji="1" lang="ja-JP" altLang="en-US" sz="1400" b="0" dirty="0">
                        <a:solidFill>
                          <a:schemeClr val="tx1">
                            <a:lumMod val="75000"/>
                            <a:lumOff val="25000"/>
                          </a:schemeClr>
                        </a:solidFill>
                      </a:endParaRP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9</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a:solidFill>
                            <a:schemeClr val="tx1">
                              <a:lumMod val="75000"/>
                              <a:lumOff val="25000"/>
                            </a:schemeClr>
                          </a:solidFill>
                        </a:rPr>
                        <a:t>0.75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a:solidFill>
                            <a:schemeClr val="tx1">
                              <a:lumMod val="75000"/>
                              <a:lumOff val="25000"/>
                            </a:schemeClr>
                          </a:solidFill>
                        </a:rPr>
                        <a:t>0.43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a:solidFill>
                            <a:schemeClr val="tx1">
                              <a:lumMod val="75000"/>
                              <a:lumOff val="25000"/>
                            </a:schemeClr>
                          </a:solidFill>
                        </a:rPr>
                        <a:t>0.55</a:t>
                      </a:r>
                      <a:endParaRPr kumimoji="1" lang="ja-JP" altLang="en-US" sz="1800" b="1" dirty="0">
                        <a:solidFill>
                          <a:schemeClr val="tx1">
                            <a:lumMod val="75000"/>
                            <a:lumOff val="25000"/>
                          </a:schemeClr>
                        </a:solidFill>
                      </a:endParaRPr>
                    </a:p>
                  </a:txBody>
                  <a:tcPr anchor="ctr"/>
                </a:tc>
                <a:tc rowSpan="3">
                  <a:txBody>
                    <a:bodyPr/>
                    <a:lstStyle/>
                    <a:p>
                      <a:pPr algn="ctr"/>
                      <a:r>
                        <a:rPr kumimoji="1" lang="en-US" altLang="ja-JP" sz="1800" b="1" dirty="0">
                          <a:solidFill>
                            <a:schemeClr val="tx1">
                              <a:lumMod val="75000"/>
                              <a:lumOff val="25000"/>
                            </a:schemeClr>
                          </a:solidFill>
                        </a:rPr>
                        <a:t>0.86</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19</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0.79</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0.48</a:t>
                      </a:r>
                      <a:endParaRPr kumimoji="1" lang="ja-JP" altLang="en-US" sz="1800" b="1" dirty="0">
                        <a:solidFill>
                          <a:schemeClr val="tx1">
                            <a:lumMod val="75000"/>
                            <a:lumOff val="25000"/>
                          </a:schemeClr>
                        </a:solidFill>
                      </a:endParaRPr>
                    </a:p>
                  </a:txBody>
                  <a:tcPr anchor="ctr"/>
                </a:tc>
                <a:tc v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256</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0.97</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0.89</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0.93</a:t>
                      </a:r>
                      <a:endParaRPr kumimoji="1" lang="ja-JP" altLang="en-US" sz="1800" b="1" dirty="0">
                        <a:solidFill>
                          <a:schemeClr val="tx1">
                            <a:lumMod val="75000"/>
                            <a:lumOff val="25000"/>
                          </a:schemeClr>
                        </a:solidFill>
                      </a:endParaRPr>
                    </a:p>
                  </a:txBody>
                  <a:tcPr anchor="ctr">
                    <a:noFill/>
                  </a:tcPr>
                </a:tc>
                <a:tc vMerge="1">
                  <a:txBody>
                    <a:bodyPr/>
                    <a:lstStyle/>
                    <a:p>
                      <a:pPr algn="ct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cxnSp>
        <p:nvCxnSpPr>
          <p:cNvPr id="15" name="直線コネクタ 14">
            <a:extLst>
              <a:ext uri="{FF2B5EF4-FFF2-40B4-BE49-F238E27FC236}">
                <a16:creationId xmlns:a16="http://schemas.microsoft.com/office/drawing/2014/main" id="{0B22DF8F-9DC9-4E57-B6B4-5C0B3E3CB7C5}"/>
              </a:ext>
            </a:extLst>
          </p:cNvPr>
          <p:cNvCxnSpPr>
            <a:cxnSpLocks/>
          </p:cNvCxnSpPr>
          <p:nvPr/>
        </p:nvCxnSpPr>
        <p:spPr>
          <a:xfrm>
            <a:off x="5086563" y="2447350"/>
            <a:ext cx="0" cy="18288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表 4">
            <a:extLst>
              <a:ext uri="{FF2B5EF4-FFF2-40B4-BE49-F238E27FC236}">
                <a16:creationId xmlns:a16="http://schemas.microsoft.com/office/drawing/2014/main" id="{8AC64D62-57EC-4B8C-864D-8DA29F26C0B2}"/>
              </a:ext>
            </a:extLst>
          </p:cNvPr>
          <p:cNvGraphicFramePr>
            <a:graphicFrameLocks noGrp="1"/>
          </p:cNvGraphicFramePr>
          <p:nvPr>
            <p:extLst>
              <p:ext uri="{D42A27DB-BD31-4B8C-83A1-F6EECF244321}">
                <p14:modId xmlns:p14="http://schemas.microsoft.com/office/powerpoint/2010/main" val="756034484"/>
              </p:ext>
            </p:extLst>
          </p:nvPr>
        </p:nvGraphicFramePr>
        <p:xfrm>
          <a:off x="125638" y="970300"/>
          <a:ext cx="4960924" cy="1112520"/>
        </p:xfrm>
        <a:graphic>
          <a:graphicData uri="http://schemas.openxmlformats.org/drawingml/2006/table">
            <a:tbl>
              <a:tblPr firstRow="1" bandRow="1">
                <a:tableStyleId>{5940675A-B579-460E-94D1-54222C63F5DA}</a:tableStyleId>
              </a:tblPr>
              <a:tblGrid>
                <a:gridCol w="1630591">
                  <a:extLst>
                    <a:ext uri="{9D8B030D-6E8A-4147-A177-3AD203B41FA5}">
                      <a16:colId xmlns:a16="http://schemas.microsoft.com/office/drawing/2014/main" val="1177785589"/>
                    </a:ext>
                  </a:extLst>
                </a:gridCol>
                <a:gridCol w="1110111">
                  <a:extLst>
                    <a:ext uri="{9D8B030D-6E8A-4147-A177-3AD203B41FA5}">
                      <a16:colId xmlns:a16="http://schemas.microsoft.com/office/drawing/2014/main" val="3458905210"/>
                    </a:ext>
                  </a:extLst>
                </a:gridCol>
                <a:gridCol w="1110111">
                  <a:extLst>
                    <a:ext uri="{9D8B030D-6E8A-4147-A177-3AD203B41FA5}">
                      <a16:colId xmlns:a16="http://schemas.microsoft.com/office/drawing/2014/main" val="683119308"/>
                    </a:ext>
                  </a:extLst>
                </a:gridCol>
                <a:gridCol w="1110111">
                  <a:extLst>
                    <a:ext uri="{9D8B030D-6E8A-4147-A177-3AD203B41FA5}">
                      <a16:colId xmlns:a16="http://schemas.microsoft.com/office/drawing/2014/main" val="3813063030"/>
                    </a:ext>
                  </a:extLst>
                </a:gridCol>
              </a:tblGrid>
              <a:tr h="370840">
                <a:tc>
                  <a:txBody>
                    <a:bodyPr/>
                    <a:lstStyle/>
                    <a:p>
                      <a:pPr algn="ctr"/>
                      <a:endParaRPr kumimoji="1" lang="ja-JP" altLang="en-US" sz="1800" b="1" dirty="0">
                        <a:solidFill>
                          <a:schemeClr val="tx1">
                            <a:lumMod val="75000"/>
                            <a:lumOff val="25000"/>
                          </a:schemeClr>
                        </a:solidFill>
                      </a:endParaRPr>
                    </a:p>
                  </a:txBody>
                  <a:tcPr/>
                </a:tc>
                <a:tc>
                  <a:txBody>
                    <a:bodyPr/>
                    <a:lstStyle/>
                    <a:p>
                      <a:pPr algn="ctr"/>
                      <a:r>
                        <a:rPr kumimoji="1" lang="ja-JP" altLang="en-US" sz="1800" b="1" dirty="0">
                          <a:solidFill>
                            <a:schemeClr val="tx1">
                              <a:lumMod val="75000"/>
                              <a:lumOff val="25000"/>
                            </a:schemeClr>
                          </a:solidFill>
                        </a:rPr>
                        <a:t>バグ報告</a:t>
                      </a:r>
                    </a:p>
                  </a:txBody>
                  <a:tcPr anchor="ctr"/>
                </a:tc>
                <a:tc>
                  <a:txBody>
                    <a:bodyPr/>
                    <a:lstStyle/>
                    <a:p>
                      <a:pPr algn="ctr"/>
                      <a:r>
                        <a:rPr kumimoji="1" lang="ja-JP" altLang="en-US" sz="1800" b="1" dirty="0">
                          <a:solidFill>
                            <a:schemeClr val="tx1">
                              <a:lumMod val="75000"/>
                              <a:lumOff val="25000"/>
                            </a:schemeClr>
                          </a:solidFill>
                        </a:rPr>
                        <a:t>機能要求</a:t>
                      </a:r>
                    </a:p>
                  </a:txBody>
                  <a:tcPr anchor="ctr"/>
                </a:tc>
                <a:tc>
                  <a:txBody>
                    <a:bodyPr/>
                    <a:lstStyle/>
                    <a:p>
                      <a:pPr algn="ctr"/>
                      <a:r>
                        <a:rPr kumimoji="1" lang="ja-JP" altLang="en-US" sz="1800" b="1" dirty="0">
                          <a:solidFill>
                            <a:schemeClr val="tx1">
                              <a:lumMod val="75000"/>
                              <a:lumOff val="25000"/>
                            </a:schemeClr>
                          </a:solidFill>
                        </a:rPr>
                        <a:t>その他</a:t>
                      </a:r>
                    </a:p>
                  </a:txBody>
                  <a:tcPr anchor="ctr"/>
                </a:tc>
                <a:extLst>
                  <a:ext uri="{0D108BD9-81ED-4DB2-BD59-A6C34878D82A}">
                    <a16:rowId xmlns:a16="http://schemas.microsoft.com/office/drawing/2014/main" val="13191471"/>
                  </a:ext>
                </a:extLst>
              </a:tr>
              <a:tr h="370840">
                <a:tc>
                  <a:txBody>
                    <a:bodyPr/>
                    <a:lstStyle/>
                    <a:p>
                      <a:pPr algn="ctr"/>
                      <a:r>
                        <a:rPr kumimoji="1" lang="ja-JP" altLang="en-US" sz="1800" b="1" dirty="0">
                          <a:solidFill>
                            <a:schemeClr val="tx1">
                              <a:lumMod val="75000"/>
                              <a:lumOff val="25000"/>
                            </a:schemeClr>
                          </a:solidFill>
                        </a:rPr>
                        <a:t>教師データ</a:t>
                      </a:r>
                    </a:p>
                  </a:txBody>
                  <a:tcPr/>
                </a:tc>
                <a:tc>
                  <a:txBody>
                    <a:bodyPr/>
                    <a:lstStyle/>
                    <a:p>
                      <a:pPr algn="ctr"/>
                      <a:r>
                        <a:rPr kumimoji="1" lang="en-US" altLang="ja-JP" sz="1800" b="1" dirty="0">
                          <a:solidFill>
                            <a:schemeClr val="tx1">
                              <a:lumMod val="75000"/>
                              <a:lumOff val="25000"/>
                            </a:schemeClr>
                          </a:solidFill>
                        </a:rPr>
                        <a:t>40</a:t>
                      </a:r>
                      <a:endParaRPr kumimoji="1" lang="ja-JP" altLang="en-US" sz="1800" b="1" dirty="0">
                        <a:solidFill>
                          <a:schemeClr val="tx1">
                            <a:lumMod val="75000"/>
                            <a:lumOff val="25000"/>
                          </a:schemeClr>
                        </a:solidFill>
                      </a:endParaRPr>
                    </a:p>
                  </a:txBody>
                  <a:tcPr/>
                </a:tc>
                <a:tc>
                  <a:txBody>
                    <a:bodyPr/>
                    <a:lstStyle/>
                    <a:p>
                      <a:pPr algn="ctr"/>
                      <a:r>
                        <a:rPr kumimoji="1" lang="en-US" altLang="ja-JP" sz="1800" b="1" dirty="0">
                          <a:solidFill>
                            <a:schemeClr val="tx1">
                              <a:lumMod val="75000"/>
                              <a:lumOff val="25000"/>
                            </a:schemeClr>
                          </a:solidFill>
                        </a:rPr>
                        <a:t>60</a:t>
                      </a:r>
                      <a:endParaRPr kumimoji="1" lang="ja-JP" altLang="en-US" sz="1800" b="1" dirty="0">
                        <a:solidFill>
                          <a:schemeClr val="tx1">
                            <a:lumMod val="75000"/>
                            <a:lumOff val="25000"/>
                          </a:schemeClr>
                        </a:solidFill>
                      </a:endParaRPr>
                    </a:p>
                  </a:txBody>
                  <a:tcPr/>
                </a:tc>
                <a:tc>
                  <a:txBody>
                    <a:bodyPr/>
                    <a:lstStyle/>
                    <a:p>
                      <a:pPr algn="ctr"/>
                      <a:r>
                        <a:rPr kumimoji="1" lang="en-US" altLang="ja-JP" sz="1800" b="1" dirty="0">
                          <a:solidFill>
                            <a:schemeClr val="tx1">
                              <a:lumMod val="75000"/>
                              <a:lumOff val="25000"/>
                            </a:schemeClr>
                          </a:solidFill>
                        </a:rPr>
                        <a:t>672</a:t>
                      </a:r>
                      <a:endParaRPr kumimoji="1" lang="ja-JP" altLang="en-US" sz="1800" b="1" dirty="0">
                        <a:solidFill>
                          <a:schemeClr val="tx1">
                            <a:lumMod val="75000"/>
                            <a:lumOff val="25000"/>
                          </a:schemeClr>
                        </a:solidFill>
                      </a:endParaRPr>
                    </a:p>
                  </a:txBody>
                  <a:tcPr/>
                </a:tc>
                <a:extLst>
                  <a:ext uri="{0D108BD9-81ED-4DB2-BD59-A6C34878D82A}">
                    <a16:rowId xmlns:a16="http://schemas.microsoft.com/office/drawing/2014/main" val="2961215049"/>
                  </a:ext>
                </a:extLst>
              </a:tr>
              <a:tr h="370840">
                <a:tc>
                  <a:txBody>
                    <a:bodyPr/>
                    <a:lstStyle/>
                    <a:p>
                      <a:pPr algn="ctr"/>
                      <a:r>
                        <a:rPr kumimoji="1" lang="ja-JP" altLang="en-US" sz="1800" b="1" dirty="0">
                          <a:solidFill>
                            <a:schemeClr val="tx1">
                              <a:lumMod val="75000"/>
                              <a:lumOff val="25000"/>
                            </a:schemeClr>
                          </a:solidFill>
                        </a:rPr>
                        <a:t>テストデータ</a:t>
                      </a:r>
                    </a:p>
                  </a:txBody>
                  <a:tcPr/>
                </a:tc>
                <a:tc>
                  <a:txBody>
                    <a:bodyPr/>
                    <a:lstStyle/>
                    <a:p>
                      <a:pPr algn="ctr"/>
                      <a:r>
                        <a:rPr kumimoji="1" lang="en-US" altLang="ja-JP" sz="1800" b="1" dirty="0">
                          <a:solidFill>
                            <a:schemeClr val="tx1">
                              <a:lumMod val="75000"/>
                              <a:lumOff val="25000"/>
                            </a:schemeClr>
                          </a:solidFill>
                        </a:rPr>
                        <a:t>21</a:t>
                      </a:r>
                      <a:endParaRPr kumimoji="1" lang="ja-JP" altLang="en-US" sz="1800" b="1" dirty="0">
                        <a:solidFill>
                          <a:schemeClr val="tx1">
                            <a:lumMod val="75000"/>
                            <a:lumOff val="25000"/>
                          </a:schemeClr>
                        </a:solidFill>
                      </a:endParaRPr>
                    </a:p>
                  </a:txBody>
                  <a:tcPr/>
                </a:tc>
                <a:tc>
                  <a:txBody>
                    <a:bodyPr/>
                    <a:lstStyle/>
                    <a:p>
                      <a:pPr algn="ctr"/>
                      <a:r>
                        <a:rPr kumimoji="1" lang="en-US" altLang="ja-JP" sz="1800" b="1" dirty="0">
                          <a:solidFill>
                            <a:schemeClr val="tx1">
                              <a:lumMod val="75000"/>
                              <a:lumOff val="25000"/>
                            </a:schemeClr>
                          </a:solidFill>
                        </a:rPr>
                        <a:t>24</a:t>
                      </a:r>
                      <a:endParaRPr kumimoji="1" lang="ja-JP" altLang="en-US" sz="1800" b="1" dirty="0">
                        <a:solidFill>
                          <a:schemeClr val="tx1">
                            <a:lumMod val="75000"/>
                            <a:lumOff val="25000"/>
                          </a:schemeClr>
                        </a:solidFill>
                      </a:endParaRPr>
                    </a:p>
                  </a:txBody>
                  <a:tcPr/>
                </a:tc>
                <a:tc>
                  <a:txBody>
                    <a:bodyPr/>
                    <a:lstStyle/>
                    <a:p>
                      <a:pPr algn="ctr"/>
                      <a:r>
                        <a:rPr kumimoji="1" lang="en-US" altLang="ja-JP" sz="1800" b="1" dirty="0">
                          <a:solidFill>
                            <a:schemeClr val="tx1">
                              <a:lumMod val="75000"/>
                              <a:lumOff val="25000"/>
                            </a:schemeClr>
                          </a:solidFill>
                        </a:rPr>
                        <a:t>287</a:t>
                      </a:r>
                      <a:endParaRPr kumimoji="1" lang="ja-JP" altLang="en-US" sz="1800" b="1" dirty="0">
                        <a:solidFill>
                          <a:schemeClr val="tx1">
                            <a:lumMod val="75000"/>
                            <a:lumOff val="25000"/>
                          </a:schemeClr>
                        </a:solidFill>
                      </a:endParaRPr>
                    </a:p>
                  </a:txBody>
                  <a:tcPr/>
                </a:tc>
                <a:extLst>
                  <a:ext uri="{0D108BD9-81ED-4DB2-BD59-A6C34878D82A}">
                    <a16:rowId xmlns:a16="http://schemas.microsoft.com/office/drawing/2014/main" val="2279886790"/>
                  </a:ext>
                </a:extLst>
              </a:tr>
            </a:tbl>
          </a:graphicData>
        </a:graphic>
      </p:graphicFrame>
      <p:graphicFrame>
        <p:nvGraphicFramePr>
          <p:cNvPr id="20" name="コンテンツ プレースホルダー 4">
            <a:extLst>
              <a:ext uri="{FF2B5EF4-FFF2-40B4-BE49-F238E27FC236}">
                <a16:creationId xmlns:a16="http://schemas.microsoft.com/office/drawing/2014/main" id="{94AA94F2-2491-4730-BA26-88F2D248DE99}"/>
              </a:ext>
            </a:extLst>
          </p:cNvPr>
          <p:cNvGraphicFramePr>
            <a:graphicFrameLocks/>
          </p:cNvGraphicFramePr>
          <p:nvPr>
            <p:extLst>
              <p:ext uri="{D42A27DB-BD31-4B8C-83A1-F6EECF244321}">
                <p14:modId xmlns:p14="http://schemas.microsoft.com/office/powerpoint/2010/main" val="2601588519"/>
              </p:ext>
            </p:extLst>
          </p:nvPr>
        </p:nvGraphicFramePr>
        <p:xfrm>
          <a:off x="125639" y="4526014"/>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algn="ctr"/>
                      <a:r>
                        <a:rPr kumimoji="1" lang="ja-JP" altLang="en-US" sz="1800" b="1" dirty="0">
                          <a:solidFill>
                            <a:schemeClr val="tx1">
                              <a:lumMod val="75000"/>
                              <a:lumOff val="25000"/>
                            </a:schemeClr>
                          </a:solidFill>
                        </a:rPr>
                        <a:t>提案手法</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lumMod val="75000"/>
                              <a:lumOff val="25000"/>
                            </a:prstClr>
                          </a:solidFill>
                          <a:effectLst/>
                          <a:uLnTx/>
                          <a:uFillTx/>
                          <a:latin typeface="+mn-lt"/>
                          <a:ea typeface="+mn-ea"/>
                          <a:cs typeface="+mn-cs"/>
                        </a:rPr>
                        <a:t>forum-review</a:t>
                      </a:r>
                      <a:endParaRPr kumimoji="1" lang="ja-JP" altLang="en-US" sz="20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正解率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accuracy</a:t>
                      </a:r>
                      <a:endParaRPr kumimoji="1" lang="ja-JP" altLang="en-US" sz="1400" b="0" dirty="0">
                        <a:solidFill>
                          <a:schemeClr val="tx1">
                            <a:lumMod val="75000"/>
                            <a:lumOff val="25000"/>
                          </a:schemeClr>
                        </a:solidFill>
                      </a:endParaRP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12</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0.57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0.39</a:t>
                      </a:r>
                      <a:endParaRPr kumimoji="1" lang="ja-JP" altLang="en-US" sz="1800" b="1" dirty="0">
                        <a:solidFill>
                          <a:schemeClr val="tx1">
                            <a:lumMod val="75000"/>
                            <a:lumOff val="25000"/>
                          </a:schemeClr>
                        </a:solidFill>
                      </a:endParaRPr>
                    </a:p>
                  </a:txBody>
                  <a:tcPr anchor="ctr"/>
                </a:tc>
                <a:tc rowSpan="3">
                  <a:txBody>
                    <a:bodyPr/>
                    <a:lstStyle/>
                    <a:p>
                      <a:pPr algn="ctr"/>
                      <a:r>
                        <a:rPr kumimoji="1" lang="en-US" altLang="ja-JP" sz="1800" b="1" dirty="0">
                          <a:solidFill>
                            <a:schemeClr val="tx1">
                              <a:lumMod val="75000"/>
                              <a:lumOff val="25000"/>
                            </a:schemeClr>
                          </a:solidFill>
                        </a:rPr>
                        <a:t>0.76</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16</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0.67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0.42</a:t>
                      </a:r>
                      <a:endParaRPr kumimoji="1" lang="ja-JP" altLang="en-US" sz="1800" b="1" dirty="0">
                        <a:solidFill>
                          <a:schemeClr val="tx1">
                            <a:lumMod val="75000"/>
                            <a:lumOff val="25000"/>
                          </a:schemeClr>
                        </a:solidFill>
                      </a:endParaRPr>
                    </a:p>
                  </a:txBody>
                  <a:tcPr anchor="ctr"/>
                </a:tc>
                <a:tc v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28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36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223</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0.93</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0.78</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0.85</a:t>
                      </a:r>
                      <a:endParaRPr kumimoji="1" lang="ja-JP" altLang="en-US" sz="1800" b="1" dirty="0">
                        <a:solidFill>
                          <a:schemeClr val="tx1">
                            <a:lumMod val="75000"/>
                            <a:lumOff val="25000"/>
                          </a:schemeClr>
                        </a:solidFill>
                      </a:endParaRPr>
                    </a:p>
                  </a:txBody>
                  <a:tcPr anchor="ctr">
                    <a:noFill/>
                  </a:tcPr>
                </a:tc>
                <a:tc vMerge="1">
                  <a:txBody>
                    <a:bodyPr/>
                    <a:lstStyle/>
                    <a:p>
                      <a:pPr algn="ct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cxnSp>
        <p:nvCxnSpPr>
          <p:cNvPr id="8" name="直線コネクタ 7">
            <a:extLst>
              <a:ext uri="{FF2B5EF4-FFF2-40B4-BE49-F238E27FC236}">
                <a16:creationId xmlns:a16="http://schemas.microsoft.com/office/drawing/2014/main" id="{0B22DF8F-9DC9-4E57-B6B4-5C0B3E3CB7C5}"/>
              </a:ext>
            </a:extLst>
          </p:cNvPr>
          <p:cNvCxnSpPr>
            <a:cxnSpLocks/>
          </p:cNvCxnSpPr>
          <p:nvPr/>
        </p:nvCxnSpPr>
        <p:spPr>
          <a:xfrm>
            <a:off x="5086562" y="4526014"/>
            <a:ext cx="0" cy="18288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116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77DB93-8CC2-4374-8072-03F06ADA13E6}"/>
              </a:ext>
            </a:extLst>
          </p:cNvPr>
          <p:cNvSpPr>
            <a:spLocks noGrp="1"/>
          </p:cNvSpPr>
          <p:nvPr>
            <p:ph type="title"/>
          </p:nvPr>
        </p:nvSpPr>
        <p:spPr/>
        <p:txBody>
          <a:bodyPr>
            <a:normAutofit fontScale="90000"/>
          </a:bodyPr>
          <a:lstStyle/>
          <a:p>
            <a:r>
              <a:rPr kumimoji="1" lang="ja-JP" altLang="en-US" dirty="0"/>
              <a:t>実験結果</a:t>
            </a:r>
            <a:r>
              <a:rPr kumimoji="1" lang="en-US" altLang="ja-JP" dirty="0"/>
              <a:t>(cross)</a:t>
            </a:r>
            <a:endParaRPr kumimoji="1" lang="ja-JP" altLang="en-US" dirty="0"/>
          </a:p>
        </p:txBody>
      </p:sp>
      <p:graphicFrame>
        <p:nvGraphicFramePr>
          <p:cNvPr id="11" name="コンテンツ プレースホルダー 4">
            <a:extLst>
              <a:ext uri="{FF2B5EF4-FFF2-40B4-BE49-F238E27FC236}">
                <a16:creationId xmlns:a16="http://schemas.microsoft.com/office/drawing/2014/main" id="{B6C615EF-9CEE-472B-85AD-FC76E8D92178}"/>
              </a:ext>
            </a:extLst>
          </p:cNvPr>
          <p:cNvGraphicFramePr>
            <a:graphicFrameLocks/>
          </p:cNvGraphicFramePr>
          <p:nvPr>
            <p:extLst>
              <p:ext uri="{D42A27DB-BD31-4B8C-83A1-F6EECF244321}">
                <p14:modId xmlns:p14="http://schemas.microsoft.com/office/powerpoint/2010/main" val="489164724"/>
              </p:ext>
            </p:extLst>
          </p:nvPr>
        </p:nvGraphicFramePr>
        <p:xfrm>
          <a:off x="125639" y="2447350"/>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algn="ctr"/>
                      <a:r>
                        <a:rPr kumimoji="1" lang="ja-JP" altLang="en-US" sz="1800" b="1" dirty="0">
                          <a:solidFill>
                            <a:schemeClr val="tx1">
                              <a:lumMod val="75000"/>
                              <a:lumOff val="25000"/>
                            </a:schemeClr>
                          </a:solidFill>
                        </a:rPr>
                        <a:t>提案手法</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lumMod val="75000"/>
                              <a:lumOff val="25000"/>
                            </a:prstClr>
                          </a:solidFill>
                          <a:effectLst/>
                          <a:uLnTx/>
                          <a:uFillTx/>
                          <a:latin typeface="+mn-lt"/>
                          <a:ea typeface="+mn-ea"/>
                          <a:cs typeface="+mn-cs"/>
                        </a:rPr>
                        <a:t>forum-review</a:t>
                      </a:r>
                      <a:endParaRPr kumimoji="1" lang="ja-JP" altLang="en-US" sz="20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正解率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accuracy</a:t>
                      </a:r>
                      <a:endParaRPr kumimoji="1" lang="ja-JP" altLang="en-US" sz="1400" b="0" dirty="0">
                        <a:solidFill>
                          <a:schemeClr val="tx1">
                            <a:lumMod val="75000"/>
                            <a:lumOff val="25000"/>
                          </a:schemeClr>
                        </a:solidFill>
                      </a:endParaRP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13</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0.62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0.62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0.62</a:t>
                      </a:r>
                      <a:endParaRPr kumimoji="1" lang="ja-JP" altLang="en-US" sz="1800" b="1" dirty="0">
                        <a:solidFill>
                          <a:schemeClr val="tx1">
                            <a:lumMod val="75000"/>
                            <a:lumOff val="25000"/>
                          </a:schemeClr>
                        </a:solidFill>
                      </a:endParaRPr>
                    </a:p>
                  </a:txBody>
                  <a:tcPr anchor="ctr"/>
                </a:tc>
                <a:tc rowSpan="3">
                  <a:txBody>
                    <a:bodyPr/>
                    <a:lstStyle/>
                    <a:p>
                      <a:pPr algn="ctr"/>
                      <a:r>
                        <a:rPr kumimoji="1" lang="en-US" altLang="ja-JP" sz="1800" b="1" dirty="0">
                          <a:solidFill>
                            <a:schemeClr val="tx1">
                              <a:lumMod val="75000"/>
                              <a:lumOff val="25000"/>
                            </a:schemeClr>
                          </a:solidFill>
                        </a:rPr>
                        <a:t>0.85</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11</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13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0.39</a:t>
                      </a:r>
                      <a:endParaRPr kumimoji="1" lang="ja-JP" altLang="en-US" sz="1800" b="1" dirty="0">
                        <a:solidFill>
                          <a:schemeClr val="tx1">
                            <a:lumMod val="75000"/>
                            <a:lumOff val="25000"/>
                          </a:schemeClr>
                        </a:solidFill>
                      </a:endParaRPr>
                    </a:p>
                  </a:txBody>
                  <a:tcPr anchor="ctr"/>
                </a:tc>
                <a:tc v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258</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0.93</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0.90</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0.91</a:t>
                      </a:r>
                      <a:endParaRPr kumimoji="1" lang="ja-JP" altLang="en-US" sz="1800" b="1" dirty="0">
                        <a:solidFill>
                          <a:schemeClr val="tx1">
                            <a:lumMod val="75000"/>
                            <a:lumOff val="25000"/>
                          </a:schemeClr>
                        </a:solidFill>
                      </a:endParaRPr>
                    </a:p>
                  </a:txBody>
                  <a:tcPr anchor="ctr">
                    <a:noFill/>
                  </a:tcPr>
                </a:tc>
                <a:tc vMerge="1">
                  <a:txBody>
                    <a:bodyPr/>
                    <a:lstStyle/>
                    <a:p>
                      <a:pPr algn="ct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cxnSp>
        <p:nvCxnSpPr>
          <p:cNvPr id="15" name="直線コネクタ 14">
            <a:extLst>
              <a:ext uri="{FF2B5EF4-FFF2-40B4-BE49-F238E27FC236}">
                <a16:creationId xmlns:a16="http://schemas.microsoft.com/office/drawing/2014/main" id="{0B22DF8F-9DC9-4E57-B6B4-5C0B3E3CB7C5}"/>
              </a:ext>
            </a:extLst>
          </p:cNvPr>
          <p:cNvCxnSpPr>
            <a:cxnSpLocks/>
          </p:cNvCxnSpPr>
          <p:nvPr/>
        </p:nvCxnSpPr>
        <p:spPr>
          <a:xfrm>
            <a:off x="5086563" y="2447350"/>
            <a:ext cx="0" cy="18288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表 4">
            <a:extLst>
              <a:ext uri="{FF2B5EF4-FFF2-40B4-BE49-F238E27FC236}">
                <a16:creationId xmlns:a16="http://schemas.microsoft.com/office/drawing/2014/main" id="{8AC64D62-57EC-4B8C-864D-8DA29F26C0B2}"/>
              </a:ext>
            </a:extLst>
          </p:cNvPr>
          <p:cNvGraphicFramePr>
            <a:graphicFrameLocks noGrp="1"/>
          </p:cNvGraphicFramePr>
          <p:nvPr>
            <p:extLst>
              <p:ext uri="{D42A27DB-BD31-4B8C-83A1-F6EECF244321}">
                <p14:modId xmlns:p14="http://schemas.microsoft.com/office/powerpoint/2010/main" val="935480975"/>
              </p:ext>
            </p:extLst>
          </p:nvPr>
        </p:nvGraphicFramePr>
        <p:xfrm>
          <a:off x="125638" y="970300"/>
          <a:ext cx="4960924" cy="1112520"/>
        </p:xfrm>
        <a:graphic>
          <a:graphicData uri="http://schemas.openxmlformats.org/drawingml/2006/table">
            <a:tbl>
              <a:tblPr firstRow="1" bandRow="1">
                <a:tableStyleId>{5940675A-B579-460E-94D1-54222C63F5DA}</a:tableStyleId>
              </a:tblPr>
              <a:tblGrid>
                <a:gridCol w="1630591">
                  <a:extLst>
                    <a:ext uri="{9D8B030D-6E8A-4147-A177-3AD203B41FA5}">
                      <a16:colId xmlns:a16="http://schemas.microsoft.com/office/drawing/2014/main" val="1177785589"/>
                    </a:ext>
                  </a:extLst>
                </a:gridCol>
                <a:gridCol w="1110111">
                  <a:extLst>
                    <a:ext uri="{9D8B030D-6E8A-4147-A177-3AD203B41FA5}">
                      <a16:colId xmlns:a16="http://schemas.microsoft.com/office/drawing/2014/main" val="3458905210"/>
                    </a:ext>
                  </a:extLst>
                </a:gridCol>
                <a:gridCol w="1110111">
                  <a:extLst>
                    <a:ext uri="{9D8B030D-6E8A-4147-A177-3AD203B41FA5}">
                      <a16:colId xmlns:a16="http://schemas.microsoft.com/office/drawing/2014/main" val="683119308"/>
                    </a:ext>
                  </a:extLst>
                </a:gridCol>
                <a:gridCol w="1110111">
                  <a:extLst>
                    <a:ext uri="{9D8B030D-6E8A-4147-A177-3AD203B41FA5}">
                      <a16:colId xmlns:a16="http://schemas.microsoft.com/office/drawing/2014/main" val="3813063030"/>
                    </a:ext>
                  </a:extLst>
                </a:gridCol>
              </a:tblGrid>
              <a:tr h="370840">
                <a:tc>
                  <a:txBody>
                    <a:bodyPr/>
                    <a:lstStyle/>
                    <a:p>
                      <a:pPr algn="ctr"/>
                      <a:endParaRPr kumimoji="1" lang="ja-JP" altLang="en-US" sz="1800" b="1" dirty="0">
                        <a:solidFill>
                          <a:schemeClr val="tx1">
                            <a:lumMod val="75000"/>
                            <a:lumOff val="25000"/>
                          </a:schemeClr>
                        </a:solidFill>
                      </a:endParaRPr>
                    </a:p>
                  </a:txBody>
                  <a:tcPr/>
                </a:tc>
                <a:tc>
                  <a:txBody>
                    <a:bodyPr/>
                    <a:lstStyle/>
                    <a:p>
                      <a:pPr algn="ctr"/>
                      <a:r>
                        <a:rPr kumimoji="1" lang="ja-JP" altLang="en-US" sz="1800" b="1" dirty="0">
                          <a:solidFill>
                            <a:schemeClr val="tx1">
                              <a:lumMod val="75000"/>
                              <a:lumOff val="25000"/>
                            </a:schemeClr>
                          </a:solidFill>
                        </a:rPr>
                        <a:t>バグ報告</a:t>
                      </a:r>
                    </a:p>
                  </a:txBody>
                  <a:tcPr anchor="ctr"/>
                </a:tc>
                <a:tc>
                  <a:txBody>
                    <a:bodyPr/>
                    <a:lstStyle/>
                    <a:p>
                      <a:pPr algn="ctr"/>
                      <a:r>
                        <a:rPr kumimoji="1" lang="ja-JP" altLang="en-US" sz="1800" b="1" dirty="0">
                          <a:solidFill>
                            <a:schemeClr val="tx1">
                              <a:lumMod val="75000"/>
                              <a:lumOff val="25000"/>
                            </a:schemeClr>
                          </a:solidFill>
                        </a:rPr>
                        <a:t>機能要求</a:t>
                      </a:r>
                    </a:p>
                  </a:txBody>
                  <a:tcPr anchor="ctr"/>
                </a:tc>
                <a:tc>
                  <a:txBody>
                    <a:bodyPr/>
                    <a:lstStyle/>
                    <a:p>
                      <a:pPr algn="ctr"/>
                      <a:r>
                        <a:rPr kumimoji="1" lang="ja-JP" altLang="en-US" sz="1800" b="1" dirty="0">
                          <a:solidFill>
                            <a:schemeClr val="tx1">
                              <a:lumMod val="75000"/>
                              <a:lumOff val="25000"/>
                            </a:schemeClr>
                          </a:solidFill>
                        </a:rPr>
                        <a:t>その他</a:t>
                      </a:r>
                    </a:p>
                  </a:txBody>
                  <a:tcPr anchor="ctr"/>
                </a:tc>
                <a:extLst>
                  <a:ext uri="{0D108BD9-81ED-4DB2-BD59-A6C34878D82A}">
                    <a16:rowId xmlns:a16="http://schemas.microsoft.com/office/drawing/2014/main" val="13191471"/>
                  </a:ext>
                </a:extLst>
              </a:tr>
              <a:tr h="370840">
                <a:tc>
                  <a:txBody>
                    <a:bodyPr/>
                    <a:lstStyle/>
                    <a:p>
                      <a:pPr algn="ctr"/>
                      <a:r>
                        <a:rPr kumimoji="1" lang="ja-JP" altLang="en-US" sz="1800" b="1" dirty="0">
                          <a:solidFill>
                            <a:schemeClr val="tx1">
                              <a:lumMod val="75000"/>
                              <a:lumOff val="25000"/>
                            </a:schemeClr>
                          </a:solidFill>
                        </a:rPr>
                        <a:t>教師データ</a:t>
                      </a:r>
                    </a:p>
                  </a:txBody>
                  <a:tcPr/>
                </a:tc>
                <a:tc>
                  <a:txBody>
                    <a:bodyPr/>
                    <a:lstStyle/>
                    <a:p>
                      <a:endParaRPr lang="ja-JP" altLang="en-US" dirty="0"/>
                    </a:p>
                  </a:txBody>
                  <a:tcPr/>
                </a:tc>
                <a:tc>
                  <a:txBody>
                    <a:bodyPr/>
                    <a:lstStyle/>
                    <a:p>
                      <a:endParaRPr lang="ja-JP" altLang="en-US"/>
                    </a:p>
                  </a:txBody>
                  <a:tcPr/>
                </a:tc>
                <a:tc>
                  <a:txBody>
                    <a:bodyPr/>
                    <a:lstStyle/>
                    <a:p>
                      <a:endParaRPr lang="ja-JP" altLang="en-US"/>
                    </a:p>
                  </a:txBody>
                  <a:tcPr/>
                </a:tc>
                <a:extLst>
                  <a:ext uri="{0D108BD9-81ED-4DB2-BD59-A6C34878D82A}">
                    <a16:rowId xmlns:a16="http://schemas.microsoft.com/office/drawing/2014/main" val="2961215049"/>
                  </a:ext>
                </a:extLst>
              </a:tr>
              <a:tr h="370840">
                <a:tc>
                  <a:txBody>
                    <a:bodyPr/>
                    <a:lstStyle/>
                    <a:p>
                      <a:pPr algn="ctr"/>
                      <a:r>
                        <a:rPr kumimoji="1" lang="ja-JP" altLang="en-US" sz="1800" b="1" dirty="0">
                          <a:solidFill>
                            <a:schemeClr val="tx1">
                              <a:lumMod val="75000"/>
                              <a:lumOff val="25000"/>
                            </a:schemeClr>
                          </a:solidFill>
                        </a:rPr>
                        <a:t>テストデータ</a:t>
                      </a:r>
                    </a:p>
                  </a:txBody>
                  <a:tcPr/>
                </a:tc>
                <a:tc>
                  <a:txBody>
                    <a:bodyPr/>
                    <a:lstStyle/>
                    <a:p>
                      <a:endParaRPr lang="ja-JP" altLang="en-US"/>
                    </a:p>
                  </a:txBody>
                  <a:tcPr/>
                </a:tc>
                <a:tc>
                  <a:txBody>
                    <a:bodyPr/>
                    <a:lstStyle/>
                    <a:p>
                      <a:endParaRPr lang="ja-JP" altLang="en-US"/>
                    </a:p>
                  </a:txBody>
                  <a:tcPr/>
                </a:tc>
                <a:tc>
                  <a:txBody>
                    <a:bodyPr/>
                    <a:lstStyle/>
                    <a:p>
                      <a:endParaRPr lang="ja-JP" altLang="en-US" dirty="0"/>
                    </a:p>
                  </a:txBody>
                  <a:tcPr/>
                </a:tc>
                <a:extLst>
                  <a:ext uri="{0D108BD9-81ED-4DB2-BD59-A6C34878D82A}">
                    <a16:rowId xmlns:a16="http://schemas.microsoft.com/office/drawing/2014/main" val="2279886790"/>
                  </a:ext>
                </a:extLst>
              </a:tr>
            </a:tbl>
          </a:graphicData>
        </a:graphic>
      </p:graphicFrame>
      <p:graphicFrame>
        <p:nvGraphicFramePr>
          <p:cNvPr id="20" name="コンテンツ プレースホルダー 4">
            <a:extLst>
              <a:ext uri="{FF2B5EF4-FFF2-40B4-BE49-F238E27FC236}">
                <a16:creationId xmlns:a16="http://schemas.microsoft.com/office/drawing/2014/main" id="{94AA94F2-2491-4730-BA26-88F2D248DE99}"/>
              </a:ext>
            </a:extLst>
          </p:cNvPr>
          <p:cNvGraphicFramePr>
            <a:graphicFrameLocks/>
          </p:cNvGraphicFramePr>
          <p:nvPr>
            <p:extLst>
              <p:ext uri="{D42A27DB-BD31-4B8C-83A1-F6EECF244321}">
                <p14:modId xmlns:p14="http://schemas.microsoft.com/office/powerpoint/2010/main" val="129377042"/>
              </p:ext>
            </p:extLst>
          </p:nvPr>
        </p:nvGraphicFramePr>
        <p:xfrm>
          <a:off x="125639" y="4526014"/>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algn="ctr"/>
                      <a:r>
                        <a:rPr kumimoji="1" lang="ja-JP" altLang="en-US" sz="1800" b="1" dirty="0">
                          <a:solidFill>
                            <a:schemeClr val="tx1">
                              <a:lumMod val="75000"/>
                              <a:lumOff val="25000"/>
                            </a:schemeClr>
                          </a:solidFill>
                        </a:rPr>
                        <a:t>提案手法</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lumMod val="75000"/>
                              <a:lumOff val="25000"/>
                            </a:prstClr>
                          </a:solidFill>
                          <a:effectLst/>
                          <a:uLnTx/>
                          <a:uFillTx/>
                          <a:latin typeface="+mn-lt"/>
                          <a:ea typeface="+mn-ea"/>
                          <a:cs typeface="+mn-cs"/>
                        </a:rPr>
                        <a:t>forum-review</a:t>
                      </a:r>
                      <a:endParaRPr kumimoji="1" lang="ja-JP" altLang="en-US" sz="20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正解率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accuracy</a:t>
                      </a:r>
                      <a:endParaRPr kumimoji="1" lang="ja-JP" altLang="en-US" sz="1400" b="0" dirty="0">
                        <a:solidFill>
                          <a:schemeClr val="tx1">
                            <a:lumMod val="75000"/>
                            <a:lumOff val="25000"/>
                          </a:schemeClr>
                        </a:solidFill>
                      </a:endParaRP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5</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0.18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0.23</a:t>
                      </a:r>
                      <a:endParaRPr kumimoji="1" lang="ja-JP" altLang="en-US" sz="1800" b="1" dirty="0">
                        <a:solidFill>
                          <a:schemeClr val="tx1">
                            <a:lumMod val="75000"/>
                            <a:lumOff val="25000"/>
                          </a:schemeClr>
                        </a:solidFill>
                      </a:endParaRPr>
                    </a:p>
                  </a:txBody>
                  <a:tcPr anchor="ctr"/>
                </a:tc>
                <a:tc rowSpan="3">
                  <a:txBody>
                    <a:bodyPr/>
                    <a:lstStyle/>
                    <a:p>
                      <a:pPr algn="ctr"/>
                      <a:r>
                        <a:rPr kumimoji="1" lang="en-US" altLang="ja-JP" sz="1800" b="1" dirty="0">
                          <a:solidFill>
                            <a:schemeClr val="tx1">
                              <a:lumMod val="75000"/>
                              <a:lumOff val="25000"/>
                            </a:schemeClr>
                          </a:solidFill>
                        </a:rPr>
                        <a:t>0.76</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8</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12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0.29</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0.33</a:t>
                      </a:r>
                      <a:endParaRPr kumimoji="1" lang="ja-JP" altLang="en-US" sz="1800" b="1" dirty="0">
                        <a:solidFill>
                          <a:schemeClr val="tx1">
                            <a:lumMod val="75000"/>
                            <a:lumOff val="25000"/>
                          </a:schemeClr>
                        </a:solidFill>
                      </a:endParaRPr>
                    </a:p>
                  </a:txBody>
                  <a:tcPr anchor="ctr"/>
                </a:tc>
                <a:tc v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276</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0.89</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0.90</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0.90</a:t>
                      </a:r>
                      <a:endParaRPr kumimoji="1" lang="ja-JP" altLang="en-US" sz="1800" b="1" dirty="0">
                        <a:solidFill>
                          <a:schemeClr val="tx1">
                            <a:lumMod val="75000"/>
                            <a:lumOff val="25000"/>
                          </a:schemeClr>
                        </a:solidFill>
                      </a:endParaRPr>
                    </a:p>
                  </a:txBody>
                  <a:tcPr anchor="ctr">
                    <a:noFill/>
                  </a:tcPr>
                </a:tc>
                <a:tc vMerge="1">
                  <a:txBody>
                    <a:bodyPr/>
                    <a:lstStyle/>
                    <a:p>
                      <a:pPr algn="ct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cxnSp>
        <p:nvCxnSpPr>
          <p:cNvPr id="7" name="直線コネクタ 6">
            <a:extLst>
              <a:ext uri="{FF2B5EF4-FFF2-40B4-BE49-F238E27FC236}">
                <a16:creationId xmlns:a16="http://schemas.microsoft.com/office/drawing/2014/main" id="{0B22DF8F-9DC9-4E57-B6B4-5C0B3E3CB7C5}"/>
              </a:ext>
            </a:extLst>
          </p:cNvPr>
          <p:cNvCxnSpPr>
            <a:cxnSpLocks/>
          </p:cNvCxnSpPr>
          <p:nvPr/>
        </p:nvCxnSpPr>
        <p:spPr>
          <a:xfrm>
            <a:off x="5086562" y="4526014"/>
            <a:ext cx="0" cy="18288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6933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語彙</a:t>
            </a:r>
          </a:p>
        </p:txBody>
      </p:sp>
      <p:sp>
        <p:nvSpPr>
          <p:cNvPr id="4" name="スライド番号プレースホルダー 3"/>
          <p:cNvSpPr>
            <a:spLocks noGrp="1"/>
          </p:cNvSpPr>
          <p:nvPr>
            <p:ph type="sldNum" sz="quarter" idx="12"/>
          </p:nvPr>
        </p:nvSpPr>
        <p:spPr/>
        <p:txBody>
          <a:bodyPr/>
          <a:lstStyle/>
          <a:p>
            <a:fld id="{310E90F2-0F65-4717-A352-08170F7BDCAA}" type="slidenum">
              <a:rPr kumimoji="1" lang="ja-JP" altLang="en-US" smtClean="0"/>
              <a:t>3</a:t>
            </a:fld>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04494"/>
            <a:ext cx="9144000" cy="5049011"/>
          </a:xfrm>
          <a:prstGeom prst="rect">
            <a:avLst/>
          </a:prstGeom>
        </p:spPr>
      </p:pic>
      <p:sp>
        <p:nvSpPr>
          <p:cNvPr id="17" name="正方形/長方形 16"/>
          <p:cNvSpPr/>
          <p:nvPr/>
        </p:nvSpPr>
        <p:spPr>
          <a:xfrm>
            <a:off x="236912" y="1313411"/>
            <a:ext cx="87283" cy="108066"/>
          </a:xfrm>
          <a:prstGeom prst="rect">
            <a:avLst/>
          </a:prstGeom>
          <a:solidFill>
            <a:srgbClr val="FF000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3332017" y="1798320"/>
            <a:ext cx="87283" cy="108066"/>
          </a:xfrm>
          <a:prstGeom prst="rect">
            <a:avLst/>
          </a:prstGeom>
          <a:solidFill>
            <a:srgbClr val="FF000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6435435" y="2000596"/>
            <a:ext cx="87283" cy="108066"/>
          </a:xfrm>
          <a:prstGeom prst="rect">
            <a:avLst/>
          </a:prstGeom>
          <a:solidFill>
            <a:srgbClr val="FF000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236912" y="4268585"/>
            <a:ext cx="87283" cy="103910"/>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3332017" y="3969327"/>
            <a:ext cx="87283" cy="108066"/>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6435434" y="4160519"/>
            <a:ext cx="87283" cy="108066"/>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3117273" y="4268585"/>
            <a:ext cx="302027" cy="117148"/>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3199376" y="5343698"/>
            <a:ext cx="219924" cy="96135"/>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p:nvSpPr>
        <p:spPr>
          <a:xfrm>
            <a:off x="22168" y="4755418"/>
            <a:ext cx="302027" cy="117148"/>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104271" y="5456767"/>
            <a:ext cx="219924" cy="79201"/>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22168" y="5355167"/>
            <a:ext cx="302027" cy="101600"/>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6220690" y="5644419"/>
            <a:ext cx="302027" cy="117148"/>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30630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EF0D8F33-2CF8-4EE8-BBC7-C0ED69F4FD3A}"/>
              </a:ext>
            </a:extLst>
          </p:cNvPr>
          <p:cNvSpPr/>
          <p:nvPr/>
        </p:nvSpPr>
        <p:spPr>
          <a:xfrm>
            <a:off x="154518" y="1214854"/>
            <a:ext cx="8858668" cy="3720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en-US" altLang="ja-JP" dirty="0"/>
              <a:t>ROC</a:t>
            </a:r>
            <a:r>
              <a:rPr kumimoji="1" lang="ja-JP" altLang="en-US" dirty="0"/>
              <a:t>曲線</a:t>
            </a:r>
            <a:r>
              <a:rPr kumimoji="1" lang="en-US" altLang="ja-JP" dirty="0"/>
              <a:t>(</a:t>
            </a:r>
            <a:r>
              <a:rPr lang="en-US" altLang="ja-JP" dirty="0"/>
              <a:t>Cities: Skylines</a:t>
            </a:r>
            <a:r>
              <a:rPr kumimoji="1" lang="en-US" altLang="ja-JP" dirty="0"/>
              <a:t>)</a:t>
            </a:r>
            <a:endParaRPr kumimoji="1" lang="ja-JP" altLang="en-US" dirty="0"/>
          </a:p>
        </p:txBody>
      </p:sp>
      <p:sp>
        <p:nvSpPr>
          <p:cNvPr id="4" name="スライド番号プレースホルダー 3"/>
          <p:cNvSpPr>
            <a:spLocks noGrp="1"/>
          </p:cNvSpPr>
          <p:nvPr>
            <p:ph type="sldNum" sz="quarter" idx="12"/>
          </p:nvPr>
        </p:nvSpPr>
        <p:spPr/>
        <p:txBody>
          <a:bodyPr/>
          <a:lstStyle/>
          <a:p>
            <a:fld id="{310E90F2-0F65-4717-A352-08170F7BDCAA}" type="slidenum">
              <a:rPr kumimoji="1" lang="ja-JP" altLang="en-US" smtClean="0"/>
              <a:t>4</a:t>
            </a:fld>
            <a:endParaRPr kumimoji="1" lang="ja-JP" altLang="en-US" dirty="0"/>
          </a:p>
        </p:txBody>
      </p:sp>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6269" y="1832286"/>
            <a:ext cx="4125072" cy="3101295"/>
          </a:xfrm>
          <a:prstGeom prst="rect">
            <a:avLst/>
          </a:prstGeom>
        </p:spPr>
      </p:pic>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517" y="1832286"/>
            <a:ext cx="4125072" cy="3101295"/>
          </a:xfrm>
          <a:prstGeom prst="rect">
            <a:avLst/>
          </a:prstGeom>
        </p:spPr>
      </p:pic>
      <p:sp>
        <p:nvSpPr>
          <p:cNvPr id="14" name="テキスト ボックス 13"/>
          <p:cNvSpPr txBox="1"/>
          <p:nvPr/>
        </p:nvSpPr>
        <p:spPr>
          <a:xfrm>
            <a:off x="154517" y="1214854"/>
            <a:ext cx="4116916" cy="615553"/>
          </a:xfrm>
          <a:prstGeom prst="rect">
            <a:avLst/>
          </a:prstGeom>
          <a:noFill/>
        </p:spPr>
        <p:txBody>
          <a:bodyPr wrap="square" rtlCol="0">
            <a:spAutoFit/>
          </a:bodyPr>
          <a:lstStyle/>
          <a:p>
            <a:r>
              <a:rPr kumimoji="1" lang="ja-JP" altLang="en-US" dirty="0"/>
              <a:t>既存手法</a:t>
            </a:r>
            <a:br>
              <a:rPr kumimoji="1" lang="en-US" altLang="ja-JP" dirty="0"/>
            </a:br>
            <a:r>
              <a:rPr kumimoji="1" lang="en-US" altLang="ja-JP" sz="1600" dirty="0"/>
              <a:t>(</a:t>
            </a:r>
            <a:r>
              <a:rPr kumimoji="1" lang="ja-JP" altLang="en-US" sz="1600" dirty="0"/>
              <a:t>教師データ</a:t>
            </a:r>
            <a:r>
              <a:rPr kumimoji="1" lang="en-US" altLang="ja-JP" sz="1600" dirty="0"/>
              <a:t>:review</a:t>
            </a:r>
            <a:r>
              <a:rPr kumimoji="1" lang="ja-JP" altLang="en-US" sz="1600" dirty="0" err="1"/>
              <a:t>，</a:t>
            </a:r>
            <a:r>
              <a:rPr kumimoji="1" lang="ja-JP" altLang="en-US" sz="1600" dirty="0"/>
              <a:t>テストデータ</a:t>
            </a:r>
            <a:r>
              <a:rPr kumimoji="1" lang="en-US" altLang="ja-JP" sz="1600" dirty="0"/>
              <a:t>:review)</a:t>
            </a:r>
            <a:endParaRPr kumimoji="1" lang="ja-JP" altLang="en-US" sz="1600" dirty="0"/>
          </a:p>
        </p:txBody>
      </p:sp>
      <p:sp>
        <p:nvSpPr>
          <p:cNvPr id="15" name="テキスト ボックス 14"/>
          <p:cNvSpPr txBox="1"/>
          <p:nvPr/>
        </p:nvSpPr>
        <p:spPr>
          <a:xfrm>
            <a:off x="4896269" y="1214854"/>
            <a:ext cx="4116916" cy="615553"/>
          </a:xfrm>
          <a:prstGeom prst="rect">
            <a:avLst/>
          </a:prstGeom>
          <a:noFill/>
        </p:spPr>
        <p:txBody>
          <a:bodyPr wrap="square" rtlCol="0">
            <a:spAutoFit/>
          </a:bodyPr>
          <a:lstStyle/>
          <a:p>
            <a:r>
              <a:rPr lang="ja-JP" altLang="en-US" dirty="0"/>
              <a:t>提案</a:t>
            </a:r>
            <a:r>
              <a:rPr kumimoji="1" lang="ja-JP" altLang="en-US" dirty="0"/>
              <a:t>手法</a:t>
            </a:r>
            <a:br>
              <a:rPr kumimoji="1" lang="en-US" altLang="ja-JP" dirty="0"/>
            </a:br>
            <a:r>
              <a:rPr kumimoji="1" lang="en-US" altLang="ja-JP" sz="1600" dirty="0"/>
              <a:t>(</a:t>
            </a:r>
            <a:r>
              <a:rPr kumimoji="1" lang="ja-JP" altLang="en-US" sz="1600" dirty="0"/>
              <a:t>教師データ</a:t>
            </a:r>
            <a:r>
              <a:rPr kumimoji="1" lang="en-US" altLang="ja-JP" sz="1600" dirty="0"/>
              <a:t>:forum</a:t>
            </a:r>
            <a:r>
              <a:rPr kumimoji="1" lang="ja-JP" altLang="en-US" sz="1600" dirty="0" err="1"/>
              <a:t>，</a:t>
            </a:r>
            <a:r>
              <a:rPr kumimoji="1" lang="ja-JP" altLang="en-US" sz="1600" dirty="0"/>
              <a:t>テストデータ</a:t>
            </a:r>
            <a:r>
              <a:rPr kumimoji="1" lang="en-US" altLang="ja-JP" sz="1600" dirty="0"/>
              <a:t>:review)</a:t>
            </a:r>
            <a:endParaRPr kumimoji="1" lang="ja-JP" altLang="en-US" sz="1600" dirty="0"/>
          </a:p>
        </p:txBody>
      </p:sp>
    </p:spTree>
    <p:extLst>
      <p:ext uri="{BB962C8B-B14F-4D97-AF65-F5344CB8AC3E}">
        <p14:creationId xmlns:p14="http://schemas.microsoft.com/office/powerpoint/2010/main" val="202649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B5A2879A-7480-4568-9425-279180539C41}"/>
              </a:ext>
            </a:extLst>
          </p:cNvPr>
          <p:cNvSpPr/>
          <p:nvPr/>
        </p:nvSpPr>
        <p:spPr>
          <a:xfrm>
            <a:off x="154518" y="1214854"/>
            <a:ext cx="8858668" cy="3720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lang="en-US" altLang="ja-JP" dirty="0"/>
              <a:t>ROC</a:t>
            </a:r>
            <a:r>
              <a:rPr lang="ja-JP" altLang="en-US" dirty="0"/>
              <a:t>曲線</a:t>
            </a:r>
            <a:r>
              <a:rPr lang="en-US" altLang="ja-JP" dirty="0"/>
              <a:t>(Euro truck sim)</a:t>
            </a:r>
            <a:endParaRPr kumimoji="1" lang="ja-JP" altLang="en-US" dirty="0"/>
          </a:p>
        </p:txBody>
      </p:sp>
      <p:sp>
        <p:nvSpPr>
          <p:cNvPr id="4" name="スライド番号プレースホルダー 3"/>
          <p:cNvSpPr>
            <a:spLocks noGrp="1"/>
          </p:cNvSpPr>
          <p:nvPr>
            <p:ph type="sldNum" sz="quarter" idx="12"/>
          </p:nvPr>
        </p:nvSpPr>
        <p:spPr/>
        <p:txBody>
          <a:bodyPr/>
          <a:lstStyle/>
          <a:p>
            <a:fld id="{310E90F2-0F65-4717-A352-08170F7BDCAA}" type="slidenum">
              <a:rPr kumimoji="1" lang="ja-JP" altLang="en-US" smtClean="0"/>
              <a:t>5</a:t>
            </a:fld>
            <a:endParaRPr kumimoji="1" lang="ja-JP" altLang="en-US" dirty="0"/>
          </a:p>
        </p:txBody>
      </p:sp>
      <p:pic>
        <p:nvPicPr>
          <p:cNvPr id="11" name="図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17" y="1832287"/>
            <a:ext cx="4125071" cy="3101294"/>
          </a:xfrm>
          <a:prstGeom prst="rect">
            <a:avLst/>
          </a:prstGeom>
        </p:spPr>
      </p:pic>
      <p:sp>
        <p:nvSpPr>
          <p:cNvPr id="14" name="テキスト ボックス 13"/>
          <p:cNvSpPr txBox="1"/>
          <p:nvPr/>
        </p:nvSpPr>
        <p:spPr>
          <a:xfrm>
            <a:off x="154517" y="1214854"/>
            <a:ext cx="4116916" cy="615553"/>
          </a:xfrm>
          <a:prstGeom prst="rect">
            <a:avLst/>
          </a:prstGeom>
          <a:noFill/>
        </p:spPr>
        <p:txBody>
          <a:bodyPr wrap="square" rtlCol="0">
            <a:spAutoFit/>
          </a:bodyPr>
          <a:lstStyle/>
          <a:p>
            <a:r>
              <a:rPr kumimoji="1" lang="ja-JP" altLang="en-US" dirty="0"/>
              <a:t>既存手法</a:t>
            </a:r>
            <a:br>
              <a:rPr kumimoji="1" lang="en-US" altLang="ja-JP" dirty="0"/>
            </a:br>
            <a:r>
              <a:rPr kumimoji="1" lang="en-US" altLang="ja-JP" sz="1600" dirty="0"/>
              <a:t>(</a:t>
            </a:r>
            <a:r>
              <a:rPr kumimoji="1" lang="ja-JP" altLang="en-US" sz="1600" dirty="0"/>
              <a:t>教師データ</a:t>
            </a:r>
            <a:r>
              <a:rPr kumimoji="1" lang="en-US" altLang="ja-JP" sz="1600" dirty="0"/>
              <a:t>:review</a:t>
            </a:r>
            <a:r>
              <a:rPr kumimoji="1" lang="ja-JP" altLang="en-US" sz="1600" dirty="0" err="1"/>
              <a:t>，</a:t>
            </a:r>
            <a:r>
              <a:rPr kumimoji="1" lang="ja-JP" altLang="en-US" sz="1600" dirty="0"/>
              <a:t>テストデータ</a:t>
            </a:r>
            <a:r>
              <a:rPr kumimoji="1" lang="en-US" altLang="ja-JP" sz="1600" dirty="0"/>
              <a:t>:review)</a:t>
            </a:r>
            <a:endParaRPr kumimoji="1" lang="ja-JP" altLang="en-US" sz="1600" dirty="0"/>
          </a:p>
        </p:txBody>
      </p:sp>
      <p:sp>
        <p:nvSpPr>
          <p:cNvPr id="15" name="テキスト ボックス 14"/>
          <p:cNvSpPr txBox="1"/>
          <p:nvPr/>
        </p:nvSpPr>
        <p:spPr>
          <a:xfrm>
            <a:off x="4896269" y="1214854"/>
            <a:ext cx="4116916" cy="615553"/>
          </a:xfrm>
          <a:prstGeom prst="rect">
            <a:avLst/>
          </a:prstGeom>
          <a:noFill/>
        </p:spPr>
        <p:txBody>
          <a:bodyPr wrap="square" rtlCol="0">
            <a:spAutoFit/>
          </a:bodyPr>
          <a:lstStyle/>
          <a:p>
            <a:r>
              <a:rPr lang="ja-JP" altLang="en-US" dirty="0"/>
              <a:t>提案</a:t>
            </a:r>
            <a:r>
              <a:rPr kumimoji="1" lang="ja-JP" altLang="en-US" dirty="0"/>
              <a:t>手法</a:t>
            </a:r>
            <a:br>
              <a:rPr kumimoji="1" lang="en-US" altLang="ja-JP" dirty="0"/>
            </a:br>
            <a:r>
              <a:rPr kumimoji="1" lang="en-US" altLang="ja-JP" sz="1600" dirty="0"/>
              <a:t>(</a:t>
            </a:r>
            <a:r>
              <a:rPr kumimoji="1" lang="ja-JP" altLang="en-US" sz="1600" dirty="0"/>
              <a:t>教師データ</a:t>
            </a:r>
            <a:r>
              <a:rPr kumimoji="1" lang="en-US" altLang="ja-JP" sz="1600" dirty="0"/>
              <a:t>:forum</a:t>
            </a:r>
            <a:r>
              <a:rPr kumimoji="1" lang="ja-JP" altLang="en-US" sz="1600" dirty="0" err="1"/>
              <a:t>，</a:t>
            </a:r>
            <a:r>
              <a:rPr kumimoji="1" lang="ja-JP" altLang="en-US" sz="1600" dirty="0"/>
              <a:t>テストデータ</a:t>
            </a:r>
            <a:r>
              <a:rPr kumimoji="1" lang="en-US" altLang="ja-JP" sz="1600" dirty="0"/>
              <a:t>:review)</a:t>
            </a:r>
            <a:endParaRPr kumimoji="1" lang="ja-JP" altLang="en-US" sz="1600" dirty="0"/>
          </a:p>
        </p:txBody>
      </p:sp>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268" y="1832287"/>
            <a:ext cx="4125071" cy="3101294"/>
          </a:xfrm>
          <a:prstGeom prst="rect">
            <a:avLst/>
          </a:prstGeom>
        </p:spPr>
      </p:pic>
    </p:spTree>
    <p:extLst>
      <p:ext uri="{BB962C8B-B14F-4D97-AF65-F5344CB8AC3E}">
        <p14:creationId xmlns:p14="http://schemas.microsoft.com/office/powerpoint/2010/main" val="897245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C158D707-C31A-4138-AEA5-90A48966A753}"/>
              </a:ext>
            </a:extLst>
          </p:cNvPr>
          <p:cNvSpPr/>
          <p:nvPr/>
        </p:nvSpPr>
        <p:spPr>
          <a:xfrm>
            <a:off x="154518" y="1214854"/>
            <a:ext cx="8858668" cy="3720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lang="en-US" altLang="ja-JP" dirty="0"/>
              <a:t>ROC</a:t>
            </a:r>
            <a:r>
              <a:rPr lang="ja-JP" altLang="en-US" dirty="0"/>
              <a:t>曲線</a:t>
            </a:r>
            <a:r>
              <a:rPr lang="en-US" altLang="ja-JP" dirty="0"/>
              <a:t>(Cities: Skylines)-</a:t>
            </a:r>
            <a:r>
              <a:rPr lang="en-US" altLang="ja-JP" sz="3600" dirty="0"/>
              <a:t>cross</a:t>
            </a:r>
            <a:endParaRPr kumimoji="1" lang="ja-JP" altLang="en-US" dirty="0"/>
          </a:p>
        </p:txBody>
      </p:sp>
      <p:sp>
        <p:nvSpPr>
          <p:cNvPr id="4" name="スライド番号プレースホルダー 3"/>
          <p:cNvSpPr>
            <a:spLocks noGrp="1"/>
          </p:cNvSpPr>
          <p:nvPr>
            <p:ph type="sldNum" sz="quarter" idx="12"/>
          </p:nvPr>
        </p:nvSpPr>
        <p:spPr/>
        <p:txBody>
          <a:bodyPr/>
          <a:lstStyle/>
          <a:p>
            <a:fld id="{310E90F2-0F65-4717-A352-08170F7BDCAA}" type="slidenum">
              <a:rPr kumimoji="1" lang="ja-JP" altLang="en-US" smtClean="0"/>
              <a:t>6</a:t>
            </a:fld>
            <a:endParaRPr kumimoji="1" lang="ja-JP" altLang="en-US" dirty="0"/>
          </a:p>
        </p:txBody>
      </p:sp>
      <p:sp>
        <p:nvSpPr>
          <p:cNvPr id="14" name="テキスト ボックス 13"/>
          <p:cNvSpPr txBox="1"/>
          <p:nvPr/>
        </p:nvSpPr>
        <p:spPr>
          <a:xfrm>
            <a:off x="154517" y="1214854"/>
            <a:ext cx="4116916" cy="646331"/>
          </a:xfrm>
          <a:prstGeom prst="rect">
            <a:avLst/>
          </a:prstGeom>
          <a:noFill/>
        </p:spPr>
        <p:txBody>
          <a:bodyPr wrap="square" rtlCol="0">
            <a:spAutoFit/>
          </a:bodyPr>
          <a:lstStyle/>
          <a:p>
            <a:r>
              <a:rPr kumimoji="1" lang="ja-JP" altLang="en-US" dirty="0"/>
              <a:t>教師データ</a:t>
            </a:r>
            <a:r>
              <a:rPr kumimoji="1" lang="en-US" altLang="ja-JP" dirty="0"/>
              <a:t>:	Cities: Skylines</a:t>
            </a:r>
            <a:br>
              <a:rPr lang="en-US" altLang="ja-JP" dirty="0"/>
            </a:br>
            <a:r>
              <a:rPr kumimoji="1" lang="ja-JP" altLang="en-US" dirty="0"/>
              <a:t>テストデータ</a:t>
            </a:r>
            <a:r>
              <a:rPr kumimoji="1" lang="en-US" altLang="ja-JP" dirty="0"/>
              <a:t>:	</a:t>
            </a:r>
            <a:r>
              <a:rPr lang="en-US" altLang="ja-JP" dirty="0"/>
              <a:t>Cities: Skylines</a:t>
            </a:r>
            <a:endParaRPr kumimoji="1" lang="ja-JP" altLang="en-US" dirty="0"/>
          </a:p>
        </p:txBody>
      </p:sp>
      <p:sp>
        <p:nvSpPr>
          <p:cNvPr id="15" name="テキスト ボックス 14"/>
          <p:cNvSpPr txBox="1"/>
          <p:nvPr/>
        </p:nvSpPr>
        <p:spPr>
          <a:xfrm>
            <a:off x="4896269" y="1214854"/>
            <a:ext cx="4116916" cy="646331"/>
          </a:xfrm>
          <a:prstGeom prst="rect">
            <a:avLst/>
          </a:prstGeom>
          <a:noFill/>
        </p:spPr>
        <p:txBody>
          <a:bodyPr wrap="square" rtlCol="0">
            <a:spAutoFit/>
          </a:bodyPr>
          <a:lstStyle/>
          <a:p>
            <a:r>
              <a:rPr lang="ja-JP" altLang="en-US" dirty="0"/>
              <a:t>教師データ</a:t>
            </a:r>
            <a:r>
              <a:rPr lang="en-US" altLang="ja-JP" dirty="0"/>
              <a:t>:	Eur truck sim</a:t>
            </a:r>
            <a:br>
              <a:rPr lang="en-US" altLang="ja-JP" dirty="0"/>
            </a:br>
            <a:r>
              <a:rPr lang="ja-JP" altLang="en-US" dirty="0"/>
              <a:t>テストデータ</a:t>
            </a:r>
            <a:r>
              <a:rPr lang="en-US" altLang="ja-JP" dirty="0"/>
              <a:t>:	Cities: Skylines</a:t>
            </a:r>
            <a:endParaRPr lang="ja-JP" altLang="en-US" dirty="0"/>
          </a:p>
        </p:txBody>
      </p:sp>
      <p:pic>
        <p:nvPicPr>
          <p:cNvPr id="12" name="図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6268" y="1832287"/>
            <a:ext cx="4125071" cy="3101294"/>
          </a:xfrm>
          <a:prstGeom prst="rect">
            <a:avLst/>
          </a:prstGeom>
        </p:spPr>
      </p:pic>
      <p:pic>
        <p:nvPicPr>
          <p:cNvPr id="16" name="図 15">
            <a:extLst>
              <a:ext uri="{FF2B5EF4-FFF2-40B4-BE49-F238E27FC236}">
                <a16:creationId xmlns:a16="http://schemas.microsoft.com/office/drawing/2014/main" id="{6633E967-DAFD-45B2-9928-909541A92C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516" y="1832286"/>
            <a:ext cx="4125072" cy="3101295"/>
          </a:xfrm>
          <a:prstGeom prst="rect">
            <a:avLst/>
          </a:prstGeom>
        </p:spPr>
      </p:pic>
    </p:spTree>
    <p:extLst>
      <p:ext uri="{BB962C8B-B14F-4D97-AF65-F5344CB8AC3E}">
        <p14:creationId xmlns:p14="http://schemas.microsoft.com/office/powerpoint/2010/main" val="1736502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C158D707-C31A-4138-AEA5-90A48966A753}"/>
              </a:ext>
            </a:extLst>
          </p:cNvPr>
          <p:cNvSpPr/>
          <p:nvPr/>
        </p:nvSpPr>
        <p:spPr>
          <a:xfrm>
            <a:off x="154518" y="1214854"/>
            <a:ext cx="8858668" cy="3720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lang="en-US" altLang="ja-JP" dirty="0"/>
              <a:t>ROC</a:t>
            </a:r>
            <a:r>
              <a:rPr lang="ja-JP" altLang="en-US" dirty="0"/>
              <a:t>曲線</a:t>
            </a:r>
            <a:r>
              <a:rPr lang="en-US" altLang="ja-JP" dirty="0"/>
              <a:t>(Euro truck sim)-</a:t>
            </a:r>
            <a:r>
              <a:rPr lang="en-US" altLang="ja-JP" sz="3600" dirty="0"/>
              <a:t>cross</a:t>
            </a:r>
            <a:endParaRPr kumimoji="1" lang="ja-JP" altLang="en-US" dirty="0"/>
          </a:p>
        </p:txBody>
      </p:sp>
      <p:sp>
        <p:nvSpPr>
          <p:cNvPr id="4" name="スライド番号プレースホルダー 3"/>
          <p:cNvSpPr>
            <a:spLocks noGrp="1"/>
          </p:cNvSpPr>
          <p:nvPr>
            <p:ph type="sldNum" sz="quarter" idx="12"/>
          </p:nvPr>
        </p:nvSpPr>
        <p:spPr/>
        <p:txBody>
          <a:bodyPr/>
          <a:lstStyle/>
          <a:p>
            <a:fld id="{310E90F2-0F65-4717-A352-08170F7BDCAA}" type="slidenum">
              <a:rPr kumimoji="1" lang="ja-JP" altLang="en-US" smtClean="0"/>
              <a:t>7</a:t>
            </a:fld>
            <a:endParaRPr kumimoji="1" lang="ja-JP" altLang="en-US" dirty="0"/>
          </a:p>
        </p:txBody>
      </p:sp>
      <p:pic>
        <p:nvPicPr>
          <p:cNvPr id="11" name="図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17" y="1832287"/>
            <a:ext cx="4125070" cy="3101294"/>
          </a:xfrm>
          <a:prstGeom prst="rect">
            <a:avLst/>
          </a:prstGeom>
        </p:spPr>
      </p:pic>
      <p:sp>
        <p:nvSpPr>
          <p:cNvPr id="14" name="テキスト ボックス 13"/>
          <p:cNvSpPr txBox="1"/>
          <p:nvPr/>
        </p:nvSpPr>
        <p:spPr>
          <a:xfrm>
            <a:off x="154517" y="1214854"/>
            <a:ext cx="4116916" cy="646331"/>
          </a:xfrm>
          <a:prstGeom prst="rect">
            <a:avLst/>
          </a:prstGeom>
          <a:noFill/>
        </p:spPr>
        <p:txBody>
          <a:bodyPr wrap="square" rtlCol="0">
            <a:spAutoFit/>
          </a:bodyPr>
          <a:lstStyle/>
          <a:p>
            <a:r>
              <a:rPr kumimoji="1" lang="ja-JP" altLang="en-US" dirty="0"/>
              <a:t>教師データ</a:t>
            </a:r>
            <a:r>
              <a:rPr kumimoji="1" lang="en-US" altLang="ja-JP" dirty="0"/>
              <a:t>:	</a:t>
            </a:r>
            <a:r>
              <a:rPr lang="en-US" altLang="ja-JP" dirty="0"/>
              <a:t>Eur truck sim</a:t>
            </a:r>
            <a:br>
              <a:rPr lang="en-US" altLang="ja-JP" dirty="0"/>
            </a:br>
            <a:r>
              <a:rPr kumimoji="1" lang="ja-JP" altLang="en-US" dirty="0"/>
              <a:t>テストデータ</a:t>
            </a:r>
            <a:r>
              <a:rPr kumimoji="1" lang="en-US" altLang="ja-JP" dirty="0"/>
              <a:t>:	</a:t>
            </a:r>
            <a:r>
              <a:rPr lang="en-US" altLang="ja-JP" dirty="0"/>
              <a:t>Eur truck sim</a:t>
            </a:r>
            <a:endParaRPr kumimoji="1" lang="ja-JP" altLang="en-US" dirty="0"/>
          </a:p>
        </p:txBody>
      </p:sp>
      <p:sp>
        <p:nvSpPr>
          <p:cNvPr id="15" name="テキスト ボックス 14"/>
          <p:cNvSpPr txBox="1"/>
          <p:nvPr/>
        </p:nvSpPr>
        <p:spPr>
          <a:xfrm>
            <a:off x="4896269" y="1214854"/>
            <a:ext cx="4116916" cy="646331"/>
          </a:xfrm>
          <a:prstGeom prst="rect">
            <a:avLst/>
          </a:prstGeom>
          <a:noFill/>
        </p:spPr>
        <p:txBody>
          <a:bodyPr wrap="square" rtlCol="0">
            <a:spAutoFit/>
          </a:bodyPr>
          <a:lstStyle/>
          <a:p>
            <a:r>
              <a:rPr lang="ja-JP" altLang="en-US" dirty="0"/>
              <a:t>教師データ</a:t>
            </a:r>
            <a:r>
              <a:rPr lang="en-US" altLang="ja-JP" dirty="0"/>
              <a:t>:	Cities: Skylines</a:t>
            </a:r>
            <a:br>
              <a:rPr lang="en-US" altLang="ja-JP" dirty="0"/>
            </a:br>
            <a:r>
              <a:rPr lang="ja-JP" altLang="en-US" dirty="0"/>
              <a:t>テストデータ</a:t>
            </a:r>
            <a:r>
              <a:rPr lang="en-US" altLang="ja-JP" dirty="0"/>
              <a:t>:	Eur truck sim</a:t>
            </a:r>
            <a:endParaRPr lang="ja-JP" altLang="en-US" dirty="0"/>
          </a:p>
        </p:txBody>
      </p:sp>
      <p:pic>
        <p:nvPicPr>
          <p:cNvPr id="13" name="図 12">
            <a:extLst>
              <a:ext uri="{FF2B5EF4-FFF2-40B4-BE49-F238E27FC236}">
                <a16:creationId xmlns:a16="http://schemas.microsoft.com/office/drawing/2014/main" id="{599D702A-D3CA-4526-838B-774F551646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268" y="1832287"/>
            <a:ext cx="4125071" cy="3101294"/>
          </a:xfrm>
          <a:prstGeom prst="rect">
            <a:avLst/>
          </a:prstGeom>
        </p:spPr>
      </p:pic>
    </p:spTree>
    <p:extLst>
      <p:ext uri="{BB962C8B-B14F-4D97-AF65-F5344CB8AC3E}">
        <p14:creationId xmlns:p14="http://schemas.microsoft.com/office/powerpoint/2010/main" val="852467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EF0D8F33-2CF8-4EE8-BBC7-C0ED69F4FD3A}"/>
              </a:ext>
            </a:extLst>
          </p:cNvPr>
          <p:cNvSpPr/>
          <p:nvPr/>
        </p:nvSpPr>
        <p:spPr>
          <a:xfrm>
            <a:off x="154518" y="1214854"/>
            <a:ext cx="8858668" cy="3720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lang="en-US" altLang="ja-JP" dirty="0"/>
              <a:t>PR</a:t>
            </a:r>
            <a:r>
              <a:rPr kumimoji="1" lang="ja-JP" altLang="en-US" dirty="0"/>
              <a:t>曲線</a:t>
            </a:r>
            <a:r>
              <a:rPr kumimoji="1" lang="en-US" altLang="ja-JP" dirty="0"/>
              <a:t>(</a:t>
            </a:r>
            <a:r>
              <a:rPr lang="en-US" altLang="ja-JP" dirty="0"/>
              <a:t>Cities: Skylines</a:t>
            </a:r>
            <a:r>
              <a:rPr kumimoji="1" lang="en-US" altLang="ja-JP" dirty="0"/>
              <a:t>)</a:t>
            </a:r>
            <a:endParaRPr kumimoji="1" lang="ja-JP" altLang="en-US" dirty="0"/>
          </a:p>
        </p:txBody>
      </p:sp>
      <p:sp>
        <p:nvSpPr>
          <p:cNvPr id="4" name="スライド番号プレースホルダー 3"/>
          <p:cNvSpPr>
            <a:spLocks noGrp="1"/>
          </p:cNvSpPr>
          <p:nvPr>
            <p:ph type="sldNum" sz="quarter" idx="12"/>
          </p:nvPr>
        </p:nvSpPr>
        <p:spPr/>
        <p:txBody>
          <a:bodyPr/>
          <a:lstStyle/>
          <a:p>
            <a:fld id="{310E90F2-0F65-4717-A352-08170F7BDCAA}" type="slidenum">
              <a:rPr kumimoji="1" lang="ja-JP" altLang="en-US" smtClean="0"/>
              <a:t>8</a:t>
            </a:fld>
            <a:endParaRPr kumimoji="1" lang="ja-JP" altLang="en-US" dirty="0"/>
          </a:p>
        </p:txBody>
      </p:sp>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6269" y="1842274"/>
            <a:ext cx="4125072" cy="3081319"/>
          </a:xfrm>
          <a:prstGeom prst="rect">
            <a:avLst/>
          </a:prstGeom>
        </p:spPr>
      </p:pic>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517" y="1842274"/>
            <a:ext cx="4125072" cy="3081319"/>
          </a:xfrm>
          <a:prstGeom prst="rect">
            <a:avLst/>
          </a:prstGeom>
        </p:spPr>
      </p:pic>
      <p:sp>
        <p:nvSpPr>
          <p:cNvPr id="14" name="テキスト ボックス 13"/>
          <p:cNvSpPr txBox="1"/>
          <p:nvPr/>
        </p:nvSpPr>
        <p:spPr>
          <a:xfrm>
            <a:off x="154517" y="1214854"/>
            <a:ext cx="4116916" cy="615553"/>
          </a:xfrm>
          <a:prstGeom prst="rect">
            <a:avLst/>
          </a:prstGeom>
          <a:noFill/>
        </p:spPr>
        <p:txBody>
          <a:bodyPr wrap="square" rtlCol="0">
            <a:spAutoFit/>
          </a:bodyPr>
          <a:lstStyle/>
          <a:p>
            <a:r>
              <a:rPr kumimoji="1" lang="ja-JP" altLang="en-US" dirty="0"/>
              <a:t>既存手法</a:t>
            </a:r>
            <a:br>
              <a:rPr kumimoji="1" lang="en-US" altLang="ja-JP" dirty="0"/>
            </a:br>
            <a:r>
              <a:rPr kumimoji="1" lang="en-US" altLang="ja-JP" sz="1600" dirty="0"/>
              <a:t>(</a:t>
            </a:r>
            <a:r>
              <a:rPr kumimoji="1" lang="ja-JP" altLang="en-US" sz="1600" dirty="0"/>
              <a:t>教師データ</a:t>
            </a:r>
            <a:r>
              <a:rPr kumimoji="1" lang="en-US" altLang="ja-JP" sz="1600" dirty="0"/>
              <a:t>:review</a:t>
            </a:r>
            <a:r>
              <a:rPr kumimoji="1" lang="ja-JP" altLang="en-US" sz="1600" dirty="0" err="1"/>
              <a:t>，</a:t>
            </a:r>
            <a:r>
              <a:rPr kumimoji="1" lang="ja-JP" altLang="en-US" sz="1600" dirty="0"/>
              <a:t>テストデータ</a:t>
            </a:r>
            <a:r>
              <a:rPr kumimoji="1" lang="en-US" altLang="ja-JP" sz="1600" dirty="0"/>
              <a:t>:review)</a:t>
            </a:r>
            <a:endParaRPr kumimoji="1" lang="ja-JP" altLang="en-US" sz="1600" dirty="0"/>
          </a:p>
        </p:txBody>
      </p:sp>
      <p:sp>
        <p:nvSpPr>
          <p:cNvPr id="15" name="テキスト ボックス 14"/>
          <p:cNvSpPr txBox="1"/>
          <p:nvPr/>
        </p:nvSpPr>
        <p:spPr>
          <a:xfrm>
            <a:off x="4896269" y="1214854"/>
            <a:ext cx="4116916" cy="615553"/>
          </a:xfrm>
          <a:prstGeom prst="rect">
            <a:avLst/>
          </a:prstGeom>
          <a:noFill/>
        </p:spPr>
        <p:txBody>
          <a:bodyPr wrap="square" rtlCol="0">
            <a:spAutoFit/>
          </a:bodyPr>
          <a:lstStyle/>
          <a:p>
            <a:r>
              <a:rPr lang="ja-JP" altLang="en-US" dirty="0"/>
              <a:t>提案</a:t>
            </a:r>
            <a:r>
              <a:rPr kumimoji="1" lang="ja-JP" altLang="en-US" dirty="0"/>
              <a:t>手法</a:t>
            </a:r>
            <a:br>
              <a:rPr kumimoji="1" lang="en-US" altLang="ja-JP" dirty="0"/>
            </a:br>
            <a:r>
              <a:rPr kumimoji="1" lang="en-US" altLang="ja-JP" sz="1600" dirty="0"/>
              <a:t>(</a:t>
            </a:r>
            <a:r>
              <a:rPr kumimoji="1" lang="ja-JP" altLang="en-US" sz="1600" dirty="0"/>
              <a:t>教師データ</a:t>
            </a:r>
            <a:r>
              <a:rPr kumimoji="1" lang="en-US" altLang="ja-JP" sz="1600" dirty="0"/>
              <a:t>:forum</a:t>
            </a:r>
            <a:r>
              <a:rPr kumimoji="1" lang="ja-JP" altLang="en-US" sz="1600" dirty="0" err="1"/>
              <a:t>，</a:t>
            </a:r>
            <a:r>
              <a:rPr kumimoji="1" lang="ja-JP" altLang="en-US" sz="1600" dirty="0"/>
              <a:t>テストデータ</a:t>
            </a:r>
            <a:r>
              <a:rPr kumimoji="1" lang="en-US" altLang="ja-JP" sz="1600" dirty="0"/>
              <a:t>:review)</a:t>
            </a:r>
            <a:endParaRPr kumimoji="1" lang="ja-JP" altLang="en-US" sz="1600" dirty="0"/>
          </a:p>
        </p:txBody>
      </p:sp>
    </p:spTree>
    <p:extLst>
      <p:ext uri="{BB962C8B-B14F-4D97-AF65-F5344CB8AC3E}">
        <p14:creationId xmlns:p14="http://schemas.microsoft.com/office/powerpoint/2010/main" val="677371225"/>
      </p:ext>
    </p:extLst>
  </p:cSld>
  <p:clrMapOvr>
    <a:masterClrMapping/>
  </p:clrMapOvr>
</p:sld>
</file>

<file path=ppt/theme/theme1.xml><?xml version="1.0" encoding="utf-8"?>
<a:theme xmlns:a="http://schemas.openxmlformats.org/drawingml/2006/main" name="Office テーマ">
  <a:themeElements>
    <a:clrScheme name="青">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34641</TotalTime>
  <Words>1103</Words>
  <Application>Microsoft Office PowerPoint</Application>
  <PresentationFormat>画面に合わせる (4:3)</PresentationFormat>
  <Paragraphs>304</Paragraphs>
  <Slides>12</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12</vt:i4>
      </vt:variant>
    </vt:vector>
  </HeadingPairs>
  <TitlesOfParts>
    <vt:vector size="18" baseType="lpstr">
      <vt:lpstr>Cica</vt:lpstr>
      <vt:lpstr>游ゴシック</vt:lpstr>
      <vt:lpstr>游ゴシック Light</vt:lpstr>
      <vt:lpstr>Arial</vt:lpstr>
      <vt:lpstr>Times New Roman</vt:lpstr>
      <vt:lpstr>Office テーマ</vt:lpstr>
      <vt:lpstr>実験結果(Cities: Skylines)</vt:lpstr>
      <vt:lpstr>実験結果(Euro truck sim)</vt:lpstr>
      <vt:lpstr>実験結果(cross)</vt:lpstr>
      <vt:lpstr>語彙</vt:lpstr>
      <vt:lpstr>ROC曲線(Cities: Skylines)</vt:lpstr>
      <vt:lpstr>ROC曲線(Euro truck sim)</vt:lpstr>
      <vt:lpstr>ROC曲線(Cities: Skylines)-cross</vt:lpstr>
      <vt:lpstr>ROC曲線(Euro truck sim)-cross</vt:lpstr>
      <vt:lpstr>PR曲線(Cities: Skylines)</vt:lpstr>
      <vt:lpstr>PR曲線(Euro truck sim)</vt:lpstr>
      <vt:lpstr>PR曲線(Cities: Skylines)-cross</vt:lpstr>
      <vt:lpstr>PR曲線(Euro truck sim)-cross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n-ichikawa</dc:creator>
  <cp:lastModifiedBy>disto</cp:lastModifiedBy>
  <cp:revision>666</cp:revision>
  <cp:lastPrinted>2021-10-05T05:45:50Z</cp:lastPrinted>
  <dcterms:created xsi:type="dcterms:W3CDTF">2019-10-12T13:58:29Z</dcterms:created>
  <dcterms:modified xsi:type="dcterms:W3CDTF">2021-11-23T10:39:53Z</dcterms:modified>
</cp:coreProperties>
</file>