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01" r:id="rId1"/>
  </p:sldMasterIdLst>
  <p:notesMasterIdLst>
    <p:notesMasterId r:id="rId31"/>
  </p:notesMasterIdLst>
  <p:handoutMasterIdLst>
    <p:handoutMasterId r:id="rId32"/>
  </p:handoutMasterIdLst>
  <p:sldIdLst>
    <p:sldId id="256" r:id="rId2"/>
    <p:sldId id="258" r:id="rId3"/>
    <p:sldId id="298" r:id="rId4"/>
    <p:sldId id="283" r:id="rId5"/>
    <p:sldId id="286" r:id="rId6"/>
    <p:sldId id="315" r:id="rId7"/>
    <p:sldId id="261" r:id="rId8"/>
    <p:sldId id="285" r:id="rId9"/>
    <p:sldId id="284" r:id="rId10"/>
    <p:sldId id="319" r:id="rId11"/>
    <p:sldId id="266" r:id="rId12"/>
    <p:sldId id="307" r:id="rId13"/>
    <p:sldId id="321" r:id="rId14"/>
    <p:sldId id="320" r:id="rId15"/>
    <p:sldId id="310" r:id="rId16"/>
    <p:sldId id="288" r:id="rId17"/>
    <p:sldId id="316" r:id="rId18"/>
    <p:sldId id="299" r:id="rId19"/>
    <p:sldId id="300" r:id="rId20"/>
    <p:sldId id="306" r:id="rId21"/>
    <p:sldId id="324" r:id="rId22"/>
    <p:sldId id="325" r:id="rId23"/>
    <p:sldId id="323" r:id="rId24"/>
    <p:sldId id="304" r:id="rId25"/>
    <p:sldId id="305" r:id="rId26"/>
    <p:sldId id="294" r:id="rId27"/>
    <p:sldId id="317" r:id="rId28"/>
    <p:sldId id="318" r:id="rId29"/>
    <p:sldId id="268" r:id="rId30"/>
  </p:sldIdLst>
  <p:sldSz cx="9144000" cy="6858000" type="screen4x3"/>
  <p:notesSz cx="6802438" cy="993457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sto" initials="d" lastIdx="2" clrIdx="0">
    <p:extLst>
      <p:ext uri="{19B8F6BF-5375-455C-9EA6-DF929625EA0E}">
        <p15:presenceInfo xmlns:p15="http://schemas.microsoft.com/office/powerpoint/2012/main" userId="5b9c666168024c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9CA3"/>
    <a:srgbClr val="10CF9B"/>
    <a:srgbClr val="C5E0B4"/>
    <a:srgbClr val="FFCCFF"/>
    <a:srgbClr val="F2F2F2"/>
    <a:srgbClr val="FF99CC"/>
    <a:srgbClr val="FFCCCC"/>
    <a:srgbClr val="FF7C80"/>
    <a:srgbClr val="B0DFA1"/>
    <a:srgbClr val="55A8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1" autoAdjust="0"/>
    <p:restoredTop sz="82195" autoAdjust="0"/>
  </p:normalViewPr>
  <p:slideViewPr>
    <p:cSldViewPr snapToGrid="0">
      <p:cViewPr>
        <p:scale>
          <a:sx n="60" d="100"/>
          <a:sy n="60" d="100"/>
        </p:scale>
        <p:origin x="1540" y="240"/>
      </p:cViewPr>
      <p:guideLst/>
    </p:cSldViewPr>
  </p:slideViewPr>
  <p:notesTextViewPr>
    <p:cViewPr>
      <p:scale>
        <a:sx n="1" d="1"/>
        <a:sy n="1" d="1"/>
      </p:scale>
      <p:origin x="0" y="0"/>
    </p:cViewPr>
  </p:notesTextViewPr>
  <p:notesViewPr>
    <p:cSldViewPr snapToGrid="0">
      <p:cViewPr varScale="1">
        <p:scale>
          <a:sx n="48" d="100"/>
          <a:sy n="48" d="100"/>
        </p:scale>
        <p:origin x="2756"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75000"/>
                    <a:lumOff val="25000"/>
                  </a:schemeClr>
                </a:solidFill>
                <a:latin typeface="+mn-lt"/>
                <a:ea typeface="+mn-ea"/>
                <a:cs typeface="+mn-cs"/>
              </a:defRPr>
            </a:pPr>
            <a:r>
              <a:rPr lang="en-US" altLang="ja-JP" sz="1400" dirty="0">
                <a:solidFill>
                  <a:schemeClr val="tx1">
                    <a:lumMod val="75000"/>
                    <a:lumOff val="25000"/>
                  </a:schemeClr>
                </a:solidFill>
              </a:rPr>
              <a:t>AUC</a:t>
            </a:r>
            <a:endParaRPr lang="ja-JP" sz="1400" dirty="0">
              <a:solidFill>
                <a:schemeClr val="tx1">
                  <a:lumMod val="75000"/>
                  <a:lumOff val="25000"/>
                </a:schemeClr>
              </a:solidFill>
            </a:endParaRPr>
          </a:p>
        </c:rich>
      </c:tx>
      <c:layout>
        <c:manualLayout>
          <c:xMode val="edge"/>
          <c:yMode val="edge"/>
          <c:x val="4.0140237944712626E-4"/>
          <c:y val="2.164707540057032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75000"/>
                  <a:lumOff val="2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Sheet1!$A$2</c:f>
              <c:strCache>
                <c:ptCount val="1"/>
                <c:pt idx="0">
                  <c:v>1</c:v>
                </c:pt>
              </c:strCache>
            </c:strRef>
          </c:tx>
          <c:spPr>
            <a:solidFill>
              <a:schemeClr val="accent1">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バグ報告</c:v>
                </c:pt>
                <c:pt idx="1">
                  <c:v>機能要求</c:v>
                </c:pt>
                <c:pt idx="2">
                  <c:v>その他</c:v>
                </c:pt>
              </c:strCache>
            </c:strRef>
          </c:cat>
          <c:val>
            <c:numRef>
              <c:f>Sheet1!$B$2:$D$2</c:f>
              <c:numCache>
                <c:formatCode>General</c:formatCode>
                <c:ptCount val="3"/>
                <c:pt idx="0">
                  <c:v>0.98</c:v>
                </c:pt>
                <c:pt idx="1">
                  <c:v>0.93</c:v>
                </c:pt>
                <c:pt idx="2">
                  <c:v>0.97</c:v>
                </c:pt>
              </c:numCache>
            </c:numRef>
          </c:val>
          <c:extLst>
            <c:ext xmlns:c16="http://schemas.microsoft.com/office/drawing/2014/chart" uri="{C3380CC4-5D6E-409C-BE32-E72D297353CC}">
              <c16:uniqueId val="{00000000-62C1-4432-AB7D-9197EF59A6AA}"/>
            </c:ext>
          </c:extLst>
        </c:ser>
        <c:ser>
          <c:idx val="1"/>
          <c:order val="1"/>
          <c:tx>
            <c:strRef>
              <c:f>Sheet1!$A$3</c:f>
              <c:strCache>
                <c:ptCount val="1"/>
                <c:pt idx="0">
                  <c:v>2</c:v>
                </c:pt>
              </c:strCache>
            </c:strRef>
          </c:tx>
          <c:spPr>
            <a:solidFill>
              <a:schemeClr val="accent1">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バグ報告</c:v>
                </c:pt>
                <c:pt idx="1">
                  <c:v>機能要求</c:v>
                </c:pt>
                <c:pt idx="2">
                  <c:v>その他</c:v>
                </c:pt>
              </c:strCache>
            </c:strRef>
          </c:cat>
          <c:val>
            <c:numRef>
              <c:f>Sheet1!$B$3:$D$3</c:f>
              <c:numCache>
                <c:formatCode>General</c:formatCode>
                <c:ptCount val="3"/>
                <c:pt idx="0">
                  <c:v>0.98</c:v>
                </c:pt>
                <c:pt idx="1">
                  <c:v>0.94</c:v>
                </c:pt>
                <c:pt idx="2">
                  <c:v>0.95</c:v>
                </c:pt>
              </c:numCache>
            </c:numRef>
          </c:val>
          <c:extLst>
            <c:ext xmlns:c16="http://schemas.microsoft.com/office/drawing/2014/chart" uri="{C3380CC4-5D6E-409C-BE32-E72D297353CC}">
              <c16:uniqueId val="{00000001-62C1-4432-AB7D-9197EF59A6AA}"/>
            </c:ext>
          </c:extLst>
        </c:ser>
        <c:ser>
          <c:idx val="2"/>
          <c:order val="2"/>
          <c:tx>
            <c:strRef>
              <c:f>Sheet1!$A$4</c:f>
              <c:strCache>
                <c:ptCount val="1"/>
                <c:pt idx="0">
                  <c:v>3</c:v>
                </c:pt>
              </c:strCache>
            </c:strRef>
          </c:tx>
          <c:spPr>
            <a:solidFill>
              <a:schemeClr val="accent5">
                <a:lumMod val="75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バグ報告</c:v>
                </c:pt>
                <c:pt idx="1">
                  <c:v>機能要求</c:v>
                </c:pt>
                <c:pt idx="2">
                  <c:v>その他</c:v>
                </c:pt>
              </c:strCache>
            </c:strRef>
          </c:cat>
          <c:val>
            <c:numRef>
              <c:f>Sheet1!$B$4:$D$4</c:f>
              <c:numCache>
                <c:formatCode>General</c:formatCode>
                <c:ptCount val="3"/>
                <c:pt idx="0">
                  <c:v>0.94</c:v>
                </c:pt>
                <c:pt idx="1">
                  <c:v>0.77</c:v>
                </c:pt>
                <c:pt idx="2">
                  <c:v>0.79</c:v>
                </c:pt>
              </c:numCache>
            </c:numRef>
          </c:val>
          <c:extLst>
            <c:ext xmlns:c16="http://schemas.microsoft.com/office/drawing/2014/chart" uri="{C3380CC4-5D6E-409C-BE32-E72D297353CC}">
              <c16:uniqueId val="{00000002-62C1-4432-AB7D-9197EF59A6AA}"/>
            </c:ext>
          </c:extLst>
        </c:ser>
        <c:ser>
          <c:idx val="3"/>
          <c:order val="3"/>
          <c:tx>
            <c:strRef>
              <c:f>Sheet1!$A$5</c:f>
              <c:strCache>
                <c:ptCount val="1"/>
                <c:pt idx="0">
                  <c:v>4</c:v>
                </c:pt>
              </c:strCache>
            </c:strRef>
          </c:tx>
          <c:spPr>
            <a:solidFill>
              <a:schemeClr val="accent5">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Sheet1!$B$1:$D$1</c:f>
              <c:strCache>
                <c:ptCount val="3"/>
                <c:pt idx="0">
                  <c:v>バグ報告</c:v>
                </c:pt>
                <c:pt idx="1">
                  <c:v>機能要求</c:v>
                </c:pt>
                <c:pt idx="2">
                  <c:v>その他</c:v>
                </c:pt>
              </c:strCache>
            </c:strRef>
          </c:cat>
          <c:val>
            <c:numRef>
              <c:f>Sheet1!$B$5:$D$5</c:f>
              <c:numCache>
                <c:formatCode>General</c:formatCode>
                <c:ptCount val="3"/>
                <c:pt idx="0">
                  <c:v>0.77</c:v>
                </c:pt>
                <c:pt idx="1">
                  <c:v>0.9</c:v>
                </c:pt>
                <c:pt idx="2">
                  <c:v>0.81</c:v>
                </c:pt>
              </c:numCache>
            </c:numRef>
          </c:val>
          <c:extLst>
            <c:ext xmlns:c16="http://schemas.microsoft.com/office/drawing/2014/chart" uri="{C3380CC4-5D6E-409C-BE32-E72D297353CC}">
              <c16:uniqueId val="{00000003-62C1-4432-AB7D-9197EF59A6AA}"/>
            </c:ext>
          </c:extLst>
        </c:ser>
        <c:dLbls>
          <c:dLblPos val="inBase"/>
          <c:showLegendKey val="0"/>
          <c:showVal val="1"/>
          <c:showCatName val="0"/>
          <c:showSerName val="0"/>
          <c:showPercent val="0"/>
          <c:showBubbleSize val="0"/>
        </c:dLbls>
        <c:gapWidth val="219"/>
        <c:overlap val="-27"/>
        <c:axId val="502555887"/>
        <c:axId val="399036015"/>
      </c:barChart>
      <c:catAx>
        <c:axId val="502555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ja-JP"/>
          </a:p>
        </c:txPr>
        <c:crossAx val="399036015"/>
        <c:crosses val="autoZero"/>
        <c:auto val="1"/>
        <c:lblAlgn val="ctr"/>
        <c:lblOffset val="100"/>
        <c:noMultiLvlLbl val="0"/>
      </c:catAx>
      <c:valAx>
        <c:axId val="399036015"/>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ja-JP"/>
          </a:p>
        </c:txPr>
        <c:crossAx val="502555887"/>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2000" b="1"/>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75000"/>
                    <a:lumOff val="25000"/>
                  </a:schemeClr>
                </a:solidFill>
                <a:latin typeface="+mn-lt"/>
                <a:ea typeface="+mn-ea"/>
                <a:cs typeface="+mn-cs"/>
              </a:defRPr>
            </a:pPr>
            <a:r>
              <a:rPr lang="en-US" altLang="ja-JP" sz="1400">
                <a:solidFill>
                  <a:schemeClr val="tx1">
                    <a:lumMod val="75000"/>
                    <a:lumOff val="25000"/>
                  </a:schemeClr>
                </a:solidFill>
              </a:rPr>
              <a:t>AUC</a:t>
            </a:r>
            <a:endParaRPr lang="ja-JP" sz="1400">
              <a:solidFill>
                <a:schemeClr val="tx1">
                  <a:lumMod val="75000"/>
                  <a:lumOff val="25000"/>
                </a:schemeClr>
              </a:solidFill>
            </a:endParaRPr>
          </a:p>
        </c:rich>
      </c:tx>
      <c:layout>
        <c:manualLayout>
          <c:xMode val="edge"/>
          <c:yMode val="edge"/>
          <c:x val="0"/>
          <c:y val="2.1795727694132145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75000"/>
                  <a:lumOff val="2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Sheet1!$A$8</c:f>
              <c:strCache>
                <c:ptCount val="1"/>
                <c:pt idx="0">
                  <c:v>1</c:v>
                </c:pt>
              </c:strCache>
            </c:strRef>
          </c:tx>
          <c:spPr>
            <a:solidFill>
              <a:schemeClr val="accent5">
                <a:lumMod val="75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Sheet1!$B$7:$D$7</c:f>
              <c:strCache>
                <c:ptCount val="3"/>
                <c:pt idx="0">
                  <c:v>バグ報告</c:v>
                </c:pt>
                <c:pt idx="1">
                  <c:v>機能要求</c:v>
                </c:pt>
                <c:pt idx="2">
                  <c:v>その他</c:v>
                </c:pt>
              </c:strCache>
            </c:strRef>
          </c:cat>
          <c:val>
            <c:numRef>
              <c:f>Sheet1!$B$8:$D$8</c:f>
              <c:numCache>
                <c:formatCode>General</c:formatCode>
                <c:ptCount val="3"/>
                <c:pt idx="0">
                  <c:v>0.94</c:v>
                </c:pt>
                <c:pt idx="1">
                  <c:v>0.77</c:v>
                </c:pt>
                <c:pt idx="2">
                  <c:v>0.79</c:v>
                </c:pt>
              </c:numCache>
            </c:numRef>
          </c:val>
          <c:extLst>
            <c:ext xmlns:c16="http://schemas.microsoft.com/office/drawing/2014/chart" uri="{C3380CC4-5D6E-409C-BE32-E72D297353CC}">
              <c16:uniqueId val="{00000000-BCFE-4F84-86B0-3BF09E09AE24}"/>
            </c:ext>
          </c:extLst>
        </c:ser>
        <c:ser>
          <c:idx val="1"/>
          <c:order val="1"/>
          <c:tx>
            <c:strRef>
              <c:f>Sheet1!$A$9</c:f>
              <c:strCache>
                <c:ptCount val="1"/>
                <c:pt idx="0">
                  <c:v>2</c:v>
                </c:pt>
              </c:strCache>
            </c:strRef>
          </c:tx>
          <c:spPr>
            <a:solidFill>
              <a:schemeClr val="accent5">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Sheet1!$B$7:$D$7</c:f>
              <c:strCache>
                <c:ptCount val="3"/>
                <c:pt idx="0">
                  <c:v>バグ報告</c:v>
                </c:pt>
                <c:pt idx="1">
                  <c:v>機能要求</c:v>
                </c:pt>
                <c:pt idx="2">
                  <c:v>その他</c:v>
                </c:pt>
              </c:strCache>
            </c:strRef>
          </c:cat>
          <c:val>
            <c:numRef>
              <c:f>Sheet1!$B$9:$D$9</c:f>
              <c:numCache>
                <c:formatCode>General</c:formatCode>
                <c:ptCount val="3"/>
                <c:pt idx="0">
                  <c:v>0.77</c:v>
                </c:pt>
                <c:pt idx="1">
                  <c:v>0.9</c:v>
                </c:pt>
                <c:pt idx="2">
                  <c:v>0.81</c:v>
                </c:pt>
              </c:numCache>
            </c:numRef>
          </c:val>
          <c:extLst>
            <c:ext xmlns:c16="http://schemas.microsoft.com/office/drawing/2014/chart" uri="{C3380CC4-5D6E-409C-BE32-E72D297353CC}">
              <c16:uniqueId val="{00000001-BCFE-4F84-86B0-3BF09E09AE24}"/>
            </c:ext>
          </c:extLst>
        </c:ser>
        <c:ser>
          <c:idx val="2"/>
          <c:order val="2"/>
          <c:tx>
            <c:strRef>
              <c:f>Sheet1!$A$10</c:f>
              <c:strCache>
                <c:ptCount val="1"/>
                <c:pt idx="0">
                  <c:v>3</c:v>
                </c:pt>
              </c:strCache>
            </c:strRef>
          </c:tx>
          <c:spPr>
            <a:solidFill>
              <a:srgbClr val="FF7C80"/>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Sheet1!$B$7:$D$7</c:f>
              <c:strCache>
                <c:ptCount val="3"/>
                <c:pt idx="0">
                  <c:v>バグ報告</c:v>
                </c:pt>
                <c:pt idx="1">
                  <c:v>機能要求</c:v>
                </c:pt>
                <c:pt idx="2">
                  <c:v>その他</c:v>
                </c:pt>
              </c:strCache>
            </c:strRef>
          </c:cat>
          <c:val>
            <c:numRef>
              <c:f>Sheet1!$B$10:$D$10</c:f>
              <c:numCache>
                <c:formatCode>General</c:formatCode>
                <c:ptCount val="3"/>
                <c:pt idx="0">
                  <c:v>0.88</c:v>
                </c:pt>
                <c:pt idx="1">
                  <c:v>0.78</c:v>
                </c:pt>
                <c:pt idx="2">
                  <c:v>0.81</c:v>
                </c:pt>
              </c:numCache>
            </c:numRef>
          </c:val>
          <c:extLst>
            <c:ext xmlns:c16="http://schemas.microsoft.com/office/drawing/2014/chart" uri="{C3380CC4-5D6E-409C-BE32-E72D297353CC}">
              <c16:uniqueId val="{00000002-BCFE-4F84-86B0-3BF09E09AE24}"/>
            </c:ext>
          </c:extLst>
        </c:ser>
        <c:ser>
          <c:idx val="3"/>
          <c:order val="3"/>
          <c:tx>
            <c:strRef>
              <c:f>Sheet1!$A$11</c:f>
              <c:strCache>
                <c:ptCount val="1"/>
                <c:pt idx="0">
                  <c:v>4</c:v>
                </c:pt>
              </c:strCache>
            </c:strRef>
          </c:tx>
          <c:spPr>
            <a:solidFill>
              <a:srgbClr val="FFCCCC"/>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ja-JP"/>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Sheet1!$B$7:$D$7</c:f>
              <c:strCache>
                <c:ptCount val="3"/>
                <c:pt idx="0">
                  <c:v>バグ報告</c:v>
                </c:pt>
                <c:pt idx="1">
                  <c:v>機能要求</c:v>
                </c:pt>
                <c:pt idx="2">
                  <c:v>その他</c:v>
                </c:pt>
              </c:strCache>
            </c:strRef>
          </c:cat>
          <c:val>
            <c:numRef>
              <c:f>Sheet1!$B$11:$D$11</c:f>
              <c:numCache>
                <c:formatCode>General</c:formatCode>
                <c:ptCount val="3"/>
                <c:pt idx="0">
                  <c:v>0.77</c:v>
                </c:pt>
                <c:pt idx="1">
                  <c:v>0.85</c:v>
                </c:pt>
                <c:pt idx="2">
                  <c:v>0.77</c:v>
                </c:pt>
              </c:numCache>
            </c:numRef>
          </c:val>
          <c:extLst>
            <c:ext xmlns:c16="http://schemas.microsoft.com/office/drawing/2014/chart" uri="{C3380CC4-5D6E-409C-BE32-E72D297353CC}">
              <c16:uniqueId val="{00000003-BCFE-4F84-86B0-3BF09E09AE24}"/>
            </c:ext>
          </c:extLst>
        </c:ser>
        <c:dLbls>
          <c:dLblPos val="inBase"/>
          <c:showLegendKey val="0"/>
          <c:showVal val="1"/>
          <c:showCatName val="0"/>
          <c:showSerName val="0"/>
          <c:showPercent val="0"/>
          <c:showBubbleSize val="0"/>
        </c:dLbls>
        <c:gapWidth val="219"/>
        <c:overlap val="-27"/>
        <c:axId val="502555887"/>
        <c:axId val="399036015"/>
      </c:barChart>
      <c:catAx>
        <c:axId val="502555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75000"/>
                    <a:lumOff val="25000"/>
                  </a:schemeClr>
                </a:solidFill>
                <a:latin typeface="+mn-lt"/>
                <a:ea typeface="+mn-ea"/>
                <a:cs typeface="+mn-cs"/>
              </a:defRPr>
            </a:pPr>
            <a:endParaRPr lang="ja-JP"/>
          </a:p>
        </c:txPr>
        <c:crossAx val="399036015"/>
        <c:crosses val="autoZero"/>
        <c:auto val="1"/>
        <c:lblAlgn val="ctr"/>
        <c:lblOffset val="100"/>
        <c:noMultiLvlLbl val="0"/>
      </c:catAx>
      <c:valAx>
        <c:axId val="399036015"/>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0.0_);[Red]\(#,##0.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ja-JP"/>
          </a:p>
        </c:txPr>
        <c:crossAx val="502555887"/>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sz="2000" b="1"/>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3142" y="1"/>
            <a:ext cx="2947723" cy="498454"/>
          </a:xfrm>
          <a:prstGeom prst="rect">
            <a:avLst/>
          </a:prstGeom>
        </p:spPr>
        <p:txBody>
          <a:bodyPr vert="horz" lIns="91431" tIns="45716" rIns="91431" bIns="45716" rtlCol="0"/>
          <a:lstStyle>
            <a:lvl1pPr algn="r">
              <a:defRPr sz="1200"/>
            </a:lvl1pPr>
          </a:lstStyle>
          <a:p>
            <a:fld id="{1A135487-3B0B-4099-A9AF-A1DD3FB96830}" type="datetimeFigureOut">
              <a:rPr kumimoji="1" lang="ja-JP" altLang="en-US" smtClean="0"/>
              <a:t>2022/1/13</a:t>
            </a:fld>
            <a:endParaRPr kumimoji="1" lang="ja-JP" altLang="en-US"/>
          </a:p>
        </p:txBody>
      </p:sp>
      <p:sp>
        <p:nvSpPr>
          <p:cNvPr id="4" name="フッター プレースホルダー 3"/>
          <p:cNvSpPr>
            <a:spLocks noGrp="1"/>
          </p:cNvSpPr>
          <p:nvPr>
            <p:ph type="ftr" sz="quarter" idx="2"/>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3142" y="9436124"/>
            <a:ext cx="2947723" cy="498453"/>
          </a:xfrm>
          <a:prstGeom prst="rect">
            <a:avLst/>
          </a:prstGeom>
        </p:spPr>
        <p:txBody>
          <a:bodyPr vert="horz" lIns="91431" tIns="45716" rIns="91431" bIns="45716" rtlCol="0" anchor="b"/>
          <a:lstStyle>
            <a:lvl1pPr algn="r">
              <a:defRPr sz="1200"/>
            </a:lvl1pPr>
          </a:lstStyle>
          <a:p>
            <a:fld id="{7CD364CF-2646-4E89-9FEB-C410F65C103E}" type="slidenum">
              <a:rPr kumimoji="1" lang="ja-JP" altLang="en-US" smtClean="0"/>
              <a:t>‹#›</a:t>
            </a:fld>
            <a:endParaRPr kumimoji="1" lang="ja-JP" altLang="en-US"/>
          </a:p>
        </p:txBody>
      </p:sp>
    </p:spTree>
    <p:extLst>
      <p:ext uri="{BB962C8B-B14F-4D97-AF65-F5344CB8AC3E}">
        <p14:creationId xmlns:p14="http://schemas.microsoft.com/office/powerpoint/2010/main" val="587173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7723" cy="498454"/>
          </a:xfrm>
          <a:prstGeom prst="rect">
            <a:avLst/>
          </a:prstGeom>
        </p:spPr>
        <p:txBody>
          <a:bodyPr vert="horz" lIns="91431" tIns="45716" rIns="91431"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3142" y="1"/>
            <a:ext cx="2947723" cy="498454"/>
          </a:xfrm>
          <a:prstGeom prst="rect">
            <a:avLst/>
          </a:prstGeom>
        </p:spPr>
        <p:txBody>
          <a:bodyPr vert="horz" lIns="91431" tIns="45716" rIns="91431" bIns="45716" rtlCol="0"/>
          <a:lstStyle>
            <a:lvl1pPr algn="r">
              <a:defRPr sz="1200"/>
            </a:lvl1pPr>
          </a:lstStyle>
          <a:p>
            <a:fld id="{311F266F-543F-491F-AAE1-BD3B073CB50F}" type="datetimeFigureOut">
              <a:rPr kumimoji="1" lang="ja-JP" altLang="en-US" smtClean="0"/>
              <a:t>2022/1/13</a:t>
            </a:fld>
            <a:endParaRPr kumimoji="1" lang="ja-JP" altLang="en-US"/>
          </a:p>
        </p:txBody>
      </p:sp>
      <p:sp>
        <p:nvSpPr>
          <p:cNvPr id="4" name="スライド イメージ プレースホルダー 3"/>
          <p:cNvSpPr>
            <a:spLocks noGrp="1" noRot="1" noChangeAspect="1"/>
          </p:cNvSpPr>
          <p:nvPr>
            <p:ph type="sldImg" idx="2"/>
          </p:nvPr>
        </p:nvSpPr>
        <p:spPr>
          <a:xfrm>
            <a:off x="1166813" y="1241425"/>
            <a:ext cx="4468812" cy="3352800"/>
          </a:xfrm>
          <a:prstGeom prst="rect">
            <a:avLst/>
          </a:prstGeom>
          <a:noFill/>
          <a:ln w="12700">
            <a:solidFill>
              <a:prstClr val="black"/>
            </a:solidFill>
          </a:ln>
        </p:spPr>
        <p:txBody>
          <a:bodyPr vert="horz" lIns="91431" tIns="45716" rIns="91431" bIns="45716" rtlCol="0" anchor="ctr"/>
          <a:lstStyle/>
          <a:p>
            <a:endParaRPr lang="ja-JP" altLang="en-US"/>
          </a:p>
        </p:txBody>
      </p:sp>
      <p:sp>
        <p:nvSpPr>
          <p:cNvPr id="5" name="ノート プレースホルダー 4"/>
          <p:cNvSpPr>
            <a:spLocks noGrp="1"/>
          </p:cNvSpPr>
          <p:nvPr>
            <p:ph type="body" sz="quarter" idx="3"/>
          </p:nvPr>
        </p:nvSpPr>
        <p:spPr>
          <a:xfrm>
            <a:off x="680244" y="4781015"/>
            <a:ext cx="5441950" cy="3911739"/>
          </a:xfrm>
          <a:prstGeom prst="rect">
            <a:avLst/>
          </a:prstGeom>
        </p:spPr>
        <p:txBody>
          <a:bodyPr vert="horz" lIns="91431" tIns="45716" rIns="91431" bIns="457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36124"/>
            <a:ext cx="2947723" cy="498453"/>
          </a:xfrm>
          <a:prstGeom prst="rect">
            <a:avLst/>
          </a:prstGeom>
        </p:spPr>
        <p:txBody>
          <a:bodyPr vert="horz" lIns="91431" tIns="45716" rIns="91431"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3142" y="9436124"/>
            <a:ext cx="2947723" cy="498453"/>
          </a:xfrm>
          <a:prstGeom prst="rect">
            <a:avLst/>
          </a:prstGeom>
        </p:spPr>
        <p:txBody>
          <a:bodyPr vert="horz" lIns="91431" tIns="45716" rIns="91431" bIns="45716" rtlCol="0" anchor="b"/>
          <a:lstStyle>
            <a:lvl1pPr algn="r">
              <a:defRPr sz="1200"/>
            </a:lvl1pPr>
          </a:lstStyle>
          <a:p>
            <a:fld id="{95767C1C-10FB-4333-8A05-1CD5D2B47B53}" type="slidenum">
              <a:rPr kumimoji="1" lang="ja-JP" altLang="en-US" smtClean="0"/>
              <a:t>‹#›</a:t>
            </a:fld>
            <a:endParaRPr kumimoji="1" lang="ja-JP" altLang="en-US"/>
          </a:p>
        </p:txBody>
      </p:sp>
    </p:spTree>
    <p:extLst>
      <p:ext uri="{BB962C8B-B14F-4D97-AF65-F5344CB8AC3E}">
        <p14:creationId xmlns:p14="http://schemas.microsoft.com/office/powerpoint/2010/main" val="3176996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0</a:t>
            </a:fld>
            <a:endParaRPr kumimoji="1" lang="ja-JP" altLang="en-US"/>
          </a:p>
        </p:txBody>
      </p:sp>
    </p:spTree>
    <p:extLst>
      <p:ext uri="{BB962C8B-B14F-4D97-AF65-F5344CB8AC3E}">
        <p14:creationId xmlns:p14="http://schemas.microsoft.com/office/powerpoint/2010/main" val="117753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本研究の最大の目的は，教師データを用意する労力の削減であり，分類精度の向上ではありません．</a:t>
            </a:r>
            <a:endParaRPr lang="en-US" altLang="ja-JP" dirty="0"/>
          </a:p>
          <a:p>
            <a:endParaRPr lang="en-US" altLang="ja-JP" dirty="0"/>
          </a:p>
          <a:p>
            <a:r>
              <a:rPr lang="ja-JP" altLang="en-US" dirty="0"/>
              <a:t>本研究では仮説として，提案手法の分類精度は既存手法に比べて低下することが予測されます．</a:t>
            </a:r>
            <a:endParaRPr lang="en-US" altLang="ja-JP" dirty="0"/>
          </a:p>
          <a:p>
            <a:r>
              <a:rPr lang="ja-JP" altLang="en-US" dirty="0"/>
              <a:t>一般的に，レビューはライトユーザからの投稿が多い傾向にあり，フォーラムはヘビーユーザからの投稿が多い傾向にあることから，レビューとフォーラムの文章には少なからず性質の違いがあるためです．</a:t>
            </a:r>
            <a:endParaRPr lang="en-US" altLang="ja-JP" dirty="0"/>
          </a:p>
          <a:p>
            <a:endParaRPr lang="en-US" altLang="ja-JP" dirty="0"/>
          </a:p>
          <a:p>
            <a:r>
              <a:rPr lang="ja-JP" altLang="en-US" dirty="0"/>
              <a:t>一方で，提案手法は既存手法と比べて大量の教師データを用意できるため，その点は機械学習で有利に働く可能性もあります．</a:t>
            </a:r>
            <a:endParaRPr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9</a:t>
            </a:fld>
            <a:endParaRPr kumimoji="1" lang="ja-JP" altLang="en-US"/>
          </a:p>
        </p:txBody>
      </p:sp>
    </p:spTree>
    <p:extLst>
      <p:ext uri="{BB962C8B-B14F-4D97-AF65-F5344CB8AC3E}">
        <p14:creationId xmlns:p14="http://schemas.microsoft.com/office/powerpoint/2010/main" val="783740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本研究のリサーチクエスチョンとして以下の二つを調査します．</a:t>
            </a:r>
            <a:endParaRPr kumimoji="1" lang="en-US" altLang="ja-JP" dirty="0"/>
          </a:p>
          <a:p>
            <a:endParaRPr kumimoji="1" lang="en-US" altLang="ja-JP" dirty="0"/>
          </a:p>
          <a:p>
            <a:r>
              <a:rPr kumimoji="1" lang="en-US" altLang="ja-JP" dirty="0"/>
              <a:t>RQ1</a:t>
            </a:r>
            <a:r>
              <a:rPr kumimoji="1" lang="ja-JP" altLang="en-US" dirty="0"/>
              <a:t>は，提案手法の分類精度は既存手法と比較してどの程度か？というもので，</a:t>
            </a:r>
            <a:endParaRPr kumimoji="1" lang="en-US" altLang="ja-JP" dirty="0"/>
          </a:p>
          <a:p>
            <a:r>
              <a:rPr kumimoji="1" lang="ja-JP" altLang="en-US" dirty="0"/>
              <a:t>あるアプリのレビューの一部を教師データとして，あるアプリのレビューを分類する既存手法と，あるアプリにフォーラムを教師データとして，あるアプリのレビューを分類する提案手法の分類精度をそれぞれ計測して，比較します．</a:t>
            </a:r>
            <a:endParaRPr kumimoji="1" lang="en-US" altLang="ja-JP" dirty="0"/>
          </a:p>
          <a:p>
            <a:endParaRPr lang="en-US" altLang="ja-JP" dirty="0"/>
          </a:p>
          <a:p>
            <a:r>
              <a:rPr lang="ja-JP" altLang="en-US" dirty="0"/>
              <a:t>先述の通り，分類精度は低下することが予想されますが，既存手法に劣ったとしても，ある程度の精度で分類できることを期待しています．</a:t>
            </a:r>
            <a:endParaRPr kumimoji="1" lang="en-US" altLang="ja-JP" dirty="0"/>
          </a:p>
          <a:p>
            <a:endParaRPr kumimoji="1" lang="en-US" altLang="ja-JP" dirty="0"/>
          </a:p>
          <a:p>
            <a:r>
              <a:rPr kumimoji="1" lang="en-US" altLang="ja-JP" dirty="0"/>
              <a:t>RQ2</a:t>
            </a:r>
            <a:r>
              <a:rPr kumimoji="1" lang="ja-JP" altLang="en-US" dirty="0"/>
              <a:t>は，フォーラムを持たないアプリへのレビューを分類する際にも提案手法を適用可能か？</a:t>
            </a:r>
            <a:r>
              <a:rPr lang="ja-JP" altLang="en-US" dirty="0"/>
              <a:t>というもので，</a:t>
            </a:r>
            <a:endParaRPr lang="en-US" altLang="ja-JP" dirty="0"/>
          </a:p>
          <a:p>
            <a:r>
              <a:rPr lang="ja-JP" altLang="en-US" dirty="0"/>
              <a:t>フォーラムを持っていないアプリのレビューを分類する際に別のアプリのフォーラムを教師データとして利用するというシナリオを想定しています．</a:t>
            </a:r>
            <a:endParaRPr lang="en-US" altLang="ja-JP" dirty="0"/>
          </a:p>
          <a:p>
            <a:r>
              <a:rPr lang="en-US" altLang="ja-JP" dirty="0"/>
              <a:t>2</a:t>
            </a:r>
            <a:r>
              <a:rPr lang="ja-JP" altLang="en-US" dirty="0"/>
              <a:t>種類のアプリのフォーラムとレビューを用いて，あるアプリ</a:t>
            </a:r>
            <a:r>
              <a:rPr lang="en-US" altLang="ja-JP" dirty="0"/>
              <a:t>B</a:t>
            </a:r>
            <a:r>
              <a:rPr lang="ja-JP" altLang="en-US" dirty="0"/>
              <a:t>のフォーラムを教師データとしてあるアプリ</a:t>
            </a:r>
            <a:r>
              <a:rPr lang="en-US" altLang="ja-JP" dirty="0"/>
              <a:t>A</a:t>
            </a:r>
            <a:r>
              <a:rPr lang="ja-JP" altLang="en-US" dirty="0" err="1"/>
              <a:t>への</a:t>
            </a:r>
            <a:r>
              <a:rPr lang="ja-JP" altLang="en-US" dirty="0"/>
              <a:t>レビューを分類し，分類精度の変化を確認します．</a:t>
            </a:r>
            <a:endParaRPr lang="en-US" altLang="ja-JP" dirty="0"/>
          </a:p>
          <a:p>
            <a:r>
              <a:rPr kumimoji="1" lang="ja-JP" altLang="en-US" dirty="0"/>
              <a:t>別のアプリのフォーラムを教師データとした場合でもある程度の精度で分類できれば，フォーラムを持たないアプリに対しても提案手法を適用できることが言えます．</a:t>
            </a:r>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10</a:t>
            </a:fld>
            <a:endParaRPr kumimoji="1" lang="ja-JP" altLang="en-US"/>
          </a:p>
        </p:txBody>
      </p:sp>
    </p:spTree>
    <p:extLst>
      <p:ext uri="{BB962C8B-B14F-4D97-AF65-F5344CB8AC3E}">
        <p14:creationId xmlns:p14="http://schemas.microsoft.com/office/powerpoint/2010/main" val="3079984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本研究では，</a:t>
            </a:r>
            <a:r>
              <a:rPr kumimoji="1" lang="en-US" altLang="ja-JP" dirty="0"/>
              <a:t>PC</a:t>
            </a:r>
            <a:r>
              <a:rPr kumimoji="1" lang="ja-JP" altLang="en-US" dirty="0"/>
              <a:t>ゲーム配信プラットフォームである</a:t>
            </a:r>
            <a:r>
              <a:rPr kumimoji="1" lang="en-US" altLang="ja-JP" dirty="0"/>
              <a:t>Steam</a:t>
            </a:r>
            <a:r>
              <a:rPr kumimoji="1" lang="ja-JP" altLang="en-US" dirty="0"/>
              <a:t>上のレビューを実験対象としてバグ報告，機能要求，その他の</a:t>
            </a:r>
            <a:r>
              <a:rPr kumimoji="1" lang="en-US" altLang="ja-JP" dirty="0"/>
              <a:t>3</a:t>
            </a:r>
            <a:r>
              <a:rPr kumimoji="1" lang="ja-JP" altLang="en-US" dirty="0"/>
              <a:t>種類に分類します．</a:t>
            </a:r>
            <a:endParaRPr kumimoji="1" lang="en-US" altLang="ja-JP" dirty="0"/>
          </a:p>
          <a:p>
            <a:r>
              <a:rPr kumimoji="1" lang="ja-JP" altLang="en-US" dirty="0"/>
              <a:t>それぞれフォーラム上のバグ報告に該当するトピック，機能要求に該当するトピック，</a:t>
            </a:r>
            <a:r>
              <a:rPr kumimoji="1" lang="en-US" altLang="ja-JP" dirty="0"/>
              <a:t>General Discussion</a:t>
            </a:r>
            <a:r>
              <a:rPr kumimoji="1" lang="ja-JP" altLang="en-US" dirty="0"/>
              <a:t>に該当するトピックを教師データとして利用します．</a:t>
            </a:r>
            <a:endParaRPr kumimoji="1" lang="en-US" altLang="ja-JP" dirty="0"/>
          </a:p>
          <a:p>
            <a:endParaRPr kumimoji="1" lang="en-US" altLang="ja-JP" dirty="0"/>
          </a:p>
          <a:p>
            <a:r>
              <a:rPr kumimoji="1" lang="ja-JP" altLang="en-US" dirty="0"/>
              <a:t>先述した通りフォーラムはゲームの分野で設置されることが多いため今回はゲームに対するレビューを対象としました．</a:t>
            </a:r>
            <a:endParaRPr kumimoji="1" lang="en-US" altLang="ja-JP" dirty="0"/>
          </a:p>
          <a:p>
            <a:endParaRPr kumimoji="1" lang="en-US" altLang="ja-JP" dirty="0"/>
          </a:p>
          <a:p>
            <a:r>
              <a:rPr kumimoji="1" lang="en-US" altLang="ja-JP" dirty="0"/>
              <a:t>Steam</a:t>
            </a:r>
            <a:r>
              <a:rPr kumimoji="1" lang="ja-JP" altLang="en-US" dirty="0"/>
              <a:t>上のフォーラムを持つゲームタイトルとして，</a:t>
            </a:r>
            <a:r>
              <a:rPr kumimoji="1" lang="en-US" altLang="ja-JP" dirty="0"/>
              <a:t>Cities: Skylines </a:t>
            </a:r>
            <a:r>
              <a:rPr kumimoji="1" lang="ja-JP" altLang="en-US" dirty="0"/>
              <a:t>という都市開発シミュレーションゲームと </a:t>
            </a:r>
            <a:r>
              <a:rPr kumimoji="1" lang="en-US" altLang="ja-JP" dirty="0"/>
              <a:t>Euro Truck Simulator 2 </a:t>
            </a:r>
            <a:r>
              <a:rPr kumimoji="1" lang="ja-JP" altLang="en-US" dirty="0"/>
              <a:t>というドライビングシミュレーションゲームの</a:t>
            </a:r>
            <a:r>
              <a:rPr kumimoji="1" lang="en-US" altLang="ja-JP" dirty="0"/>
              <a:t>2</a:t>
            </a:r>
            <a:r>
              <a:rPr kumimoji="1" lang="ja-JP" altLang="en-US" dirty="0" err="1"/>
              <a:t>つの</a:t>
            </a:r>
            <a:r>
              <a:rPr kumimoji="1" lang="ja-JP" altLang="en-US" dirty="0"/>
              <a:t>ゲームタイトルを選定しました．</a:t>
            </a:r>
            <a:endParaRPr kumimoji="1" lang="en-US" altLang="ja-JP" dirty="0"/>
          </a:p>
          <a:p>
            <a:r>
              <a:rPr kumimoji="1" lang="ja-JP" altLang="en-US" dirty="0"/>
              <a:t>これらのタイトルは</a:t>
            </a:r>
            <a:r>
              <a:rPr kumimoji="1" lang="en-US" altLang="ja-JP" dirty="0"/>
              <a:t>Steam</a:t>
            </a:r>
            <a:r>
              <a:rPr kumimoji="1" lang="ja-JP" altLang="en-US" dirty="0"/>
              <a:t>上で人気のタイトルであり多くのレビューが投稿されていて，開発元によってフォーラムが設けられているため実験対象としました．</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11</a:t>
            </a:fld>
            <a:endParaRPr kumimoji="1" lang="ja-JP" altLang="en-US"/>
          </a:p>
        </p:txBody>
      </p:sp>
    </p:spTree>
    <p:extLst>
      <p:ext uri="{BB962C8B-B14F-4D97-AF65-F5344CB8AC3E}">
        <p14:creationId xmlns:p14="http://schemas.microsoft.com/office/powerpoint/2010/main" val="2516758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本研究での実験手順について説明します．</a:t>
            </a:r>
            <a:endParaRPr kumimoji="1" lang="en-US" altLang="ja-JP" dirty="0"/>
          </a:p>
          <a:p>
            <a:endParaRPr kumimoji="1" lang="en-US" altLang="ja-JP" dirty="0"/>
          </a:p>
          <a:p>
            <a:r>
              <a:rPr kumimoji="1" lang="ja-JP" altLang="en-US" dirty="0"/>
              <a:t>まず，レビューの収集，ラベル付けを行います．</a:t>
            </a:r>
            <a:endParaRPr kumimoji="1" lang="en-US" altLang="ja-JP" dirty="0"/>
          </a:p>
          <a:p>
            <a:r>
              <a:rPr kumimoji="1" lang="ja-JP" altLang="en-US" dirty="0"/>
              <a:t>提案手法では目視によるラベル付けは不要ですが，これは，比較対象として既存手法に倣って分類を行うために実施しています．</a:t>
            </a:r>
            <a:endParaRPr kumimoji="1" lang="en-US" altLang="ja-JP" dirty="0"/>
          </a:p>
          <a:p>
            <a:endParaRPr kumimoji="1" lang="en-US" altLang="ja-JP" dirty="0"/>
          </a:p>
          <a:p>
            <a:r>
              <a:rPr kumimoji="1" lang="en-US" altLang="ja-JP" dirty="0"/>
              <a:t>Steam</a:t>
            </a:r>
            <a:r>
              <a:rPr kumimoji="1" lang="ja-JP" altLang="en-US" dirty="0"/>
              <a:t>上のレビューから</a:t>
            </a:r>
            <a:r>
              <a:rPr kumimoji="1" lang="en-US" altLang="ja-JP" dirty="0"/>
              <a:t>Cities, Euro</a:t>
            </a:r>
            <a:r>
              <a:rPr kumimoji="1" lang="ja-JP" altLang="en-US" dirty="0"/>
              <a:t>それぞれのタイトルについて約</a:t>
            </a:r>
            <a:r>
              <a:rPr kumimoji="1" lang="en-US" altLang="ja-JP" dirty="0"/>
              <a:t>1,000</a:t>
            </a:r>
            <a:r>
              <a:rPr kumimoji="1" lang="ja-JP" altLang="en-US" dirty="0"/>
              <a:t>件のレビューを無作為に抽出して，バグ報告，機能要求，その他のラベル付けを目視で行いました．</a:t>
            </a:r>
            <a:endParaRPr kumimoji="1" lang="en-US" altLang="ja-JP" dirty="0"/>
          </a:p>
          <a:p>
            <a:r>
              <a:rPr kumimoji="1" lang="ja-JP" altLang="en-US" dirty="0"/>
              <a:t>しかし，これら約</a:t>
            </a:r>
            <a:r>
              <a:rPr kumimoji="1" lang="en-US" altLang="ja-JP" dirty="0"/>
              <a:t>1,000</a:t>
            </a:r>
            <a:r>
              <a:rPr kumimoji="1" lang="ja-JP" altLang="en-US" dirty="0"/>
              <a:t>件の内，</a:t>
            </a:r>
            <a:r>
              <a:rPr kumimoji="1" lang="en-US" altLang="ja-JP" dirty="0"/>
              <a:t>Cities</a:t>
            </a:r>
            <a:r>
              <a:rPr kumimoji="1" lang="ja-JP" altLang="en-US" dirty="0"/>
              <a:t>ではバグ報告が</a:t>
            </a:r>
            <a:r>
              <a:rPr kumimoji="1" lang="en-US" altLang="ja-JP" dirty="0"/>
              <a:t>17</a:t>
            </a:r>
            <a:r>
              <a:rPr kumimoji="1" lang="ja-JP" altLang="en-US" dirty="0"/>
              <a:t>件，機能要求が</a:t>
            </a:r>
            <a:r>
              <a:rPr kumimoji="1" lang="en-US" altLang="ja-JP" dirty="0"/>
              <a:t>15</a:t>
            </a:r>
            <a:r>
              <a:rPr kumimoji="1" lang="ja-JP" altLang="en-US" dirty="0"/>
              <a:t>件，</a:t>
            </a:r>
            <a:r>
              <a:rPr kumimoji="1" lang="en-US" altLang="ja-JP" dirty="0"/>
              <a:t>Euro</a:t>
            </a:r>
            <a:r>
              <a:rPr kumimoji="1" lang="ja-JP" altLang="en-US" dirty="0"/>
              <a:t>ではバグ報告が</a:t>
            </a:r>
            <a:r>
              <a:rPr kumimoji="1" lang="en-US" altLang="ja-JP" dirty="0"/>
              <a:t>5</a:t>
            </a:r>
            <a:r>
              <a:rPr kumimoji="1" lang="ja-JP" altLang="en-US" dirty="0"/>
              <a:t>件，機能要求が</a:t>
            </a:r>
            <a:r>
              <a:rPr kumimoji="1" lang="en-US" altLang="ja-JP" dirty="0"/>
              <a:t>6</a:t>
            </a:r>
            <a:r>
              <a:rPr kumimoji="1" lang="ja-JP" altLang="en-US" dirty="0"/>
              <a:t>件と種類ごとの数の偏りが非常に大きくなりました．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12</a:t>
            </a:fld>
            <a:endParaRPr kumimoji="1" lang="ja-JP" altLang="en-US"/>
          </a:p>
        </p:txBody>
      </p:sp>
    </p:spTree>
    <p:extLst>
      <p:ext uri="{BB962C8B-B14F-4D97-AF65-F5344CB8AC3E}">
        <p14:creationId xmlns:p14="http://schemas.microsoft.com/office/powerpoint/2010/main" val="3566122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そこで，</a:t>
            </a:r>
            <a:r>
              <a:rPr kumimoji="1" lang="en-US" altLang="ja-JP" dirty="0"/>
              <a:t>bug, fix,</a:t>
            </a:r>
            <a:r>
              <a:rPr kumimoji="1" lang="en-US" altLang="ja-JP" baseline="0" dirty="0"/>
              <a:t> </a:t>
            </a:r>
            <a:r>
              <a:rPr kumimoji="1" lang="en-US" altLang="ja-JP" dirty="0"/>
              <a:t>crash,</a:t>
            </a:r>
            <a:r>
              <a:rPr kumimoji="1" lang="en-US" altLang="ja-JP" baseline="0" dirty="0"/>
              <a:t> </a:t>
            </a:r>
            <a:r>
              <a:rPr kumimoji="1" lang="en-US" altLang="ja-JP" dirty="0"/>
              <a:t>request,</a:t>
            </a:r>
            <a:r>
              <a:rPr kumimoji="1" lang="en-US" altLang="ja-JP" baseline="0" dirty="0"/>
              <a:t> </a:t>
            </a:r>
            <a:r>
              <a:rPr kumimoji="1" lang="en-US" altLang="ja-JP" dirty="0"/>
              <a:t>suggest </a:t>
            </a:r>
            <a:r>
              <a:rPr kumimoji="1" lang="ja-JP" altLang="en-US" dirty="0"/>
              <a:t>のような，バグ報告や機能要求に関連する単語を含むレビューをフィルタリングし，その中から約</a:t>
            </a:r>
            <a:r>
              <a:rPr kumimoji="1" lang="en-US" altLang="ja-JP" dirty="0"/>
              <a:t>1,500</a:t>
            </a:r>
            <a:r>
              <a:rPr kumimoji="1" lang="ja-JP" altLang="en-US" dirty="0"/>
              <a:t>件を無作為に抽出し，追加でラベル付け作業を行いました．</a:t>
            </a:r>
            <a:endParaRPr kumimoji="1" lang="en-US" altLang="ja-JP" dirty="0"/>
          </a:p>
          <a:p>
            <a:r>
              <a:rPr kumimoji="1" lang="ja-JP" altLang="en-US" dirty="0"/>
              <a:t>これによってバグ報告，機能要求に該当したレビューのみを実験データに追加することで，バグ報告や機能要求に該当するレビューの数を確保しました．</a:t>
            </a:r>
            <a:endParaRPr kumimoji="1" lang="en-US" altLang="ja-JP" dirty="0"/>
          </a:p>
          <a:p>
            <a:endParaRPr kumimoji="1" lang="en-US" altLang="ja-JP" dirty="0"/>
          </a:p>
          <a:p>
            <a:r>
              <a:rPr kumimoji="1" lang="ja-JP" altLang="en-US" dirty="0"/>
              <a:t>最終的に収集したデータの数は表のとおりで，</a:t>
            </a:r>
            <a:r>
              <a:rPr kumimoji="1" lang="en-US" altLang="ja-JP" dirty="0"/>
              <a:t>1,000</a:t>
            </a:r>
            <a:r>
              <a:rPr kumimoji="1" lang="ja-JP" altLang="en-US" dirty="0"/>
              <a:t>件と</a:t>
            </a:r>
            <a:r>
              <a:rPr kumimoji="1" lang="en-US" altLang="ja-JP" dirty="0"/>
              <a:t>1,500</a:t>
            </a:r>
            <a:r>
              <a:rPr kumimoji="1" lang="ja-JP" altLang="en-US" dirty="0"/>
              <a:t>件で合わせて</a:t>
            </a:r>
            <a:r>
              <a:rPr kumimoji="1" lang="en-US" altLang="ja-JP" dirty="0"/>
              <a:t>2,500</a:t>
            </a:r>
            <a:r>
              <a:rPr kumimoji="1" lang="ja-JP" altLang="en-US" dirty="0"/>
              <a:t>件を</a:t>
            </a:r>
            <a:r>
              <a:rPr kumimoji="1" lang="en-US" altLang="ja-JP" dirty="0"/>
              <a:t>Cities</a:t>
            </a:r>
            <a:r>
              <a:rPr kumimoji="1" lang="ja-JP" altLang="en-US" dirty="0"/>
              <a:t>と</a:t>
            </a:r>
            <a:r>
              <a:rPr kumimoji="1" lang="en-US" altLang="ja-JP" dirty="0"/>
              <a:t>Euro</a:t>
            </a:r>
            <a:r>
              <a:rPr kumimoji="1" lang="ja-JP" altLang="en-US" dirty="0"/>
              <a:t>についてそれぞれ目視確認したため，合計で</a:t>
            </a:r>
            <a:r>
              <a:rPr kumimoji="1" lang="en-US" altLang="ja-JP" dirty="0"/>
              <a:t>5,000</a:t>
            </a:r>
            <a:r>
              <a:rPr kumimoji="1" lang="ja-JP" altLang="en-US" dirty="0"/>
              <a:t>件のレビューを目視で確認しました．</a:t>
            </a:r>
            <a:endParaRPr kumimoji="1" lang="en-US" altLang="ja-JP" dirty="0"/>
          </a:p>
          <a:p>
            <a:r>
              <a:rPr kumimoji="1" lang="ja-JP" altLang="en-US" dirty="0"/>
              <a:t>これら</a:t>
            </a:r>
            <a:r>
              <a:rPr kumimoji="1" lang="en-US" altLang="ja-JP" dirty="0"/>
              <a:t>5,000</a:t>
            </a:r>
            <a:r>
              <a:rPr kumimoji="1" lang="ja-JP" altLang="en-US" dirty="0"/>
              <a:t>件のレビューをラベル付けするのにかかった時間は約</a:t>
            </a:r>
            <a:r>
              <a:rPr kumimoji="1" lang="en-US" altLang="ja-JP" dirty="0"/>
              <a:t>50</a:t>
            </a:r>
            <a:r>
              <a:rPr kumimoji="1" lang="ja-JP" altLang="en-US" dirty="0"/>
              <a:t>時間で，やはり非常に大きな労力がかかることがわかります．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13</a:t>
            </a:fld>
            <a:endParaRPr kumimoji="1" lang="ja-JP" altLang="en-US"/>
          </a:p>
        </p:txBody>
      </p:sp>
    </p:spTree>
    <p:extLst>
      <p:ext uri="{BB962C8B-B14F-4D97-AF65-F5344CB8AC3E}">
        <p14:creationId xmlns:p14="http://schemas.microsoft.com/office/powerpoint/2010/main" val="3427902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次に，提案手法で教師データとするフォーラム上のトピックを収集します．</a:t>
            </a:r>
            <a:endParaRPr kumimoji="1" lang="en-US" altLang="ja-JP" dirty="0"/>
          </a:p>
          <a:p>
            <a:r>
              <a:rPr kumimoji="1" lang="en-US" altLang="ja-JP" dirty="0"/>
              <a:t>Cities</a:t>
            </a:r>
            <a:r>
              <a:rPr kumimoji="1" lang="ja-JP" altLang="en-US" dirty="0"/>
              <a:t>と</a:t>
            </a:r>
            <a:r>
              <a:rPr kumimoji="1" lang="en-US" altLang="ja-JP" dirty="0"/>
              <a:t>Euro</a:t>
            </a:r>
            <a:r>
              <a:rPr kumimoji="1" lang="ja-JP" altLang="en-US" dirty="0"/>
              <a:t>それぞれのフォーラムに対してスクレイピングを行い，バグ報告，機能要求，</a:t>
            </a:r>
            <a:r>
              <a:rPr kumimoji="1" lang="en-US" altLang="ja-JP" dirty="0"/>
              <a:t>General </a:t>
            </a:r>
            <a:r>
              <a:rPr kumimoji="1" lang="en-US" altLang="ja-JP" dirty="0" err="1"/>
              <a:t>Disucussion</a:t>
            </a:r>
            <a:r>
              <a:rPr kumimoji="1" lang="ja-JP" altLang="en-US" dirty="0"/>
              <a:t>に該当するカテゴリーのトピックを収集しました．</a:t>
            </a:r>
            <a:endParaRPr kumimoji="1" lang="en-US" altLang="ja-JP" dirty="0"/>
          </a:p>
          <a:p>
            <a:r>
              <a:rPr kumimoji="1" lang="ja-JP" altLang="en-US" dirty="0"/>
              <a:t>得られたデータ数は表のとおりで，フォーラムごとに</a:t>
            </a:r>
            <a:r>
              <a:rPr kumimoji="1" lang="en-US" altLang="ja-JP" dirty="0"/>
              <a:t>HTML</a:t>
            </a:r>
            <a:r>
              <a:rPr kumimoji="1" lang="ja-JP" altLang="en-US" dirty="0"/>
              <a:t>の構造を把握し，スクレイピングを行うコードを書く必要はあるものの，約２時間程度でこれだけのデータが収集できました．</a:t>
            </a:r>
            <a:endParaRPr kumimoji="1" lang="en-US" altLang="ja-JP" dirty="0"/>
          </a:p>
          <a:p>
            <a:endParaRPr kumimoji="1" lang="en-US" altLang="ja-JP" dirty="0"/>
          </a:p>
          <a:p>
            <a:r>
              <a:rPr kumimoji="1" lang="en-US" altLang="ja-JP" dirty="0"/>
              <a:t>--------</a:t>
            </a:r>
          </a:p>
          <a:p>
            <a:endParaRPr kumimoji="1" lang="en-US" altLang="ja-JP" dirty="0"/>
          </a:p>
          <a:p>
            <a:r>
              <a:rPr kumimoji="1" lang="ja-JP" altLang="en-US" dirty="0"/>
              <a:t>先ほどのレビュー数と比較しても短い時間で多くのデータが取得でき，提案手法によって教師データを用意するコストが大きく削減できることがわかります．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14</a:t>
            </a:fld>
            <a:endParaRPr kumimoji="1" lang="ja-JP" altLang="en-US"/>
          </a:p>
        </p:txBody>
      </p:sp>
    </p:spTree>
    <p:extLst>
      <p:ext uri="{BB962C8B-B14F-4D97-AF65-F5344CB8AC3E}">
        <p14:creationId xmlns:p14="http://schemas.microsoft.com/office/powerpoint/2010/main" val="3337461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次に収集したレビューとフォーラムを教師データとして分類モデルの構築</a:t>
            </a:r>
            <a:r>
              <a:rPr kumimoji="1" lang="ja-JP" altLang="en-US"/>
              <a:t>を行います．</a:t>
            </a:r>
            <a:endParaRPr kumimoji="1" lang="en-US" altLang="ja-JP" dirty="0"/>
          </a:p>
          <a:p>
            <a:endParaRPr kumimoji="1" lang="en-US" altLang="ja-JP" dirty="0"/>
          </a:p>
          <a:p>
            <a:r>
              <a:rPr kumimoji="1" lang="ja-JP" altLang="en-US" dirty="0"/>
              <a:t>分類モデルには</a:t>
            </a:r>
            <a:r>
              <a:rPr kumimoji="1" lang="en-US" altLang="ja-JP" dirty="0"/>
              <a:t>BERT</a:t>
            </a:r>
            <a:r>
              <a:rPr kumimoji="1" lang="ja-JP" altLang="en-US" dirty="0"/>
              <a:t>というモデルを利用しました．</a:t>
            </a:r>
            <a:endParaRPr kumimoji="1" lang="en-US" altLang="ja-JP" dirty="0"/>
          </a:p>
          <a:p>
            <a:r>
              <a:rPr kumimoji="1" lang="ja-JP" altLang="en-US" dirty="0"/>
              <a:t>詳細は割愛しますが，</a:t>
            </a:r>
            <a:r>
              <a:rPr kumimoji="1" lang="en-US" altLang="ja-JP" dirty="0"/>
              <a:t>Deep learning</a:t>
            </a:r>
            <a:r>
              <a:rPr kumimoji="1" lang="ja-JP" altLang="en-US" dirty="0"/>
              <a:t>を用いた自然言語処理のためのモデルで，アプリレビュー分類においても高い精度を示したことが報告されています．</a:t>
            </a:r>
            <a:endParaRPr kumimoji="1" lang="en-US" altLang="ja-JP" dirty="0"/>
          </a:p>
          <a:p>
            <a:endParaRPr kumimoji="1" lang="en-US" altLang="ja-JP" dirty="0"/>
          </a:p>
          <a:p>
            <a:r>
              <a:rPr kumimoji="1" lang="ja-JP" altLang="en-US" dirty="0"/>
              <a:t>ラベル付けを行ったレビューを</a:t>
            </a:r>
            <a:r>
              <a:rPr kumimoji="1" lang="en-US" altLang="ja-JP" dirty="0"/>
              <a:t>7:3</a:t>
            </a:r>
            <a:r>
              <a:rPr kumimoji="1" lang="ja-JP" altLang="en-US" dirty="0"/>
              <a:t>の割合で教師データとテストデータに分割し，</a:t>
            </a:r>
            <a:r>
              <a:rPr kumimoji="1" lang="en-US" altLang="ja-JP" dirty="0"/>
              <a:t>Cities</a:t>
            </a:r>
            <a:r>
              <a:rPr kumimoji="1" lang="ja-JP" altLang="en-US" dirty="0"/>
              <a:t>のレビュー，</a:t>
            </a:r>
            <a:r>
              <a:rPr kumimoji="1" lang="en-US" altLang="ja-JP" dirty="0"/>
              <a:t>Euro</a:t>
            </a:r>
            <a:r>
              <a:rPr kumimoji="1" lang="ja-JP" altLang="en-US" dirty="0"/>
              <a:t>のレビュー，</a:t>
            </a:r>
            <a:r>
              <a:rPr kumimoji="1" lang="en-US" altLang="ja-JP" dirty="0"/>
              <a:t>Cities</a:t>
            </a:r>
            <a:r>
              <a:rPr kumimoji="1" lang="ja-JP" altLang="en-US" dirty="0"/>
              <a:t>のフォーラム上のトピック，</a:t>
            </a:r>
            <a:r>
              <a:rPr kumimoji="1" lang="en-US" altLang="ja-JP" dirty="0"/>
              <a:t>Euro</a:t>
            </a:r>
            <a:r>
              <a:rPr kumimoji="1" lang="ja-JP" altLang="en-US" dirty="0"/>
              <a:t>のフォーラム上のトピックの</a:t>
            </a:r>
            <a:r>
              <a:rPr kumimoji="1" lang="en-US" altLang="ja-JP" dirty="0"/>
              <a:t>4</a:t>
            </a:r>
            <a:r>
              <a:rPr kumimoji="1" lang="ja-JP" altLang="en-US" dirty="0"/>
              <a:t>種類の教師データでそれぞれ学習した分類器を生成しました</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15</a:t>
            </a:fld>
            <a:endParaRPr kumimoji="1" lang="ja-JP" altLang="en-US"/>
          </a:p>
        </p:txBody>
      </p:sp>
    </p:spTree>
    <p:extLst>
      <p:ext uri="{BB962C8B-B14F-4D97-AF65-F5344CB8AC3E}">
        <p14:creationId xmlns:p14="http://schemas.microsoft.com/office/powerpoint/2010/main" val="2685754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最後に評価を行います</a:t>
            </a:r>
            <a:endParaRPr kumimoji="1" lang="en-US" altLang="ja-JP" dirty="0"/>
          </a:p>
          <a:p>
            <a:endParaRPr kumimoji="1" lang="en-US" altLang="ja-JP" dirty="0"/>
          </a:p>
          <a:p>
            <a:r>
              <a:rPr kumimoji="1" lang="ja-JP" altLang="en-US" dirty="0"/>
              <a:t>先ほど生成した</a:t>
            </a:r>
            <a:r>
              <a:rPr kumimoji="1" lang="en-US" altLang="ja-JP" dirty="0"/>
              <a:t>4</a:t>
            </a:r>
            <a:r>
              <a:rPr kumimoji="1" lang="ja-JP" altLang="en-US" dirty="0"/>
              <a:t>種類の分類器を用いて</a:t>
            </a:r>
            <a:r>
              <a:rPr kumimoji="1" lang="en-US" altLang="ja-JP" dirty="0"/>
              <a:t>cities</a:t>
            </a:r>
            <a:r>
              <a:rPr kumimoji="1" lang="ja-JP" altLang="en-US" dirty="0"/>
              <a:t>と</a:t>
            </a:r>
            <a:r>
              <a:rPr kumimoji="1" lang="en-US" altLang="ja-JP" dirty="0"/>
              <a:t>Euro</a:t>
            </a:r>
            <a:r>
              <a:rPr kumimoji="1" lang="ja-JP" altLang="en-US" dirty="0"/>
              <a:t>のレビューを分類し，その精度を確かめます．</a:t>
            </a:r>
            <a:endParaRPr kumimoji="1" lang="en-US" altLang="ja-JP" dirty="0"/>
          </a:p>
          <a:p>
            <a:r>
              <a:rPr kumimoji="1" lang="ja-JP" altLang="en-US" dirty="0"/>
              <a:t>分類器とテストデータの組み合わせは以下の</a:t>
            </a:r>
            <a:r>
              <a:rPr kumimoji="1" lang="en-US" altLang="ja-JP" dirty="0"/>
              <a:t>6</a:t>
            </a:r>
            <a:r>
              <a:rPr kumimoji="1" lang="ja-JP" altLang="en-US" dirty="0"/>
              <a:t>通りで，</a:t>
            </a:r>
            <a:endParaRPr kumimoji="1" lang="en-US" altLang="ja-JP" dirty="0"/>
          </a:p>
          <a:p>
            <a:endParaRPr kumimoji="1" lang="en-US" altLang="ja-JP" dirty="0"/>
          </a:p>
          <a:p>
            <a:r>
              <a:rPr kumimoji="1" lang="ja-JP" altLang="en-US" dirty="0"/>
              <a:t>既存手法に倣ってレビューの一部を教師データとする場合</a:t>
            </a:r>
            <a:r>
              <a:rPr kumimoji="1" lang="en-US" altLang="ja-JP" dirty="0"/>
              <a:t>(</a:t>
            </a:r>
            <a:r>
              <a:rPr kumimoji="1" lang="ja-JP" altLang="en-US" dirty="0"/>
              <a:t>青</a:t>
            </a:r>
            <a:r>
              <a:rPr kumimoji="1" lang="en-US" altLang="ja-JP" dirty="0"/>
              <a:t>)</a:t>
            </a:r>
            <a:r>
              <a:rPr kumimoji="1" lang="ja-JP" altLang="en-US" dirty="0" err="1"/>
              <a:t>，</a:t>
            </a:r>
            <a:r>
              <a:rPr kumimoji="1" lang="ja-JP" altLang="en-US" dirty="0"/>
              <a:t>提案手法としてフォーラムを教師データとする場合</a:t>
            </a:r>
            <a:r>
              <a:rPr kumimoji="1" lang="en-US" altLang="ja-JP" dirty="0"/>
              <a:t>(</a:t>
            </a:r>
            <a:r>
              <a:rPr kumimoji="1" lang="ja-JP" altLang="en-US" dirty="0"/>
              <a:t>緑</a:t>
            </a:r>
            <a:r>
              <a:rPr kumimoji="1" lang="en-US" altLang="ja-JP" dirty="0"/>
              <a:t>)</a:t>
            </a:r>
            <a:r>
              <a:rPr kumimoji="1" lang="ja-JP" altLang="en-US" dirty="0" err="1"/>
              <a:t>，</a:t>
            </a:r>
            <a:r>
              <a:rPr kumimoji="1" lang="ja-JP" altLang="en-US" dirty="0"/>
              <a:t>フォーラムを持たないアプリが別のアプリのフォーラムを利用するシナリオを想定して，異なるアプリのフォーラムを教師データとする場合</a:t>
            </a:r>
            <a:r>
              <a:rPr kumimoji="1" lang="en-US" altLang="ja-JP" dirty="0"/>
              <a:t>(</a:t>
            </a:r>
            <a:r>
              <a:rPr kumimoji="1" lang="ja-JP" altLang="en-US" dirty="0"/>
              <a:t>赤</a:t>
            </a:r>
            <a:r>
              <a:rPr kumimoji="1" lang="en-US" altLang="ja-JP" dirty="0"/>
              <a:t>)</a:t>
            </a:r>
            <a:r>
              <a:rPr kumimoji="1" lang="ja-JP" altLang="en-US" dirty="0"/>
              <a:t>の分類精度をそれぞれ計測します．</a:t>
            </a:r>
            <a:endParaRPr kumimoji="1" lang="en-US" altLang="ja-JP" dirty="0"/>
          </a:p>
          <a:p>
            <a:endParaRPr kumimoji="1" lang="en-US" altLang="ja-JP" dirty="0"/>
          </a:p>
          <a:p>
            <a:r>
              <a:rPr kumimoji="1" lang="ja-JP" altLang="en-US" dirty="0"/>
              <a:t>評価指標には</a:t>
            </a:r>
            <a:r>
              <a:rPr kumimoji="1" lang="en-US" altLang="ja-JP" dirty="0" err="1"/>
              <a:t>Prscision</a:t>
            </a:r>
            <a:r>
              <a:rPr kumimoji="1" lang="en-US" altLang="ja-JP" dirty="0"/>
              <a:t>, Recall, F1-score,AUC</a:t>
            </a:r>
            <a:r>
              <a:rPr kumimoji="1" lang="ja-JP" altLang="en-US" dirty="0"/>
              <a:t>を用いますが，今回の発表ではわかりやすさのために</a:t>
            </a:r>
            <a:r>
              <a:rPr kumimoji="1" lang="en-US" altLang="ja-JP" dirty="0"/>
              <a:t>AUC</a:t>
            </a:r>
            <a:r>
              <a:rPr kumimoji="1" lang="ja-JP" altLang="en-US" dirty="0"/>
              <a:t>のみを用いて議論させてもらいます．</a:t>
            </a:r>
            <a:endParaRPr kumimoji="1" lang="en-US" altLang="ja-JP" dirty="0"/>
          </a:p>
          <a:p>
            <a:endParaRPr kumimoji="1" lang="en-US" altLang="ja-JP" dirty="0"/>
          </a:p>
          <a:p>
            <a:r>
              <a:rPr kumimoji="1" lang="en-US" altLang="ja-JP" dirty="0"/>
              <a:t>AUC</a:t>
            </a:r>
            <a:r>
              <a:rPr kumimoji="1" lang="ja-JP" altLang="en-US" dirty="0"/>
              <a:t>とは，特定の閾値によらず分類器の性能を評価できる指標です．</a:t>
            </a:r>
            <a:endParaRPr kumimoji="1" lang="en-US" altLang="ja-JP" dirty="0"/>
          </a:p>
          <a:p>
            <a:r>
              <a:rPr kumimoji="1" lang="en-US" altLang="ja-JP" dirty="0"/>
              <a:t>1</a:t>
            </a:r>
            <a:r>
              <a:rPr kumimoji="1" lang="ja-JP" altLang="en-US" dirty="0"/>
              <a:t>から</a:t>
            </a:r>
            <a:r>
              <a:rPr kumimoji="1" lang="en-US" altLang="ja-JP" dirty="0"/>
              <a:t>0</a:t>
            </a:r>
            <a:r>
              <a:rPr kumimoji="1" lang="ja-JP" altLang="en-US" dirty="0"/>
              <a:t>の値をとり，分類器が完璧に分類できる場合，</a:t>
            </a:r>
            <a:r>
              <a:rPr kumimoji="1" lang="en-US" altLang="ja-JP" dirty="0"/>
              <a:t>AUC</a:t>
            </a:r>
            <a:r>
              <a:rPr kumimoji="1" lang="ja-JP" altLang="en-US" dirty="0"/>
              <a:t>は</a:t>
            </a:r>
            <a:r>
              <a:rPr kumimoji="1" lang="en-US" altLang="ja-JP" dirty="0"/>
              <a:t>1</a:t>
            </a:r>
            <a:r>
              <a:rPr kumimoji="1" lang="ja-JP" altLang="en-US" dirty="0"/>
              <a:t>となり，ランダムに分類する分類器の</a:t>
            </a:r>
            <a:r>
              <a:rPr kumimoji="1" lang="en-US" altLang="ja-JP" dirty="0"/>
              <a:t>AUC</a:t>
            </a:r>
            <a:r>
              <a:rPr kumimoji="1" lang="ja-JP" altLang="en-US" dirty="0"/>
              <a:t>は</a:t>
            </a:r>
            <a:r>
              <a:rPr kumimoji="1" lang="en-US" altLang="ja-JP" dirty="0"/>
              <a:t>0.5</a:t>
            </a:r>
            <a:r>
              <a:rPr kumimoji="1" lang="ja-JP" altLang="en-US" dirty="0"/>
              <a:t>になります．完璧に予想を外す場合は</a:t>
            </a:r>
            <a:r>
              <a:rPr kumimoji="1" lang="en-US" altLang="ja-JP" dirty="0"/>
              <a:t>0</a:t>
            </a:r>
            <a:r>
              <a:rPr kumimoji="1" lang="ja-JP" altLang="en-US" dirty="0"/>
              <a:t>になります．</a:t>
            </a:r>
            <a:endParaRPr kumimoji="1" lang="en-US" altLang="ja-JP" dirty="0"/>
          </a:p>
          <a:p>
            <a:r>
              <a:rPr kumimoji="1" lang="ja-JP" altLang="en-US" dirty="0"/>
              <a:t>一般に，</a:t>
            </a:r>
            <a:r>
              <a:rPr kumimoji="1" lang="en-US" altLang="ja-JP" dirty="0"/>
              <a:t>AUC</a:t>
            </a:r>
            <a:r>
              <a:rPr kumimoji="1" lang="ja-JP" altLang="en-US" dirty="0"/>
              <a:t>が</a:t>
            </a:r>
            <a:r>
              <a:rPr kumimoji="1" lang="en-US" altLang="ja-JP" dirty="0"/>
              <a:t>1.0~0.9</a:t>
            </a:r>
            <a:r>
              <a:rPr kumimoji="1" lang="ja-JP" altLang="en-US" dirty="0"/>
              <a:t>でその分類器は高精度で，</a:t>
            </a:r>
            <a:r>
              <a:rPr kumimoji="1" lang="en-US" altLang="ja-JP" dirty="0"/>
              <a:t>0.9~0.7</a:t>
            </a:r>
            <a:r>
              <a:rPr kumimoji="1" lang="ja-JP" altLang="en-US" dirty="0"/>
              <a:t>で中精度，</a:t>
            </a:r>
            <a:r>
              <a:rPr kumimoji="1" lang="en-US" altLang="ja-JP" dirty="0"/>
              <a:t>0.7~0.5</a:t>
            </a:r>
            <a:r>
              <a:rPr kumimoji="1" lang="ja-JP" altLang="en-US" dirty="0"/>
              <a:t>で低精度とされています．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16</a:t>
            </a:fld>
            <a:endParaRPr kumimoji="1" lang="ja-JP" altLang="en-US"/>
          </a:p>
        </p:txBody>
      </p:sp>
    </p:spTree>
    <p:extLst>
      <p:ext uri="{BB962C8B-B14F-4D97-AF65-F5344CB8AC3E}">
        <p14:creationId xmlns:p14="http://schemas.microsoft.com/office/powerpoint/2010/main" val="2806171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RQ1</a:t>
            </a:r>
            <a:r>
              <a:rPr kumimoji="1" lang="ja-JP" altLang="en-US" dirty="0"/>
              <a:t>の実験結果の</a:t>
            </a:r>
            <a:r>
              <a:rPr kumimoji="1" lang="en-US" altLang="ja-JP" dirty="0"/>
              <a:t>AUC</a:t>
            </a:r>
            <a:r>
              <a:rPr kumimoji="1" lang="ja-JP" altLang="en-US" dirty="0"/>
              <a:t>をグラフに示します．</a:t>
            </a:r>
            <a:endParaRPr kumimoji="1" lang="en-US" altLang="ja-JP" dirty="0"/>
          </a:p>
          <a:p>
            <a:endParaRPr kumimoji="1" lang="en-US" altLang="ja-JP" dirty="0"/>
          </a:p>
          <a:p>
            <a:r>
              <a:rPr kumimoji="1" lang="ja-JP" altLang="en-US" dirty="0"/>
              <a:t>青が既存手法で緑が提案手法を表しており，それぞれ濃い色が</a:t>
            </a:r>
            <a:r>
              <a:rPr kumimoji="1" lang="en-US" altLang="ja-JP" dirty="0"/>
              <a:t>Cities</a:t>
            </a:r>
            <a:r>
              <a:rPr kumimoji="1" lang="ja-JP" altLang="en-US" dirty="0"/>
              <a:t>のレビュー，薄い色が</a:t>
            </a:r>
            <a:r>
              <a:rPr kumimoji="1" lang="en-US" altLang="ja-JP" dirty="0"/>
              <a:t>Euro</a:t>
            </a:r>
            <a:r>
              <a:rPr kumimoji="1" lang="ja-JP" altLang="en-US" dirty="0"/>
              <a:t>のレビューを分類した結果を表します．</a:t>
            </a:r>
            <a:endParaRPr kumimoji="1" lang="en-US" altLang="ja-JP" dirty="0"/>
          </a:p>
          <a:p>
            <a:r>
              <a:rPr kumimoji="1" lang="ja-JP" altLang="en-US" dirty="0"/>
              <a:t>例えば一番左の棒は，既存手法で</a:t>
            </a:r>
            <a:r>
              <a:rPr kumimoji="1" lang="en-US" altLang="ja-JP" dirty="0"/>
              <a:t>Cities</a:t>
            </a:r>
            <a:r>
              <a:rPr kumimoji="1" lang="ja-JP" altLang="en-US" dirty="0"/>
              <a:t>のレビューを分類した際に，バグ報告をどれだけの精度で分類できたかを示しています．</a:t>
            </a:r>
            <a:endParaRPr kumimoji="1" lang="en-US" altLang="ja-JP" dirty="0"/>
          </a:p>
          <a:p>
            <a:r>
              <a:rPr kumimoji="1" lang="ja-JP" altLang="en-US" dirty="0"/>
              <a:t>グラフを見ると，青の</a:t>
            </a:r>
            <a:r>
              <a:rPr kumimoji="1" lang="en-US" altLang="ja-JP" dirty="0"/>
              <a:t>AUC</a:t>
            </a:r>
            <a:r>
              <a:rPr kumimoji="1" lang="ja-JP" altLang="en-US" dirty="0"/>
              <a:t>はどれも</a:t>
            </a:r>
            <a:r>
              <a:rPr kumimoji="1" lang="en-US" altLang="ja-JP" dirty="0"/>
              <a:t>0.9</a:t>
            </a:r>
            <a:r>
              <a:rPr kumimoji="1" lang="ja-JP" altLang="en-US" dirty="0"/>
              <a:t>を超えており，既存手法は高い精度で分類できることがわかります．</a:t>
            </a:r>
            <a:endParaRPr kumimoji="1" lang="en-US" altLang="ja-JP" dirty="0"/>
          </a:p>
          <a:p>
            <a:r>
              <a:rPr kumimoji="1" lang="ja-JP" altLang="en-US" dirty="0"/>
              <a:t>それに対して，緑は青より低い値を示しています．しかし，緑も</a:t>
            </a:r>
            <a:r>
              <a:rPr kumimoji="1" lang="en-US" altLang="ja-JP" dirty="0"/>
              <a:t>0.7</a:t>
            </a:r>
            <a:r>
              <a:rPr kumimoji="1" lang="ja-JP" altLang="en-US" dirty="0"/>
              <a:t>以上の</a:t>
            </a:r>
            <a:r>
              <a:rPr kumimoji="1" lang="en-US" altLang="ja-JP" dirty="0"/>
              <a:t>AUC</a:t>
            </a:r>
            <a:r>
              <a:rPr kumimoji="1" lang="ja-JP" altLang="en-US" dirty="0"/>
              <a:t>を示し，提案手法でもある程度の精度で分類できているといえます．</a:t>
            </a:r>
            <a:endParaRPr kumimoji="1" lang="en-US" altLang="ja-JP" dirty="0"/>
          </a:p>
          <a:p>
            <a:endParaRPr kumimoji="1" lang="en-US" altLang="ja-JP" dirty="0"/>
          </a:p>
          <a:p>
            <a:r>
              <a:rPr kumimoji="1" lang="ja-JP" altLang="en-US" dirty="0"/>
              <a:t>精度の低下した要因としては予想の通り，フォーラムとレビューの性質の違いが影響していると考えられます．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17</a:t>
            </a:fld>
            <a:endParaRPr kumimoji="1" lang="ja-JP" altLang="en-US"/>
          </a:p>
        </p:txBody>
      </p:sp>
    </p:spTree>
    <p:extLst>
      <p:ext uri="{BB962C8B-B14F-4D97-AF65-F5344CB8AC3E}">
        <p14:creationId xmlns:p14="http://schemas.microsoft.com/office/powerpoint/2010/main" val="13276569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RQ2</a:t>
            </a:r>
            <a:r>
              <a:rPr kumimoji="1" lang="ja-JP" altLang="en-US" dirty="0"/>
              <a:t>の実験結果の</a:t>
            </a:r>
            <a:r>
              <a:rPr kumimoji="1" lang="en-US" altLang="ja-JP" dirty="0"/>
              <a:t>AUC</a:t>
            </a:r>
            <a:r>
              <a:rPr kumimoji="1" lang="ja-JP" altLang="en-US" dirty="0"/>
              <a:t>をグラフに示します．</a:t>
            </a:r>
            <a:endParaRPr kumimoji="1" lang="en-US" altLang="ja-JP" dirty="0"/>
          </a:p>
          <a:p>
            <a:endParaRPr kumimoji="1" lang="en-US" altLang="ja-JP" dirty="0"/>
          </a:p>
          <a:p>
            <a:r>
              <a:rPr kumimoji="1" lang="ja-JP" altLang="en-US" dirty="0"/>
              <a:t>緑は</a:t>
            </a:r>
            <a:r>
              <a:rPr kumimoji="1" lang="en-US" altLang="ja-JP" dirty="0"/>
              <a:t>RQ1</a:t>
            </a:r>
            <a:r>
              <a:rPr kumimoji="1" lang="ja-JP" altLang="en-US" dirty="0"/>
              <a:t>で示した結果と同様に提案手法を示しており，赤は別のアプリのフォーラムを教師データとして提案手法を適用した場合を示しています．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それぞれ濃い色が</a:t>
            </a:r>
            <a:r>
              <a:rPr kumimoji="1" lang="en-US" altLang="ja-JP" dirty="0"/>
              <a:t>Cities</a:t>
            </a:r>
            <a:r>
              <a:rPr kumimoji="1" lang="ja-JP" altLang="en-US" dirty="0"/>
              <a:t>のフォーラムを教師データとして用いた場合，薄い色が</a:t>
            </a:r>
            <a:r>
              <a:rPr kumimoji="1" lang="en-US" altLang="ja-JP" dirty="0"/>
              <a:t>Euro</a:t>
            </a:r>
            <a:r>
              <a:rPr kumimoji="1" lang="ja-JP" altLang="en-US" dirty="0"/>
              <a:t>のフォーラムを教師データとして分類した結果を表します．</a:t>
            </a:r>
            <a:endParaRPr kumimoji="1" lang="en-US" altLang="ja-JP" dirty="0"/>
          </a:p>
          <a:p>
            <a:endParaRPr kumimoji="1" lang="en-US" altLang="ja-JP" dirty="0"/>
          </a:p>
          <a:p>
            <a:r>
              <a:rPr kumimoji="1" lang="ja-JP" altLang="en-US" dirty="0"/>
              <a:t>グラフを見ると，緑と赤で</a:t>
            </a:r>
            <a:r>
              <a:rPr kumimoji="1" lang="en-US" altLang="ja-JP" dirty="0"/>
              <a:t>AUC</a:t>
            </a:r>
            <a:r>
              <a:rPr kumimoji="1" lang="ja-JP" altLang="en-US" dirty="0"/>
              <a:t>の値にそこまで大きな違いは見られず，別のアプリのフォーラムを教師データとした場合でも精度はほとんど低下していないことがわかります．</a:t>
            </a:r>
            <a:endParaRPr kumimoji="1" lang="en-US" altLang="ja-JP" dirty="0"/>
          </a:p>
          <a:p>
            <a:r>
              <a:rPr kumimoji="1" lang="ja-JP" altLang="en-US" dirty="0"/>
              <a:t>このことから，フォーラムを持たないアプリでも別のアプリのフォーラムを教師データとして用いることで，提案手法を適用可能だといえます．</a:t>
            </a:r>
            <a:endParaRPr kumimoji="1" lang="en-US" altLang="ja-JP" dirty="0"/>
          </a:p>
          <a:p>
            <a:endParaRPr kumimoji="1" lang="en-US" altLang="ja-JP" dirty="0"/>
          </a:p>
          <a:p>
            <a:r>
              <a:rPr kumimoji="1" lang="ja-JP" altLang="en-US" dirty="0"/>
              <a:t>また，</a:t>
            </a:r>
            <a:r>
              <a:rPr kumimoji="1" lang="en-US" altLang="ja-JP" dirty="0"/>
              <a:t>Cities</a:t>
            </a:r>
            <a:r>
              <a:rPr kumimoji="1" lang="ja-JP" altLang="en-US" dirty="0"/>
              <a:t>のフォーラムを教師データとした場合</a:t>
            </a:r>
            <a:r>
              <a:rPr kumimoji="1" lang="en-US" altLang="ja-JP" dirty="0"/>
              <a:t>(</a:t>
            </a:r>
            <a:r>
              <a:rPr kumimoji="1" lang="ja-JP" altLang="en-US" dirty="0"/>
              <a:t>色の濃い方</a:t>
            </a:r>
            <a:r>
              <a:rPr kumimoji="1" lang="en-US" altLang="ja-JP" dirty="0"/>
              <a:t>)</a:t>
            </a:r>
            <a:r>
              <a:rPr kumimoji="1" lang="ja-JP" altLang="en-US" dirty="0"/>
              <a:t>はバグ報告の分類精度が高く，機能要求の分類精度が低くなっており，対照的に</a:t>
            </a:r>
            <a:r>
              <a:rPr kumimoji="1" lang="en-US" altLang="ja-JP" dirty="0"/>
              <a:t>Euro</a:t>
            </a:r>
            <a:r>
              <a:rPr kumimoji="1" lang="ja-JP" altLang="en-US" dirty="0"/>
              <a:t>のフォーラムを教師データとした場合</a:t>
            </a:r>
            <a:r>
              <a:rPr kumimoji="1" lang="en-US" altLang="ja-JP" dirty="0"/>
              <a:t>(</a:t>
            </a:r>
            <a:r>
              <a:rPr kumimoji="1" lang="ja-JP" altLang="en-US" dirty="0"/>
              <a:t>色の薄い方</a:t>
            </a:r>
            <a:r>
              <a:rPr kumimoji="1" lang="en-US" altLang="ja-JP" dirty="0"/>
              <a:t>)</a:t>
            </a:r>
            <a:r>
              <a:rPr kumimoji="1" lang="ja-JP" altLang="en-US" dirty="0"/>
              <a:t>はバグ報告の分類精度が低く，機能要求の分類精度が高くなっています．</a:t>
            </a:r>
            <a:endParaRPr kumimoji="1" lang="en-US" altLang="ja-JP" dirty="0"/>
          </a:p>
          <a:p>
            <a:r>
              <a:rPr kumimoji="1" lang="ja-JP" altLang="en-US" dirty="0"/>
              <a:t>このことから，フォーラムごとの性質の違いが大きく，どのフォーラムを教師データとするかで精度が大きく変わることが見て取れます．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18</a:t>
            </a:fld>
            <a:endParaRPr kumimoji="1" lang="ja-JP" altLang="en-US"/>
          </a:p>
        </p:txBody>
      </p:sp>
    </p:spTree>
    <p:extLst>
      <p:ext uri="{BB962C8B-B14F-4D97-AF65-F5344CB8AC3E}">
        <p14:creationId xmlns:p14="http://schemas.microsoft.com/office/powerpoint/2010/main" val="366912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まずは研究背景からです．</a:t>
            </a:r>
            <a:endParaRPr kumimoji="1" lang="en-US" altLang="ja-JP" dirty="0"/>
          </a:p>
          <a:p>
            <a:endParaRPr kumimoji="1" lang="en-US" altLang="ja-JP" dirty="0"/>
          </a:p>
          <a:p>
            <a:r>
              <a:rPr kumimoji="1" lang="ja-JP" altLang="en-US" dirty="0"/>
              <a:t>アプリケーションのレビューはエンドユーザからのフィードバックとして開発者にとって重要な情報源です．</a:t>
            </a:r>
            <a:endParaRPr kumimoji="1" lang="en-US" altLang="ja-JP" dirty="0"/>
          </a:p>
          <a:p>
            <a:r>
              <a:rPr kumimoji="1" lang="ja-JP" altLang="en-US" dirty="0"/>
              <a:t>しかし，レビューには様々な内容のものが混在しており，開発者にとって有益なものもあれば，そうでないものも含まれています．</a:t>
            </a:r>
            <a:endParaRPr kumimoji="1" lang="en-US" altLang="ja-JP" dirty="0"/>
          </a:p>
          <a:p>
            <a:endParaRPr kumimoji="1" lang="en-US" altLang="ja-JP" dirty="0"/>
          </a:p>
          <a:p>
            <a:r>
              <a:rPr kumimoji="1" lang="ja-JP" altLang="en-US" dirty="0"/>
              <a:t>例えば，「アップデートをしたらフリーズした」というようなバグ報告としてのレビューや，「コピーアンドペーストができる機能があればよかったのに」というような機能要求に該当するレビューなどがあります．</a:t>
            </a:r>
            <a:endParaRPr kumimoji="1" lang="en-US" altLang="ja-JP" dirty="0"/>
          </a:p>
          <a:p>
            <a:r>
              <a:rPr kumimoji="1" lang="ja-JP" altLang="en-US" dirty="0"/>
              <a:t>このようなレビューは，開発者にとっては非常に有益な情報となります．</a:t>
            </a:r>
            <a:endParaRPr kumimoji="1" lang="en-US" altLang="ja-JP" dirty="0"/>
          </a:p>
          <a:p>
            <a:endParaRPr kumimoji="1" lang="en-US" altLang="ja-JP" dirty="0"/>
          </a:p>
          <a:p>
            <a:r>
              <a:rPr kumimoji="1" lang="ja-JP" altLang="en-US" dirty="0"/>
              <a:t>また，「とてもいいアプリだ」とアプリケーションの評価を行うようなレビューもあります．</a:t>
            </a:r>
            <a:endParaRPr kumimoji="1" lang="en-US" altLang="ja-JP" dirty="0"/>
          </a:p>
          <a:p>
            <a:r>
              <a:rPr kumimoji="1" lang="ja-JP" altLang="en-US" dirty="0"/>
              <a:t>このようなレビューはアプリをインストールするかどうかを迷っているエンドユーザにとっては有益ですが，開発者からみるとそれほど重要な情報ではありません．</a:t>
            </a:r>
            <a:endParaRPr kumimoji="1" lang="en-US" altLang="ja-JP" dirty="0"/>
          </a:p>
          <a:p>
            <a:r>
              <a:rPr kumimoji="1" lang="ja-JP" altLang="en-US" dirty="0"/>
              <a:t>さらに，レビューの中には単に顔文字のみを書いたような，情報量が少ない無意味なものも数多く存在します．</a:t>
            </a:r>
            <a:endParaRPr kumimoji="1" lang="en-US" altLang="ja-JP" dirty="0"/>
          </a:p>
          <a:p>
            <a:endParaRPr kumimoji="1" lang="en-US" altLang="ja-JP" dirty="0"/>
          </a:p>
          <a:p>
            <a:r>
              <a:rPr kumimoji="1" lang="ja-JP" altLang="en-US" dirty="0"/>
              <a:t>レビューは日々膨大な数が投稿されるため，開発者がこれらのレビューをすべて目視で確認することには限界があります．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a:t>
            </a:fld>
            <a:endParaRPr kumimoji="1" lang="ja-JP" altLang="en-US"/>
          </a:p>
        </p:txBody>
      </p:sp>
    </p:spTree>
    <p:extLst>
      <p:ext uri="{BB962C8B-B14F-4D97-AF65-F5344CB8AC3E}">
        <p14:creationId xmlns:p14="http://schemas.microsoft.com/office/powerpoint/2010/main" val="2962898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endParaRPr kumimoji="1" lang="en-US" altLang="ja-JP" dirty="0"/>
          </a:p>
          <a:p>
            <a:r>
              <a:rPr kumimoji="1" lang="ja-JP" altLang="en-US" dirty="0"/>
              <a:t>本研究では，アプリレビュー自動分類における教師データ作成コストの削減を目的として，フォーラム上のトピックを教師データとして利用する手法を提案しました．</a:t>
            </a:r>
            <a:endParaRPr kumimoji="1" lang="en-US" altLang="ja-JP" dirty="0"/>
          </a:p>
          <a:p>
            <a:endParaRPr kumimoji="1" lang="en-US" altLang="ja-JP" dirty="0"/>
          </a:p>
          <a:p>
            <a:r>
              <a:rPr kumimoji="1" lang="ja-JP" altLang="en-US" dirty="0"/>
              <a:t>結果として，教師データの作成コストは大幅に削減でき，分類精度は低下するものの提案手法でも一定の精度で分類が可能であると示しました．</a:t>
            </a:r>
            <a:endParaRPr kumimoji="1" lang="en-US" altLang="ja-JP" dirty="0"/>
          </a:p>
          <a:p>
            <a:endParaRPr kumimoji="1" lang="en-US" altLang="ja-JP" dirty="0"/>
          </a:p>
          <a:p>
            <a:r>
              <a:rPr kumimoji="1" lang="ja-JP" altLang="en-US" dirty="0"/>
              <a:t>今後の課題としましては，既存手法では分類できて提案手法では分類できなかったレビューを定性的に調査することや，学習において分類に強く寄与した単語を可視化することや</a:t>
            </a:r>
            <a:r>
              <a:rPr kumimoji="1" lang="ja-JP" altLang="en-US" dirty="0" err="1"/>
              <a:t>を</a:t>
            </a:r>
            <a:r>
              <a:rPr kumimoji="1" lang="ja-JP" altLang="en-US" dirty="0"/>
              <a:t>考えています．</a:t>
            </a:r>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19</a:t>
            </a:fld>
            <a:endParaRPr kumimoji="1" lang="ja-JP" altLang="en-US"/>
          </a:p>
        </p:txBody>
      </p:sp>
    </p:spTree>
    <p:extLst>
      <p:ext uri="{BB962C8B-B14F-4D97-AF65-F5344CB8AC3E}">
        <p14:creationId xmlns:p14="http://schemas.microsoft.com/office/powerpoint/2010/main" val="3039891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ja-JP" altLang="en-US" dirty="0"/>
              <a:t>そこで，</a:t>
            </a:r>
            <a:r>
              <a:rPr kumimoji="1" lang="en-US" altLang="ja-JP" dirty="0"/>
              <a:t>bug, fix,</a:t>
            </a:r>
            <a:r>
              <a:rPr kumimoji="1" lang="en-US" altLang="ja-JP" baseline="0" dirty="0"/>
              <a:t> </a:t>
            </a:r>
            <a:r>
              <a:rPr kumimoji="1" lang="en-US" altLang="ja-JP" dirty="0"/>
              <a:t>crash,</a:t>
            </a:r>
            <a:r>
              <a:rPr kumimoji="1" lang="en-US" altLang="ja-JP" baseline="0" dirty="0"/>
              <a:t> </a:t>
            </a:r>
            <a:r>
              <a:rPr kumimoji="1" lang="en-US" altLang="ja-JP" dirty="0"/>
              <a:t>request,</a:t>
            </a:r>
            <a:r>
              <a:rPr kumimoji="1" lang="en-US" altLang="ja-JP" baseline="0" dirty="0"/>
              <a:t> </a:t>
            </a:r>
            <a:r>
              <a:rPr kumimoji="1" lang="en-US" altLang="ja-JP" dirty="0"/>
              <a:t>suggest </a:t>
            </a:r>
            <a:r>
              <a:rPr kumimoji="1" lang="ja-JP" altLang="en-US" dirty="0"/>
              <a:t>のような，バグ報告や機能要求に関連する単語を含むレビューをフィルタリングし，その中から約</a:t>
            </a:r>
            <a:r>
              <a:rPr kumimoji="1" lang="en-US" altLang="ja-JP" dirty="0"/>
              <a:t>1,500</a:t>
            </a:r>
            <a:r>
              <a:rPr kumimoji="1" lang="ja-JP" altLang="en-US" dirty="0"/>
              <a:t>件を無作為に抽出し，追加でラベル付け作業を行いました．</a:t>
            </a:r>
            <a:endParaRPr kumimoji="1" lang="en-US" altLang="ja-JP" dirty="0"/>
          </a:p>
          <a:p>
            <a:r>
              <a:rPr kumimoji="1" lang="ja-JP" altLang="en-US" dirty="0"/>
              <a:t>これによってバグ報告，機能要求に該当したレビューのみを実験データに追加することで，バグ報告や機能要求に該当するレビューの数を確保しました．</a:t>
            </a:r>
            <a:endParaRPr kumimoji="1" lang="en-US" altLang="ja-JP" dirty="0"/>
          </a:p>
          <a:p>
            <a:endParaRPr kumimoji="1" lang="en-US" altLang="ja-JP" dirty="0"/>
          </a:p>
          <a:p>
            <a:r>
              <a:rPr kumimoji="1" lang="ja-JP" altLang="en-US" dirty="0"/>
              <a:t>最終的に収集したデータの数は表のとおりで，</a:t>
            </a:r>
            <a:r>
              <a:rPr kumimoji="1" lang="en-US" altLang="ja-JP" dirty="0"/>
              <a:t>1,000</a:t>
            </a:r>
            <a:r>
              <a:rPr kumimoji="1" lang="ja-JP" altLang="en-US" dirty="0"/>
              <a:t>件と</a:t>
            </a:r>
            <a:r>
              <a:rPr kumimoji="1" lang="en-US" altLang="ja-JP" dirty="0"/>
              <a:t>1,500</a:t>
            </a:r>
            <a:r>
              <a:rPr kumimoji="1" lang="ja-JP" altLang="en-US" dirty="0"/>
              <a:t>件で合わせて</a:t>
            </a:r>
            <a:r>
              <a:rPr kumimoji="1" lang="en-US" altLang="ja-JP" dirty="0"/>
              <a:t>2,500</a:t>
            </a:r>
            <a:r>
              <a:rPr kumimoji="1" lang="ja-JP" altLang="en-US" dirty="0"/>
              <a:t>件を</a:t>
            </a:r>
            <a:r>
              <a:rPr kumimoji="1" lang="en-US" altLang="ja-JP" dirty="0"/>
              <a:t>Cities</a:t>
            </a:r>
            <a:r>
              <a:rPr kumimoji="1" lang="ja-JP" altLang="en-US" dirty="0"/>
              <a:t>と</a:t>
            </a:r>
            <a:r>
              <a:rPr kumimoji="1" lang="en-US" altLang="ja-JP" dirty="0"/>
              <a:t>Euro</a:t>
            </a:r>
            <a:r>
              <a:rPr kumimoji="1" lang="ja-JP" altLang="en-US" dirty="0"/>
              <a:t>についてそれぞれ目視確認したため，合計で</a:t>
            </a:r>
            <a:r>
              <a:rPr kumimoji="1" lang="en-US" altLang="ja-JP" dirty="0"/>
              <a:t>5,000</a:t>
            </a:r>
            <a:r>
              <a:rPr kumimoji="1" lang="ja-JP" altLang="en-US" dirty="0"/>
              <a:t>件のレビューを目視で確認しました．</a:t>
            </a:r>
            <a:endParaRPr kumimoji="1" lang="en-US" altLang="ja-JP" dirty="0"/>
          </a:p>
          <a:p>
            <a:r>
              <a:rPr kumimoji="1" lang="ja-JP" altLang="en-US" dirty="0"/>
              <a:t>これら</a:t>
            </a:r>
            <a:r>
              <a:rPr kumimoji="1" lang="en-US" altLang="ja-JP" dirty="0"/>
              <a:t>5,000</a:t>
            </a:r>
            <a:r>
              <a:rPr kumimoji="1" lang="ja-JP" altLang="en-US" dirty="0"/>
              <a:t>件のレビューをラベル付けするのにかかった時間は約</a:t>
            </a:r>
            <a:r>
              <a:rPr kumimoji="1" lang="en-US" altLang="ja-JP" dirty="0"/>
              <a:t>50</a:t>
            </a:r>
            <a:r>
              <a:rPr kumimoji="1" lang="ja-JP" altLang="en-US" dirty="0"/>
              <a:t>時間で，やはり非常に大きな労力がかかることがわかります．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21</a:t>
            </a:fld>
            <a:endParaRPr kumimoji="1" lang="ja-JP" altLang="en-US"/>
          </a:p>
        </p:txBody>
      </p:sp>
    </p:spTree>
    <p:extLst>
      <p:ext uri="{BB962C8B-B14F-4D97-AF65-F5344CB8AC3E}">
        <p14:creationId xmlns:p14="http://schemas.microsoft.com/office/powerpoint/2010/main" val="1358146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24</a:t>
            </a:fld>
            <a:endParaRPr kumimoji="1" lang="ja-JP" altLang="en-US"/>
          </a:p>
        </p:txBody>
      </p:sp>
    </p:spTree>
    <p:extLst>
      <p:ext uri="{BB962C8B-B14F-4D97-AF65-F5344CB8AC3E}">
        <p14:creationId xmlns:p14="http://schemas.microsoft.com/office/powerpoint/2010/main" val="2202869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次に自然言語処理について説明します．</a:t>
            </a:r>
            <a:endParaRPr kumimoji="1" lang="en-US" altLang="ja-JP" dirty="0"/>
          </a:p>
          <a:p>
            <a:r>
              <a:rPr kumimoji="1" lang="ja-JP" altLang="en-US" dirty="0"/>
              <a:t>自然言語処理は，自然言語特有の曖昧さを少しでも取り除くための処理で，本実験では既存研究において分類精度が向上されることが報告されている以下の</a:t>
            </a:r>
            <a:r>
              <a:rPr kumimoji="1" lang="en-US" altLang="ja-JP" dirty="0"/>
              <a:t>3</a:t>
            </a:r>
            <a:r>
              <a:rPr kumimoji="1" lang="ja-JP" altLang="en-US" dirty="0" err="1"/>
              <a:t>つの</a:t>
            </a:r>
            <a:r>
              <a:rPr kumimoji="1" lang="ja-JP" altLang="en-US" dirty="0"/>
              <a:t>処理を行います．</a:t>
            </a:r>
            <a:endParaRPr kumimoji="1" lang="en-US" altLang="ja-JP" dirty="0"/>
          </a:p>
          <a:p>
            <a:endParaRPr kumimoji="1" lang="en-US" altLang="ja-JP" dirty="0"/>
          </a:p>
          <a:p>
            <a:r>
              <a:rPr kumimoji="1" lang="ja-JP" altLang="en-US" dirty="0"/>
              <a:t>まずは小文字化を行います．これは単純に大文字小文字による曖昧さをなくすために文章を構成する文字をすべて小文字にします．</a:t>
            </a:r>
            <a:endParaRPr kumimoji="1" lang="en-US" altLang="ja-JP" dirty="0"/>
          </a:p>
          <a:p>
            <a:endParaRPr kumimoji="1" lang="en-US" altLang="ja-JP" dirty="0"/>
          </a:p>
          <a:p>
            <a:r>
              <a:rPr kumimoji="1" lang="ja-JP" altLang="en-US" dirty="0"/>
              <a:t>次にストップワード除去を行います．これは特定の単語を除去する処理で，頻出かつ文章の意味にあまり影響を与えない単語を除去します．</a:t>
            </a:r>
            <a:endParaRPr kumimoji="1" lang="en-US" altLang="ja-JP" dirty="0"/>
          </a:p>
          <a:p>
            <a:r>
              <a:rPr kumimoji="1" lang="ja-JP" altLang="en-US" dirty="0"/>
              <a:t>今回の例ですと，</a:t>
            </a:r>
            <a:r>
              <a:rPr kumimoji="1" lang="en-US" altLang="ja-JP" dirty="0"/>
              <a:t>I, this, and, it, is </a:t>
            </a:r>
            <a:r>
              <a:rPr kumimoji="1" lang="ja-JP" altLang="en-US" dirty="0"/>
              <a:t>が除去されます．除去する単語のリストは既存研究で用いられたものを流用しています．</a:t>
            </a:r>
            <a:endParaRPr kumimoji="1" lang="en-US" altLang="ja-JP" dirty="0"/>
          </a:p>
          <a:p>
            <a:endParaRPr kumimoji="1" lang="en-US" altLang="ja-JP" dirty="0"/>
          </a:p>
          <a:p>
            <a:r>
              <a:rPr kumimoji="1" lang="ja-JP" altLang="en-US" dirty="0"/>
              <a:t>最後にレマム化という処理を行います．これは各単語を見出し語に変換する処理で，今回の例では</a:t>
            </a:r>
            <a:r>
              <a:rPr kumimoji="1" lang="en-US" altLang="ja-JP" dirty="0"/>
              <a:t>bought</a:t>
            </a:r>
            <a:r>
              <a:rPr kumimoji="1" lang="ja-JP" altLang="en-US" dirty="0"/>
              <a:t>が現在形の</a:t>
            </a:r>
            <a:r>
              <a:rPr kumimoji="1" lang="en-US" altLang="ja-JP" dirty="0"/>
              <a:t>buy</a:t>
            </a:r>
            <a:r>
              <a:rPr kumimoji="1" lang="ja-JP" altLang="en-US" dirty="0"/>
              <a:t>に変換され，</a:t>
            </a:r>
            <a:r>
              <a:rPr kumimoji="1" lang="en-US" altLang="ja-JP" dirty="0"/>
              <a:t>bugs</a:t>
            </a:r>
            <a:r>
              <a:rPr kumimoji="1" lang="ja-JP" altLang="en-US" dirty="0"/>
              <a:t>が複数形から単数形に変換されます．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28</a:t>
            </a:fld>
            <a:endParaRPr kumimoji="1" lang="ja-JP" altLang="en-US"/>
          </a:p>
        </p:txBody>
      </p:sp>
    </p:spTree>
    <p:extLst>
      <p:ext uri="{BB962C8B-B14F-4D97-AF65-F5344CB8AC3E}">
        <p14:creationId xmlns:p14="http://schemas.microsoft.com/office/powerpoint/2010/main" val="2773918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そこで，アプリレビューの中から，開発者が効率的に有益な情報を取得することを目的として，レビューを種類毎に自動分類する研究が広く行われています．</a:t>
            </a:r>
            <a:endParaRPr kumimoji="1" lang="en-US" altLang="ja-JP" dirty="0"/>
          </a:p>
          <a:p>
            <a:r>
              <a:rPr kumimoji="1" lang="ja-JP" altLang="en-US" dirty="0"/>
              <a:t>これらの既存研究では主に，自然言語処理と機械学習，特に教師あり学習が用いられています．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2</a:t>
            </a:fld>
            <a:endParaRPr kumimoji="1" lang="ja-JP" altLang="en-US"/>
          </a:p>
        </p:txBody>
      </p:sp>
    </p:spTree>
    <p:extLst>
      <p:ext uri="{BB962C8B-B14F-4D97-AF65-F5344CB8AC3E}">
        <p14:creationId xmlns:p14="http://schemas.microsoft.com/office/powerpoint/2010/main" val="322549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これらの既存研究では共通して，以下のようなフローでレビューを分類します．</a:t>
            </a:r>
            <a:endParaRPr kumimoji="1" lang="en-US" altLang="ja-JP" dirty="0"/>
          </a:p>
          <a:p>
            <a:endParaRPr kumimoji="1" lang="en-US" altLang="ja-JP" dirty="0"/>
          </a:p>
          <a:p>
            <a:r>
              <a:rPr kumimoji="1" lang="ja-JP" altLang="en-US" dirty="0"/>
              <a:t>まずは，データの用意を行います．</a:t>
            </a:r>
            <a:endParaRPr kumimoji="1" lang="en-US" altLang="ja-JP" dirty="0"/>
          </a:p>
          <a:p>
            <a:r>
              <a:rPr kumimoji="1" lang="ja-JP" altLang="en-US" dirty="0"/>
              <a:t>教師あり学習をおこなうので，教師データを作成するために，アプリストア上の分類したいレビューからいくつかのレビューを抽出し，目視での調査によって個々のレビューがどの種類に属するかをラベル付けします．</a:t>
            </a:r>
            <a:endParaRPr kumimoji="1" lang="en-US" altLang="ja-JP" dirty="0"/>
          </a:p>
          <a:p>
            <a:endParaRPr kumimoji="1" lang="en-US" altLang="ja-JP" dirty="0"/>
          </a:p>
          <a:p>
            <a:r>
              <a:rPr kumimoji="1" lang="ja-JP" altLang="en-US" dirty="0"/>
              <a:t>次に，自然言語処理を行います．</a:t>
            </a:r>
            <a:endParaRPr kumimoji="1" lang="en-US" altLang="ja-JP" dirty="0"/>
          </a:p>
          <a:p>
            <a:r>
              <a:rPr kumimoji="1" lang="ja-JP" altLang="en-US" dirty="0"/>
              <a:t>自然言語処理とは，曖昧な性質を持つ自然言語をコンピュータが扱えるように加工する処理のことで，</a:t>
            </a:r>
            <a:endParaRPr kumimoji="1" lang="en-US" altLang="ja-JP" dirty="0"/>
          </a:p>
          <a:p>
            <a:r>
              <a:rPr kumimoji="1" lang="ja-JP" altLang="en-US" dirty="0"/>
              <a:t>具体的には，文章を小文字に統一したり単語単位に分割したりするような前処理を行います．</a:t>
            </a:r>
            <a:endParaRPr kumimoji="1" lang="en-US" altLang="ja-JP" dirty="0"/>
          </a:p>
          <a:p>
            <a:r>
              <a:rPr kumimoji="1" lang="ja-JP" altLang="en-US" dirty="0"/>
              <a:t>また機械学習モデルは文章をそのままの状態では扱えないので，文章をベクトルに変換する処理も行います．</a:t>
            </a:r>
            <a:endParaRPr kumimoji="1" lang="en-US" altLang="ja-JP" dirty="0"/>
          </a:p>
          <a:p>
            <a:endParaRPr kumimoji="1" lang="en-US" altLang="ja-JP" dirty="0"/>
          </a:p>
          <a:p>
            <a:r>
              <a:rPr kumimoji="1" lang="ja-JP" altLang="en-US" dirty="0"/>
              <a:t>その後，分類モデルの構築を行います．</a:t>
            </a:r>
            <a:endParaRPr kumimoji="1" lang="en-US" altLang="ja-JP" dirty="0"/>
          </a:p>
          <a:p>
            <a:r>
              <a:rPr kumimoji="1" lang="ja-JP" altLang="en-US" dirty="0"/>
              <a:t>分類モデルに対して，自然言語処理を施した教師データを与えることで，正しく文章を分類できるように学習を行います．</a:t>
            </a:r>
            <a:endParaRPr kumimoji="1" lang="en-US" altLang="ja-JP" dirty="0"/>
          </a:p>
          <a:p>
            <a:endParaRPr kumimoji="1" lang="en-US" altLang="ja-JP" dirty="0"/>
          </a:p>
          <a:p>
            <a:r>
              <a:rPr kumimoji="1" lang="ja-JP" altLang="en-US" dirty="0"/>
              <a:t>最後に，レビューの分類を行います．</a:t>
            </a:r>
            <a:endParaRPr kumimoji="1" lang="en-US" altLang="ja-JP" dirty="0"/>
          </a:p>
          <a:p>
            <a:r>
              <a:rPr kumimoji="1" lang="ja-JP" altLang="en-US" dirty="0"/>
              <a:t>アプリストア上の未分類状態のレビューに自然言語処理を施して学習済み分類モデルに入力することで，各レビューがどの種類に属するかを判定します．</a:t>
            </a:r>
            <a:endParaRPr kumimoji="1" lang="en-US" altLang="ja-JP" dirty="0"/>
          </a:p>
          <a:p>
            <a:endParaRPr kumimoji="1" lang="en-US" altLang="ja-JP" dirty="0"/>
          </a:p>
          <a:p>
            <a:r>
              <a:rPr kumimoji="1" lang="ja-JP" altLang="en-US" dirty="0"/>
              <a:t>既存研究では，自然言語処理や分類モデルを工夫することで，分類精度をいかに向上させられるかを検証しています．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3</a:t>
            </a:fld>
            <a:endParaRPr kumimoji="1" lang="ja-JP" altLang="en-US"/>
          </a:p>
        </p:txBody>
      </p:sp>
    </p:spTree>
    <p:extLst>
      <p:ext uri="{BB962C8B-B14F-4D97-AF65-F5344CB8AC3E}">
        <p14:creationId xmlns:p14="http://schemas.microsoft.com/office/powerpoint/2010/main" val="25553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しかし既存研究の課題として，データの用意にかかる労力が大きいことが挙げられます．</a:t>
            </a:r>
            <a:endParaRPr kumimoji="1" lang="en-US" altLang="ja-JP" dirty="0"/>
          </a:p>
          <a:p>
            <a:endParaRPr kumimoji="1" lang="en-US" altLang="ja-JP" dirty="0"/>
          </a:p>
          <a:p>
            <a:r>
              <a:rPr kumimoji="1" lang="ja-JP" altLang="en-US" dirty="0"/>
              <a:t>既存研究では共通して，数千件という少なくない数のレビューを目視で確認することによって教師データを作成していますが，実際に</a:t>
            </a:r>
            <a:r>
              <a:rPr kumimoji="1" lang="ja-JP" altLang="en-US" b="1" dirty="0"/>
              <a:t>アプリ開発者</a:t>
            </a:r>
            <a:r>
              <a:rPr kumimoji="1" lang="ja-JP" altLang="en-US" dirty="0"/>
              <a:t>がこれらの手法でレビューを分類しようとした際に，目視で教師データを用意する労力は大きな障壁になると考えました．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4</a:t>
            </a:fld>
            <a:endParaRPr kumimoji="1" lang="ja-JP" altLang="en-US"/>
          </a:p>
        </p:txBody>
      </p:sp>
    </p:spTree>
    <p:extLst>
      <p:ext uri="{BB962C8B-B14F-4D97-AF65-F5344CB8AC3E}">
        <p14:creationId xmlns:p14="http://schemas.microsoft.com/office/powerpoint/2010/main" val="1800889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そこで本研究では，</a:t>
            </a:r>
            <a:r>
              <a:rPr lang="ja-JP" altLang="en-US" sz="1200" dirty="0"/>
              <a:t>アプリレビュー自動分類における教師データ作成コストの削減</a:t>
            </a:r>
            <a:r>
              <a:rPr kumimoji="1" lang="ja-JP" altLang="en-US" dirty="0"/>
              <a:t>を目的とします．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具体的には，レビュー以外ですでにバグ報告や機能要求といったラベル付けの行われているテキストデータを教師データとして利用することを考えます．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本研究では，そのようなテキストデータとしてフォーラムに着目します．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5</a:t>
            </a:fld>
            <a:endParaRPr kumimoji="1" lang="ja-JP" altLang="en-US"/>
          </a:p>
        </p:txBody>
      </p:sp>
    </p:spTree>
    <p:extLst>
      <p:ext uri="{BB962C8B-B14F-4D97-AF65-F5344CB8AC3E}">
        <p14:creationId xmlns:p14="http://schemas.microsoft.com/office/powerpoint/2010/main" val="3146162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フォーラムとは，エンドユーザや開発者が自由に議論できるインターネットコミュニティです．</a:t>
            </a:r>
            <a:endParaRPr kumimoji="1" lang="en-US" altLang="ja-JP" dirty="0"/>
          </a:p>
          <a:p>
            <a:r>
              <a:rPr kumimoji="1" lang="ja-JP" altLang="en-US" dirty="0"/>
              <a:t>様々な内容の投稿が混在しているレビューとは違って，フォーラムにはカテゴリーが設けられており，フォーラムへの投稿はカテゴリー毎に分類されているという特徴があります．</a:t>
            </a:r>
            <a:endParaRPr kumimoji="1" lang="en-US" altLang="ja-JP" dirty="0"/>
          </a:p>
          <a:p>
            <a:endParaRPr kumimoji="1" lang="en-US" altLang="ja-JP" dirty="0"/>
          </a:p>
          <a:p>
            <a:r>
              <a:rPr kumimoji="1" lang="ja-JP" altLang="en-US" dirty="0"/>
              <a:t>下の図は</a:t>
            </a:r>
            <a:r>
              <a:rPr kumimoji="1" lang="en-US" altLang="ja-JP" dirty="0" err="1"/>
              <a:t>Cities:skylines</a:t>
            </a:r>
            <a:r>
              <a:rPr kumimoji="1" lang="ja-JP" altLang="en-US" dirty="0"/>
              <a:t>というゲームのフォーラムです．</a:t>
            </a:r>
            <a:endParaRPr kumimoji="1" lang="en-US" altLang="ja-JP" dirty="0"/>
          </a:p>
          <a:p>
            <a:r>
              <a:rPr kumimoji="1" lang="ja-JP" altLang="en-US" dirty="0"/>
              <a:t>バグ報告を行うカテゴリーや機能要求を行うカテゴリー，またいわゆる</a:t>
            </a:r>
            <a:r>
              <a:rPr kumimoji="1" lang="en-US" altLang="ja-JP" dirty="0"/>
              <a:t>General Discussion</a:t>
            </a:r>
            <a:r>
              <a:rPr kumimoji="1" lang="ja-JP" altLang="en-US" dirty="0"/>
              <a:t>に該当するカテゴリーなどが設けられています．</a:t>
            </a:r>
            <a:endParaRPr kumimoji="1" lang="en-US" altLang="ja-JP" dirty="0"/>
          </a:p>
          <a:p>
            <a:endParaRPr kumimoji="1" lang="en-US" altLang="ja-JP" dirty="0"/>
          </a:p>
          <a:p>
            <a:r>
              <a:rPr kumimoji="1" lang="ja-JP" altLang="en-US" dirty="0"/>
              <a:t>一般的にフォーラムは</a:t>
            </a:r>
            <a:r>
              <a:rPr kumimoji="1" lang="en-US" altLang="ja-JP" dirty="0"/>
              <a:t>1</a:t>
            </a:r>
            <a:r>
              <a:rPr kumimoji="1" lang="ja-JP" altLang="en-US" dirty="0" err="1"/>
              <a:t>つの</a:t>
            </a:r>
            <a:r>
              <a:rPr kumimoji="1" lang="ja-JP" altLang="en-US" dirty="0"/>
              <a:t>アプリに対して設置されますが，すべてのアプリにフォーラムが設置されているわけではなく，フォーラムを持っているアプリはあまり多くありません．</a:t>
            </a:r>
            <a:endParaRPr kumimoji="1" lang="en-US" altLang="ja-JP" dirty="0"/>
          </a:p>
          <a:p>
            <a:r>
              <a:rPr kumimoji="1" lang="ja-JP" altLang="en-US" dirty="0"/>
              <a:t>しかし，ゲームの分野では比較的フォーラムが設置されることが多いです．</a:t>
            </a:r>
            <a:endParaRPr kumimoji="1" lang="en-US" altLang="ja-JP" dirty="0"/>
          </a:p>
          <a:p>
            <a:endParaRPr kumimoji="1" lang="en-US" altLang="ja-JP" dirty="0"/>
          </a:p>
          <a:p>
            <a:r>
              <a:rPr kumimoji="1" lang="ja-JP" altLang="en-US" dirty="0"/>
              <a:t>本研究では，すでにカテゴライズされたフォーラム上のトピックを教師データとして利用することを検討します．</a:t>
            </a:r>
            <a:endParaRPr kumimoji="1" lang="en-US" altLang="ja-JP" dirty="0"/>
          </a:p>
        </p:txBody>
      </p:sp>
      <p:sp>
        <p:nvSpPr>
          <p:cNvPr id="4" name="スライド番号プレースホルダー 3"/>
          <p:cNvSpPr>
            <a:spLocks noGrp="1"/>
          </p:cNvSpPr>
          <p:nvPr>
            <p:ph type="sldNum" sz="quarter" idx="10"/>
          </p:nvPr>
        </p:nvSpPr>
        <p:spPr/>
        <p:txBody>
          <a:bodyPr/>
          <a:lstStyle/>
          <a:p>
            <a:fld id="{95767C1C-10FB-4333-8A05-1CD5D2B47B53}" type="slidenum">
              <a:rPr kumimoji="1" lang="ja-JP" altLang="en-US" smtClean="0"/>
              <a:t>6</a:t>
            </a:fld>
            <a:endParaRPr kumimoji="1" lang="ja-JP" altLang="en-US"/>
          </a:p>
        </p:txBody>
      </p:sp>
    </p:spTree>
    <p:extLst>
      <p:ext uri="{BB962C8B-B14F-4D97-AF65-F5344CB8AC3E}">
        <p14:creationId xmlns:p14="http://schemas.microsoft.com/office/powerpoint/2010/main" val="337836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再掲になりますがこれが既存手法におけるレビュー分類の流れになります．</a:t>
            </a:r>
            <a:endParaRPr kumimoji="1" lang="en-US" altLang="ja-JP" dirty="0"/>
          </a:p>
          <a:p>
            <a:r>
              <a:rPr kumimoji="1" lang="ja-JP" altLang="en-US" dirty="0"/>
              <a:t>教師データを用意するために目視によってラベル付けをする必要がありました．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それに対し，提案手法の流れはこのようになります．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7</a:t>
            </a:fld>
            <a:endParaRPr kumimoji="1" lang="ja-JP" altLang="en-US"/>
          </a:p>
        </p:txBody>
      </p:sp>
    </p:spTree>
    <p:extLst>
      <p:ext uri="{BB962C8B-B14F-4D97-AF65-F5344CB8AC3E}">
        <p14:creationId xmlns:p14="http://schemas.microsoft.com/office/powerpoint/2010/main" val="987568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目視でラベル付けを行い教師データを作成する代わりに，すでにカテゴライズされたフォーラム上のトピックを教師データとします．</a:t>
            </a:r>
            <a:endParaRPr kumimoji="1" lang="en-US" altLang="ja-JP" dirty="0"/>
          </a:p>
          <a:p>
            <a:r>
              <a:rPr kumimoji="1" lang="ja-JP" altLang="en-US" dirty="0"/>
              <a:t>これによって，目視でレビューを確認する作業が必要なくなり，教師データ作成の労力が大幅に削減できます．</a:t>
            </a:r>
            <a:endParaRPr kumimoji="1" lang="en-US" altLang="ja-JP" dirty="0"/>
          </a:p>
          <a:p>
            <a:endParaRPr kumimoji="1" lang="en-US" altLang="ja-JP" dirty="0"/>
          </a:p>
          <a:p>
            <a:r>
              <a:rPr kumimoji="1" lang="ja-JP" altLang="en-US" dirty="0"/>
              <a:t>データの用意のステップ以外は既存手法と同様に行います．自然言語処理の技術や用いる分類モデルは，既存手法の中で特に優れていたものを流用します．</a:t>
            </a:r>
            <a:endParaRPr kumimoji="1" lang="en-US" altLang="ja-JP" dirty="0"/>
          </a:p>
        </p:txBody>
      </p:sp>
      <p:sp>
        <p:nvSpPr>
          <p:cNvPr id="4" name="スライド番号プレースホルダー 3"/>
          <p:cNvSpPr>
            <a:spLocks noGrp="1"/>
          </p:cNvSpPr>
          <p:nvPr>
            <p:ph type="sldNum" sz="quarter" idx="5"/>
          </p:nvPr>
        </p:nvSpPr>
        <p:spPr/>
        <p:txBody>
          <a:bodyPr/>
          <a:lstStyle/>
          <a:p>
            <a:fld id="{95767C1C-10FB-4333-8A05-1CD5D2B47B53}" type="slidenum">
              <a:rPr kumimoji="1" lang="ja-JP" altLang="en-US" smtClean="0"/>
              <a:t>8</a:t>
            </a:fld>
            <a:endParaRPr kumimoji="1" lang="ja-JP" altLang="en-US"/>
          </a:p>
        </p:txBody>
      </p:sp>
    </p:spTree>
    <p:extLst>
      <p:ext uri="{BB962C8B-B14F-4D97-AF65-F5344CB8AC3E}">
        <p14:creationId xmlns:p14="http://schemas.microsoft.com/office/powerpoint/2010/main" val="3037611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5581346-EEBF-4FF2-AF25-0E3C525C64B9}"/>
              </a:ext>
            </a:extLst>
          </p:cNvPr>
          <p:cNvSpPr/>
          <p:nvPr userDrawn="1"/>
        </p:nvSpPr>
        <p:spPr bwMode="blackWhite">
          <a:xfrm>
            <a:off x="0" y="6342187"/>
            <a:ext cx="9144000" cy="523905"/>
          </a:xfrm>
          <a:prstGeom prst="rect">
            <a:avLst/>
          </a:prstGeom>
          <a:solidFill>
            <a:srgbClr val="089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latin typeface="Cica" panose="020B0409020203020207" pitchFamily="49" charset="-128"/>
              <a:ea typeface="游ゴシック" panose="020B0400000000000000" pitchFamily="50" charset="-128"/>
            </a:endParaRPr>
          </a:p>
        </p:txBody>
      </p:sp>
      <p:sp>
        <p:nvSpPr>
          <p:cNvPr id="9" name="Text Box 66">
            <a:extLst>
              <a:ext uri="{FF2B5EF4-FFF2-40B4-BE49-F238E27FC236}">
                <a16:creationId xmlns:a16="http://schemas.microsoft.com/office/drawing/2014/main" id="{3A679732-77DC-49E5-B80B-8FEC8DA66673}"/>
              </a:ext>
            </a:extLst>
          </p:cNvPr>
          <p:cNvSpPr txBox="1">
            <a:spLocks noChangeArrowheads="1"/>
          </p:cNvSpPr>
          <p:nvPr userDrawn="1"/>
        </p:nvSpPr>
        <p:spPr bwMode="auto">
          <a:xfrm>
            <a:off x="616748" y="6373310"/>
            <a:ext cx="8527252" cy="461657"/>
          </a:xfrm>
          <a:prstGeom prst="rect">
            <a:avLst/>
          </a:prstGeom>
          <a:noFill/>
          <a:ln w="9525">
            <a:noFill/>
            <a:miter lim="800000"/>
            <a:headEnd/>
            <a:tailEnd/>
          </a:ln>
          <a:effectLst/>
        </p:spPr>
        <p:txBody>
          <a:bodyPr wrap="square" lIns="91434" tIns="45716" rIns="91434" bIns="45716" anchor="b">
            <a:spAutoFit/>
          </a:bodyPr>
          <a:lstStyle/>
          <a:p>
            <a:pPr algn="l">
              <a:lnSpc>
                <a:spcPct val="100000"/>
              </a:lnSpc>
              <a:spcBef>
                <a:spcPct val="0"/>
              </a:spcBef>
              <a:buSzTx/>
              <a:buFontTx/>
              <a:buNone/>
            </a:pP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Department of Computer Science, Graduate School of Information Science and Technology, Osaka University.</a:t>
            </a:r>
          </a:p>
          <a:p>
            <a:pPr marL="0" marR="0" indent="0" algn="l" defTabSz="914400" rtl="0" eaLnBrk="1" fontAlgn="auto" latinLnBrk="0" hangingPunct="1">
              <a:lnSpc>
                <a:spcPct val="100000"/>
              </a:lnSpc>
              <a:spcBef>
                <a:spcPct val="0"/>
              </a:spcBef>
              <a:spcAft>
                <a:spcPts val="0"/>
              </a:spcAft>
              <a:buClrTx/>
              <a:buSzTx/>
              <a:buFontTx/>
              <a:buNone/>
              <a:tabLst/>
              <a:defRPr/>
            </a:pPr>
            <a:r>
              <a:rPr kumimoji="0" lang="en-US" altLang="ja-JP" sz="1200" b="1" dirty="0" err="1">
                <a:solidFill>
                  <a:schemeClr val="bg1"/>
                </a:solidFill>
                <a:effectLst/>
                <a:latin typeface="游ゴシック" panose="020B0400000000000000" pitchFamily="50" charset="-128"/>
                <a:ea typeface="游ゴシック" panose="020B0400000000000000" pitchFamily="50" charset="-128"/>
                <a:cs typeface="Times New Roman" pitchFamily="18" charset="0"/>
              </a:rPr>
              <a:t>Kusumoto</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Lab. </a:t>
            </a:r>
            <a:r>
              <a:rPr kumimoji="0" lang="en-US" altLang="ja-JP" sz="1200" b="1">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r>
              <a:rPr kumimoji="0" lang="en-US" altLang="ja-JP" sz="1200" b="1" baseline="0">
                <a:solidFill>
                  <a:schemeClr val="bg1"/>
                </a:solidFill>
                <a:effectLst/>
                <a:latin typeface="游ゴシック" panose="020B0400000000000000" pitchFamily="50" charset="-128"/>
                <a:ea typeface="游ゴシック" panose="020B0400000000000000" pitchFamily="50" charset="-128"/>
                <a:cs typeface="Times New Roman" pitchFamily="18" charset="0"/>
              </a:rPr>
              <a:t>https://</a:t>
            </a:r>
            <a:r>
              <a:rPr kumimoji="0" lang="en-US" altLang="ja-JP" sz="1200" b="1" baseline="0"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sdl.ist.osaka-u.ac.jp/ </a:t>
            </a:r>
            <a:r>
              <a:rPr kumimoji="0" lang="en-US" altLang="ja-JP" sz="1200" b="1" dirty="0">
                <a:solidFill>
                  <a:schemeClr val="bg1"/>
                </a:solidFill>
                <a:effectLst/>
                <a:latin typeface="游ゴシック" panose="020B0400000000000000" pitchFamily="50" charset="-128"/>
                <a:ea typeface="游ゴシック" panose="020B0400000000000000" pitchFamily="50" charset="-128"/>
                <a:cs typeface="Times New Roman" pitchFamily="18" charset="0"/>
              </a:rPr>
              <a:t> </a:t>
            </a:r>
          </a:p>
        </p:txBody>
      </p:sp>
      <p:pic>
        <p:nvPicPr>
          <p:cNvPr id="13" name="図 12">
            <a:extLst>
              <a:ext uri="{FF2B5EF4-FFF2-40B4-BE49-F238E27FC236}">
                <a16:creationId xmlns:a16="http://schemas.microsoft.com/office/drawing/2014/main" id="{2FD437EB-9983-4D2F-B62C-EC9ADFCE0A32}"/>
              </a:ext>
            </a:extLst>
          </p:cNvPr>
          <p:cNvPicPr>
            <a:picLocks noChangeAspect="1"/>
          </p:cNvPicPr>
          <p:nvPr userDrawn="1"/>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159548" y="6382293"/>
            <a:ext cx="451624" cy="443690"/>
          </a:xfrm>
          <a:prstGeom prst="rect">
            <a:avLst/>
          </a:prstGeom>
        </p:spPr>
      </p:pic>
      <p:sp>
        <p:nvSpPr>
          <p:cNvPr id="4" name="日付プレースホルダー 3"/>
          <p:cNvSpPr>
            <a:spLocks noGrp="1"/>
          </p:cNvSpPr>
          <p:nvPr>
            <p:ph type="dt" sz="half" idx="10"/>
          </p:nvPr>
        </p:nvSpPr>
        <p:spPr/>
        <p:txBody>
          <a:bodyPr/>
          <a:lstStyle/>
          <a:p>
            <a:fld id="{6EF8C076-2BBF-4B38-83E1-4ECAE93235BF}" type="datetime1">
              <a:rPr kumimoji="1" lang="ja-JP" altLang="en-US" smtClean="0"/>
              <a:t>2022/1/13</a:t>
            </a:fld>
            <a:endParaRPr kumimoji="1" lang="ja-JP" altLang="en-US"/>
          </a:p>
        </p:txBody>
      </p:sp>
      <p:sp>
        <p:nvSpPr>
          <p:cNvPr id="5" name="フッター プレースホルダー 4"/>
          <p:cNvSpPr>
            <a:spLocks noGrp="1"/>
          </p:cNvSpPr>
          <p:nvPr>
            <p:ph type="ftr" sz="quarter" idx="11"/>
          </p:nvPr>
        </p:nvSpPr>
        <p:spPr>
          <a:xfrm>
            <a:off x="3028950" y="6356351"/>
            <a:ext cx="3086100" cy="365125"/>
          </a:xfrm>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
        <p:nvSpPr>
          <p:cNvPr id="10" name="正方形/長方形 9"/>
          <p:cNvSpPr/>
          <p:nvPr userDrawn="1"/>
        </p:nvSpPr>
        <p:spPr>
          <a:xfrm>
            <a:off x="0" y="1765188"/>
            <a:ext cx="9144000" cy="227805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11" name="Title 1"/>
          <p:cNvSpPr>
            <a:spLocks noGrp="1"/>
          </p:cNvSpPr>
          <p:nvPr>
            <p:ph type="ctrTitle"/>
          </p:nvPr>
        </p:nvSpPr>
        <p:spPr>
          <a:xfrm>
            <a:off x="685800" y="2133039"/>
            <a:ext cx="7772400" cy="1542347"/>
          </a:xfrm>
        </p:spPr>
        <p:txBody>
          <a:bodyPr anchor="ctr"/>
          <a:lstStyle>
            <a:lvl1pPr algn="ctr">
              <a:lnSpc>
                <a:spcPct val="80000"/>
              </a:lnSpc>
              <a:defRPr sz="6000">
                <a:solidFill>
                  <a:schemeClr val="bg1"/>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692946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79729C8-6443-4713-958D-FB0AA1851F46}" type="datetime1">
              <a:rPr kumimoji="1" lang="ja-JP" altLang="en-US" smtClean="0"/>
              <a:t>2022/1/13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78647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4765AF4-C7A1-429A-A652-B34B2E76344F}" type="datetime1">
              <a:rPr kumimoji="1" lang="ja-JP" altLang="en-US" smtClean="0"/>
              <a:t>2022/1/13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78896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p:cNvSpPr/>
          <p:nvPr userDrawn="1"/>
        </p:nvSpPr>
        <p:spPr>
          <a:xfrm>
            <a:off x="0" y="1"/>
            <a:ext cx="9144000" cy="72043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800" dirty="0">
              <a:latin typeface="游ゴシック" panose="020B0400000000000000" pitchFamily="50" charset="-128"/>
            </a:endParaRPr>
          </a:p>
        </p:txBody>
      </p:sp>
      <p:sp>
        <p:nvSpPr>
          <p:cNvPr id="2" name="タイトル 1"/>
          <p:cNvSpPr>
            <a:spLocks noGrp="1"/>
          </p:cNvSpPr>
          <p:nvPr>
            <p:ph type="title"/>
          </p:nvPr>
        </p:nvSpPr>
        <p:spPr>
          <a:xfrm>
            <a:off x="628650" y="83127"/>
            <a:ext cx="7886700" cy="637309"/>
          </a:xfrm>
        </p:spPr>
        <p:txBody>
          <a:bodyPr>
            <a:normAutofit/>
          </a:bodyPr>
          <a:lstStyle>
            <a:lvl1pPr>
              <a:defRPr sz="4400" b="1">
                <a:solidFill>
                  <a:schemeClr val="bg1"/>
                </a:solidFill>
                <a:latin typeface="+mn-ea"/>
                <a:ea typeface="+mn-ea"/>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28650" y="905164"/>
            <a:ext cx="7886700" cy="5271799"/>
          </a:xfrm>
        </p:spPr>
        <p:txBody>
          <a:bodyPr>
            <a:noAutofit/>
          </a:bodyPr>
          <a:lstStyle>
            <a:lvl1pPr>
              <a:buClr>
                <a:schemeClr val="accent4">
                  <a:lumMod val="50000"/>
                </a:schemeClr>
              </a:buClr>
              <a:defRPr sz="2800" b="1">
                <a:solidFill>
                  <a:schemeClr val="tx1">
                    <a:lumMod val="75000"/>
                    <a:lumOff val="25000"/>
                  </a:schemeClr>
                </a:solidFill>
              </a:defRPr>
            </a:lvl1pPr>
            <a:lvl2pPr marL="432000" indent="-171450">
              <a:buClr>
                <a:schemeClr val="accent4">
                  <a:lumMod val="75000"/>
                </a:schemeClr>
              </a:buClr>
              <a:buFont typeface="游ゴシック" panose="020B0400000000000000" pitchFamily="50" charset="-128"/>
              <a:buChar char="-"/>
              <a:defRPr sz="2400" b="1">
                <a:solidFill>
                  <a:schemeClr val="tx1">
                    <a:lumMod val="75000"/>
                    <a:lumOff val="25000"/>
                  </a:schemeClr>
                </a:solidFill>
              </a:defRPr>
            </a:lvl2pPr>
            <a:lvl3pPr marL="864000" indent="-342900">
              <a:buClr>
                <a:schemeClr val="accent4">
                  <a:lumMod val="75000"/>
                </a:schemeClr>
              </a:buClr>
              <a:buFont typeface="游ゴシック" panose="020B0400000000000000" pitchFamily="50" charset="-128"/>
              <a:buChar char="▪"/>
              <a:defRPr sz="2000" b="1">
                <a:solidFill>
                  <a:schemeClr val="tx1">
                    <a:lumMod val="75000"/>
                    <a:lumOff val="25000"/>
                  </a:schemeClr>
                </a:solidFill>
              </a:defRPr>
            </a:lvl3pPr>
            <a:lvl4pPr marL="1028700" indent="0">
              <a:buClr>
                <a:schemeClr val="accent4">
                  <a:lumMod val="40000"/>
                  <a:lumOff val="60000"/>
                </a:schemeClr>
              </a:buClr>
              <a:buNone/>
              <a:defRPr sz="500">
                <a:solidFill>
                  <a:schemeClr val="tx1">
                    <a:lumMod val="75000"/>
                    <a:lumOff val="25000"/>
                  </a:schemeClr>
                </a:solidFill>
              </a:defRPr>
            </a:lvl4pPr>
            <a:lvl5pPr marL="1371600" indent="0">
              <a:buClr>
                <a:schemeClr val="accent4">
                  <a:lumMod val="20000"/>
                  <a:lumOff val="80000"/>
                </a:schemeClr>
              </a:buClr>
              <a:buNone/>
              <a:defRPr sz="500">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209CC299-5D92-41D8-9419-B5FAF20B7E17}" type="datetime1">
              <a:rPr kumimoji="1" lang="ja-JP" altLang="en-US" smtClean="0"/>
              <a:t>2022/1/13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dirty="0"/>
          </a:p>
        </p:txBody>
      </p:sp>
    </p:spTree>
    <p:extLst>
      <p:ext uri="{BB962C8B-B14F-4D97-AF65-F5344CB8AC3E}">
        <p14:creationId xmlns:p14="http://schemas.microsoft.com/office/powerpoint/2010/main" val="515585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BAC7283-620A-4653-9F1E-039F3D362187}" type="datetime1">
              <a:rPr kumimoji="1" lang="ja-JP" altLang="en-US" smtClean="0"/>
              <a:t>2022/1/13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309675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A4EE016-2822-4458-8F57-5398A5932203}" type="datetime1">
              <a:rPr kumimoji="1" lang="ja-JP" altLang="en-US" smtClean="0"/>
              <a:t>2022/1/13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96739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207670B6-8429-442F-B6A6-B12A4387D506}" type="datetime1">
              <a:rPr kumimoji="1" lang="ja-JP" altLang="en-US" smtClean="0"/>
              <a:t>2022/1/13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52085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95E6910-53D1-4B71-85DF-BB7B54297707}" type="datetime1">
              <a:rPr kumimoji="1" lang="ja-JP" altLang="en-US" smtClean="0"/>
              <a:t>2022/1/13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129828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AE48976-5A13-4B17-B57A-22956F6F3A86}" type="datetime1">
              <a:rPr kumimoji="1" lang="ja-JP" altLang="en-US" smtClean="0"/>
              <a:t>2022/1/13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75087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02C1540-8895-4E63-AC78-3D7ADA2A0F06}" type="datetime1">
              <a:rPr kumimoji="1" lang="ja-JP" altLang="en-US" smtClean="0"/>
              <a:t>2022/1/13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2519365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6464D58-E288-4AF7-9E7F-3530E4C812DB}" type="datetime1">
              <a:rPr kumimoji="1" lang="ja-JP" altLang="en-US" smtClean="0"/>
              <a:t>2022/1/13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10E90F2-0F65-4717-A352-08170F7BDCAA}" type="slidenum">
              <a:rPr kumimoji="1" lang="ja-JP" altLang="en-US" smtClean="0"/>
              <a:t>‹#›</a:t>
            </a:fld>
            <a:endParaRPr kumimoji="1" lang="ja-JP" altLang="en-US"/>
          </a:p>
        </p:txBody>
      </p:sp>
    </p:spTree>
    <p:extLst>
      <p:ext uri="{BB962C8B-B14F-4D97-AF65-F5344CB8AC3E}">
        <p14:creationId xmlns:p14="http://schemas.microsoft.com/office/powerpoint/2010/main" val="407710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lumMod val="75000"/>
                    <a:lumOff val="25000"/>
                  </a:schemeClr>
                </a:solidFill>
              </a:defRPr>
            </a:lvl1pPr>
          </a:lstStyle>
          <a:p>
            <a:fld id="{3B819935-A763-4BCA-8969-272AE3AC709B}" type="datetime1">
              <a:rPr lang="ja-JP" altLang="en-US" smtClean="0"/>
              <a:pPr/>
              <a:t>2022/1/13</a:t>
            </a:fld>
            <a:endParaRPr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ja-JP" altLang="en-US"/>
          </a:p>
        </p:txBody>
      </p:sp>
      <p:sp>
        <p:nvSpPr>
          <p:cNvPr id="6" name="スライド番号プレースホルダー 5"/>
          <p:cNvSpPr>
            <a:spLocks noGrp="1"/>
          </p:cNvSpPr>
          <p:nvPr>
            <p:ph type="sldNum" sz="quarter" idx="4"/>
          </p:nvPr>
        </p:nvSpPr>
        <p:spPr>
          <a:xfrm>
            <a:off x="7086600" y="6490278"/>
            <a:ext cx="20574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310E90F2-0F65-4717-A352-08170F7BDCAA}" type="slidenum">
              <a:rPr lang="ja-JP" altLang="en-US" smtClean="0"/>
              <a:pPr/>
              <a:t>‹#›</a:t>
            </a:fld>
            <a:endParaRPr lang="ja-JP" altLang="en-US" dirty="0"/>
          </a:p>
        </p:txBody>
      </p:sp>
    </p:spTree>
    <p:extLst>
      <p:ext uri="{BB962C8B-B14F-4D97-AF65-F5344CB8AC3E}">
        <p14:creationId xmlns:p14="http://schemas.microsoft.com/office/powerpoint/2010/main" val="283296454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85800" rtl="0" eaLnBrk="1" latinLnBrk="0" hangingPunct="1">
        <a:lnSpc>
          <a:spcPct val="90000"/>
        </a:lnSpc>
        <a:spcBef>
          <a:spcPct val="0"/>
        </a:spcBef>
        <a:buNone/>
        <a:defRPr kumimoji="1" sz="3300" kern="1200">
          <a:solidFill>
            <a:schemeClr val="tx1">
              <a:lumMod val="75000"/>
              <a:lumOff val="25000"/>
            </a:schemeClr>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0.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1.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20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9131" y="1937732"/>
            <a:ext cx="8994531" cy="1939323"/>
          </a:xfrm>
        </p:spPr>
        <p:txBody>
          <a:bodyPr anchor="ctr">
            <a:normAutofit/>
          </a:bodyPr>
          <a:lstStyle/>
          <a:p>
            <a:pPr>
              <a:lnSpc>
                <a:spcPct val="120000"/>
              </a:lnSpc>
            </a:pPr>
            <a:r>
              <a:rPr lang="ja-JP" altLang="en-US" sz="3600" b="1" dirty="0"/>
              <a:t>フォーラムを教師データとした</a:t>
            </a:r>
            <a:br>
              <a:rPr lang="en-US" altLang="ja-JP" sz="3600" b="1" dirty="0"/>
            </a:br>
            <a:r>
              <a:rPr lang="ja-JP" altLang="en-US" sz="3600" b="1" dirty="0"/>
              <a:t>アプリケーションレビュー分類手法の提案</a:t>
            </a:r>
            <a:endParaRPr kumimoji="1" lang="ja-JP" altLang="en-US" sz="3600" b="1" dirty="0"/>
          </a:p>
        </p:txBody>
      </p:sp>
      <p:sp>
        <p:nvSpPr>
          <p:cNvPr id="4" name="タイトル 1">
            <a:extLst>
              <a:ext uri="{FF2B5EF4-FFF2-40B4-BE49-F238E27FC236}">
                <a16:creationId xmlns:a16="http://schemas.microsoft.com/office/drawing/2014/main" id="{2D17945A-48F1-424A-83B3-E2BBC6FFFB0D}"/>
              </a:ext>
            </a:extLst>
          </p:cNvPr>
          <p:cNvSpPr txBox="1">
            <a:spLocks/>
          </p:cNvSpPr>
          <p:nvPr/>
        </p:nvSpPr>
        <p:spPr>
          <a:xfrm>
            <a:off x="2538919" y="4032504"/>
            <a:ext cx="6358193" cy="166420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6000" kern="1200">
                <a:solidFill>
                  <a:schemeClr val="bg1"/>
                </a:solidFill>
                <a:latin typeface="游ゴシック" panose="020B0400000000000000" pitchFamily="50" charset="-128"/>
                <a:ea typeface="游ゴシック" panose="020B0400000000000000" pitchFamily="50" charset="-128"/>
                <a:cs typeface="+mj-cs"/>
              </a:defRPr>
            </a:lvl1pPr>
          </a:lstStyle>
          <a:p>
            <a:pPr algn="r">
              <a:lnSpc>
                <a:spcPts val="3500"/>
              </a:lnSpc>
            </a:pPr>
            <a:r>
              <a:rPr lang="en-US" altLang="ja-JP" sz="2400" b="1" dirty="0">
                <a:solidFill>
                  <a:schemeClr val="tx1">
                    <a:lumMod val="65000"/>
                    <a:lumOff val="35000"/>
                  </a:schemeClr>
                </a:solidFill>
              </a:rPr>
              <a:t>2022/1/13</a:t>
            </a:r>
            <a:br>
              <a:rPr lang="en-US" altLang="ja-JP" sz="2400" b="1" dirty="0">
                <a:solidFill>
                  <a:schemeClr val="tx1">
                    <a:lumMod val="65000"/>
                    <a:lumOff val="35000"/>
                  </a:schemeClr>
                </a:solidFill>
              </a:rPr>
            </a:br>
            <a:r>
              <a:rPr lang="ja-JP" altLang="en-US" sz="2400" b="1" dirty="0">
                <a:solidFill>
                  <a:schemeClr val="tx1">
                    <a:lumMod val="65000"/>
                    <a:lumOff val="35000"/>
                  </a:schemeClr>
                </a:solidFill>
              </a:rPr>
              <a:t>楠本研究室 </a:t>
            </a:r>
            <a:r>
              <a:rPr lang="en-US" altLang="ja-JP" sz="2400" b="1" dirty="0">
                <a:solidFill>
                  <a:schemeClr val="tx1">
                    <a:lumMod val="65000"/>
                    <a:lumOff val="35000"/>
                  </a:schemeClr>
                </a:solidFill>
              </a:rPr>
              <a:t>M2</a:t>
            </a:r>
          </a:p>
          <a:p>
            <a:pPr algn="r">
              <a:lnSpc>
                <a:spcPts val="3500"/>
              </a:lnSpc>
            </a:pPr>
            <a:r>
              <a:rPr lang="ja-JP" altLang="en-US" sz="2400" b="1" dirty="0">
                <a:solidFill>
                  <a:schemeClr val="tx1">
                    <a:lumMod val="65000"/>
                    <a:lumOff val="35000"/>
                  </a:schemeClr>
                </a:solidFill>
              </a:rPr>
              <a:t>市川 直人</a:t>
            </a:r>
          </a:p>
        </p:txBody>
      </p:sp>
    </p:spTree>
    <p:extLst>
      <p:ext uri="{BB962C8B-B14F-4D97-AF65-F5344CB8AC3E}">
        <p14:creationId xmlns:p14="http://schemas.microsoft.com/office/powerpoint/2010/main" val="1905235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FC8DD-0FBF-4D38-AAFA-5E72A3A0E064}"/>
              </a:ext>
            </a:extLst>
          </p:cNvPr>
          <p:cNvSpPr>
            <a:spLocks noGrp="1"/>
          </p:cNvSpPr>
          <p:nvPr>
            <p:ph type="title"/>
          </p:nvPr>
        </p:nvSpPr>
        <p:spPr/>
        <p:txBody>
          <a:bodyPr>
            <a:normAutofit fontScale="90000"/>
          </a:bodyPr>
          <a:lstStyle/>
          <a:p>
            <a:r>
              <a:rPr kumimoji="1" lang="ja-JP" altLang="en-US" dirty="0"/>
              <a:t>仮説</a:t>
            </a:r>
          </a:p>
        </p:txBody>
      </p:sp>
      <p:sp>
        <p:nvSpPr>
          <p:cNvPr id="3" name="コンテンツ プレースホルダー 2">
            <a:extLst>
              <a:ext uri="{FF2B5EF4-FFF2-40B4-BE49-F238E27FC236}">
                <a16:creationId xmlns:a16="http://schemas.microsoft.com/office/drawing/2014/main" id="{1B33E908-CBBC-4636-8C05-EAFA4630CBAD}"/>
              </a:ext>
            </a:extLst>
          </p:cNvPr>
          <p:cNvSpPr>
            <a:spLocks noGrp="1"/>
          </p:cNvSpPr>
          <p:nvPr>
            <p:ph idx="1"/>
          </p:nvPr>
        </p:nvSpPr>
        <p:spPr/>
        <p:txBody>
          <a:bodyPr/>
          <a:lstStyle/>
          <a:p>
            <a:r>
              <a:rPr lang="ja-JP" altLang="en-US" dirty="0"/>
              <a:t>レビューとフォーラムの性質の違いによって</a:t>
            </a:r>
            <a:br>
              <a:rPr lang="en-US" altLang="ja-JP" dirty="0"/>
            </a:br>
            <a:r>
              <a:rPr lang="ja-JP" altLang="en-US" dirty="0"/>
              <a:t>提案手法の分類精度は低下すると予想</a:t>
            </a:r>
            <a:endParaRPr lang="en-US" altLang="ja-JP" dirty="0"/>
          </a:p>
          <a:p>
            <a:pPr lvl="1"/>
            <a:r>
              <a:rPr lang="ja-JP" altLang="en-US" dirty="0"/>
              <a:t>レビュー</a:t>
            </a:r>
            <a:endParaRPr lang="en-US" altLang="ja-JP" dirty="0"/>
          </a:p>
          <a:p>
            <a:pPr marL="521100" lvl="2" indent="0">
              <a:buNone/>
            </a:pPr>
            <a:r>
              <a:rPr lang="ja-JP" altLang="en-US" sz="2400" dirty="0"/>
              <a:t>ライトユーザからの投稿が多い傾向</a:t>
            </a:r>
            <a:endParaRPr lang="en-US" altLang="ja-JP" sz="2400" dirty="0"/>
          </a:p>
          <a:p>
            <a:pPr lvl="3"/>
            <a:endParaRPr lang="en-US" altLang="ja-JP" dirty="0"/>
          </a:p>
          <a:p>
            <a:pPr lvl="1"/>
            <a:r>
              <a:rPr lang="ja-JP" altLang="en-US" dirty="0"/>
              <a:t>フォーラム</a:t>
            </a:r>
            <a:endParaRPr lang="en-US" altLang="ja-JP" dirty="0"/>
          </a:p>
          <a:p>
            <a:pPr marL="521100" lvl="2" indent="0">
              <a:buNone/>
            </a:pPr>
            <a:r>
              <a:rPr lang="ja-JP" altLang="en-US" sz="2400" dirty="0"/>
              <a:t>ヘビーユーザからの投稿が多い傾向</a:t>
            </a:r>
            <a:endParaRPr lang="en-US" altLang="ja-JP" sz="2400" dirty="0"/>
          </a:p>
          <a:p>
            <a:pPr marL="521100" lvl="2" indent="0">
              <a:buNone/>
            </a:pPr>
            <a:endParaRPr lang="en-US" altLang="ja-JP" sz="2400" dirty="0"/>
          </a:p>
          <a:p>
            <a:r>
              <a:rPr kumimoji="1" lang="ja-JP" altLang="en-US" dirty="0"/>
              <a:t>提案手法は大量の教師データを用意できるため</a:t>
            </a:r>
            <a:br>
              <a:rPr kumimoji="1" lang="en-US" altLang="ja-JP" dirty="0"/>
            </a:br>
            <a:r>
              <a:rPr kumimoji="1" lang="ja-JP" altLang="en-US" dirty="0"/>
              <a:t>機械学習で有利にはたらく可能性もある</a:t>
            </a:r>
          </a:p>
        </p:txBody>
      </p:sp>
      <p:sp>
        <p:nvSpPr>
          <p:cNvPr id="4" name="スライド番号プレースホルダー 3">
            <a:extLst>
              <a:ext uri="{FF2B5EF4-FFF2-40B4-BE49-F238E27FC236}">
                <a16:creationId xmlns:a16="http://schemas.microsoft.com/office/drawing/2014/main" id="{F0D6D5A5-2219-424D-A5AA-51EC104AEBB5}"/>
              </a:ext>
            </a:extLst>
          </p:cNvPr>
          <p:cNvSpPr>
            <a:spLocks noGrp="1"/>
          </p:cNvSpPr>
          <p:nvPr>
            <p:ph type="sldNum" sz="quarter" idx="12"/>
          </p:nvPr>
        </p:nvSpPr>
        <p:spPr/>
        <p:txBody>
          <a:bodyPr/>
          <a:lstStyle/>
          <a:p>
            <a:fld id="{310E90F2-0F65-4717-A352-08170F7BDCAA}" type="slidenum">
              <a:rPr kumimoji="1" lang="ja-JP" altLang="en-US" smtClean="0"/>
              <a:t>9</a:t>
            </a:fld>
            <a:endParaRPr kumimoji="1" lang="ja-JP" altLang="en-US" dirty="0"/>
          </a:p>
        </p:txBody>
      </p:sp>
    </p:spTree>
    <p:extLst>
      <p:ext uri="{BB962C8B-B14F-4D97-AF65-F5344CB8AC3E}">
        <p14:creationId xmlns:p14="http://schemas.microsoft.com/office/powerpoint/2010/main" val="2488571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BA05F7-865F-4086-8E35-4199C666DFB6}"/>
              </a:ext>
            </a:extLst>
          </p:cNvPr>
          <p:cNvSpPr>
            <a:spLocks noGrp="1"/>
          </p:cNvSpPr>
          <p:nvPr>
            <p:ph type="title"/>
          </p:nvPr>
        </p:nvSpPr>
        <p:spPr/>
        <p:txBody>
          <a:bodyPr>
            <a:normAutofit fontScale="90000"/>
          </a:bodyPr>
          <a:lstStyle/>
          <a:p>
            <a:r>
              <a:rPr lang="en-US" altLang="ja-JP" dirty="0"/>
              <a:t>Research Question</a:t>
            </a:r>
            <a:endParaRPr kumimoji="1" lang="ja-JP" altLang="en-US" dirty="0"/>
          </a:p>
        </p:txBody>
      </p:sp>
      <p:sp>
        <p:nvSpPr>
          <p:cNvPr id="3" name="コンテンツ プレースホルダー 2">
            <a:extLst>
              <a:ext uri="{FF2B5EF4-FFF2-40B4-BE49-F238E27FC236}">
                <a16:creationId xmlns:a16="http://schemas.microsoft.com/office/drawing/2014/main" id="{047BBF52-24EA-4DEA-85CB-1EC2283BE57E}"/>
              </a:ext>
            </a:extLst>
          </p:cNvPr>
          <p:cNvSpPr>
            <a:spLocks noGrp="1"/>
          </p:cNvSpPr>
          <p:nvPr>
            <p:ph idx="1"/>
          </p:nvPr>
        </p:nvSpPr>
        <p:spPr/>
        <p:txBody>
          <a:bodyPr/>
          <a:lstStyle/>
          <a:p>
            <a:pPr marL="0" indent="0">
              <a:buNone/>
              <a:tabLst>
                <a:tab pos="896938" algn="l"/>
              </a:tabLst>
            </a:pPr>
            <a:r>
              <a:rPr kumimoji="1" lang="en-US" altLang="ja-JP" dirty="0"/>
              <a:t>RQ1.</a:t>
            </a:r>
            <a:r>
              <a:rPr lang="ja-JP" altLang="en-US" dirty="0"/>
              <a:t> 提案手法の分類精度は既存手法と比較して</a:t>
            </a:r>
            <a:r>
              <a:rPr lang="en-US" altLang="ja-JP" dirty="0"/>
              <a:t>	</a:t>
            </a:r>
            <a:r>
              <a:rPr lang="ja-JP" altLang="en-US" dirty="0"/>
              <a:t>どの程度か？</a:t>
            </a:r>
            <a:endParaRPr lang="en-US" altLang="ja-JP" dirty="0"/>
          </a:p>
          <a:p>
            <a:pPr marL="0" indent="0">
              <a:buNone/>
              <a:tabLst>
                <a:tab pos="896938" algn="l"/>
              </a:tabLst>
            </a:pPr>
            <a:endParaRPr lang="en-US" altLang="ja-JP" dirty="0"/>
          </a:p>
          <a:p>
            <a:pPr marL="0" indent="0">
              <a:buNone/>
              <a:tabLst>
                <a:tab pos="896938" algn="l"/>
              </a:tabLst>
            </a:pPr>
            <a:endParaRPr lang="en-US" altLang="ja-JP" dirty="0"/>
          </a:p>
          <a:p>
            <a:pPr marL="0" indent="0">
              <a:buNone/>
              <a:tabLst>
                <a:tab pos="896938" algn="l"/>
              </a:tabLst>
            </a:pPr>
            <a:endParaRPr lang="en-US" altLang="ja-JP" dirty="0"/>
          </a:p>
          <a:p>
            <a:pPr marL="0" indent="0">
              <a:buNone/>
              <a:tabLst>
                <a:tab pos="896938" algn="l"/>
              </a:tabLst>
            </a:pPr>
            <a:endParaRPr kumimoji="1" lang="en-US" altLang="ja-JP" dirty="0"/>
          </a:p>
          <a:p>
            <a:pPr marL="0" indent="0">
              <a:buNone/>
              <a:tabLst>
                <a:tab pos="896938" algn="l"/>
              </a:tabLst>
            </a:pPr>
            <a:r>
              <a:rPr lang="en-US" altLang="ja-JP" dirty="0"/>
              <a:t>RQ2. </a:t>
            </a:r>
            <a:r>
              <a:rPr lang="ja-JP" altLang="en-US" dirty="0"/>
              <a:t>フォーラムを持たないアプリのレビューを</a:t>
            </a:r>
            <a:br>
              <a:rPr lang="en-US" altLang="ja-JP" dirty="0"/>
            </a:br>
            <a:r>
              <a:rPr lang="en-US" altLang="ja-JP" dirty="0"/>
              <a:t>	</a:t>
            </a:r>
            <a:r>
              <a:rPr lang="ja-JP" altLang="en-US" dirty="0"/>
              <a:t>分類する際にも提案手法を適用可能か？</a:t>
            </a:r>
            <a:endParaRPr kumimoji="1" lang="ja-JP" altLang="en-US" dirty="0"/>
          </a:p>
        </p:txBody>
      </p:sp>
      <p:sp>
        <p:nvSpPr>
          <p:cNvPr id="4" name="スライド番号プレースホルダー 3">
            <a:extLst>
              <a:ext uri="{FF2B5EF4-FFF2-40B4-BE49-F238E27FC236}">
                <a16:creationId xmlns:a16="http://schemas.microsoft.com/office/drawing/2014/main" id="{33B2F6EB-3B92-425A-935B-5E23D47F81D0}"/>
              </a:ext>
            </a:extLst>
          </p:cNvPr>
          <p:cNvSpPr>
            <a:spLocks noGrp="1"/>
          </p:cNvSpPr>
          <p:nvPr>
            <p:ph type="sldNum" sz="quarter" idx="12"/>
          </p:nvPr>
        </p:nvSpPr>
        <p:spPr/>
        <p:txBody>
          <a:bodyPr/>
          <a:lstStyle/>
          <a:p>
            <a:fld id="{310E90F2-0F65-4717-A352-08170F7BDCAA}" type="slidenum">
              <a:rPr kumimoji="1" lang="ja-JP" altLang="en-US" smtClean="0"/>
              <a:t>10</a:t>
            </a:fld>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58F0724-47BA-401A-BB18-ECE3406153AD}"/>
                  </a:ext>
                </a:extLst>
              </p:cNvPr>
              <p:cNvSpPr txBox="1"/>
              <p:nvPr/>
            </p:nvSpPr>
            <p:spPr>
              <a:xfrm>
                <a:off x="1831908" y="2061881"/>
                <a:ext cx="2356735" cy="1190454"/>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rPr>
                                <m:t>𝑎𝑝𝑝</m:t>
                              </m:r>
                              <m:r>
                                <a:rPr lang="en-US" altLang="ja-JP" sz="2400" b="0" i="1" smtClean="0">
                                  <a:solidFill>
                                    <a:srgbClr val="0070C0"/>
                                  </a:solidFill>
                                  <a:latin typeface="Cambria Math" panose="02040503050406030204" pitchFamily="18" charset="0"/>
                                </a:rPr>
                                <m:t>𝐴</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r>
                                <a:rPr lang="en-US" altLang="ja-JP" sz="2400" b="0" i="1" smtClean="0">
                                  <a:solidFill>
                                    <a:srgbClr val="0070C0"/>
                                  </a:solidFill>
                                  <a:latin typeface="Cambria Math" panose="02040503050406030204" pitchFamily="18" charset="0"/>
                                  <a:ea typeface="Cambria Math" panose="02040503050406030204" pitchFamily="18" charset="0"/>
                                </a:rPr>
                                <m:t>𝐴</m:t>
                              </m:r>
                            </m:sub>
                          </m:sSub>
                        </m:e>
                      </m:d>
                    </m:oMath>
                  </m:oMathPara>
                </a14:m>
                <a:endParaRPr lang="en-US" altLang="ja-JP" sz="2400" i="1" dirty="0">
                  <a:solidFill>
                    <a:schemeClr val="tx1">
                      <a:lumMod val="75000"/>
                      <a:lumOff val="25000"/>
                    </a:schemeClr>
                  </a:solidFill>
                </a:endParaRPr>
              </a:p>
              <a:p>
                <a:pPr algn="ctr">
                  <a:lnSpc>
                    <a:spcPct val="150000"/>
                  </a:lnSpc>
                </a:pPr>
                <a:r>
                  <a:rPr lang="ja-JP" altLang="en-US" sz="2400" b="1" dirty="0">
                    <a:solidFill>
                      <a:schemeClr val="tx1">
                        <a:lumMod val="75000"/>
                        <a:lumOff val="25000"/>
                      </a:schemeClr>
                    </a:solidFill>
                  </a:rPr>
                  <a:t>既存手法</a:t>
                </a:r>
                <a:endParaRPr lang="en-US" altLang="ja-JP" sz="2400" b="1" dirty="0">
                  <a:solidFill>
                    <a:schemeClr val="tx1">
                      <a:lumMod val="75000"/>
                      <a:lumOff val="25000"/>
                    </a:schemeClr>
                  </a:solidFill>
                </a:endParaRPr>
              </a:p>
            </p:txBody>
          </p:sp>
        </mc:Choice>
        <mc:Fallback xmlns="">
          <p:sp>
            <p:nvSpPr>
              <p:cNvPr id="5" name="テキスト ボックス 4">
                <a:extLst>
                  <a:ext uri="{FF2B5EF4-FFF2-40B4-BE49-F238E27FC236}">
                    <a16:creationId xmlns:a16="http://schemas.microsoft.com/office/drawing/2014/main" id="{458F0724-47BA-401A-BB18-ECE3406153AD}"/>
                  </a:ext>
                </a:extLst>
              </p:cNvPr>
              <p:cNvSpPr txBox="1">
                <a:spLocks noRot="1" noChangeAspect="1" noMove="1" noResize="1" noEditPoints="1" noAdjustHandles="1" noChangeArrowheads="1" noChangeShapeType="1" noTextEdit="1"/>
              </p:cNvSpPr>
              <p:nvPr/>
            </p:nvSpPr>
            <p:spPr>
              <a:xfrm>
                <a:off x="1831908" y="2061881"/>
                <a:ext cx="2356735" cy="1190454"/>
              </a:xfrm>
              <a:prstGeom prst="rect">
                <a:avLst/>
              </a:prstGeom>
              <a:blipFill>
                <a:blip r:embed="rId3"/>
                <a:stretch>
                  <a:fillRect b="-102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0AD492B-2663-47B5-AC78-447C95C4FBEE}"/>
                  </a:ext>
                </a:extLst>
              </p:cNvPr>
              <p:cNvSpPr txBox="1"/>
              <p:nvPr/>
            </p:nvSpPr>
            <p:spPr>
              <a:xfrm>
                <a:off x="5363816" y="2061881"/>
                <a:ext cx="2320315" cy="1190454"/>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𝑎𝑝𝑝</m:t>
                              </m:r>
                              <m:r>
                                <a:rPr lang="en-US" altLang="ja-JP" sz="2400" b="0" i="1" smtClean="0">
                                  <a:solidFill>
                                    <a:srgbClr val="0070C0"/>
                                  </a:solidFill>
                                  <a:latin typeface="Cambria Math" panose="02040503050406030204" pitchFamily="18" charset="0"/>
                                </a:rPr>
                                <m:t>𝐴</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r>
                                <a:rPr lang="en-US" altLang="ja-JP" sz="2400" b="0" i="1" smtClean="0">
                                  <a:solidFill>
                                    <a:srgbClr val="0070C0"/>
                                  </a:solidFill>
                                  <a:latin typeface="Cambria Math" panose="02040503050406030204" pitchFamily="18" charset="0"/>
                                  <a:ea typeface="Cambria Math" panose="02040503050406030204" pitchFamily="18" charset="0"/>
                                </a:rPr>
                                <m:t>𝐴</m:t>
                              </m:r>
                            </m:sub>
                          </m:sSub>
                        </m:e>
                      </m:d>
                    </m:oMath>
                  </m:oMathPara>
                </a14:m>
                <a:endParaRPr lang="en-US" altLang="ja-JP" sz="2400" i="1" dirty="0">
                  <a:solidFill>
                    <a:schemeClr val="tx1">
                      <a:lumMod val="75000"/>
                      <a:lumOff val="25000"/>
                    </a:schemeClr>
                  </a:solidFill>
                </a:endParaRPr>
              </a:p>
              <a:p>
                <a:pPr algn="ctr">
                  <a:lnSpc>
                    <a:spcPct val="150000"/>
                  </a:lnSpc>
                </a:pPr>
                <a:r>
                  <a:rPr lang="ja-JP" altLang="en-US" sz="2400" b="1" dirty="0">
                    <a:solidFill>
                      <a:schemeClr val="tx1">
                        <a:lumMod val="75000"/>
                        <a:lumOff val="25000"/>
                      </a:schemeClr>
                    </a:solidFill>
                  </a:rPr>
                  <a:t>提案手法</a:t>
                </a:r>
                <a:endParaRPr lang="en-US" altLang="ja-JP" sz="2400" b="1" dirty="0">
                  <a:solidFill>
                    <a:schemeClr val="tx1">
                      <a:lumMod val="75000"/>
                      <a:lumOff val="25000"/>
                    </a:schemeClr>
                  </a:solidFill>
                </a:endParaRPr>
              </a:p>
            </p:txBody>
          </p:sp>
        </mc:Choice>
        <mc:Fallback xmlns="">
          <p:sp>
            <p:nvSpPr>
              <p:cNvPr id="7" name="テキスト ボックス 6">
                <a:extLst>
                  <a:ext uri="{FF2B5EF4-FFF2-40B4-BE49-F238E27FC236}">
                    <a16:creationId xmlns:a16="http://schemas.microsoft.com/office/drawing/2014/main" id="{00AD492B-2663-47B5-AC78-447C95C4FBEE}"/>
                  </a:ext>
                </a:extLst>
              </p:cNvPr>
              <p:cNvSpPr txBox="1">
                <a:spLocks noRot="1" noChangeAspect="1" noMove="1" noResize="1" noEditPoints="1" noAdjustHandles="1" noChangeArrowheads="1" noChangeShapeType="1" noTextEdit="1"/>
              </p:cNvSpPr>
              <p:nvPr/>
            </p:nvSpPr>
            <p:spPr>
              <a:xfrm>
                <a:off x="5363816" y="2061881"/>
                <a:ext cx="2320315" cy="1190454"/>
              </a:xfrm>
              <a:prstGeom prst="rect">
                <a:avLst/>
              </a:prstGeom>
              <a:blipFill>
                <a:blip r:embed="rId4"/>
                <a:stretch>
                  <a:fillRect b="-102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55A16A8-B671-44BA-903B-21AFDE7A6636}"/>
                  </a:ext>
                </a:extLst>
              </p:cNvPr>
              <p:cNvSpPr txBox="1"/>
              <p:nvPr/>
            </p:nvSpPr>
            <p:spPr>
              <a:xfrm>
                <a:off x="1850118" y="4938431"/>
                <a:ext cx="2320314" cy="636456"/>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smtClean="0">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𝑎𝑝𝑝</m:t>
                              </m:r>
                              <m:r>
                                <a:rPr lang="en-US" altLang="ja-JP" sz="2400" b="0" i="1" smtClean="0">
                                  <a:solidFill>
                                    <a:srgbClr val="0070C0"/>
                                  </a:solidFill>
                                  <a:latin typeface="Cambria Math" panose="02040503050406030204" pitchFamily="18" charset="0"/>
                                </a:rPr>
                                <m:t>𝐴</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r>
                                <a:rPr lang="en-US" altLang="ja-JP" sz="2400" b="0" i="1" smtClean="0">
                                  <a:solidFill>
                                    <a:srgbClr val="0070C0"/>
                                  </a:solidFill>
                                  <a:latin typeface="Cambria Math" panose="02040503050406030204" pitchFamily="18" charset="0"/>
                                  <a:ea typeface="Cambria Math" panose="02040503050406030204" pitchFamily="18" charset="0"/>
                                </a:rPr>
                                <m:t>𝐴</m:t>
                              </m:r>
                            </m:sub>
                          </m:sSub>
                        </m:e>
                      </m:d>
                    </m:oMath>
                  </m:oMathPara>
                </a14:m>
                <a:endParaRPr lang="en-US" altLang="ja-JP" sz="2400" b="1" dirty="0">
                  <a:solidFill>
                    <a:schemeClr val="tx1">
                      <a:lumMod val="75000"/>
                      <a:lumOff val="25000"/>
                    </a:schemeClr>
                  </a:solidFill>
                </a:endParaRPr>
              </a:p>
            </p:txBody>
          </p:sp>
        </mc:Choice>
        <mc:Fallback xmlns="">
          <p:sp>
            <p:nvSpPr>
              <p:cNvPr id="10" name="テキスト ボックス 9">
                <a:extLst>
                  <a:ext uri="{FF2B5EF4-FFF2-40B4-BE49-F238E27FC236}">
                    <a16:creationId xmlns:a16="http://schemas.microsoft.com/office/drawing/2014/main" id="{755A16A8-B671-44BA-903B-21AFDE7A6636}"/>
                  </a:ext>
                </a:extLst>
              </p:cNvPr>
              <p:cNvSpPr txBox="1">
                <a:spLocks noRot="1" noChangeAspect="1" noMove="1" noResize="1" noEditPoints="1" noAdjustHandles="1" noChangeArrowheads="1" noChangeShapeType="1" noTextEdit="1"/>
              </p:cNvSpPr>
              <p:nvPr/>
            </p:nvSpPr>
            <p:spPr>
              <a:xfrm>
                <a:off x="1850118" y="4938431"/>
                <a:ext cx="2320314" cy="63645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1D8DEF0-BF7D-463A-885C-7F1AABF2E5DC}"/>
                  </a:ext>
                </a:extLst>
              </p:cNvPr>
              <p:cNvSpPr txBox="1"/>
              <p:nvPr/>
            </p:nvSpPr>
            <p:spPr>
              <a:xfrm>
                <a:off x="5360289" y="4938431"/>
                <a:ext cx="2327368" cy="636456"/>
              </a:xfrm>
              <a:prstGeom prst="rect">
                <a:avLst/>
              </a:prstGeom>
              <a:noFill/>
            </p:spPr>
            <p:txBody>
              <a:bodyPr wrap="non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𝑎𝑝𝑝</m:t>
                              </m:r>
                              <m:r>
                                <a:rPr lang="en-US" altLang="ja-JP" sz="2400" b="0" i="1" smtClean="0">
                                  <a:solidFill>
                                    <a:srgbClr val="00B050"/>
                                  </a:solidFill>
                                  <a:latin typeface="Cambria Math" panose="02040503050406030204" pitchFamily="18" charset="0"/>
                                </a:rPr>
                                <m:t>𝐵</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𝑎𝑝𝑝</m:t>
                              </m:r>
                              <m:r>
                                <a:rPr lang="en-US" altLang="ja-JP" sz="2400" b="0" i="1" smtClean="0">
                                  <a:solidFill>
                                    <a:srgbClr val="0070C0"/>
                                  </a:solidFill>
                                  <a:latin typeface="Cambria Math" panose="02040503050406030204" pitchFamily="18" charset="0"/>
                                  <a:ea typeface="Cambria Math" panose="02040503050406030204" pitchFamily="18" charset="0"/>
                                </a:rPr>
                                <m:t>𝐴</m:t>
                              </m:r>
                            </m:sub>
                          </m:sSub>
                        </m:e>
                      </m:d>
                    </m:oMath>
                  </m:oMathPara>
                </a14:m>
                <a:endParaRPr lang="en-US" altLang="ja-JP" sz="2400" b="1" dirty="0">
                  <a:solidFill>
                    <a:schemeClr val="tx1">
                      <a:lumMod val="75000"/>
                      <a:lumOff val="25000"/>
                    </a:schemeClr>
                  </a:solidFill>
                </a:endParaRPr>
              </a:p>
            </p:txBody>
          </p:sp>
        </mc:Choice>
        <mc:Fallback xmlns="">
          <p:sp>
            <p:nvSpPr>
              <p:cNvPr id="12" name="テキスト ボックス 11">
                <a:extLst>
                  <a:ext uri="{FF2B5EF4-FFF2-40B4-BE49-F238E27FC236}">
                    <a16:creationId xmlns:a16="http://schemas.microsoft.com/office/drawing/2014/main" id="{31D8DEF0-BF7D-463A-885C-7F1AABF2E5DC}"/>
                  </a:ext>
                </a:extLst>
              </p:cNvPr>
              <p:cNvSpPr txBox="1">
                <a:spLocks noRot="1" noChangeAspect="1" noMove="1" noResize="1" noEditPoints="1" noAdjustHandles="1" noChangeArrowheads="1" noChangeShapeType="1" noTextEdit="1"/>
              </p:cNvSpPr>
              <p:nvPr/>
            </p:nvSpPr>
            <p:spPr>
              <a:xfrm>
                <a:off x="5360289" y="4938431"/>
                <a:ext cx="2327368" cy="6364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0742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89B12-AF5B-4304-B873-4C62FC495316}"/>
              </a:ext>
            </a:extLst>
          </p:cNvPr>
          <p:cNvSpPr>
            <a:spLocks noGrp="1"/>
          </p:cNvSpPr>
          <p:nvPr>
            <p:ph type="title"/>
          </p:nvPr>
        </p:nvSpPr>
        <p:spPr/>
        <p:txBody>
          <a:bodyPr>
            <a:normAutofit fontScale="90000"/>
          </a:bodyPr>
          <a:lstStyle/>
          <a:p>
            <a:r>
              <a:rPr kumimoji="1" lang="ja-JP" altLang="en-US" dirty="0"/>
              <a:t>実験対象</a:t>
            </a:r>
          </a:p>
        </p:txBody>
      </p:sp>
      <p:sp>
        <p:nvSpPr>
          <p:cNvPr id="3" name="コンテンツ プレースホルダー 2">
            <a:extLst>
              <a:ext uri="{FF2B5EF4-FFF2-40B4-BE49-F238E27FC236}">
                <a16:creationId xmlns:a16="http://schemas.microsoft.com/office/drawing/2014/main" id="{A0470D6D-9E96-4750-8CB1-B4AD3DD7D6BF}"/>
              </a:ext>
            </a:extLst>
          </p:cNvPr>
          <p:cNvSpPr>
            <a:spLocks noGrp="1"/>
          </p:cNvSpPr>
          <p:nvPr>
            <p:ph idx="1"/>
          </p:nvPr>
        </p:nvSpPr>
        <p:spPr>
          <a:xfrm>
            <a:off x="628650" y="905164"/>
            <a:ext cx="7886700" cy="5271799"/>
          </a:xfrm>
        </p:spPr>
        <p:txBody>
          <a:bodyPr/>
          <a:lstStyle/>
          <a:p>
            <a:r>
              <a:rPr kumimoji="1" lang="en-US" altLang="ja-JP" dirty="0"/>
              <a:t>Steam</a:t>
            </a:r>
            <a:r>
              <a:rPr kumimoji="1" lang="ja-JP" altLang="en-US" dirty="0"/>
              <a:t>上のレビューを</a:t>
            </a:r>
            <a:r>
              <a:rPr kumimoji="1" lang="en-US" altLang="ja-JP" dirty="0"/>
              <a:t>3</a:t>
            </a:r>
            <a:r>
              <a:rPr kumimoji="1" lang="ja-JP" altLang="en-US" dirty="0"/>
              <a:t>種類に分類</a:t>
            </a:r>
            <a:endParaRPr kumimoji="1" lang="en-US" altLang="ja-JP" dirty="0"/>
          </a:p>
          <a:p>
            <a:pPr lvl="1"/>
            <a:r>
              <a:rPr lang="ja-JP" altLang="en-US" dirty="0"/>
              <a:t>バグ報告</a:t>
            </a:r>
            <a:endParaRPr lang="en-US" altLang="ja-JP" dirty="0"/>
          </a:p>
          <a:p>
            <a:pPr lvl="1"/>
            <a:r>
              <a:rPr lang="ja-JP" altLang="en-US" dirty="0"/>
              <a:t>機能要求</a:t>
            </a:r>
            <a:endParaRPr lang="en-US" altLang="ja-JP" dirty="0"/>
          </a:p>
          <a:p>
            <a:pPr lvl="1"/>
            <a:r>
              <a:rPr lang="ja-JP" altLang="en-US" dirty="0"/>
              <a:t>その他</a:t>
            </a:r>
            <a:endParaRPr lang="en-US" altLang="ja-JP" dirty="0"/>
          </a:p>
          <a:p>
            <a:pPr lvl="3"/>
            <a:endParaRPr kumimoji="1" lang="en-US" altLang="ja-JP" dirty="0"/>
          </a:p>
          <a:p>
            <a:r>
              <a:rPr lang="en-US" altLang="ja-JP" dirty="0"/>
              <a:t>Steam</a:t>
            </a:r>
            <a:r>
              <a:rPr lang="ja-JP" altLang="en-US" dirty="0"/>
              <a:t>上のフォーラムを持つゲームを選定</a:t>
            </a:r>
            <a:endParaRPr lang="en-US" altLang="ja-JP" dirty="0"/>
          </a:p>
        </p:txBody>
      </p:sp>
      <p:sp>
        <p:nvSpPr>
          <p:cNvPr id="4" name="スライド番号プレースホルダー 3">
            <a:extLst>
              <a:ext uri="{FF2B5EF4-FFF2-40B4-BE49-F238E27FC236}">
                <a16:creationId xmlns:a16="http://schemas.microsoft.com/office/drawing/2014/main" id="{5FA6A3EC-ED47-462D-BF09-F30B2A24B73F}"/>
              </a:ext>
            </a:extLst>
          </p:cNvPr>
          <p:cNvSpPr>
            <a:spLocks noGrp="1"/>
          </p:cNvSpPr>
          <p:nvPr>
            <p:ph type="sldNum" sz="quarter" idx="12"/>
          </p:nvPr>
        </p:nvSpPr>
        <p:spPr/>
        <p:txBody>
          <a:bodyPr/>
          <a:lstStyle/>
          <a:p>
            <a:fld id="{310E90F2-0F65-4717-A352-08170F7BDCAA}" type="slidenum">
              <a:rPr kumimoji="1" lang="ja-JP" altLang="en-US" smtClean="0"/>
              <a:t>11</a:t>
            </a:fld>
            <a:endParaRPr kumimoji="1" lang="ja-JP" altLang="en-US" dirty="0"/>
          </a:p>
        </p:txBody>
      </p:sp>
      <p:sp>
        <p:nvSpPr>
          <p:cNvPr id="5" name="テキスト ボックス 4"/>
          <p:cNvSpPr txBox="1"/>
          <p:nvPr/>
        </p:nvSpPr>
        <p:spPr>
          <a:xfrm>
            <a:off x="628650" y="6361691"/>
            <a:ext cx="7886700" cy="415498"/>
          </a:xfrm>
          <a:prstGeom prst="rect">
            <a:avLst/>
          </a:prstGeom>
          <a:noFill/>
        </p:spPr>
        <p:txBody>
          <a:bodyPr wrap="square" rtlCol="0">
            <a:spAutoFit/>
          </a:bodyPr>
          <a:lstStyle/>
          <a:p>
            <a:r>
              <a:rPr kumimoji="1" lang="en-US" altLang="ja-JP" sz="1050" dirty="0">
                <a:solidFill>
                  <a:schemeClr val="bg1">
                    <a:lumMod val="50000"/>
                  </a:schemeClr>
                </a:solidFill>
              </a:rPr>
              <a:t>[1</a:t>
            </a:r>
            <a:r>
              <a:rPr lang="en-US" altLang="ja-JP" sz="1050" dirty="0">
                <a:solidFill>
                  <a:schemeClr val="bg1">
                    <a:lumMod val="50000"/>
                  </a:schemeClr>
                </a:solidFill>
              </a:rPr>
              <a:t>] https://forum.paradoxplaza.com/forum/forums/cities-skylines.859/</a:t>
            </a:r>
          </a:p>
          <a:p>
            <a:r>
              <a:rPr lang="en-US" altLang="ja-JP" sz="1050" dirty="0">
                <a:solidFill>
                  <a:schemeClr val="bg1">
                    <a:lumMod val="50000"/>
                  </a:schemeClr>
                </a:solidFill>
              </a:rPr>
              <a:t>[2] https://forum.scssoft.com/viewforum.php?f=3</a:t>
            </a:r>
            <a:endParaRPr kumimoji="1" lang="ja-JP" altLang="en-US" sz="1050" dirty="0">
              <a:solidFill>
                <a:schemeClr val="bg1">
                  <a:lumMod val="50000"/>
                </a:schemeClr>
              </a:solidFill>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059" y="3968984"/>
            <a:ext cx="3212211" cy="1806869"/>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3986927"/>
            <a:ext cx="3190946" cy="1794907"/>
          </a:xfrm>
          <a:prstGeom prst="rect">
            <a:avLst/>
          </a:prstGeom>
        </p:spPr>
      </p:pic>
      <p:sp>
        <p:nvSpPr>
          <p:cNvPr id="6" name="テキスト ボックス 5">
            <a:extLst>
              <a:ext uri="{FF2B5EF4-FFF2-40B4-BE49-F238E27FC236}">
                <a16:creationId xmlns:a16="http://schemas.microsoft.com/office/drawing/2014/main" id="{551B82EE-45FC-47C9-A500-B76A212CA731}"/>
              </a:ext>
            </a:extLst>
          </p:cNvPr>
          <p:cNvSpPr txBox="1"/>
          <p:nvPr/>
        </p:nvSpPr>
        <p:spPr>
          <a:xfrm>
            <a:off x="781643" y="3176449"/>
            <a:ext cx="4112141" cy="769441"/>
          </a:xfrm>
          <a:prstGeom prst="rect">
            <a:avLst/>
          </a:prstGeom>
          <a:noFill/>
        </p:spPr>
        <p:txBody>
          <a:bodyPr wrap="square" rtlCol="0">
            <a:spAutoFit/>
          </a:bodyPr>
          <a:lstStyle/>
          <a:p>
            <a:r>
              <a:rPr lang="en-US" altLang="ja-JP" sz="2400" b="1" dirty="0">
                <a:solidFill>
                  <a:schemeClr val="tx1">
                    <a:lumMod val="75000"/>
                    <a:lumOff val="25000"/>
                  </a:schemeClr>
                </a:solidFill>
              </a:rPr>
              <a:t>Cities: Skylines</a:t>
            </a:r>
            <a:r>
              <a:rPr lang="en-US" altLang="ja-JP" sz="2400" b="1" baseline="30000" dirty="0">
                <a:solidFill>
                  <a:schemeClr val="tx1">
                    <a:lumMod val="75000"/>
                    <a:lumOff val="25000"/>
                  </a:schemeClr>
                </a:solidFill>
              </a:rPr>
              <a:t>[1]</a:t>
            </a:r>
          </a:p>
          <a:p>
            <a:r>
              <a:rPr lang="ja-JP" altLang="en-US" sz="2000" b="1" dirty="0">
                <a:solidFill>
                  <a:schemeClr val="tx1">
                    <a:lumMod val="75000"/>
                    <a:lumOff val="25000"/>
                  </a:schemeClr>
                </a:solidFill>
              </a:rPr>
              <a:t>都市開発シミュレーション</a:t>
            </a:r>
            <a:endParaRPr kumimoji="1" lang="en-US" altLang="ja-JP" sz="2000" b="1" dirty="0">
              <a:solidFill>
                <a:schemeClr val="tx1">
                  <a:lumMod val="75000"/>
                  <a:lumOff val="25000"/>
                </a:schemeClr>
              </a:solidFill>
            </a:endParaRPr>
          </a:p>
        </p:txBody>
      </p:sp>
      <p:sp>
        <p:nvSpPr>
          <p:cNvPr id="9" name="テキスト ボックス 8">
            <a:extLst>
              <a:ext uri="{FF2B5EF4-FFF2-40B4-BE49-F238E27FC236}">
                <a16:creationId xmlns:a16="http://schemas.microsoft.com/office/drawing/2014/main" id="{E7ADDB27-D3E5-4538-A629-EC31D422C1AA}"/>
              </a:ext>
            </a:extLst>
          </p:cNvPr>
          <p:cNvSpPr txBox="1"/>
          <p:nvPr/>
        </p:nvSpPr>
        <p:spPr>
          <a:xfrm>
            <a:off x="4466853" y="3176448"/>
            <a:ext cx="4067981" cy="769441"/>
          </a:xfrm>
          <a:prstGeom prst="rect">
            <a:avLst/>
          </a:prstGeom>
          <a:noFill/>
        </p:spPr>
        <p:txBody>
          <a:bodyPr wrap="square" rtlCol="0">
            <a:spAutoFit/>
          </a:bodyPr>
          <a:lstStyle/>
          <a:p>
            <a:r>
              <a:rPr lang="en-US" altLang="ja-JP" sz="2400" b="1" dirty="0">
                <a:solidFill>
                  <a:schemeClr val="tx1">
                    <a:lumMod val="75000"/>
                    <a:lumOff val="25000"/>
                  </a:schemeClr>
                </a:solidFill>
              </a:rPr>
              <a:t>Euro Truck Simulator 2</a:t>
            </a:r>
            <a:r>
              <a:rPr lang="en-US" altLang="ja-JP" sz="2400" b="1" baseline="30000" dirty="0">
                <a:solidFill>
                  <a:schemeClr val="tx1">
                    <a:lumMod val="75000"/>
                    <a:lumOff val="25000"/>
                  </a:schemeClr>
                </a:solidFill>
              </a:rPr>
              <a:t>[2]</a:t>
            </a:r>
          </a:p>
          <a:p>
            <a:r>
              <a:rPr lang="ja-JP" altLang="en-US" sz="2000" b="1" dirty="0">
                <a:solidFill>
                  <a:schemeClr val="tx1">
                    <a:lumMod val="75000"/>
                    <a:lumOff val="25000"/>
                  </a:schemeClr>
                </a:solidFill>
              </a:rPr>
              <a:t>ドライビングシミュレーション</a:t>
            </a:r>
          </a:p>
        </p:txBody>
      </p:sp>
      <p:sp>
        <p:nvSpPr>
          <p:cNvPr id="10" name="コンテンツ プレースホルダー 2">
            <a:extLst>
              <a:ext uri="{FF2B5EF4-FFF2-40B4-BE49-F238E27FC236}">
                <a16:creationId xmlns:a16="http://schemas.microsoft.com/office/drawing/2014/main" id="{64EDA3BA-53C7-4D05-90F4-166EC645B4A3}"/>
              </a:ext>
            </a:extLst>
          </p:cNvPr>
          <p:cNvSpPr txBox="1">
            <a:spLocks/>
          </p:cNvSpPr>
          <p:nvPr/>
        </p:nvSpPr>
        <p:spPr>
          <a:xfrm>
            <a:off x="628650" y="5057147"/>
            <a:ext cx="8210550" cy="171772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endParaRPr lang="en-US" altLang="ja-JP" dirty="0"/>
          </a:p>
        </p:txBody>
      </p:sp>
      <p:pic>
        <p:nvPicPr>
          <p:cNvPr id="11" name="図 10">
            <a:extLst>
              <a:ext uri="{FF2B5EF4-FFF2-40B4-BE49-F238E27FC236}">
                <a16:creationId xmlns:a16="http://schemas.microsoft.com/office/drawing/2014/main" id="{A7C996DF-A324-4A67-BCF4-79B5F1C7E9A6}"/>
              </a:ext>
            </a:extLst>
          </p:cNvPr>
          <p:cNvPicPr>
            <a:picLocks noChangeAspect="1"/>
          </p:cNvPicPr>
          <p:nvPr/>
        </p:nvPicPr>
        <p:blipFill>
          <a:blip r:embed="rId5"/>
          <a:stretch>
            <a:fillRect/>
          </a:stretch>
        </p:blipFill>
        <p:spPr>
          <a:xfrm>
            <a:off x="2590796" y="1388683"/>
            <a:ext cx="1582967" cy="272478"/>
          </a:xfrm>
          <a:prstGeom prst="rect">
            <a:avLst/>
          </a:prstGeom>
          <a:ln w="38100">
            <a:solidFill>
              <a:srgbClr val="FF66CC"/>
            </a:solidFill>
          </a:ln>
        </p:spPr>
      </p:pic>
      <p:pic>
        <p:nvPicPr>
          <p:cNvPr id="12" name="図 11">
            <a:extLst>
              <a:ext uri="{FF2B5EF4-FFF2-40B4-BE49-F238E27FC236}">
                <a16:creationId xmlns:a16="http://schemas.microsoft.com/office/drawing/2014/main" id="{50DE7DF9-8C66-4609-BD0E-0B00C27B13E4}"/>
              </a:ext>
            </a:extLst>
          </p:cNvPr>
          <p:cNvPicPr>
            <a:picLocks noChangeAspect="1"/>
          </p:cNvPicPr>
          <p:nvPr/>
        </p:nvPicPr>
        <p:blipFill>
          <a:blip r:embed="rId6"/>
          <a:stretch>
            <a:fillRect/>
          </a:stretch>
        </p:blipFill>
        <p:spPr>
          <a:xfrm>
            <a:off x="2590796" y="1756764"/>
            <a:ext cx="1700750" cy="274600"/>
          </a:xfrm>
          <a:prstGeom prst="rect">
            <a:avLst/>
          </a:prstGeom>
          <a:ln w="38100">
            <a:solidFill>
              <a:srgbClr val="55A839"/>
            </a:solidFill>
          </a:ln>
        </p:spPr>
      </p:pic>
      <p:pic>
        <p:nvPicPr>
          <p:cNvPr id="13" name="図 12">
            <a:extLst>
              <a:ext uri="{FF2B5EF4-FFF2-40B4-BE49-F238E27FC236}">
                <a16:creationId xmlns:a16="http://schemas.microsoft.com/office/drawing/2014/main" id="{8B74E32E-1B4A-4106-9417-32E9443C93FA}"/>
              </a:ext>
            </a:extLst>
          </p:cNvPr>
          <p:cNvPicPr>
            <a:picLocks noChangeAspect="1"/>
          </p:cNvPicPr>
          <p:nvPr/>
        </p:nvPicPr>
        <p:blipFill>
          <a:blip r:embed="rId7"/>
          <a:stretch>
            <a:fillRect/>
          </a:stretch>
        </p:blipFill>
        <p:spPr>
          <a:xfrm>
            <a:off x="2590796" y="2136851"/>
            <a:ext cx="1070251" cy="258644"/>
          </a:xfrm>
          <a:prstGeom prst="rect">
            <a:avLst/>
          </a:prstGeom>
          <a:ln w="38100">
            <a:solidFill>
              <a:srgbClr val="BFBFBF"/>
            </a:solidFill>
          </a:ln>
        </p:spPr>
      </p:pic>
    </p:spTree>
    <p:extLst>
      <p:ext uri="{BB962C8B-B14F-4D97-AF65-F5344CB8AC3E}">
        <p14:creationId xmlns:p14="http://schemas.microsoft.com/office/powerpoint/2010/main" val="213281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89B12-AF5B-4304-B873-4C62FC495316}"/>
              </a:ext>
            </a:extLst>
          </p:cNvPr>
          <p:cNvSpPr>
            <a:spLocks noGrp="1"/>
          </p:cNvSpPr>
          <p:nvPr>
            <p:ph type="title"/>
          </p:nvPr>
        </p:nvSpPr>
        <p:spPr/>
        <p:txBody>
          <a:bodyPr>
            <a:normAutofit fontScale="90000"/>
          </a:bodyPr>
          <a:lstStyle/>
          <a:p>
            <a:r>
              <a:rPr kumimoji="1" lang="ja-JP" altLang="en-US" dirty="0"/>
              <a:t>実験手順 </a:t>
            </a:r>
            <a:r>
              <a:rPr kumimoji="1" lang="en-US" altLang="ja-JP" dirty="0"/>
              <a:t>| </a:t>
            </a:r>
            <a:r>
              <a:rPr lang="ja-JP" altLang="en-US" dirty="0"/>
              <a:t>レビューの収集</a:t>
            </a:r>
            <a:endParaRPr kumimoji="1" lang="ja-JP" altLang="en-US" dirty="0"/>
          </a:p>
        </p:txBody>
      </p:sp>
      <p:sp>
        <p:nvSpPr>
          <p:cNvPr id="4" name="スライド番号プレースホルダー 3">
            <a:extLst>
              <a:ext uri="{FF2B5EF4-FFF2-40B4-BE49-F238E27FC236}">
                <a16:creationId xmlns:a16="http://schemas.microsoft.com/office/drawing/2014/main" id="{5FA6A3EC-ED47-462D-BF09-F30B2A24B73F}"/>
              </a:ext>
            </a:extLst>
          </p:cNvPr>
          <p:cNvSpPr>
            <a:spLocks noGrp="1"/>
          </p:cNvSpPr>
          <p:nvPr>
            <p:ph type="sldNum" sz="quarter" idx="12"/>
          </p:nvPr>
        </p:nvSpPr>
        <p:spPr/>
        <p:txBody>
          <a:bodyPr/>
          <a:lstStyle/>
          <a:p>
            <a:fld id="{310E90F2-0F65-4717-A352-08170F7BDCAA}" type="slidenum">
              <a:rPr kumimoji="1" lang="ja-JP" altLang="en-US" smtClean="0"/>
              <a:t>12</a:t>
            </a:fld>
            <a:endParaRPr kumimoji="1" lang="ja-JP" altLang="en-US" dirty="0"/>
          </a:p>
        </p:txBody>
      </p:sp>
      <p:sp>
        <p:nvSpPr>
          <p:cNvPr id="10" name="雲 9">
            <a:extLst>
              <a:ext uri="{FF2B5EF4-FFF2-40B4-BE49-F238E27FC236}">
                <a16:creationId xmlns:a16="http://schemas.microsoft.com/office/drawing/2014/main" id="{0E1192BE-F04C-4705-A3D4-5B8350D654A5}"/>
              </a:ext>
            </a:extLst>
          </p:cNvPr>
          <p:cNvSpPr/>
          <p:nvPr/>
        </p:nvSpPr>
        <p:spPr>
          <a:xfrm>
            <a:off x="351570" y="1178472"/>
            <a:ext cx="2545865" cy="1617200"/>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647E7A33-796F-4EC1-AD9C-C2301E4E093F}"/>
              </a:ext>
            </a:extLst>
          </p:cNvPr>
          <p:cNvSpPr txBox="1"/>
          <p:nvPr/>
        </p:nvSpPr>
        <p:spPr>
          <a:xfrm>
            <a:off x="727973" y="876790"/>
            <a:ext cx="1793057" cy="369332"/>
          </a:xfrm>
          <a:prstGeom prst="rect">
            <a:avLst/>
          </a:prstGeom>
          <a:noFill/>
        </p:spPr>
        <p:txBody>
          <a:bodyPr vert="horz" wrap="square" rtlCol="0">
            <a:spAutoFit/>
          </a:bodyPr>
          <a:lstStyle/>
          <a:p>
            <a:pPr algn="ctr" defTabSz="457200"/>
            <a:r>
              <a:rPr kumimoji="0" lang="en-US" altLang="ja-JP" b="1" dirty="0">
                <a:solidFill>
                  <a:prstClr val="black">
                    <a:lumMod val="75000"/>
                    <a:lumOff val="25000"/>
                  </a:prstClr>
                </a:solidFill>
              </a:rPr>
              <a:t>Steam</a:t>
            </a:r>
          </a:p>
        </p:txBody>
      </p:sp>
      <p:cxnSp>
        <p:nvCxnSpPr>
          <p:cNvPr id="12" name="直線矢印コネクタ 11">
            <a:extLst>
              <a:ext uri="{FF2B5EF4-FFF2-40B4-BE49-F238E27FC236}">
                <a16:creationId xmlns:a16="http://schemas.microsoft.com/office/drawing/2014/main" id="{C15B719B-8192-4BAC-994D-7E1E1C67CD8E}"/>
              </a:ext>
            </a:extLst>
          </p:cNvPr>
          <p:cNvCxnSpPr>
            <a:cxnSpLocks/>
          </p:cNvCxnSpPr>
          <p:nvPr/>
        </p:nvCxnSpPr>
        <p:spPr>
          <a:xfrm>
            <a:off x="2888800" y="1467095"/>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13" name="直線矢印コネクタ 12">
            <a:extLst>
              <a:ext uri="{FF2B5EF4-FFF2-40B4-BE49-F238E27FC236}">
                <a16:creationId xmlns:a16="http://schemas.microsoft.com/office/drawing/2014/main" id="{0776145B-6460-4E10-875D-97CED2DB855A}"/>
              </a:ext>
            </a:extLst>
          </p:cNvPr>
          <p:cNvCxnSpPr>
            <a:cxnSpLocks/>
          </p:cNvCxnSpPr>
          <p:nvPr/>
        </p:nvCxnSpPr>
        <p:spPr>
          <a:xfrm>
            <a:off x="5024175" y="1462595"/>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14" name="図 13">
            <a:extLst>
              <a:ext uri="{FF2B5EF4-FFF2-40B4-BE49-F238E27FC236}">
                <a16:creationId xmlns:a16="http://schemas.microsoft.com/office/drawing/2014/main" id="{30607584-FBCF-499D-9C2B-E7AC95B41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1399" y="1045300"/>
            <a:ext cx="355600" cy="355600"/>
          </a:xfrm>
          <a:prstGeom prst="rect">
            <a:avLst/>
          </a:prstGeom>
        </p:spPr>
      </p:pic>
      <p:sp>
        <p:nvSpPr>
          <p:cNvPr id="15" name="テキスト ボックス 14">
            <a:extLst>
              <a:ext uri="{FF2B5EF4-FFF2-40B4-BE49-F238E27FC236}">
                <a16:creationId xmlns:a16="http://schemas.microsoft.com/office/drawing/2014/main" id="{BD738BE8-65E4-485B-80CA-E4DB2552A454}"/>
              </a:ext>
            </a:extLst>
          </p:cNvPr>
          <p:cNvSpPr txBox="1"/>
          <p:nvPr/>
        </p:nvSpPr>
        <p:spPr>
          <a:xfrm>
            <a:off x="2897017" y="1507820"/>
            <a:ext cx="461665" cy="135991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無作為抽出</a:t>
            </a:r>
            <a:endParaRPr kumimoji="0" lang="en-US" altLang="ja-JP" b="1" dirty="0">
              <a:solidFill>
                <a:prstClr val="black">
                  <a:lumMod val="75000"/>
                  <a:lumOff val="25000"/>
                </a:prstClr>
              </a:solidFill>
              <a:latin typeface="Calibri" panose="020F0502020204030204"/>
            </a:endParaRPr>
          </a:p>
        </p:txBody>
      </p:sp>
      <p:sp>
        <p:nvSpPr>
          <p:cNvPr id="16" name="テキスト ボックス 15">
            <a:extLst>
              <a:ext uri="{FF2B5EF4-FFF2-40B4-BE49-F238E27FC236}">
                <a16:creationId xmlns:a16="http://schemas.microsoft.com/office/drawing/2014/main" id="{CEA64380-4689-4C4A-BBE5-64B89AEC43EF}"/>
              </a:ext>
            </a:extLst>
          </p:cNvPr>
          <p:cNvSpPr txBox="1"/>
          <p:nvPr/>
        </p:nvSpPr>
        <p:spPr>
          <a:xfrm>
            <a:off x="5022978" y="1496663"/>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grpSp>
        <p:nvGrpSpPr>
          <p:cNvPr id="18" name="グループ化 17">
            <a:extLst>
              <a:ext uri="{FF2B5EF4-FFF2-40B4-BE49-F238E27FC236}">
                <a16:creationId xmlns:a16="http://schemas.microsoft.com/office/drawing/2014/main" id="{DC5E4411-3A44-40FE-BE26-E05546840F97}"/>
              </a:ext>
            </a:extLst>
          </p:cNvPr>
          <p:cNvGrpSpPr/>
          <p:nvPr/>
        </p:nvGrpSpPr>
        <p:grpSpPr>
          <a:xfrm>
            <a:off x="524183" y="1488199"/>
            <a:ext cx="731470" cy="443561"/>
            <a:chOff x="12455755" y="5835829"/>
            <a:chExt cx="731470" cy="443561"/>
          </a:xfrm>
        </p:grpSpPr>
        <p:sp>
          <p:nvSpPr>
            <p:cNvPr id="19" name="正方形/長方形 18">
              <a:extLst>
                <a:ext uri="{FF2B5EF4-FFF2-40B4-BE49-F238E27FC236}">
                  <a16:creationId xmlns:a16="http://schemas.microsoft.com/office/drawing/2014/main" id="{FE9DEEEB-5103-4F19-9367-39320D33847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0" name="正方形/長方形 19">
              <a:extLst>
                <a:ext uri="{FF2B5EF4-FFF2-40B4-BE49-F238E27FC236}">
                  <a16:creationId xmlns:a16="http://schemas.microsoft.com/office/drawing/2014/main" id="{D7C9F41A-B730-40E3-AD76-E91D4EE08E8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1" name="正方形/長方形 20">
              <a:extLst>
                <a:ext uri="{FF2B5EF4-FFF2-40B4-BE49-F238E27FC236}">
                  <a16:creationId xmlns:a16="http://schemas.microsoft.com/office/drawing/2014/main" id="{88DC5B3F-8C8D-4A6A-A104-3C5D3875C1A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 name="テキスト ボックス 21">
              <a:extLst>
                <a:ext uri="{FF2B5EF4-FFF2-40B4-BE49-F238E27FC236}">
                  <a16:creationId xmlns:a16="http://schemas.microsoft.com/office/drawing/2014/main" id="{24A20328-A949-4E17-933C-A785CDD875C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3" name="グループ化 22">
            <a:extLst>
              <a:ext uri="{FF2B5EF4-FFF2-40B4-BE49-F238E27FC236}">
                <a16:creationId xmlns:a16="http://schemas.microsoft.com/office/drawing/2014/main" id="{D25387CC-DEAA-462F-ABF5-47E06891B6A5}"/>
              </a:ext>
            </a:extLst>
          </p:cNvPr>
          <p:cNvGrpSpPr/>
          <p:nvPr/>
        </p:nvGrpSpPr>
        <p:grpSpPr>
          <a:xfrm>
            <a:off x="447691" y="2048819"/>
            <a:ext cx="731470" cy="443561"/>
            <a:chOff x="12455755" y="5835829"/>
            <a:chExt cx="731470" cy="443561"/>
          </a:xfrm>
        </p:grpSpPr>
        <p:sp>
          <p:nvSpPr>
            <p:cNvPr id="24" name="正方形/長方形 23">
              <a:extLst>
                <a:ext uri="{FF2B5EF4-FFF2-40B4-BE49-F238E27FC236}">
                  <a16:creationId xmlns:a16="http://schemas.microsoft.com/office/drawing/2014/main" id="{6358D028-B317-49DC-B277-25B22019A93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 name="正方形/長方形 24">
              <a:extLst>
                <a:ext uri="{FF2B5EF4-FFF2-40B4-BE49-F238E27FC236}">
                  <a16:creationId xmlns:a16="http://schemas.microsoft.com/office/drawing/2014/main" id="{BD851981-257A-4A20-9481-D8E80E1E5B2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 name="正方形/長方形 25">
              <a:extLst>
                <a:ext uri="{FF2B5EF4-FFF2-40B4-BE49-F238E27FC236}">
                  <a16:creationId xmlns:a16="http://schemas.microsoft.com/office/drawing/2014/main" id="{856DFE4B-C8DF-414B-82C8-9AD7036007E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 name="テキスト ボックス 26">
              <a:extLst>
                <a:ext uri="{FF2B5EF4-FFF2-40B4-BE49-F238E27FC236}">
                  <a16:creationId xmlns:a16="http://schemas.microsoft.com/office/drawing/2014/main" id="{32643E47-BC4E-4C8D-9FB0-F522E871E69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8" name="グループ化 27">
            <a:extLst>
              <a:ext uri="{FF2B5EF4-FFF2-40B4-BE49-F238E27FC236}">
                <a16:creationId xmlns:a16="http://schemas.microsoft.com/office/drawing/2014/main" id="{2E65433A-CF3F-477E-9CCC-4899EFAF37D3}"/>
              </a:ext>
            </a:extLst>
          </p:cNvPr>
          <p:cNvGrpSpPr/>
          <p:nvPr/>
        </p:nvGrpSpPr>
        <p:grpSpPr>
          <a:xfrm>
            <a:off x="1213174" y="1647475"/>
            <a:ext cx="731470" cy="443561"/>
            <a:chOff x="12455755" y="5835829"/>
            <a:chExt cx="731470" cy="443561"/>
          </a:xfrm>
        </p:grpSpPr>
        <p:sp>
          <p:nvSpPr>
            <p:cNvPr id="29" name="正方形/長方形 28">
              <a:extLst>
                <a:ext uri="{FF2B5EF4-FFF2-40B4-BE49-F238E27FC236}">
                  <a16:creationId xmlns:a16="http://schemas.microsoft.com/office/drawing/2014/main" id="{2CB32AC0-50C9-468B-ACFE-4CAC7F09DE0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0" name="正方形/長方形 29">
              <a:extLst>
                <a:ext uri="{FF2B5EF4-FFF2-40B4-BE49-F238E27FC236}">
                  <a16:creationId xmlns:a16="http://schemas.microsoft.com/office/drawing/2014/main" id="{D35AFA30-8318-449C-A8CA-5A9F1EAFFC7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1" name="正方形/長方形 30">
              <a:extLst>
                <a:ext uri="{FF2B5EF4-FFF2-40B4-BE49-F238E27FC236}">
                  <a16:creationId xmlns:a16="http://schemas.microsoft.com/office/drawing/2014/main" id="{8F291B1F-E6B3-42E4-A49B-0142213B159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2" name="テキスト ボックス 31">
              <a:extLst>
                <a:ext uri="{FF2B5EF4-FFF2-40B4-BE49-F238E27FC236}">
                  <a16:creationId xmlns:a16="http://schemas.microsoft.com/office/drawing/2014/main" id="{B7FD3582-9997-4A0F-9D79-1A20232CE897}"/>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33" name="グループ化 32">
            <a:extLst>
              <a:ext uri="{FF2B5EF4-FFF2-40B4-BE49-F238E27FC236}">
                <a16:creationId xmlns:a16="http://schemas.microsoft.com/office/drawing/2014/main" id="{5FC0882B-5214-4075-86AE-090AD3B0C574}"/>
              </a:ext>
            </a:extLst>
          </p:cNvPr>
          <p:cNvGrpSpPr/>
          <p:nvPr/>
        </p:nvGrpSpPr>
        <p:grpSpPr>
          <a:xfrm>
            <a:off x="1167388" y="2208611"/>
            <a:ext cx="731470" cy="443561"/>
            <a:chOff x="12455755" y="5835829"/>
            <a:chExt cx="731470" cy="443561"/>
          </a:xfrm>
        </p:grpSpPr>
        <p:sp>
          <p:nvSpPr>
            <p:cNvPr id="34" name="正方形/長方形 33">
              <a:extLst>
                <a:ext uri="{FF2B5EF4-FFF2-40B4-BE49-F238E27FC236}">
                  <a16:creationId xmlns:a16="http://schemas.microsoft.com/office/drawing/2014/main" id="{5BC56D9E-185C-4F26-8EC7-C8760E3276D9}"/>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5" name="正方形/長方形 34">
              <a:extLst>
                <a:ext uri="{FF2B5EF4-FFF2-40B4-BE49-F238E27FC236}">
                  <a16:creationId xmlns:a16="http://schemas.microsoft.com/office/drawing/2014/main" id="{050B1339-B5C1-4437-8A44-CBE4634AFD1F}"/>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6" name="正方形/長方形 35">
              <a:extLst>
                <a:ext uri="{FF2B5EF4-FFF2-40B4-BE49-F238E27FC236}">
                  <a16:creationId xmlns:a16="http://schemas.microsoft.com/office/drawing/2014/main" id="{9EE70B59-B275-4B8E-97EA-431828F031C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7" name="テキスト ボックス 36">
              <a:extLst>
                <a:ext uri="{FF2B5EF4-FFF2-40B4-BE49-F238E27FC236}">
                  <a16:creationId xmlns:a16="http://schemas.microsoft.com/office/drawing/2014/main" id="{85BEDC1F-7773-4427-8F76-F4BBFC16566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38" name="グループ化 37">
            <a:extLst>
              <a:ext uri="{FF2B5EF4-FFF2-40B4-BE49-F238E27FC236}">
                <a16:creationId xmlns:a16="http://schemas.microsoft.com/office/drawing/2014/main" id="{B74E598F-B196-43E7-BD88-0285B50FBB0F}"/>
              </a:ext>
            </a:extLst>
          </p:cNvPr>
          <p:cNvGrpSpPr/>
          <p:nvPr/>
        </p:nvGrpSpPr>
        <p:grpSpPr>
          <a:xfrm>
            <a:off x="1915512" y="1937768"/>
            <a:ext cx="731470" cy="443561"/>
            <a:chOff x="12455755" y="5835829"/>
            <a:chExt cx="731470" cy="443561"/>
          </a:xfrm>
        </p:grpSpPr>
        <p:sp>
          <p:nvSpPr>
            <p:cNvPr id="39" name="正方形/長方形 38">
              <a:extLst>
                <a:ext uri="{FF2B5EF4-FFF2-40B4-BE49-F238E27FC236}">
                  <a16:creationId xmlns:a16="http://schemas.microsoft.com/office/drawing/2014/main" id="{DD6C0C41-EDF0-4356-95C6-B8FE3CEDE58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0" name="正方形/長方形 39">
              <a:extLst>
                <a:ext uri="{FF2B5EF4-FFF2-40B4-BE49-F238E27FC236}">
                  <a16:creationId xmlns:a16="http://schemas.microsoft.com/office/drawing/2014/main" id="{F4F006EA-5B9F-4551-B3FC-619C487F0C9C}"/>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1" name="正方形/長方形 40">
              <a:extLst>
                <a:ext uri="{FF2B5EF4-FFF2-40B4-BE49-F238E27FC236}">
                  <a16:creationId xmlns:a16="http://schemas.microsoft.com/office/drawing/2014/main" id="{DFDDCD50-0B7B-4AA1-ACF3-3D21B98A5AB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2" name="テキスト ボックス 41">
              <a:extLst>
                <a:ext uri="{FF2B5EF4-FFF2-40B4-BE49-F238E27FC236}">
                  <a16:creationId xmlns:a16="http://schemas.microsoft.com/office/drawing/2014/main" id="{8593D70B-925B-4379-9D32-59B63B205EE5}"/>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43" name="グループ化 42">
            <a:extLst>
              <a:ext uri="{FF2B5EF4-FFF2-40B4-BE49-F238E27FC236}">
                <a16:creationId xmlns:a16="http://schemas.microsoft.com/office/drawing/2014/main" id="{3FE2AD76-82BB-446D-8BFF-F3FD7A79E857}"/>
              </a:ext>
            </a:extLst>
          </p:cNvPr>
          <p:cNvGrpSpPr/>
          <p:nvPr/>
        </p:nvGrpSpPr>
        <p:grpSpPr>
          <a:xfrm>
            <a:off x="1939177" y="1357267"/>
            <a:ext cx="731470" cy="443561"/>
            <a:chOff x="12455755" y="5835829"/>
            <a:chExt cx="731470" cy="443561"/>
          </a:xfrm>
        </p:grpSpPr>
        <p:sp>
          <p:nvSpPr>
            <p:cNvPr id="44" name="正方形/長方形 43">
              <a:extLst>
                <a:ext uri="{FF2B5EF4-FFF2-40B4-BE49-F238E27FC236}">
                  <a16:creationId xmlns:a16="http://schemas.microsoft.com/office/drawing/2014/main" id="{42F7416B-B4F2-411E-99CA-4883B47A6C3E}"/>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4C6BE4B-CFF3-4D56-B1ED-87CF99BA9AAB}"/>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6D107A80-064F-4AAA-9499-0879B57D4F09}"/>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FEC2C9AD-C9C2-4473-B1DC-01A20A9D4E5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48" name="グループ化 47">
            <a:extLst>
              <a:ext uri="{FF2B5EF4-FFF2-40B4-BE49-F238E27FC236}">
                <a16:creationId xmlns:a16="http://schemas.microsoft.com/office/drawing/2014/main" id="{D6D65F72-4133-4667-9806-3C226CBC2FB4}"/>
              </a:ext>
            </a:extLst>
          </p:cNvPr>
          <p:cNvGrpSpPr/>
          <p:nvPr/>
        </p:nvGrpSpPr>
        <p:grpSpPr>
          <a:xfrm>
            <a:off x="3495283" y="1772796"/>
            <a:ext cx="731470" cy="443561"/>
            <a:chOff x="12455755" y="5835829"/>
            <a:chExt cx="731470" cy="443561"/>
          </a:xfrm>
        </p:grpSpPr>
        <p:sp>
          <p:nvSpPr>
            <p:cNvPr id="49" name="正方形/長方形 48">
              <a:extLst>
                <a:ext uri="{FF2B5EF4-FFF2-40B4-BE49-F238E27FC236}">
                  <a16:creationId xmlns:a16="http://schemas.microsoft.com/office/drawing/2014/main" id="{44BCE57F-BD05-4D42-8819-2060AF2D7455}"/>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 name="正方形/長方形 49">
              <a:extLst>
                <a:ext uri="{FF2B5EF4-FFF2-40B4-BE49-F238E27FC236}">
                  <a16:creationId xmlns:a16="http://schemas.microsoft.com/office/drawing/2014/main" id="{C28E589B-2287-42DD-A209-600283ECC7A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 name="正方形/長方形 50">
              <a:extLst>
                <a:ext uri="{FF2B5EF4-FFF2-40B4-BE49-F238E27FC236}">
                  <a16:creationId xmlns:a16="http://schemas.microsoft.com/office/drawing/2014/main" id="{A2CA5AA0-909A-4BB9-B952-E29551256D3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 name="テキスト ボックス 51">
              <a:extLst>
                <a:ext uri="{FF2B5EF4-FFF2-40B4-BE49-F238E27FC236}">
                  <a16:creationId xmlns:a16="http://schemas.microsoft.com/office/drawing/2014/main" id="{53B1E7CF-FF17-429C-BC04-6167A1981DC8}"/>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 name="グループ化 52">
            <a:extLst>
              <a:ext uri="{FF2B5EF4-FFF2-40B4-BE49-F238E27FC236}">
                <a16:creationId xmlns:a16="http://schemas.microsoft.com/office/drawing/2014/main" id="{603CBFA4-1C93-423F-82C8-14CA99B2FEF6}"/>
              </a:ext>
            </a:extLst>
          </p:cNvPr>
          <p:cNvGrpSpPr/>
          <p:nvPr/>
        </p:nvGrpSpPr>
        <p:grpSpPr>
          <a:xfrm>
            <a:off x="4186690" y="1764257"/>
            <a:ext cx="731470" cy="443561"/>
            <a:chOff x="12455755" y="5835829"/>
            <a:chExt cx="731470" cy="443561"/>
          </a:xfrm>
        </p:grpSpPr>
        <p:sp>
          <p:nvSpPr>
            <p:cNvPr id="54" name="正方形/長方形 53">
              <a:extLst>
                <a:ext uri="{FF2B5EF4-FFF2-40B4-BE49-F238E27FC236}">
                  <a16:creationId xmlns:a16="http://schemas.microsoft.com/office/drawing/2014/main" id="{80A4DEE1-3A47-4008-9652-0F4522FF625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 name="正方形/長方形 54">
              <a:extLst>
                <a:ext uri="{FF2B5EF4-FFF2-40B4-BE49-F238E27FC236}">
                  <a16:creationId xmlns:a16="http://schemas.microsoft.com/office/drawing/2014/main" id="{D9C35843-9E3A-42A1-A1BB-01EDFCCDD509}"/>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 name="正方形/長方形 55">
              <a:extLst>
                <a:ext uri="{FF2B5EF4-FFF2-40B4-BE49-F238E27FC236}">
                  <a16:creationId xmlns:a16="http://schemas.microsoft.com/office/drawing/2014/main" id="{7853933E-4CCE-4029-AA92-C79D00A32783}"/>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8A7D35A6-5DCF-4628-A093-8C0095F729F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8" name="グループ化 57">
            <a:extLst>
              <a:ext uri="{FF2B5EF4-FFF2-40B4-BE49-F238E27FC236}">
                <a16:creationId xmlns:a16="http://schemas.microsoft.com/office/drawing/2014/main" id="{4306C2A1-7BE0-4D20-86A9-6278B16A1015}"/>
              </a:ext>
            </a:extLst>
          </p:cNvPr>
          <p:cNvGrpSpPr/>
          <p:nvPr/>
        </p:nvGrpSpPr>
        <p:grpSpPr>
          <a:xfrm>
            <a:off x="3858990" y="1282554"/>
            <a:ext cx="731470" cy="443561"/>
            <a:chOff x="12455755" y="5835829"/>
            <a:chExt cx="731470" cy="443561"/>
          </a:xfrm>
        </p:grpSpPr>
        <p:sp>
          <p:nvSpPr>
            <p:cNvPr id="59" name="正方形/長方形 58">
              <a:extLst>
                <a:ext uri="{FF2B5EF4-FFF2-40B4-BE49-F238E27FC236}">
                  <a16:creationId xmlns:a16="http://schemas.microsoft.com/office/drawing/2014/main" id="{FF3F1599-C128-47D2-9E1A-768CF71004FF}"/>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0" name="正方形/長方形 59">
              <a:extLst>
                <a:ext uri="{FF2B5EF4-FFF2-40B4-BE49-F238E27FC236}">
                  <a16:creationId xmlns:a16="http://schemas.microsoft.com/office/drawing/2014/main" id="{B7FA6ED2-9D48-46D7-ABDC-B6C4E0781FA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 name="正方形/長方形 60">
              <a:extLst>
                <a:ext uri="{FF2B5EF4-FFF2-40B4-BE49-F238E27FC236}">
                  <a16:creationId xmlns:a16="http://schemas.microsoft.com/office/drawing/2014/main" id="{35175092-7424-4220-849A-083676F01C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 name="テキスト ボックス 61">
              <a:extLst>
                <a:ext uri="{FF2B5EF4-FFF2-40B4-BE49-F238E27FC236}">
                  <a16:creationId xmlns:a16="http://schemas.microsoft.com/office/drawing/2014/main" id="{04D25A1D-EB5D-4DCD-94E9-BD0C6FDD50AE}"/>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79" name="グループ化 78"/>
          <p:cNvGrpSpPr/>
          <p:nvPr/>
        </p:nvGrpSpPr>
        <p:grpSpPr>
          <a:xfrm>
            <a:off x="6886544" y="1360081"/>
            <a:ext cx="686143" cy="307777"/>
            <a:chOff x="5712217" y="1418338"/>
            <a:chExt cx="686143" cy="307777"/>
          </a:xfrm>
        </p:grpSpPr>
        <p:sp>
          <p:nvSpPr>
            <p:cNvPr id="70" name="正方形/長方形 69">
              <a:extLst>
                <a:ext uri="{FF2B5EF4-FFF2-40B4-BE49-F238E27FC236}">
                  <a16:creationId xmlns:a16="http://schemas.microsoft.com/office/drawing/2014/main" id="{5DF4C793-C902-4E6F-989F-5AFCB23C0CB2}"/>
                </a:ext>
              </a:extLst>
            </p:cNvPr>
            <p:cNvSpPr/>
            <p:nvPr/>
          </p:nvSpPr>
          <p:spPr>
            <a:xfrm>
              <a:off x="5780726" y="1426602"/>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1" name="テキスト ボックス 70">
              <a:extLst>
                <a:ext uri="{FF2B5EF4-FFF2-40B4-BE49-F238E27FC236}">
                  <a16:creationId xmlns:a16="http://schemas.microsoft.com/office/drawing/2014/main" id="{5B95F0DB-3294-4EC3-B0FA-310B26EC94C6}"/>
                </a:ext>
              </a:extLst>
            </p:cNvPr>
            <p:cNvSpPr txBox="1"/>
            <p:nvPr/>
          </p:nvSpPr>
          <p:spPr>
            <a:xfrm>
              <a:off x="5712217" y="1418338"/>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78" name="グループ化 77"/>
          <p:cNvGrpSpPr/>
          <p:nvPr/>
        </p:nvGrpSpPr>
        <p:grpSpPr>
          <a:xfrm>
            <a:off x="5816491" y="1366069"/>
            <a:ext cx="686143" cy="307777"/>
            <a:chOff x="6039917" y="1900041"/>
            <a:chExt cx="686143" cy="307777"/>
          </a:xfrm>
        </p:grpSpPr>
        <p:sp>
          <p:nvSpPr>
            <p:cNvPr id="66" name="正方形/長方形 65">
              <a:extLst>
                <a:ext uri="{FF2B5EF4-FFF2-40B4-BE49-F238E27FC236}">
                  <a16:creationId xmlns:a16="http://schemas.microsoft.com/office/drawing/2014/main" id="{66625AAA-8C3E-4F7A-A033-59ECC4606017}"/>
                </a:ext>
              </a:extLst>
            </p:cNvPr>
            <p:cNvSpPr/>
            <p:nvPr/>
          </p:nvSpPr>
          <p:spPr>
            <a:xfrm>
              <a:off x="6108426" y="190830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CFF8A588-ACEF-41FD-A6E4-5E9CC77A2864}"/>
                </a:ext>
              </a:extLst>
            </p:cNvPr>
            <p:cNvSpPr txBox="1"/>
            <p:nvPr/>
          </p:nvSpPr>
          <p:spPr>
            <a:xfrm>
              <a:off x="6039917" y="1900041"/>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grpSp>
      <p:sp>
        <p:nvSpPr>
          <p:cNvPr id="81" name="テキスト ボックス 80"/>
          <p:cNvSpPr txBox="1"/>
          <p:nvPr/>
        </p:nvSpPr>
        <p:spPr>
          <a:xfrm>
            <a:off x="5654416" y="1766526"/>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バグ報告</a:t>
            </a:r>
          </a:p>
        </p:txBody>
      </p:sp>
      <p:sp>
        <p:nvSpPr>
          <p:cNvPr id="82" name="テキスト ボックス 81"/>
          <p:cNvSpPr txBox="1"/>
          <p:nvPr/>
        </p:nvSpPr>
        <p:spPr>
          <a:xfrm>
            <a:off x="6780085" y="1769210"/>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機能要求</a:t>
            </a:r>
          </a:p>
        </p:txBody>
      </p:sp>
      <p:sp>
        <p:nvSpPr>
          <p:cNvPr id="83" name="テキスト ボックス 82"/>
          <p:cNvSpPr txBox="1"/>
          <p:nvPr/>
        </p:nvSpPr>
        <p:spPr>
          <a:xfrm>
            <a:off x="7867971" y="1764670"/>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その他</a:t>
            </a:r>
          </a:p>
        </p:txBody>
      </p:sp>
      <p:sp>
        <p:nvSpPr>
          <p:cNvPr id="84" name="テキスト ボックス 83"/>
          <p:cNvSpPr txBox="1"/>
          <p:nvPr/>
        </p:nvSpPr>
        <p:spPr>
          <a:xfrm>
            <a:off x="3695828" y="2330228"/>
            <a:ext cx="1164129"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約</a:t>
            </a:r>
            <a:r>
              <a:rPr kumimoji="1" lang="en-US" altLang="ja-JP" sz="1600" b="1" dirty="0">
                <a:solidFill>
                  <a:schemeClr val="tx1">
                    <a:lumMod val="75000"/>
                    <a:lumOff val="25000"/>
                  </a:schemeClr>
                </a:solidFill>
              </a:rPr>
              <a:t>1,000</a:t>
            </a:r>
            <a:r>
              <a:rPr kumimoji="1" lang="ja-JP" altLang="en-US" sz="1600" b="1" dirty="0">
                <a:solidFill>
                  <a:schemeClr val="tx1">
                    <a:lumMod val="75000"/>
                    <a:lumOff val="25000"/>
                  </a:schemeClr>
                </a:solidFill>
              </a:rPr>
              <a:t>件</a:t>
            </a:r>
          </a:p>
        </p:txBody>
      </p:sp>
      <p:grpSp>
        <p:nvGrpSpPr>
          <p:cNvPr id="181" name="グループ化 180"/>
          <p:cNvGrpSpPr/>
          <p:nvPr/>
        </p:nvGrpSpPr>
        <p:grpSpPr>
          <a:xfrm>
            <a:off x="7853911" y="998386"/>
            <a:ext cx="946909" cy="669473"/>
            <a:chOff x="7817503" y="998117"/>
            <a:chExt cx="946909" cy="669473"/>
          </a:xfrm>
        </p:grpSpPr>
        <p:sp>
          <p:nvSpPr>
            <p:cNvPr id="64" name="正方形/長方形 63">
              <a:extLst>
                <a:ext uri="{FF2B5EF4-FFF2-40B4-BE49-F238E27FC236}">
                  <a16:creationId xmlns:a16="http://schemas.microsoft.com/office/drawing/2014/main" id="{09139B8D-E146-479F-B69F-06CE0169E4AE}"/>
                </a:ext>
              </a:extLst>
            </p:cNvPr>
            <p:cNvSpPr/>
            <p:nvPr/>
          </p:nvSpPr>
          <p:spPr>
            <a:xfrm>
              <a:off x="8217130" y="99811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 name="正方形/長方形 64">
              <a:extLst>
                <a:ext uri="{FF2B5EF4-FFF2-40B4-BE49-F238E27FC236}">
                  <a16:creationId xmlns:a16="http://schemas.microsoft.com/office/drawing/2014/main" id="{D8309DD4-A712-4734-864D-E486150FFE4E}"/>
                </a:ext>
              </a:extLst>
            </p:cNvPr>
            <p:cNvSpPr/>
            <p:nvPr/>
          </p:nvSpPr>
          <p:spPr>
            <a:xfrm>
              <a:off x="8161942" y="105977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 name="正方形/長方形 67">
              <a:extLst>
                <a:ext uri="{FF2B5EF4-FFF2-40B4-BE49-F238E27FC236}">
                  <a16:creationId xmlns:a16="http://schemas.microsoft.com/office/drawing/2014/main" id="{7ACA5943-F457-4F49-94C6-D842B9FE862D}"/>
                </a:ext>
              </a:extLst>
            </p:cNvPr>
            <p:cNvSpPr/>
            <p:nvPr/>
          </p:nvSpPr>
          <p:spPr>
            <a:xfrm>
              <a:off x="8106756" y="112143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9" name="正方形/長方形 68">
              <a:extLst>
                <a:ext uri="{FF2B5EF4-FFF2-40B4-BE49-F238E27FC236}">
                  <a16:creationId xmlns:a16="http://schemas.microsoft.com/office/drawing/2014/main" id="{57BD0763-00EC-492D-9F6A-4F2545BDABD4}"/>
                </a:ext>
              </a:extLst>
            </p:cNvPr>
            <p:cNvSpPr/>
            <p:nvPr/>
          </p:nvSpPr>
          <p:spPr>
            <a:xfrm>
              <a:off x="8051570" y="118309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3" name="正方形/長方形 72">
              <a:extLst>
                <a:ext uri="{FF2B5EF4-FFF2-40B4-BE49-F238E27FC236}">
                  <a16:creationId xmlns:a16="http://schemas.microsoft.com/office/drawing/2014/main" id="{F8537C4F-5CF6-4E1F-90A4-8FDD9D18A113}"/>
                </a:ext>
              </a:extLst>
            </p:cNvPr>
            <p:cNvSpPr/>
            <p:nvPr/>
          </p:nvSpPr>
          <p:spPr>
            <a:xfrm>
              <a:off x="7996384" y="124475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4" name="正方形/長方形 73">
              <a:extLst>
                <a:ext uri="{FF2B5EF4-FFF2-40B4-BE49-F238E27FC236}">
                  <a16:creationId xmlns:a16="http://schemas.microsoft.com/office/drawing/2014/main" id="{3B02A37A-F49A-4A25-A1BA-B452288E0327}"/>
                </a:ext>
              </a:extLst>
            </p:cNvPr>
            <p:cNvSpPr/>
            <p:nvPr/>
          </p:nvSpPr>
          <p:spPr>
            <a:xfrm>
              <a:off x="7941198" y="130641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5" name="正方形/長方形 74">
              <a:extLst>
                <a:ext uri="{FF2B5EF4-FFF2-40B4-BE49-F238E27FC236}">
                  <a16:creationId xmlns:a16="http://schemas.microsoft.com/office/drawing/2014/main" id="{E6D3F172-5B16-4B47-AB8F-9602680F06A8}"/>
                </a:ext>
              </a:extLst>
            </p:cNvPr>
            <p:cNvSpPr/>
            <p:nvPr/>
          </p:nvSpPr>
          <p:spPr>
            <a:xfrm>
              <a:off x="7886012" y="136807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80" name="テキスト ボックス 179">
              <a:extLst>
                <a:ext uri="{FF2B5EF4-FFF2-40B4-BE49-F238E27FC236}">
                  <a16:creationId xmlns:a16="http://schemas.microsoft.com/office/drawing/2014/main" id="{89E09E00-E0BA-4490-92DE-683CEEFB5026}"/>
                </a:ext>
              </a:extLst>
            </p:cNvPr>
            <p:cNvSpPr txBox="1"/>
            <p:nvPr/>
          </p:nvSpPr>
          <p:spPr>
            <a:xfrm>
              <a:off x="7817503" y="13598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aphicFrame>
        <p:nvGraphicFramePr>
          <p:cNvPr id="146" name="表 145">
            <a:extLst>
              <a:ext uri="{FF2B5EF4-FFF2-40B4-BE49-F238E27FC236}">
                <a16:creationId xmlns:a16="http://schemas.microsoft.com/office/drawing/2014/main" id="{642030BB-AF6F-499D-B770-F129902D4DA9}"/>
              </a:ext>
            </a:extLst>
          </p:cNvPr>
          <p:cNvGraphicFramePr>
            <a:graphicFrameLocks noGrp="1"/>
          </p:cNvGraphicFramePr>
          <p:nvPr>
            <p:extLst>
              <p:ext uri="{D42A27DB-BD31-4B8C-83A1-F6EECF244321}">
                <p14:modId xmlns:p14="http://schemas.microsoft.com/office/powerpoint/2010/main" val="2216277818"/>
              </p:ext>
            </p:extLst>
          </p:nvPr>
        </p:nvGraphicFramePr>
        <p:xfrm>
          <a:off x="351457" y="5193585"/>
          <a:ext cx="5526255" cy="1416548"/>
        </p:xfrm>
        <a:graphic>
          <a:graphicData uri="http://schemas.openxmlformats.org/drawingml/2006/table">
            <a:tbl>
              <a:tblPr firstRow="1" bandRow="1">
                <a:tableStyleId>{5940675A-B579-460E-94D1-54222C63F5DA}</a:tableStyleId>
              </a:tblPr>
              <a:tblGrid>
                <a:gridCol w="1105251">
                  <a:extLst>
                    <a:ext uri="{9D8B030D-6E8A-4147-A177-3AD203B41FA5}">
                      <a16:colId xmlns:a16="http://schemas.microsoft.com/office/drawing/2014/main" val="1241654249"/>
                    </a:ext>
                  </a:extLst>
                </a:gridCol>
                <a:gridCol w="1105251">
                  <a:extLst>
                    <a:ext uri="{9D8B030D-6E8A-4147-A177-3AD203B41FA5}">
                      <a16:colId xmlns:a16="http://schemas.microsoft.com/office/drawing/2014/main" val="1519989268"/>
                    </a:ext>
                  </a:extLst>
                </a:gridCol>
                <a:gridCol w="1105251">
                  <a:extLst>
                    <a:ext uri="{9D8B030D-6E8A-4147-A177-3AD203B41FA5}">
                      <a16:colId xmlns:a16="http://schemas.microsoft.com/office/drawing/2014/main" val="1845611249"/>
                    </a:ext>
                  </a:extLst>
                </a:gridCol>
                <a:gridCol w="1105251">
                  <a:extLst>
                    <a:ext uri="{9D8B030D-6E8A-4147-A177-3AD203B41FA5}">
                      <a16:colId xmlns:a16="http://schemas.microsoft.com/office/drawing/2014/main" val="3021805002"/>
                    </a:ext>
                  </a:extLst>
                </a:gridCol>
                <a:gridCol w="1105251">
                  <a:extLst>
                    <a:ext uri="{9D8B030D-6E8A-4147-A177-3AD203B41FA5}">
                      <a16:colId xmlns:a16="http://schemas.microsoft.com/office/drawing/2014/main" val="1321746171"/>
                    </a:ext>
                  </a:extLst>
                </a:gridCol>
              </a:tblGrid>
              <a:tr h="468000">
                <a:tc>
                  <a:txBody>
                    <a:bodyPr/>
                    <a:lstStyle/>
                    <a:p>
                      <a:pPr algn="ctr"/>
                      <a:endParaRPr kumimoji="1" lang="ja-JP" altLang="en-US" sz="1800" b="1" dirty="0">
                        <a:solidFill>
                          <a:schemeClr val="tx1">
                            <a:lumMod val="75000"/>
                            <a:lumOff val="25000"/>
                          </a:schemeClr>
                        </a:solidFill>
                      </a:endParaRPr>
                    </a:p>
                  </a:txBody>
                  <a:tcPr anchor="ct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tc>
                  <a:txBody>
                    <a:bodyPr/>
                    <a:lstStyle/>
                    <a:p>
                      <a:pPr algn="ctr"/>
                      <a:r>
                        <a:rPr kumimoji="1" lang="ja-JP" altLang="en-US" sz="1800" b="1" dirty="0">
                          <a:solidFill>
                            <a:schemeClr val="tx1">
                              <a:lumMod val="75000"/>
                              <a:lumOff val="25000"/>
                            </a:schemeClr>
                          </a:solidFill>
                        </a:rPr>
                        <a:t>合計</a:t>
                      </a:r>
                    </a:p>
                  </a:txBody>
                  <a:tcPr anchor="ctr"/>
                </a:tc>
                <a:extLst>
                  <a:ext uri="{0D108BD9-81ED-4DB2-BD59-A6C34878D82A}">
                    <a16:rowId xmlns:a16="http://schemas.microsoft.com/office/drawing/2014/main" val="2119425395"/>
                  </a:ext>
                </a:extLst>
              </a:tr>
              <a:tr h="474274">
                <a:tc>
                  <a:txBody>
                    <a:bodyPr/>
                    <a:lstStyle/>
                    <a:p>
                      <a:pPr algn="ctr"/>
                      <a:r>
                        <a:rPr kumimoji="1" lang="en-US" altLang="ja-JP" sz="1800" b="1" dirty="0">
                          <a:solidFill>
                            <a:schemeClr val="tx1">
                              <a:lumMod val="75000"/>
                              <a:lumOff val="25000"/>
                            </a:schemeClr>
                          </a:solidFill>
                        </a:rPr>
                        <a:t>Cities</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1,000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1,032</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873029704"/>
                  </a:ext>
                </a:extLst>
              </a:tr>
              <a:tr h="474274">
                <a:tc>
                  <a:txBody>
                    <a:bodyPr/>
                    <a:lstStyle/>
                    <a:p>
                      <a:pPr algn="ctr"/>
                      <a:r>
                        <a:rPr kumimoji="1" lang="en-US" altLang="ja-JP" sz="1800" b="1" dirty="0">
                          <a:solidFill>
                            <a:schemeClr val="tx1">
                              <a:lumMod val="75000"/>
                              <a:lumOff val="25000"/>
                            </a:schemeClr>
                          </a:solidFill>
                        </a:rPr>
                        <a:t>Euro</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959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970</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4032508930"/>
                  </a:ext>
                </a:extLst>
              </a:tr>
            </a:tbl>
          </a:graphicData>
        </a:graphic>
      </p:graphicFrame>
    </p:spTree>
    <p:extLst>
      <p:ext uri="{BB962C8B-B14F-4D97-AF65-F5344CB8AC3E}">
        <p14:creationId xmlns:p14="http://schemas.microsoft.com/office/powerpoint/2010/main" val="1487791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89B12-AF5B-4304-B873-4C62FC495316}"/>
              </a:ext>
            </a:extLst>
          </p:cNvPr>
          <p:cNvSpPr>
            <a:spLocks noGrp="1"/>
          </p:cNvSpPr>
          <p:nvPr>
            <p:ph type="title"/>
          </p:nvPr>
        </p:nvSpPr>
        <p:spPr/>
        <p:txBody>
          <a:bodyPr>
            <a:normAutofit fontScale="90000"/>
          </a:bodyPr>
          <a:lstStyle/>
          <a:p>
            <a:r>
              <a:rPr kumimoji="1" lang="ja-JP" altLang="en-US" dirty="0"/>
              <a:t>実験手順 </a:t>
            </a:r>
            <a:r>
              <a:rPr kumimoji="1" lang="en-US" altLang="ja-JP" dirty="0"/>
              <a:t>| </a:t>
            </a:r>
            <a:r>
              <a:rPr lang="ja-JP" altLang="en-US" dirty="0"/>
              <a:t>レビューの収集</a:t>
            </a:r>
            <a:endParaRPr kumimoji="1" lang="ja-JP" altLang="en-US" dirty="0"/>
          </a:p>
        </p:txBody>
      </p:sp>
      <p:sp>
        <p:nvSpPr>
          <p:cNvPr id="4" name="スライド番号プレースホルダー 3">
            <a:extLst>
              <a:ext uri="{FF2B5EF4-FFF2-40B4-BE49-F238E27FC236}">
                <a16:creationId xmlns:a16="http://schemas.microsoft.com/office/drawing/2014/main" id="{5FA6A3EC-ED47-462D-BF09-F30B2A24B73F}"/>
              </a:ext>
            </a:extLst>
          </p:cNvPr>
          <p:cNvSpPr>
            <a:spLocks noGrp="1"/>
          </p:cNvSpPr>
          <p:nvPr>
            <p:ph type="sldNum" sz="quarter" idx="12"/>
          </p:nvPr>
        </p:nvSpPr>
        <p:spPr/>
        <p:txBody>
          <a:bodyPr/>
          <a:lstStyle/>
          <a:p>
            <a:fld id="{310E90F2-0F65-4717-A352-08170F7BDCAA}" type="slidenum">
              <a:rPr kumimoji="1" lang="ja-JP" altLang="en-US" smtClean="0"/>
              <a:t>13</a:t>
            </a:fld>
            <a:endParaRPr kumimoji="1" lang="ja-JP" altLang="en-US" dirty="0"/>
          </a:p>
        </p:txBody>
      </p:sp>
      <p:sp>
        <p:nvSpPr>
          <p:cNvPr id="10" name="雲 9">
            <a:extLst>
              <a:ext uri="{FF2B5EF4-FFF2-40B4-BE49-F238E27FC236}">
                <a16:creationId xmlns:a16="http://schemas.microsoft.com/office/drawing/2014/main" id="{0E1192BE-F04C-4705-A3D4-5B8350D654A5}"/>
              </a:ext>
            </a:extLst>
          </p:cNvPr>
          <p:cNvSpPr/>
          <p:nvPr/>
        </p:nvSpPr>
        <p:spPr>
          <a:xfrm>
            <a:off x="351570" y="1178472"/>
            <a:ext cx="2545865" cy="1617200"/>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647E7A33-796F-4EC1-AD9C-C2301E4E093F}"/>
              </a:ext>
            </a:extLst>
          </p:cNvPr>
          <p:cNvSpPr txBox="1"/>
          <p:nvPr/>
        </p:nvSpPr>
        <p:spPr>
          <a:xfrm>
            <a:off x="727973" y="876790"/>
            <a:ext cx="1793057" cy="369332"/>
          </a:xfrm>
          <a:prstGeom prst="rect">
            <a:avLst/>
          </a:prstGeom>
          <a:noFill/>
        </p:spPr>
        <p:txBody>
          <a:bodyPr vert="horz" wrap="square" rtlCol="0">
            <a:spAutoFit/>
          </a:bodyPr>
          <a:lstStyle/>
          <a:p>
            <a:pPr algn="ctr" defTabSz="457200"/>
            <a:r>
              <a:rPr kumimoji="0" lang="en-US" altLang="ja-JP" b="1" dirty="0">
                <a:solidFill>
                  <a:prstClr val="black">
                    <a:lumMod val="75000"/>
                    <a:lumOff val="25000"/>
                  </a:prstClr>
                </a:solidFill>
              </a:rPr>
              <a:t>Steam</a:t>
            </a:r>
          </a:p>
        </p:txBody>
      </p:sp>
      <p:cxnSp>
        <p:nvCxnSpPr>
          <p:cNvPr id="12" name="直線矢印コネクタ 11">
            <a:extLst>
              <a:ext uri="{FF2B5EF4-FFF2-40B4-BE49-F238E27FC236}">
                <a16:creationId xmlns:a16="http://schemas.microsoft.com/office/drawing/2014/main" id="{C15B719B-8192-4BAC-994D-7E1E1C67CD8E}"/>
              </a:ext>
            </a:extLst>
          </p:cNvPr>
          <p:cNvCxnSpPr>
            <a:cxnSpLocks/>
          </p:cNvCxnSpPr>
          <p:nvPr/>
        </p:nvCxnSpPr>
        <p:spPr>
          <a:xfrm>
            <a:off x="2888800" y="1467095"/>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13" name="直線矢印コネクタ 12">
            <a:extLst>
              <a:ext uri="{FF2B5EF4-FFF2-40B4-BE49-F238E27FC236}">
                <a16:creationId xmlns:a16="http://schemas.microsoft.com/office/drawing/2014/main" id="{0776145B-6460-4E10-875D-97CED2DB855A}"/>
              </a:ext>
            </a:extLst>
          </p:cNvPr>
          <p:cNvCxnSpPr>
            <a:cxnSpLocks/>
          </p:cNvCxnSpPr>
          <p:nvPr/>
        </p:nvCxnSpPr>
        <p:spPr>
          <a:xfrm>
            <a:off x="5024175" y="1462595"/>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14" name="図 13">
            <a:extLst>
              <a:ext uri="{FF2B5EF4-FFF2-40B4-BE49-F238E27FC236}">
                <a16:creationId xmlns:a16="http://schemas.microsoft.com/office/drawing/2014/main" id="{30607584-FBCF-499D-9C2B-E7AC95B41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1399" y="1045300"/>
            <a:ext cx="355600" cy="355600"/>
          </a:xfrm>
          <a:prstGeom prst="rect">
            <a:avLst/>
          </a:prstGeom>
        </p:spPr>
      </p:pic>
      <p:sp>
        <p:nvSpPr>
          <p:cNvPr id="15" name="テキスト ボックス 14">
            <a:extLst>
              <a:ext uri="{FF2B5EF4-FFF2-40B4-BE49-F238E27FC236}">
                <a16:creationId xmlns:a16="http://schemas.microsoft.com/office/drawing/2014/main" id="{BD738BE8-65E4-485B-80CA-E4DB2552A454}"/>
              </a:ext>
            </a:extLst>
          </p:cNvPr>
          <p:cNvSpPr txBox="1"/>
          <p:nvPr/>
        </p:nvSpPr>
        <p:spPr>
          <a:xfrm>
            <a:off x="2897017" y="1507820"/>
            <a:ext cx="461665" cy="135991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無作為抽出</a:t>
            </a:r>
            <a:endParaRPr kumimoji="0" lang="en-US" altLang="ja-JP" b="1" dirty="0">
              <a:solidFill>
                <a:prstClr val="black">
                  <a:lumMod val="75000"/>
                  <a:lumOff val="25000"/>
                </a:prstClr>
              </a:solidFill>
              <a:latin typeface="Calibri" panose="020F0502020204030204"/>
            </a:endParaRPr>
          </a:p>
        </p:txBody>
      </p:sp>
      <p:sp>
        <p:nvSpPr>
          <p:cNvPr id="16" name="テキスト ボックス 15">
            <a:extLst>
              <a:ext uri="{FF2B5EF4-FFF2-40B4-BE49-F238E27FC236}">
                <a16:creationId xmlns:a16="http://schemas.microsoft.com/office/drawing/2014/main" id="{CEA64380-4689-4C4A-BBE5-64B89AEC43EF}"/>
              </a:ext>
            </a:extLst>
          </p:cNvPr>
          <p:cNvSpPr txBox="1"/>
          <p:nvPr/>
        </p:nvSpPr>
        <p:spPr>
          <a:xfrm>
            <a:off x="5022978" y="1496663"/>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grpSp>
        <p:nvGrpSpPr>
          <p:cNvPr id="18" name="グループ化 17">
            <a:extLst>
              <a:ext uri="{FF2B5EF4-FFF2-40B4-BE49-F238E27FC236}">
                <a16:creationId xmlns:a16="http://schemas.microsoft.com/office/drawing/2014/main" id="{DC5E4411-3A44-40FE-BE26-E05546840F97}"/>
              </a:ext>
            </a:extLst>
          </p:cNvPr>
          <p:cNvGrpSpPr/>
          <p:nvPr/>
        </p:nvGrpSpPr>
        <p:grpSpPr>
          <a:xfrm>
            <a:off x="524183" y="1488199"/>
            <a:ext cx="731470" cy="443561"/>
            <a:chOff x="12455755" y="5835829"/>
            <a:chExt cx="731470" cy="443561"/>
          </a:xfrm>
        </p:grpSpPr>
        <p:sp>
          <p:nvSpPr>
            <p:cNvPr id="19" name="正方形/長方形 18">
              <a:extLst>
                <a:ext uri="{FF2B5EF4-FFF2-40B4-BE49-F238E27FC236}">
                  <a16:creationId xmlns:a16="http://schemas.microsoft.com/office/drawing/2014/main" id="{FE9DEEEB-5103-4F19-9367-39320D33847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0" name="正方形/長方形 19">
              <a:extLst>
                <a:ext uri="{FF2B5EF4-FFF2-40B4-BE49-F238E27FC236}">
                  <a16:creationId xmlns:a16="http://schemas.microsoft.com/office/drawing/2014/main" id="{D7C9F41A-B730-40E3-AD76-E91D4EE08E8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1" name="正方形/長方形 20">
              <a:extLst>
                <a:ext uri="{FF2B5EF4-FFF2-40B4-BE49-F238E27FC236}">
                  <a16:creationId xmlns:a16="http://schemas.microsoft.com/office/drawing/2014/main" id="{88DC5B3F-8C8D-4A6A-A104-3C5D3875C1A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 name="テキスト ボックス 21">
              <a:extLst>
                <a:ext uri="{FF2B5EF4-FFF2-40B4-BE49-F238E27FC236}">
                  <a16:creationId xmlns:a16="http://schemas.microsoft.com/office/drawing/2014/main" id="{24A20328-A949-4E17-933C-A785CDD875C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3" name="グループ化 22">
            <a:extLst>
              <a:ext uri="{FF2B5EF4-FFF2-40B4-BE49-F238E27FC236}">
                <a16:creationId xmlns:a16="http://schemas.microsoft.com/office/drawing/2014/main" id="{D25387CC-DEAA-462F-ABF5-47E06891B6A5}"/>
              </a:ext>
            </a:extLst>
          </p:cNvPr>
          <p:cNvGrpSpPr/>
          <p:nvPr/>
        </p:nvGrpSpPr>
        <p:grpSpPr>
          <a:xfrm>
            <a:off x="447691" y="2048819"/>
            <a:ext cx="731470" cy="443561"/>
            <a:chOff x="12455755" y="5835829"/>
            <a:chExt cx="731470" cy="443561"/>
          </a:xfrm>
        </p:grpSpPr>
        <p:sp>
          <p:nvSpPr>
            <p:cNvPr id="24" name="正方形/長方形 23">
              <a:extLst>
                <a:ext uri="{FF2B5EF4-FFF2-40B4-BE49-F238E27FC236}">
                  <a16:creationId xmlns:a16="http://schemas.microsoft.com/office/drawing/2014/main" id="{6358D028-B317-49DC-B277-25B22019A93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 name="正方形/長方形 24">
              <a:extLst>
                <a:ext uri="{FF2B5EF4-FFF2-40B4-BE49-F238E27FC236}">
                  <a16:creationId xmlns:a16="http://schemas.microsoft.com/office/drawing/2014/main" id="{BD851981-257A-4A20-9481-D8E80E1E5B2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 name="正方形/長方形 25">
              <a:extLst>
                <a:ext uri="{FF2B5EF4-FFF2-40B4-BE49-F238E27FC236}">
                  <a16:creationId xmlns:a16="http://schemas.microsoft.com/office/drawing/2014/main" id="{856DFE4B-C8DF-414B-82C8-9AD7036007E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 name="テキスト ボックス 26">
              <a:extLst>
                <a:ext uri="{FF2B5EF4-FFF2-40B4-BE49-F238E27FC236}">
                  <a16:creationId xmlns:a16="http://schemas.microsoft.com/office/drawing/2014/main" id="{32643E47-BC4E-4C8D-9FB0-F522E871E69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8" name="グループ化 27">
            <a:extLst>
              <a:ext uri="{FF2B5EF4-FFF2-40B4-BE49-F238E27FC236}">
                <a16:creationId xmlns:a16="http://schemas.microsoft.com/office/drawing/2014/main" id="{2E65433A-CF3F-477E-9CCC-4899EFAF37D3}"/>
              </a:ext>
            </a:extLst>
          </p:cNvPr>
          <p:cNvGrpSpPr/>
          <p:nvPr/>
        </p:nvGrpSpPr>
        <p:grpSpPr>
          <a:xfrm>
            <a:off x="1213174" y="1647475"/>
            <a:ext cx="731470" cy="443561"/>
            <a:chOff x="12455755" y="5835829"/>
            <a:chExt cx="731470" cy="443561"/>
          </a:xfrm>
        </p:grpSpPr>
        <p:sp>
          <p:nvSpPr>
            <p:cNvPr id="29" name="正方形/長方形 28">
              <a:extLst>
                <a:ext uri="{FF2B5EF4-FFF2-40B4-BE49-F238E27FC236}">
                  <a16:creationId xmlns:a16="http://schemas.microsoft.com/office/drawing/2014/main" id="{2CB32AC0-50C9-468B-ACFE-4CAC7F09DE0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0" name="正方形/長方形 29">
              <a:extLst>
                <a:ext uri="{FF2B5EF4-FFF2-40B4-BE49-F238E27FC236}">
                  <a16:creationId xmlns:a16="http://schemas.microsoft.com/office/drawing/2014/main" id="{D35AFA30-8318-449C-A8CA-5A9F1EAFFC7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1" name="正方形/長方形 30">
              <a:extLst>
                <a:ext uri="{FF2B5EF4-FFF2-40B4-BE49-F238E27FC236}">
                  <a16:creationId xmlns:a16="http://schemas.microsoft.com/office/drawing/2014/main" id="{8F291B1F-E6B3-42E4-A49B-0142213B159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2" name="テキスト ボックス 31">
              <a:extLst>
                <a:ext uri="{FF2B5EF4-FFF2-40B4-BE49-F238E27FC236}">
                  <a16:creationId xmlns:a16="http://schemas.microsoft.com/office/drawing/2014/main" id="{B7FD3582-9997-4A0F-9D79-1A20232CE897}"/>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33" name="グループ化 32">
            <a:extLst>
              <a:ext uri="{FF2B5EF4-FFF2-40B4-BE49-F238E27FC236}">
                <a16:creationId xmlns:a16="http://schemas.microsoft.com/office/drawing/2014/main" id="{5FC0882B-5214-4075-86AE-090AD3B0C574}"/>
              </a:ext>
            </a:extLst>
          </p:cNvPr>
          <p:cNvGrpSpPr/>
          <p:nvPr/>
        </p:nvGrpSpPr>
        <p:grpSpPr>
          <a:xfrm>
            <a:off x="1167388" y="2208611"/>
            <a:ext cx="731470" cy="443561"/>
            <a:chOff x="12455755" y="5835829"/>
            <a:chExt cx="731470" cy="443561"/>
          </a:xfrm>
        </p:grpSpPr>
        <p:sp>
          <p:nvSpPr>
            <p:cNvPr id="34" name="正方形/長方形 33">
              <a:extLst>
                <a:ext uri="{FF2B5EF4-FFF2-40B4-BE49-F238E27FC236}">
                  <a16:creationId xmlns:a16="http://schemas.microsoft.com/office/drawing/2014/main" id="{5BC56D9E-185C-4F26-8EC7-C8760E3276D9}"/>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5" name="正方形/長方形 34">
              <a:extLst>
                <a:ext uri="{FF2B5EF4-FFF2-40B4-BE49-F238E27FC236}">
                  <a16:creationId xmlns:a16="http://schemas.microsoft.com/office/drawing/2014/main" id="{050B1339-B5C1-4437-8A44-CBE4634AFD1F}"/>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6" name="正方形/長方形 35">
              <a:extLst>
                <a:ext uri="{FF2B5EF4-FFF2-40B4-BE49-F238E27FC236}">
                  <a16:creationId xmlns:a16="http://schemas.microsoft.com/office/drawing/2014/main" id="{9EE70B59-B275-4B8E-97EA-431828F031C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7" name="テキスト ボックス 36">
              <a:extLst>
                <a:ext uri="{FF2B5EF4-FFF2-40B4-BE49-F238E27FC236}">
                  <a16:creationId xmlns:a16="http://schemas.microsoft.com/office/drawing/2014/main" id="{85BEDC1F-7773-4427-8F76-F4BBFC16566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38" name="グループ化 37">
            <a:extLst>
              <a:ext uri="{FF2B5EF4-FFF2-40B4-BE49-F238E27FC236}">
                <a16:creationId xmlns:a16="http://schemas.microsoft.com/office/drawing/2014/main" id="{B74E598F-B196-43E7-BD88-0285B50FBB0F}"/>
              </a:ext>
            </a:extLst>
          </p:cNvPr>
          <p:cNvGrpSpPr/>
          <p:nvPr/>
        </p:nvGrpSpPr>
        <p:grpSpPr>
          <a:xfrm>
            <a:off x="1915512" y="1937768"/>
            <a:ext cx="731470" cy="443561"/>
            <a:chOff x="12455755" y="5835829"/>
            <a:chExt cx="731470" cy="443561"/>
          </a:xfrm>
        </p:grpSpPr>
        <p:sp>
          <p:nvSpPr>
            <p:cNvPr id="39" name="正方形/長方形 38">
              <a:extLst>
                <a:ext uri="{FF2B5EF4-FFF2-40B4-BE49-F238E27FC236}">
                  <a16:creationId xmlns:a16="http://schemas.microsoft.com/office/drawing/2014/main" id="{DD6C0C41-EDF0-4356-95C6-B8FE3CEDE58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0" name="正方形/長方形 39">
              <a:extLst>
                <a:ext uri="{FF2B5EF4-FFF2-40B4-BE49-F238E27FC236}">
                  <a16:creationId xmlns:a16="http://schemas.microsoft.com/office/drawing/2014/main" id="{F4F006EA-5B9F-4551-B3FC-619C487F0C9C}"/>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1" name="正方形/長方形 40">
              <a:extLst>
                <a:ext uri="{FF2B5EF4-FFF2-40B4-BE49-F238E27FC236}">
                  <a16:creationId xmlns:a16="http://schemas.microsoft.com/office/drawing/2014/main" id="{DFDDCD50-0B7B-4AA1-ACF3-3D21B98A5AB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2" name="テキスト ボックス 41">
              <a:extLst>
                <a:ext uri="{FF2B5EF4-FFF2-40B4-BE49-F238E27FC236}">
                  <a16:creationId xmlns:a16="http://schemas.microsoft.com/office/drawing/2014/main" id="{8593D70B-925B-4379-9D32-59B63B205EE5}"/>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43" name="グループ化 42">
            <a:extLst>
              <a:ext uri="{FF2B5EF4-FFF2-40B4-BE49-F238E27FC236}">
                <a16:creationId xmlns:a16="http://schemas.microsoft.com/office/drawing/2014/main" id="{3FE2AD76-82BB-446D-8BFF-F3FD7A79E857}"/>
              </a:ext>
            </a:extLst>
          </p:cNvPr>
          <p:cNvGrpSpPr/>
          <p:nvPr/>
        </p:nvGrpSpPr>
        <p:grpSpPr>
          <a:xfrm>
            <a:off x="1939177" y="1357267"/>
            <a:ext cx="731470" cy="443561"/>
            <a:chOff x="12455755" y="5835829"/>
            <a:chExt cx="731470" cy="443561"/>
          </a:xfrm>
        </p:grpSpPr>
        <p:sp>
          <p:nvSpPr>
            <p:cNvPr id="44" name="正方形/長方形 43">
              <a:extLst>
                <a:ext uri="{FF2B5EF4-FFF2-40B4-BE49-F238E27FC236}">
                  <a16:creationId xmlns:a16="http://schemas.microsoft.com/office/drawing/2014/main" id="{42F7416B-B4F2-411E-99CA-4883B47A6C3E}"/>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4C6BE4B-CFF3-4D56-B1ED-87CF99BA9AAB}"/>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6D107A80-064F-4AAA-9499-0879B57D4F09}"/>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FEC2C9AD-C9C2-4473-B1DC-01A20A9D4E5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48" name="グループ化 47">
            <a:extLst>
              <a:ext uri="{FF2B5EF4-FFF2-40B4-BE49-F238E27FC236}">
                <a16:creationId xmlns:a16="http://schemas.microsoft.com/office/drawing/2014/main" id="{D6D65F72-4133-4667-9806-3C226CBC2FB4}"/>
              </a:ext>
            </a:extLst>
          </p:cNvPr>
          <p:cNvGrpSpPr/>
          <p:nvPr/>
        </p:nvGrpSpPr>
        <p:grpSpPr>
          <a:xfrm>
            <a:off x="3495283" y="1772796"/>
            <a:ext cx="731470" cy="443561"/>
            <a:chOff x="12455755" y="5835829"/>
            <a:chExt cx="731470" cy="443561"/>
          </a:xfrm>
        </p:grpSpPr>
        <p:sp>
          <p:nvSpPr>
            <p:cNvPr id="49" name="正方形/長方形 48">
              <a:extLst>
                <a:ext uri="{FF2B5EF4-FFF2-40B4-BE49-F238E27FC236}">
                  <a16:creationId xmlns:a16="http://schemas.microsoft.com/office/drawing/2014/main" id="{44BCE57F-BD05-4D42-8819-2060AF2D7455}"/>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 name="正方形/長方形 49">
              <a:extLst>
                <a:ext uri="{FF2B5EF4-FFF2-40B4-BE49-F238E27FC236}">
                  <a16:creationId xmlns:a16="http://schemas.microsoft.com/office/drawing/2014/main" id="{C28E589B-2287-42DD-A209-600283ECC7A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 name="正方形/長方形 50">
              <a:extLst>
                <a:ext uri="{FF2B5EF4-FFF2-40B4-BE49-F238E27FC236}">
                  <a16:creationId xmlns:a16="http://schemas.microsoft.com/office/drawing/2014/main" id="{A2CA5AA0-909A-4BB9-B952-E29551256D3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 name="テキスト ボックス 51">
              <a:extLst>
                <a:ext uri="{FF2B5EF4-FFF2-40B4-BE49-F238E27FC236}">
                  <a16:creationId xmlns:a16="http://schemas.microsoft.com/office/drawing/2014/main" id="{53B1E7CF-FF17-429C-BC04-6167A1981DC8}"/>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 name="グループ化 52">
            <a:extLst>
              <a:ext uri="{FF2B5EF4-FFF2-40B4-BE49-F238E27FC236}">
                <a16:creationId xmlns:a16="http://schemas.microsoft.com/office/drawing/2014/main" id="{603CBFA4-1C93-423F-82C8-14CA99B2FEF6}"/>
              </a:ext>
            </a:extLst>
          </p:cNvPr>
          <p:cNvGrpSpPr/>
          <p:nvPr/>
        </p:nvGrpSpPr>
        <p:grpSpPr>
          <a:xfrm>
            <a:off x="4186690" y="1764257"/>
            <a:ext cx="731470" cy="443561"/>
            <a:chOff x="12455755" y="5835829"/>
            <a:chExt cx="731470" cy="443561"/>
          </a:xfrm>
        </p:grpSpPr>
        <p:sp>
          <p:nvSpPr>
            <p:cNvPr id="54" name="正方形/長方形 53">
              <a:extLst>
                <a:ext uri="{FF2B5EF4-FFF2-40B4-BE49-F238E27FC236}">
                  <a16:creationId xmlns:a16="http://schemas.microsoft.com/office/drawing/2014/main" id="{80A4DEE1-3A47-4008-9652-0F4522FF625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 name="正方形/長方形 54">
              <a:extLst>
                <a:ext uri="{FF2B5EF4-FFF2-40B4-BE49-F238E27FC236}">
                  <a16:creationId xmlns:a16="http://schemas.microsoft.com/office/drawing/2014/main" id="{D9C35843-9E3A-42A1-A1BB-01EDFCCDD509}"/>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 name="正方形/長方形 55">
              <a:extLst>
                <a:ext uri="{FF2B5EF4-FFF2-40B4-BE49-F238E27FC236}">
                  <a16:creationId xmlns:a16="http://schemas.microsoft.com/office/drawing/2014/main" id="{7853933E-4CCE-4029-AA92-C79D00A32783}"/>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8A7D35A6-5DCF-4628-A093-8C0095F729F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8" name="グループ化 57">
            <a:extLst>
              <a:ext uri="{FF2B5EF4-FFF2-40B4-BE49-F238E27FC236}">
                <a16:creationId xmlns:a16="http://schemas.microsoft.com/office/drawing/2014/main" id="{4306C2A1-7BE0-4D20-86A9-6278B16A1015}"/>
              </a:ext>
            </a:extLst>
          </p:cNvPr>
          <p:cNvGrpSpPr/>
          <p:nvPr/>
        </p:nvGrpSpPr>
        <p:grpSpPr>
          <a:xfrm>
            <a:off x="3858990" y="1282554"/>
            <a:ext cx="731470" cy="443561"/>
            <a:chOff x="12455755" y="5835829"/>
            <a:chExt cx="731470" cy="443561"/>
          </a:xfrm>
        </p:grpSpPr>
        <p:sp>
          <p:nvSpPr>
            <p:cNvPr id="59" name="正方形/長方形 58">
              <a:extLst>
                <a:ext uri="{FF2B5EF4-FFF2-40B4-BE49-F238E27FC236}">
                  <a16:creationId xmlns:a16="http://schemas.microsoft.com/office/drawing/2014/main" id="{FF3F1599-C128-47D2-9E1A-768CF71004FF}"/>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0" name="正方形/長方形 59">
              <a:extLst>
                <a:ext uri="{FF2B5EF4-FFF2-40B4-BE49-F238E27FC236}">
                  <a16:creationId xmlns:a16="http://schemas.microsoft.com/office/drawing/2014/main" id="{B7FA6ED2-9D48-46D7-ABDC-B6C4E0781FA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 name="正方形/長方形 60">
              <a:extLst>
                <a:ext uri="{FF2B5EF4-FFF2-40B4-BE49-F238E27FC236}">
                  <a16:creationId xmlns:a16="http://schemas.microsoft.com/office/drawing/2014/main" id="{35175092-7424-4220-849A-083676F01C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 name="テキスト ボックス 61">
              <a:extLst>
                <a:ext uri="{FF2B5EF4-FFF2-40B4-BE49-F238E27FC236}">
                  <a16:creationId xmlns:a16="http://schemas.microsoft.com/office/drawing/2014/main" id="{04D25A1D-EB5D-4DCD-94E9-BD0C6FDD50AE}"/>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79" name="グループ化 78"/>
          <p:cNvGrpSpPr/>
          <p:nvPr/>
        </p:nvGrpSpPr>
        <p:grpSpPr>
          <a:xfrm>
            <a:off x="6886544" y="1360081"/>
            <a:ext cx="686143" cy="307777"/>
            <a:chOff x="5712217" y="1418338"/>
            <a:chExt cx="686143" cy="307777"/>
          </a:xfrm>
        </p:grpSpPr>
        <p:sp>
          <p:nvSpPr>
            <p:cNvPr id="70" name="正方形/長方形 69">
              <a:extLst>
                <a:ext uri="{FF2B5EF4-FFF2-40B4-BE49-F238E27FC236}">
                  <a16:creationId xmlns:a16="http://schemas.microsoft.com/office/drawing/2014/main" id="{5DF4C793-C902-4E6F-989F-5AFCB23C0CB2}"/>
                </a:ext>
              </a:extLst>
            </p:cNvPr>
            <p:cNvSpPr/>
            <p:nvPr/>
          </p:nvSpPr>
          <p:spPr>
            <a:xfrm>
              <a:off x="5780726" y="1426602"/>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1" name="テキスト ボックス 70">
              <a:extLst>
                <a:ext uri="{FF2B5EF4-FFF2-40B4-BE49-F238E27FC236}">
                  <a16:creationId xmlns:a16="http://schemas.microsoft.com/office/drawing/2014/main" id="{5B95F0DB-3294-4EC3-B0FA-310B26EC94C6}"/>
                </a:ext>
              </a:extLst>
            </p:cNvPr>
            <p:cNvSpPr txBox="1"/>
            <p:nvPr/>
          </p:nvSpPr>
          <p:spPr>
            <a:xfrm>
              <a:off x="5712217" y="1418338"/>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78" name="グループ化 77"/>
          <p:cNvGrpSpPr/>
          <p:nvPr/>
        </p:nvGrpSpPr>
        <p:grpSpPr>
          <a:xfrm>
            <a:off x="5816491" y="1366069"/>
            <a:ext cx="686143" cy="307777"/>
            <a:chOff x="6039917" y="1900041"/>
            <a:chExt cx="686143" cy="307777"/>
          </a:xfrm>
        </p:grpSpPr>
        <p:sp>
          <p:nvSpPr>
            <p:cNvPr id="66" name="正方形/長方形 65">
              <a:extLst>
                <a:ext uri="{FF2B5EF4-FFF2-40B4-BE49-F238E27FC236}">
                  <a16:creationId xmlns:a16="http://schemas.microsoft.com/office/drawing/2014/main" id="{66625AAA-8C3E-4F7A-A033-59ECC4606017}"/>
                </a:ext>
              </a:extLst>
            </p:cNvPr>
            <p:cNvSpPr/>
            <p:nvPr/>
          </p:nvSpPr>
          <p:spPr>
            <a:xfrm>
              <a:off x="6108426" y="190830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CFF8A588-ACEF-41FD-A6E4-5E9CC77A2864}"/>
                </a:ext>
              </a:extLst>
            </p:cNvPr>
            <p:cNvSpPr txBox="1"/>
            <p:nvPr/>
          </p:nvSpPr>
          <p:spPr>
            <a:xfrm>
              <a:off x="6039917" y="1900041"/>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grpSp>
      <p:sp>
        <p:nvSpPr>
          <p:cNvPr id="81" name="テキスト ボックス 80"/>
          <p:cNvSpPr txBox="1"/>
          <p:nvPr/>
        </p:nvSpPr>
        <p:spPr>
          <a:xfrm>
            <a:off x="5654416" y="1766526"/>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バグ報告</a:t>
            </a:r>
          </a:p>
        </p:txBody>
      </p:sp>
      <p:sp>
        <p:nvSpPr>
          <p:cNvPr id="82" name="テキスト ボックス 81"/>
          <p:cNvSpPr txBox="1"/>
          <p:nvPr/>
        </p:nvSpPr>
        <p:spPr>
          <a:xfrm>
            <a:off x="6780085" y="1769210"/>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機能要求</a:t>
            </a:r>
          </a:p>
        </p:txBody>
      </p:sp>
      <p:sp>
        <p:nvSpPr>
          <p:cNvPr id="83" name="テキスト ボックス 82"/>
          <p:cNvSpPr txBox="1"/>
          <p:nvPr/>
        </p:nvSpPr>
        <p:spPr>
          <a:xfrm>
            <a:off x="7867971" y="1764670"/>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その他</a:t>
            </a:r>
          </a:p>
        </p:txBody>
      </p:sp>
      <p:sp>
        <p:nvSpPr>
          <p:cNvPr id="84" name="テキスト ボックス 83"/>
          <p:cNvSpPr txBox="1"/>
          <p:nvPr/>
        </p:nvSpPr>
        <p:spPr>
          <a:xfrm>
            <a:off x="3695828" y="2330228"/>
            <a:ext cx="1164129"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約</a:t>
            </a:r>
            <a:r>
              <a:rPr kumimoji="1" lang="en-US" altLang="ja-JP" sz="1600" b="1" dirty="0">
                <a:solidFill>
                  <a:schemeClr val="tx1">
                    <a:lumMod val="75000"/>
                    <a:lumOff val="25000"/>
                  </a:schemeClr>
                </a:solidFill>
              </a:rPr>
              <a:t>1,000</a:t>
            </a:r>
            <a:r>
              <a:rPr kumimoji="1" lang="ja-JP" altLang="en-US" sz="1600" b="1" dirty="0">
                <a:solidFill>
                  <a:schemeClr val="tx1">
                    <a:lumMod val="75000"/>
                    <a:lumOff val="25000"/>
                  </a:schemeClr>
                </a:solidFill>
              </a:rPr>
              <a:t>件</a:t>
            </a:r>
          </a:p>
        </p:txBody>
      </p:sp>
      <p:cxnSp>
        <p:nvCxnSpPr>
          <p:cNvPr id="88" name="直線矢印コネクタ 87">
            <a:extLst>
              <a:ext uri="{FF2B5EF4-FFF2-40B4-BE49-F238E27FC236}">
                <a16:creationId xmlns:a16="http://schemas.microsoft.com/office/drawing/2014/main" id="{C15B719B-8192-4BAC-994D-7E1E1C67CD8E}"/>
              </a:ext>
            </a:extLst>
          </p:cNvPr>
          <p:cNvCxnSpPr>
            <a:cxnSpLocks/>
          </p:cNvCxnSpPr>
          <p:nvPr/>
        </p:nvCxnSpPr>
        <p:spPr>
          <a:xfrm>
            <a:off x="1654449" y="2795672"/>
            <a:ext cx="0" cy="755602"/>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93" name="正方形/長方形 92"/>
          <p:cNvSpPr/>
          <p:nvPr/>
        </p:nvSpPr>
        <p:spPr>
          <a:xfrm>
            <a:off x="811961" y="2876994"/>
            <a:ext cx="1867811" cy="54199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lumMod val="75000"/>
                    <a:lumOff val="25000"/>
                  </a:schemeClr>
                </a:solidFill>
              </a:rPr>
              <a:t>bug, fix, crash</a:t>
            </a:r>
          </a:p>
          <a:p>
            <a:r>
              <a:rPr lang="en-US" altLang="ja-JP" sz="1600" b="1" dirty="0">
                <a:solidFill>
                  <a:schemeClr val="tx1">
                    <a:lumMod val="75000"/>
                    <a:lumOff val="25000"/>
                  </a:schemeClr>
                </a:solidFill>
              </a:rPr>
              <a:t>request, suggest</a:t>
            </a:r>
          </a:p>
        </p:txBody>
      </p:sp>
      <p:grpSp>
        <p:nvGrpSpPr>
          <p:cNvPr id="95" name="グループ化 94">
            <a:extLst>
              <a:ext uri="{FF2B5EF4-FFF2-40B4-BE49-F238E27FC236}">
                <a16:creationId xmlns:a16="http://schemas.microsoft.com/office/drawing/2014/main" id="{DC5E4411-3A44-40FE-BE26-E05546840F97}"/>
              </a:ext>
            </a:extLst>
          </p:cNvPr>
          <p:cNvGrpSpPr/>
          <p:nvPr/>
        </p:nvGrpSpPr>
        <p:grpSpPr>
          <a:xfrm>
            <a:off x="813426" y="3801803"/>
            <a:ext cx="731470" cy="443561"/>
            <a:chOff x="12455755" y="5835829"/>
            <a:chExt cx="731470" cy="443561"/>
          </a:xfrm>
        </p:grpSpPr>
        <p:sp>
          <p:nvSpPr>
            <p:cNvPr id="96" name="正方形/長方形 95">
              <a:extLst>
                <a:ext uri="{FF2B5EF4-FFF2-40B4-BE49-F238E27FC236}">
                  <a16:creationId xmlns:a16="http://schemas.microsoft.com/office/drawing/2014/main" id="{FE9DEEEB-5103-4F19-9367-39320D33847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7" name="正方形/長方形 96">
              <a:extLst>
                <a:ext uri="{FF2B5EF4-FFF2-40B4-BE49-F238E27FC236}">
                  <a16:creationId xmlns:a16="http://schemas.microsoft.com/office/drawing/2014/main" id="{D7C9F41A-B730-40E3-AD76-E91D4EE08E8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8" name="正方形/長方形 97">
              <a:extLst>
                <a:ext uri="{FF2B5EF4-FFF2-40B4-BE49-F238E27FC236}">
                  <a16:creationId xmlns:a16="http://schemas.microsoft.com/office/drawing/2014/main" id="{88DC5B3F-8C8D-4A6A-A104-3C5D3875C1A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24A20328-A949-4E17-933C-A785CDD875C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00" name="グループ化 99">
            <a:extLst>
              <a:ext uri="{FF2B5EF4-FFF2-40B4-BE49-F238E27FC236}">
                <a16:creationId xmlns:a16="http://schemas.microsoft.com/office/drawing/2014/main" id="{D25387CC-DEAA-462F-ABF5-47E06891B6A5}"/>
              </a:ext>
            </a:extLst>
          </p:cNvPr>
          <p:cNvGrpSpPr/>
          <p:nvPr/>
        </p:nvGrpSpPr>
        <p:grpSpPr>
          <a:xfrm>
            <a:off x="736934" y="4362423"/>
            <a:ext cx="731470" cy="443561"/>
            <a:chOff x="12455755" y="5835829"/>
            <a:chExt cx="731470" cy="443561"/>
          </a:xfrm>
        </p:grpSpPr>
        <p:sp>
          <p:nvSpPr>
            <p:cNvPr id="101" name="正方形/長方形 100">
              <a:extLst>
                <a:ext uri="{FF2B5EF4-FFF2-40B4-BE49-F238E27FC236}">
                  <a16:creationId xmlns:a16="http://schemas.microsoft.com/office/drawing/2014/main" id="{6358D028-B317-49DC-B277-25B22019A93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2" name="正方形/長方形 101">
              <a:extLst>
                <a:ext uri="{FF2B5EF4-FFF2-40B4-BE49-F238E27FC236}">
                  <a16:creationId xmlns:a16="http://schemas.microsoft.com/office/drawing/2014/main" id="{BD851981-257A-4A20-9481-D8E80E1E5B2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3" name="正方形/長方形 102">
              <a:extLst>
                <a:ext uri="{FF2B5EF4-FFF2-40B4-BE49-F238E27FC236}">
                  <a16:creationId xmlns:a16="http://schemas.microsoft.com/office/drawing/2014/main" id="{856DFE4B-C8DF-414B-82C8-9AD7036007E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4" name="テキスト ボックス 103">
              <a:extLst>
                <a:ext uri="{FF2B5EF4-FFF2-40B4-BE49-F238E27FC236}">
                  <a16:creationId xmlns:a16="http://schemas.microsoft.com/office/drawing/2014/main" id="{32643E47-BC4E-4C8D-9FB0-F522E871E69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05" name="グループ化 104">
            <a:extLst>
              <a:ext uri="{FF2B5EF4-FFF2-40B4-BE49-F238E27FC236}">
                <a16:creationId xmlns:a16="http://schemas.microsoft.com/office/drawing/2014/main" id="{2E65433A-CF3F-477E-9CCC-4899EFAF37D3}"/>
              </a:ext>
            </a:extLst>
          </p:cNvPr>
          <p:cNvGrpSpPr/>
          <p:nvPr/>
        </p:nvGrpSpPr>
        <p:grpSpPr>
          <a:xfrm>
            <a:off x="1658029" y="3682609"/>
            <a:ext cx="731470" cy="443561"/>
            <a:chOff x="12455755" y="5835829"/>
            <a:chExt cx="731470" cy="443561"/>
          </a:xfrm>
        </p:grpSpPr>
        <p:sp>
          <p:nvSpPr>
            <p:cNvPr id="106" name="正方形/長方形 105">
              <a:extLst>
                <a:ext uri="{FF2B5EF4-FFF2-40B4-BE49-F238E27FC236}">
                  <a16:creationId xmlns:a16="http://schemas.microsoft.com/office/drawing/2014/main" id="{2CB32AC0-50C9-468B-ACFE-4CAC7F09DE0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7" name="正方形/長方形 106">
              <a:extLst>
                <a:ext uri="{FF2B5EF4-FFF2-40B4-BE49-F238E27FC236}">
                  <a16:creationId xmlns:a16="http://schemas.microsoft.com/office/drawing/2014/main" id="{D35AFA30-8318-449C-A8CA-5A9F1EAFFC7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8" name="正方形/長方形 107">
              <a:extLst>
                <a:ext uri="{FF2B5EF4-FFF2-40B4-BE49-F238E27FC236}">
                  <a16:creationId xmlns:a16="http://schemas.microsoft.com/office/drawing/2014/main" id="{8F291B1F-E6B3-42E4-A49B-0142213B159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9" name="テキスト ボックス 108">
              <a:extLst>
                <a:ext uri="{FF2B5EF4-FFF2-40B4-BE49-F238E27FC236}">
                  <a16:creationId xmlns:a16="http://schemas.microsoft.com/office/drawing/2014/main" id="{B7FD3582-9997-4A0F-9D79-1A20232CE897}"/>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10" name="グループ化 109">
            <a:extLst>
              <a:ext uri="{FF2B5EF4-FFF2-40B4-BE49-F238E27FC236}">
                <a16:creationId xmlns:a16="http://schemas.microsoft.com/office/drawing/2014/main" id="{5FC0882B-5214-4075-86AE-090AD3B0C574}"/>
              </a:ext>
            </a:extLst>
          </p:cNvPr>
          <p:cNvGrpSpPr/>
          <p:nvPr/>
        </p:nvGrpSpPr>
        <p:grpSpPr>
          <a:xfrm>
            <a:off x="1612243" y="4243745"/>
            <a:ext cx="731470" cy="443561"/>
            <a:chOff x="12455755" y="5835829"/>
            <a:chExt cx="731470" cy="443561"/>
          </a:xfrm>
        </p:grpSpPr>
        <p:sp>
          <p:nvSpPr>
            <p:cNvPr id="111" name="正方形/長方形 110">
              <a:extLst>
                <a:ext uri="{FF2B5EF4-FFF2-40B4-BE49-F238E27FC236}">
                  <a16:creationId xmlns:a16="http://schemas.microsoft.com/office/drawing/2014/main" id="{5BC56D9E-185C-4F26-8EC7-C8760E3276D9}"/>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2" name="正方形/長方形 111">
              <a:extLst>
                <a:ext uri="{FF2B5EF4-FFF2-40B4-BE49-F238E27FC236}">
                  <a16:creationId xmlns:a16="http://schemas.microsoft.com/office/drawing/2014/main" id="{050B1339-B5C1-4437-8A44-CBE4634AFD1F}"/>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3" name="正方形/長方形 112">
              <a:extLst>
                <a:ext uri="{FF2B5EF4-FFF2-40B4-BE49-F238E27FC236}">
                  <a16:creationId xmlns:a16="http://schemas.microsoft.com/office/drawing/2014/main" id="{9EE70B59-B275-4B8E-97EA-431828F031C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85BEDC1F-7773-4427-8F76-F4BBFC16566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cxnSp>
        <p:nvCxnSpPr>
          <p:cNvPr id="125" name="直線矢印コネクタ 124">
            <a:extLst>
              <a:ext uri="{FF2B5EF4-FFF2-40B4-BE49-F238E27FC236}">
                <a16:creationId xmlns:a16="http://schemas.microsoft.com/office/drawing/2014/main" id="{C15B719B-8192-4BAC-994D-7E1E1C67CD8E}"/>
              </a:ext>
            </a:extLst>
          </p:cNvPr>
          <p:cNvCxnSpPr>
            <a:cxnSpLocks/>
          </p:cNvCxnSpPr>
          <p:nvPr/>
        </p:nvCxnSpPr>
        <p:spPr>
          <a:xfrm>
            <a:off x="2888800" y="3749733"/>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126" name="直線矢印コネクタ 125">
            <a:extLst>
              <a:ext uri="{FF2B5EF4-FFF2-40B4-BE49-F238E27FC236}">
                <a16:creationId xmlns:a16="http://schemas.microsoft.com/office/drawing/2014/main" id="{0776145B-6460-4E10-875D-97CED2DB855A}"/>
              </a:ext>
            </a:extLst>
          </p:cNvPr>
          <p:cNvCxnSpPr>
            <a:cxnSpLocks/>
          </p:cNvCxnSpPr>
          <p:nvPr/>
        </p:nvCxnSpPr>
        <p:spPr>
          <a:xfrm>
            <a:off x="5024175" y="3745233"/>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127" name="図 126">
            <a:extLst>
              <a:ext uri="{FF2B5EF4-FFF2-40B4-BE49-F238E27FC236}">
                <a16:creationId xmlns:a16="http://schemas.microsoft.com/office/drawing/2014/main" id="{30607584-FBCF-499D-9C2B-E7AC95B41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1399" y="3327938"/>
            <a:ext cx="355600" cy="355600"/>
          </a:xfrm>
          <a:prstGeom prst="rect">
            <a:avLst/>
          </a:prstGeom>
        </p:spPr>
      </p:pic>
      <p:sp>
        <p:nvSpPr>
          <p:cNvPr id="128" name="テキスト ボックス 127">
            <a:extLst>
              <a:ext uri="{FF2B5EF4-FFF2-40B4-BE49-F238E27FC236}">
                <a16:creationId xmlns:a16="http://schemas.microsoft.com/office/drawing/2014/main" id="{BD738BE8-65E4-485B-80CA-E4DB2552A454}"/>
              </a:ext>
            </a:extLst>
          </p:cNvPr>
          <p:cNvSpPr txBox="1"/>
          <p:nvPr/>
        </p:nvSpPr>
        <p:spPr>
          <a:xfrm>
            <a:off x="2897017" y="3790458"/>
            <a:ext cx="461665" cy="135991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無作為抽出</a:t>
            </a:r>
            <a:endParaRPr kumimoji="0" lang="en-US" altLang="ja-JP" b="1" dirty="0">
              <a:solidFill>
                <a:prstClr val="black">
                  <a:lumMod val="75000"/>
                  <a:lumOff val="25000"/>
                </a:prstClr>
              </a:solidFill>
              <a:latin typeface="Calibri" panose="020F0502020204030204"/>
            </a:endParaRPr>
          </a:p>
        </p:txBody>
      </p:sp>
      <p:sp>
        <p:nvSpPr>
          <p:cNvPr id="129" name="テキスト ボックス 128">
            <a:extLst>
              <a:ext uri="{FF2B5EF4-FFF2-40B4-BE49-F238E27FC236}">
                <a16:creationId xmlns:a16="http://schemas.microsoft.com/office/drawing/2014/main" id="{CEA64380-4689-4C4A-BBE5-64B89AEC43EF}"/>
              </a:ext>
            </a:extLst>
          </p:cNvPr>
          <p:cNvSpPr txBox="1"/>
          <p:nvPr/>
        </p:nvSpPr>
        <p:spPr>
          <a:xfrm>
            <a:off x="5022978" y="3779301"/>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grpSp>
        <p:nvGrpSpPr>
          <p:cNvPr id="130" name="グループ化 129">
            <a:extLst>
              <a:ext uri="{FF2B5EF4-FFF2-40B4-BE49-F238E27FC236}">
                <a16:creationId xmlns:a16="http://schemas.microsoft.com/office/drawing/2014/main" id="{D6D65F72-4133-4667-9806-3C226CBC2FB4}"/>
              </a:ext>
            </a:extLst>
          </p:cNvPr>
          <p:cNvGrpSpPr/>
          <p:nvPr/>
        </p:nvGrpSpPr>
        <p:grpSpPr>
          <a:xfrm>
            <a:off x="3495283" y="4055434"/>
            <a:ext cx="731470" cy="443561"/>
            <a:chOff x="12455755" y="5835829"/>
            <a:chExt cx="731470" cy="443561"/>
          </a:xfrm>
        </p:grpSpPr>
        <p:sp>
          <p:nvSpPr>
            <p:cNvPr id="131" name="正方形/長方形 130">
              <a:extLst>
                <a:ext uri="{FF2B5EF4-FFF2-40B4-BE49-F238E27FC236}">
                  <a16:creationId xmlns:a16="http://schemas.microsoft.com/office/drawing/2014/main" id="{44BCE57F-BD05-4D42-8819-2060AF2D7455}"/>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2" name="正方形/長方形 131">
              <a:extLst>
                <a:ext uri="{FF2B5EF4-FFF2-40B4-BE49-F238E27FC236}">
                  <a16:creationId xmlns:a16="http://schemas.microsoft.com/office/drawing/2014/main" id="{C28E589B-2287-42DD-A209-600283ECC7A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3" name="正方形/長方形 132">
              <a:extLst>
                <a:ext uri="{FF2B5EF4-FFF2-40B4-BE49-F238E27FC236}">
                  <a16:creationId xmlns:a16="http://schemas.microsoft.com/office/drawing/2014/main" id="{A2CA5AA0-909A-4BB9-B952-E29551256D3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4" name="テキスト ボックス 133">
              <a:extLst>
                <a:ext uri="{FF2B5EF4-FFF2-40B4-BE49-F238E27FC236}">
                  <a16:creationId xmlns:a16="http://schemas.microsoft.com/office/drawing/2014/main" id="{53B1E7CF-FF17-429C-BC04-6167A1981DC8}"/>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35" name="グループ化 134">
            <a:extLst>
              <a:ext uri="{FF2B5EF4-FFF2-40B4-BE49-F238E27FC236}">
                <a16:creationId xmlns:a16="http://schemas.microsoft.com/office/drawing/2014/main" id="{603CBFA4-1C93-423F-82C8-14CA99B2FEF6}"/>
              </a:ext>
            </a:extLst>
          </p:cNvPr>
          <p:cNvGrpSpPr/>
          <p:nvPr/>
        </p:nvGrpSpPr>
        <p:grpSpPr>
          <a:xfrm>
            <a:off x="4186690" y="4046895"/>
            <a:ext cx="731470" cy="443561"/>
            <a:chOff x="12455755" y="5835829"/>
            <a:chExt cx="731470" cy="443561"/>
          </a:xfrm>
        </p:grpSpPr>
        <p:sp>
          <p:nvSpPr>
            <p:cNvPr id="136" name="正方形/長方形 135">
              <a:extLst>
                <a:ext uri="{FF2B5EF4-FFF2-40B4-BE49-F238E27FC236}">
                  <a16:creationId xmlns:a16="http://schemas.microsoft.com/office/drawing/2014/main" id="{80A4DEE1-3A47-4008-9652-0F4522FF625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7" name="正方形/長方形 136">
              <a:extLst>
                <a:ext uri="{FF2B5EF4-FFF2-40B4-BE49-F238E27FC236}">
                  <a16:creationId xmlns:a16="http://schemas.microsoft.com/office/drawing/2014/main" id="{D9C35843-9E3A-42A1-A1BB-01EDFCCDD509}"/>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8" name="正方形/長方形 137">
              <a:extLst>
                <a:ext uri="{FF2B5EF4-FFF2-40B4-BE49-F238E27FC236}">
                  <a16:creationId xmlns:a16="http://schemas.microsoft.com/office/drawing/2014/main" id="{7853933E-4CCE-4029-AA92-C79D00A32783}"/>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9" name="テキスト ボックス 138">
              <a:extLst>
                <a:ext uri="{FF2B5EF4-FFF2-40B4-BE49-F238E27FC236}">
                  <a16:creationId xmlns:a16="http://schemas.microsoft.com/office/drawing/2014/main" id="{8A7D35A6-5DCF-4628-A093-8C0095F729F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40" name="グループ化 139">
            <a:extLst>
              <a:ext uri="{FF2B5EF4-FFF2-40B4-BE49-F238E27FC236}">
                <a16:creationId xmlns:a16="http://schemas.microsoft.com/office/drawing/2014/main" id="{4306C2A1-7BE0-4D20-86A9-6278B16A1015}"/>
              </a:ext>
            </a:extLst>
          </p:cNvPr>
          <p:cNvGrpSpPr/>
          <p:nvPr/>
        </p:nvGrpSpPr>
        <p:grpSpPr>
          <a:xfrm>
            <a:off x="3858990" y="3565192"/>
            <a:ext cx="731470" cy="443561"/>
            <a:chOff x="12455755" y="5835829"/>
            <a:chExt cx="731470" cy="443561"/>
          </a:xfrm>
        </p:grpSpPr>
        <p:sp>
          <p:nvSpPr>
            <p:cNvPr id="141" name="正方形/長方形 140">
              <a:extLst>
                <a:ext uri="{FF2B5EF4-FFF2-40B4-BE49-F238E27FC236}">
                  <a16:creationId xmlns:a16="http://schemas.microsoft.com/office/drawing/2014/main" id="{FF3F1599-C128-47D2-9E1A-768CF71004FF}"/>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2" name="正方形/長方形 141">
              <a:extLst>
                <a:ext uri="{FF2B5EF4-FFF2-40B4-BE49-F238E27FC236}">
                  <a16:creationId xmlns:a16="http://schemas.microsoft.com/office/drawing/2014/main" id="{B7FA6ED2-9D48-46D7-ABDC-B6C4E0781FA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3" name="正方形/長方形 142">
              <a:extLst>
                <a:ext uri="{FF2B5EF4-FFF2-40B4-BE49-F238E27FC236}">
                  <a16:creationId xmlns:a16="http://schemas.microsoft.com/office/drawing/2014/main" id="{35175092-7424-4220-849A-083676F01C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4" name="テキスト ボックス 143">
              <a:extLst>
                <a:ext uri="{FF2B5EF4-FFF2-40B4-BE49-F238E27FC236}">
                  <a16:creationId xmlns:a16="http://schemas.microsoft.com/office/drawing/2014/main" id="{04D25A1D-EB5D-4DCD-94E9-BD0C6FDD50AE}"/>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163" name="テキスト ボックス 162"/>
          <p:cNvSpPr txBox="1"/>
          <p:nvPr/>
        </p:nvSpPr>
        <p:spPr>
          <a:xfrm>
            <a:off x="3695828" y="4612866"/>
            <a:ext cx="1164129"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約</a:t>
            </a:r>
            <a:r>
              <a:rPr kumimoji="1" lang="en-US" altLang="ja-JP" sz="1600" b="1" dirty="0">
                <a:solidFill>
                  <a:schemeClr val="tx1">
                    <a:lumMod val="75000"/>
                    <a:lumOff val="25000"/>
                  </a:schemeClr>
                </a:solidFill>
              </a:rPr>
              <a:t>1,500</a:t>
            </a:r>
            <a:r>
              <a:rPr kumimoji="1" lang="ja-JP" altLang="en-US" sz="1600" b="1" dirty="0">
                <a:solidFill>
                  <a:schemeClr val="tx1">
                    <a:lumMod val="75000"/>
                    <a:lumOff val="25000"/>
                  </a:schemeClr>
                </a:solidFill>
              </a:rPr>
              <a:t>件</a:t>
            </a:r>
          </a:p>
        </p:txBody>
      </p:sp>
      <p:graphicFrame>
        <p:nvGraphicFramePr>
          <p:cNvPr id="176" name="表 175"/>
          <p:cNvGraphicFramePr>
            <a:graphicFrameLocks noGrp="1"/>
          </p:cNvGraphicFramePr>
          <p:nvPr>
            <p:extLst>
              <p:ext uri="{D42A27DB-BD31-4B8C-83A1-F6EECF244321}">
                <p14:modId xmlns:p14="http://schemas.microsoft.com/office/powerpoint/2010/main" val="1239792542"/>
              </p:ext>
            </p:extLst>
          </p:nvPr>
        </p:nvGraphicFramePr>
        <p:xfrm>
          <a:off x="351570" y="5192369"/>
          <a:ext cx="5540190" cy="1416548"/>
        </p:xfrm>
        <a:graphic>
          <a:graphicData uri="http://schemas.openxmlformats.org/drawingml/2006/table">
            <a:tbl>
              <a:tblPr firstRow="1" bandRow="1">
                <a:tableStyleId>{5940675A-B579-460E-94D1-54222C63F5DA}</a:tableStyleId>
              </a:tblPr>
              <a:tblGrid>
                <a:gridCol w="1108038">
                  <a:extLst>
                    <a:ext uri="{9D8B030D-6E8A-4147-A177-3AD203B41FA5}">
                      <a16:colId xmlns:a16="http://schemas.microsoft.com/office/drawing/2014/main" val="1241654249"/>
                    </a:ext>
                  </a:extLst>
                </a:gridCol>
                <a:gridCol w="1108038">
                  <a:extLst>
                    <a:ext uri="{9D8B030D-6E8A-4147-A177-3AD203B41FA5}">
                      <a16:colId xmlns:a16="http://schemas.microsoft.com/office/drawing/2014/main" val="1519989268"/>
                    </a:ext>
                  </a:extLst>
                </a:gridCol>
                <a:gridCol w="1108038">
                  <a:extLst>
                    <a:ext uri="{9D8B030D-6E8A-4147-A177-3AD203B41FA5}">
                      <a16:colId xmlns:a16="http://schemas.microsoft.com/office/drawing/2014/main" val="1845611249"/>
                    </a:ext>
                  </a:extLst>
                </a:gridCol>
                <a:gridCol w="1108038">
                  <a:extLst>
                    <a:ext uri="{9D8B030D-6E8A-4147-A177-3AD203B41FA5}">
                      <a16:colId xmlns:a16="http://schemas.microsoft.com/office/drawing/2014/main" val="3021805002"/>
                    </a:ext>
                  </a:extLst>
                </a:gridCol>
                <a:gridCol w="1108038">
                  <a:extLst>
                    <a:ext uri="{9D8B030D-6E8A-4147-A177-3AD203B41FA5}">
                      <a16:colId xmlns:a16="http://schemas.microsoft.com/office/drawing/2014/main" val="1321746171"/>
                    </a:ext>
                  </a:extLst>
                </a:gridCol>
              </a:tblGrid>
              <a:tr h="468000">
                <a:tc>
                  <a:txBody>
                    <a:bodyPr/>
                    <a:lstStyle/>
                    <a:p>
                      <a:pPr algn="ctr"/>
                      <a:endParaRPr kumimoji="1" lang="ja-JP" altLang="en-US" sz="1800" b="1" dirty="0">
                        <a:solidFill>
                          <a:schemeClr val="tx1">
                            <a:lumMod val="75000"/>
                            <a:lumOff val="25000"/>
                          </a:schemeClr>
                        </a:solidFill>
                      </a:endParaRPr>
                    </a:p>
                  </a:txBody>
                  <a:tcPr anchor="ct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tc>
                  <a:txBody>
                    <a:bodyPr/>
                    <a:lstStyle/>
                    <a:p>
                      <a:pPr algn="ctr"/>
                      <a:r>
                        <a:rPr kumimoji="1" lang="ja-JP" altLang="en-US" sz="1800" b="1" dirty="0">
                          <a:solidFill>
                            <a:schemeClr val="tx1">
                              <a:lumMod val="75000"/>
                              <a:lumOff val="25000"/>
                            </a:schemeClr>
                          </a:solidFill>
                        </a:rPr>
                        <a:t>合計</a:t>
                      </a:r>
                    </a:p>
                  </a:txBody>
                  <a:tcPr anchor="ctr"/>
                </a:tc>
                <a:extLst>
                  <a:ext uri="{0D108BD9-81ED-4DB2-BD59-A6C34878D82A}">
                    <a16:rowId xmlns:a16="http://schemas.microsoft.com/office/drawing/2014/main" val="2119425395"/>
                  </a:ext>
                </a:extLst>
              </a:tr>
              <a:tr h="474274">
                <a:tc>
                  <a:txBody>
                    <a:bodyPr/>
                    <a:lstStyle/>
                    <a:p>
                      <a:pPr algn="ctr"/>
                      <a:r>
                        <a:rPr kumimoji="1" lang="en-US" altLang="ja-JP" sz="1800" b="1" dirty="0">
                          <a:solidFill>
                            <a:schemeClr val="tx1">
                              <a:lumMod val="75000"/>
                              <a:lumOff val="25000"/>
                            </a:schemeClr>
                          </a:solidFill>
                        </a:rPr>
                        <a:t>Cities</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108(17)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67(15)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1,000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1,175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873029704"/>
                  </a:ext>
                </a:extLst>
              </a:tr>
              <a:tr h="474274">
                <a:tc>
                  <a:txBody>
                    <a:bodyPr/>
                    <a:lstStyle/>
                    <a:p>
                      <a:pPr algn="ctr"/>
                      <a:r>
                        <a:rPr kumimoji="1" lang="en-US" altLang="ja-JP" sz="1800" b="1" dirty="0">
                          <a:solidFill>
                            <a:schemeClr val="tx1">
                              <a:lumMod val="75000"/>
                              <a:lumOff val="25000"/>
                            </a:schemeClr>
                          </a:solidFill>
                        </a:rPr>
                        <a:t>Euro</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61(5)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84(6)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959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1,104</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4032508930"/>
                  </a:ext>
                </a:extLst>
              </a:tr>
            </a:tbl>
          </a:graphicData>
        </a:graphic>
      </p:graphicFrame>
      <p:sp>
        <p:nvSpPr>
          <p:cNvPr id="177" name="コンテンツ プレースホルダー 2">
            <a:extLst>
              <a:ext uri="{FF2B5EF4-FFF2-40B4-BE49-F238E27FC236}">
                <a16:creationId xmlns:a16="http://schemas.microsoft.com/office/drawing/2014/main" id="{A0470D6D-9E96-4750-8CB1-B4AD3DD7D6BF}"/>
              </a:ext>
            </a:extLst>
          </p:cNvPr>
          <p:cNvSpPr>
            <a:spLocks noGrp="1"/>
          </p:cNvSpPr>
          <p:nvPr>
            <p:ph idx="1"/>
          </p:nvPr>
        </p:nvSpPr>
        <p:spPr>
          <a:xfrm>
            <a:off x="6169007" y="5189221"/>
            <a:ext cx="2459588" cy="1275622"/>
          </a:xfrm>
        </p:spPr>
        <p:txBody>
          <a:bodyPr/>
          <a:lstStyle/>
          <a:p>
            <a:r>
              <a:rPr lang="ja-JP" altLang="en-US" dirty="0">
                <a:solidFill>
                  <a:srgbClr val="FF0000"/>
                </a:solidFill>
              </a:rPr>
              <a:t>約</a:t>
            </a:r>
            <a:r>
              <a:rPr lang="en-US" altLang="ja-JP" dirty="0">
                <a:solidFill>
                  <a:srgbClr val="FF0000"/>
                </a:solidFill>
              </a:rPr>
              <a:t>50</a:t>
            </a:r>
            <a:r>
              <a:rPr lang="ja-JP" altLang="en-US" dirty="0">
                <a:solidFill>
                  <a:srgbClr val="FF0000"/>
                </a:solidFill>
              </a:rPr>
              <a:t>時間</a:t>
            </a:r>
            <a:r>
              <a:rPr lang="ja-JP" altLang="en-US" dirty="0"/>
              <a:t>で</a:t>
            </a:r>
            <a:br>
              <a:rPr lang="en-US" altLang="ja-JP" dirty="0"/>
            </a:br>
            <a:r>
              <a:rPr lang="en-US" altLang="ja-JP" dirty="0"/>
              <a:t>5,000</a:t>
            </a:r>
            <a:r>
              <a:rPr lang="ja-JP" altLang="en-US" dirty="0"/>
              <a:t>件を</a:t>
            </a:r>
            <a:br>
              <a:rPr lang="en-US" altLang="ja-JP" dirty="0"/>
            </a:br>
            <a:r>
              <a:rPr lang="ja-JP" altLang="en-US" dirty="0"/>
              <a:t>目視確認</a:t>
            </a:r>
            <a:endParaRPr lang="en-US" altLang="ja-JP" dirty="0"/>
          </a:p>
        </p:txBody>
      </p:sp>
      <p:grpSp>
        <p:nvGrpSpPr>
          <p:cNvPr id="3" name="グループ化 2">
            <a:extLst>
              <a:ext uri="{FF2B5EF4-FFF2-40B4-BE49-F238E27FC236}">
                <a16:creationId xmlns:a16="http://schemas.microsoft.com/office/drawing/2014/main" id="{68AE5458-7D74-4CB9-BBF8-271709ECD59C}"/>
              </a:ext>
            </a:extLst>
          </p:cNvPr>
          <p:cNvGrpSpPr/>
          <p:nvPr/>
        </p:nvGrpSpPr>
        <p:grpSpPr>
          <a:xfrm>
            <a:off x="7848717" y="3377770"/>
            <a:ext cx="842632" cy="557364"/>
            <a:chOff x="7540423" y="3392864"/>
            <a:chExt cx="842632" cy="557364"/>
          </a:xfrm>
        </p:grpSpPr>
        <p:grpSp>
          <p:nvGrpSpPr>
            <p:cNvPr id="182" name="グループ化 181"/>
            <p:cNvGrpSpPr/>
            <p:nvPr/>
          </p:nvGrpSpPr>
          <p:grpSpPr>
            <a:xfrm>
              <a:off x="7608932" y="3392864"/>
              <a:ext cx="774123" cy="549101"/>
              <a:chOff x="7886012" y="3392864"/>
              <a:chExt cx="774123" cy="549101"/>
            </a:xfrm>
          </p:grpSpPr>
          <p:sp>
            <p:nvSpPr>
              <p:cNvPr id="151" name="正方形/長方形 150">
                <a:extLst>
                  <a:ext uri="{FF2B5EF4-FFF2-40B4-BE49-F238E27FC236}">
                    <a16:creationId xmlns:a16="http://schemas.microsoft.com/office/drawing/2014/main" id="{7ACA5943-F457-4F49-94C6-D842B9FE862D}"/>
                  </a:ext>
                </a:extLst>
              </p:cNvPr>
              <p:cNvSpPr/>
              <p:nvPr/>
            </p:nvSpPr>
            <p:spPr>
              <a:xfrm>
                <a:off x="8112853" y="3392864"/>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2" name="正方形/長方形 151">
                <a:extLst>
                  <a:ext uri="{FF2B5EF4-FFF2-40B4-BE49-F238E27FC236}">
                    <a16:creationId xmlns:a16="http://schemas.microsoft.com/office/drawing/2014/main" id="{57BD0763-00EC-492D-9F6A-4F2545BDABD4}"/>
                  </a:ext>
                </a:extLst>
              </p:cNvPr>
              <p:cNvSpPr/>
              <p:nvPr/>
            </p:nvSpPr>
            <p:spPr>
              <a:xfrm>
                <a:off x="8056142" y="345732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3" name="正方形/長方形 152">
                <a:extLst>
                  <a:ext uri="{FF2B5EF4-FFF2-40B4-BE49-F238E27FC236}">
                    <a16:creationId xmlns:a16="http://schemas.microsoft.com/office/drawing/2014/main" id="{F8537C4F-5CF6-4E1F-90A4-8FDD9D18A113}"/>
                  </a:ext>
                </a:extLst>
              </p:cNvPr>
              <p:cNvSpPr/>
              <p:nvPr/>
            </p:nvSpPr>
            <p:spPr>
              <a:xfrm>
                <a:off x="7999432" y="3521790"/>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4" name="正方形/長方形 153">
                <a:extLst>
                  <a:ext uri="{FF2B5EF4-FFF2-40B4-BE49-F238E27FC236}">
                    <a16:creationId xmlns:a16="http://schemas.microsoft.com/office/drawing/2014/main" id="{3B02A37A-F49A-4A25-A1BA-B452288E0327}"/>
                  </a:ext>
                </a:extLst>
              </p:cNvPr>
              <p:cNvSpPr/>
              <p:nvPr/>
            </p:nvSpPr>
            <p:spPr>
              <a:xfrm>
                <a:off x="7942722" y="3586253"/>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5" name="正方形/長方形 154">
                <a:extLst>
                  <a:ext uri="{FF2B5EF4-FFF2-40B4-BE49-F238E27FC236}">
                    <a16:creationId xmlns:a16="http://schemas.microsoft.com/office/drawing/2014/main" id="{E6D3F172-5B16-4B47-AB8F-9602680F06A8}"/>
                  </a:ext>
                </a:extLst>
              </p:cNvPr>
              <p:cNvSpPr/>
              <p:nvPr/>
            </p:nvSpPr>
            <p:spPr>
              <a:xfrm>
                <a:off x="7886012" y="36507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179" name="テキスト ボックス 178">
              <a:extLst>
                <a:ext uri="{FF2B5EF4-FFF2-40B4-BE49-F238E27FC236}">
                  <a16:creationId xmlns:a16="http://schemas.microsoft.com/office/drawing/2014/main" id="{89E09E00-E0BA-4490-92DE-683CEEFB5026}"/>
                </a:ext>
              </a:extLst>
            </p:cNvPr>
            <p:cNvSpPr txBox="1"/>
            <p:nvPr/>
          </p:nvSpPr>
          <p:spPr>
            <a:xfrm>
              <a:off x="7540423" y="3642451"/>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81" name="グループ化 180"/>
          <p:cNvGrpSpPr/>
          <p:nvPr/>
        </p:nvGrpSpPr>
        <p:grpSpPr>
          <a:xfrm>
            <a:off x="7853911" y="998386"/>
            <a:ext cx="946909" cy="669473"/>
            <a:chOff x="7817503" y="998117"/>
            <a:chExt cx="946909" cy="669473"/>
          </a:xfrm>
        </p:grpSpPr>
        <p:sp>
          <p:nvSpPr>
            <p:cNvPr id="64" name="正方形/長方形 63">
              <a:extLst>
                <a:ext uri="{FF2B5EF4-FFF2-40B4-BE49-F238E27FC236}">
                  <a16:creationId xmlns:a16="http://schemas.microsoft.com/office/drawing/2014/main" id="{09139B8D-E146-479F-B69F-06CE0169E4AE}"/>
                </a:ext>
              </a:extLst>
            </p:cNvPr>
            <p:cNvSpPr/>
            <p:nvPr/>
          </p:nvSpPr>
          <p:spPr>
            <a:xfrm>
              <a:off x="8217130" y="99811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 name="正方形/長方形 64">
              <a:extLst>
                <a:ext uri="{FF2B5EF4-FFF2-40B4-BE49-F238E27FC236}">
                  <a16:creationId xmlns:a16="http://schemas.microsoft.com/office/drawing/2014/main" id="{D8309DD4-A712-4734-864D-E486150FFE4E}"/>
                </a:ext>
              </a:extLst>
            </p:cNvPr>
            <p:cNvSpPr/>
            <p:nvPr/>
          </p:nvSpPr>
          <p:spPr>
            <a:xfrm>
              <a:off x="8161942" y="105977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 name="正方形/長方形 67">
              <a:extLst>
                <a:ext uri="{FF2B5EF4-FFF2-40B4-BE49-F238E27FC236}">
                  <a16:creationId xmlns:a16="http://schemas.microsoft.com/office/drawing/2014/main" id="{7ACA5943-F457-4F49-94C6-D842B9FE862D}"/>
                </a:ext>
              </a:extLst>
            </p:cNvPr>
            <p:cNvSpPr/>
            <p:nvPr/>
          </p:nvSpPr>
          <p:spPr>
            <a:xfrm>
              <a:off x="8106756" y="112143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9" name="正方形/長方形 68">
              <a:extLst>
                <a:ext uri="{FF2B5EF4-FFF2-40B4-BE49-F238E27FC236}">
                  <a16:creationId xmlns:a16="http://schemas.microsoft.com/office/drawing/2014/main" id="{57BD0763-00EC-492D-9F6A-4F2545BDABD4}"/>
                </a:ext>
              </a:extLst>
            </p:cNvPr>
            <p:cNvSpPr/>
            <p:nvPr/>
          </p:nvSpPr>
          <p:spPr>
            <a:xfrm>
              <a:off x="8051570" y="118309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3" name="正方形/長方形 72">
              <a:extLst>
                <a:ext uri="{FF2B5EF4-FFF2-40B4-BE49-F238E27FC236}">
                  <a16:creationId xmlns:a16="http://schemas.microsoft.com/office/drawing/2014/main" id="{F8537C4F-5CF6-4E1F-90A4-8FDD9D18A113}"/>
                </a:ext>
              </a:extLst>
            </p:cNvPr>
            <p:cNvSpPr/>
            <p:nvPr/>
          </p:nvSpPr>
          <p:spPr>
            <a:xfrm>
              <a:off x="7996384" y="124475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4" name="正方形/長方形 73">
              <a:extLst>
                <a:ext uri="{FF2B5EF4-FFF2-40B4-BE49-F238E27FC236}">
                  <a16:creationId xmlns:a16="http://schemas.microsoft.com/office/drawing/2014/main" id="{3B02A37A-F49A-4A25-A1BA-B452288E0327}"/>
                </a:ext>
              </a:extLst>
            </p:cNvPr>
            <p:cNvSpPr/>
            <p:nvPr/>
          </p:nvSpPr>
          <p:spPr>
            <a:xfrm>
              <a:off x="7941198" y="130641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5" name="正方形/長方形 74">
              <a:extLst>
                <a:ext uri="{FF2B5EF4-FFF2-40B4-BE49-F238E27FC236}">
                  <a16:creationId xmlns:a16="http://schemas.microsoft.com/office/drawing/2014/main" id="{E6D3F172-5B16-4B47-AB8F-9602680F06A8}"/>
                </a:ext>
              </a:extLst>
            </p:cNvPr>
            <p:cNvSpPr/>
            <p:nvPr/>
          </p:nvSpPr>
          <p:spPr>
            <a:xfrm>
              <a:off x="7886012" y="136807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80" name="テキスト ボックス 179">
              <a:extLst>
                <a:ext uri="{FF2B5EF4-FFF2-40B4-BE49-F238E27FC236}">
                  <a16:creationId xmlns:a16="http://schemas.microsoft.com/office/drawing/2014/main" id="{89E09E00-E0BA-4490-92DE-683CEEFB5026}"/>
                </a:ext>
              </a:extLst>
            </p:cNvPr>
            <p:cNvSpPr txBox="1"/>
            <p:nvPr/>
          </p:nvSpPr>
          <p:spPr>
            <a:xfrm>
              <a:off x="7817503" y="13598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48" name="グループ化 147">
            <a:extLst>
              <a:ext uri="{FF2B5EF4-FFF2-40B4-BE49-F238E27FC236}">
                <a16:creationId xmlns:a16="http://schemas.microsoft.com/office/drawing/2014/main" id="{0BC963C6-B6BA-4ADE-A9FF-570A14ECDD07}"/>
              </a:ext>
            </a:extLst>
          </p:cNvPr>
          <p:cNvGrpSpPr/>
          <p:nvPr/>
        </p:nvGrpSpPr>
        <p:grpSpPr>
          <a:xfrm>
            <a:off x="6881232" y="3634816"/>
            <a:ext cx="686143" cy="307777"/>
            <a:chOff x="5712217" y="1418338"/>
            <a:chExt cx="686143" cy="307777"/>
          </a:xfrm>
        </p:grpSpPr>
        <p:sp>
          <p:nvSpPr>
            <p:cNvPr id="149" name="正方形/長方形 148">
              <a:extLst>
                <a:ext uri="{FF2B5EF4-FFF2-40B4-BE49-F238E27FC236}">
                  <a16:creationId xmlns:a16="http://schemas.microsoft.com/office/drawing/2014/main" id="{776032CB-309F-4C7C-9F0F-3797A72AA196}"/>
                </a:ext>
              </a:extLst>
            </p:cNvPr>
            <p:cNvSpPr/>
            <p:nvPr/>
          </p:nvSpPr>
          <p:spPr>
            <a:xfrm>
              <a:off x="5780726" y="1426602"/>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0" name="テキスト ボックス 149">
              <a:extLst>
                <a:ext uri="{FF2B5EF4-FFF2-40B4-BE49-F238E27FC236}">
                  <a16:creationId xmlns:a16="http://schemas.microsoft.com/office/drawing/2014/main" id="{2AF1AF0C-4584-4A7F-B112-E39D69B33644}"/>
                </a:ext>
              </a:extLst>
            </p:cNvPr>
            <p:cNvSpPr txBox="1"/>
            <p:nvPr/>
          </p:nvSpPr>
          <p:spPr>
            <a:xfrm>
              <a:off x="5712217" y="1418338"/>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56" name="グループ化 155">
            <a:extLst>
              <a:ext uri="{FF2B5EF4-FFF2-40B4-BE49-F238E27FC236}">
                <a16:creationId xmlns:a16="http://schemas.microsoft.com/office/drawing/2014/main" id="{8DDBB27B-3D64-4436-A385-3E528470A0C1}"/>
              </a:ext>
            </a:extLst>
          </p:cNvPr>
          <p:cNvGrpSpPr/>
          <p:nvPr/>
        </p:nvGrpSpPr>
        <p:grpSpPr>
          <a:xfrm>
            <a:off x="5811179" y="3640804"/>
            <a:ext cx="686143" cy="307777"/>
            <a:chOff x="6039917" y="1900041"/>
            <a:chExt cx="686143" cy="307777"/>
          </a:xfrm>
        </p:grpSpPr>
        <p:sp>
          <p:nvSpPr>
            <p:cNvPr id="164" name="正方形/長方形 163">
              <a:extLst>
                <a:ext uri="{FF2B5EF4-FFF2-40B4-BE49-F238E27FC236}">
                  <a16:creationId xmlns:a16="http://schemas.microsoft.com/office/drawing/2014/main" id="{E307F9C9-EC23-4B50-8868-6CD114623553}"/>
                </a:ext>
              </a:extLst>
            </p:cNvPr>
            <p:cNvSpPr/>
            <p:nvPr/>
          </p:nvSpPr>
          <p:spPr>
            <a:xfrm>
              <a:off x="6108426" y="190830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67" name="テキスト ボックス 166">
              <a:extLst>
                <a:ext uri="{FF2B5EF4-FFF2-40B4-BE49-F238E27FC236}">
                  <a16:creationId xmlns:a16="http://schemas.microsoft.com/office/drawing/2014/main" id="{BCA2B45B-4D3E-4278-B141-151CA19E968B}"/>
                </a:ext>
              </a:extLst>
            </p:cNvPr>
            <p:cNvSpPr txBox="1"/>
            <p:nvPr/>
          </p:nvSpPr>
          <p:spPr>
            <a:xfrm>
              <a:off x="6039917" y="1900041"/>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grpSp>
      <p:sp>
        <p:nvSpPr>
          <p:cNvPr id="168" name="テキスト ボックス 167">
            <a:extLst>
              <a:ext uri="{FF2B5EF4-FFF2-40B4-BE49-F238E27FC236}">
                <a16:creationId xmlns:a16="http://schemas.microsoft.com/office/drawing/2014/main" id="{8BD41E7E-704B-4CE0-ACFE-52653599BA10}"/>
              </a:ext>
            </a:extLst>
          </p:cNvPr>
          <p:cNvSpPr txBox="1"/>
          <p:nvPr/>
        </p:nvSpPr>
        <p:spPr>
          <a:xfrm>
            <a:off x="5649104" y="4041261"/>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バグ報告</a:t>
            </a:r>
          </a:p>
        </p:txBody>
      </p:sp>
      <p:sp>
        <p:nvSpPr>
          <p:cNvPr id="169" name="テキスト ボックス 168">
            <a:extLst>
              <a:ext uri="{FF2B5EF4-FFF2-40B4-BE49-F238E27FC236}">
                <a16:creationId xmlns:a16="http://schemas.microsoft.com/office/drawing/2014/main" id="{1E238DEB-BBA9-4A02-A05D-5B44D2D91C81}"/>
              </a:ext>
            </a:extLst>
          </p:cNvPr>
          <p:cNvSpPr txBox="1"/>
          <p:nvPr/>
        </p:nvSpPr>
        <p:spPr>
          <a:xfrm>
            <a:off x="6774773" y="4043945"/>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機能要求</a:t>
            </a:r>
          </a:p>
        </p:txBody>
      </p:sp>
      <p:sp>
        <p:nvSpPr>
          <p:cNvPr id="170" name="テキスト ボックス 169">
            <a:extLst>
              <a:ext uri="{FF2B5EF4-FFF2-40B4-BE49-F238E27FC236}">
                <a16:creationId xmlns:a16="http://schemas.microsoft.com/office/drawing/2014/main" id="{0021F416-5F0C-489B-9B4C-4358FF9C6E3D}"/>
              </a:ext>
            </a:extLst>
          </p:cNvPr>
          <p:cNvSpPr txBox="1"/>
          <p:nvPr/>
        </p:nvSpPr>
        <p:spPr>
          <a:xfrm>
            <a:off x="7862659" y="4039405"/>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その他</a:t>
            </a:r>
          </a:p>
        </p:txBody>
      </p:sp>
      <p:sp>
        <p:nvSpPr>
          <p:cNvPr id="188" name="フリーフォーム: 図形 187">
            <a:extLst>
              <a:ext uri="{FF2B5EF4-FFF2-40B4-BE49-F238E27FC236}">
                <a16:creationId xmlns:a16="http://schemas.microsoft.com/office/drawing/2014/main" id="{F82B7BA8-FEA2-4F64-A629-928B25B96289}"/>
              </a:ext>
            </a:extLst>
          </p:cNvPr>
          <p:cNvSpPr/>
          <p:nvPr/>
        </p:nvSpPr>
        <p:spPr>
          <a:xfrm>
            <a:off x="5664983" y="875178"/>
            <a:ext cx="3277392" cy="3570530"/>
          </a:xfrm>
          <a:custGeom>
            <a:avLst/>
            <a:gdLst>
              <a:gd name="connsiteX0" fmla="*/ 98425 w 3285901"/>
              <a:gd name="connsiteY0" fmla="*/ 0 h 3570530"/>
              <a:gd name="connsiteX1" fmla="*/ 3192999 w 3285901"/>
              <a:gd name="connsiteY1" fmla="*/ 0 h 3570530"/>
              <a:gd name="connsiteX2" fmla="*/ 3285901 w 3285901"/>
              <a:gd name="connsiteY2" fmla="*/ 92902 h 3570530"/>
              <a:gd name="connsiteX3" fmla="*/ 3285901 w 3285901"/>
              <a:gd name="connsiteY3" fmla="*/ 1739115 h 3570530"/>
              <a:gd name="connsiteX4" fmla="*/ 3192999 w 3285901"/>
              <a:gd name="connsiteY4" fmla="*/ 1832017 h 3570530"/>
              <a:gd name="connsiteX5" fmla="*/ 2129516 w 3285901"/>
              <a:gd name="connsiteY5" fmla="*/ 1832017 h 3570530"/>
              <a:gd name="connsiteX6" fmla="*/ 2129516 w 3285901"/>
              <a:gd name="connsiteY6" fmla="*/ 3462542 h 3570530"/>
              <a:gd name="connsiteX7" fmla="*/ 2021528 w 3285901"/>
              <a:gd name="connsiteY7" fmla="*/ 3570530 h 3570530"/>
              <a:gd name="connsiteX8" fmla="*/ 107988 w 3285901"/>
              <a:gd name="connsiteY8" fmla="*/ 3570530 h 3570530"/>
              <a:gd name="connsiteX9" fmla="*/ 0 w 3285901"/>
              <a:gd name="connsiteY9" fmla="*/ 3462542 h 3570530"/>
              <a:gd name="connsiteX10" fmla="*/ 0 w 3285901"/>
              <a:gd name="connsiteY10" fmla="*/ 113831 h 3570530"/>
              <a:gd name="connsiteX11" fmla="*/ 8487 w 3285901"/>
              <a:gd name="connsiteY11" fmla="*/ 71797 h 3570530"/>
              <a:gd name="connsiteX12" fmla="*/ 10339 w 3285901"/>
              <a:gd name="connsiteY12" fmla="*/ 69050 h 3570530"/>
              <a:gd name="connsiteX13" fmla="*/ 12824 w 3285901"/>
              <a:gd name="connsiteY13" fmla="*/ 56741 h 3570530"/>
              <a:gd name="connsiteX14" fmla="*/ 98425 w 3285901"/>
              <a:gd name="connsiteY14" fmla="*/ 0 h 357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5901" h="3570530">
                <a:moveTo>
                  <a:pt x="98425" y="0"/>
                </a:moveTo>
                <a:lnTo>
                  <a:pt x="3192999" y="0"/>
                </a:lnTo>
                <a:cubicBezTo>
                  <a:pt x="3244307" y="0"/>
                  <a:pt x="3285901" y="41594"/>
                  <a:pt x="3285901" y="92902"/>
                </a:cubicBezTo>
                <a:lnTo>
                  <a:pt x="3285901" y="1739115"/>
                </a:lnTo>
                <a:cubicBezTo>
                  <a:pt x="3285901" y="1790423"/>
                  <a:pt x="3244307" y="1832017"/>
                  <a:pt x="3192999" y="1832017"/>
                </a:cubicBezTo>
                <a:lnTo>
                  <a:pt x="2129516" y="1832017"/>
                </a:lnTo>
                <a:lnTo>
                  <a:pt x="2129516" y="3462542"/>
                </a:lnTo>
                <a:cubicBezTo>
                  <a:pt x="2129516" y="3522182"/>
                  <a:pt x="2081168" y="3570530"/>
                  <a:pt x="2021528" y="3570530"/>
                </a:cubicBezTo>
                <a:lnTo>
                  <a:pt x="107988" y="3570530"/>
                </a:lnTo>
                <a:cubicBezTo>
                  <a:pt x="48348" y="3570530"/>
                  <a:pt x="0" y="3522182"/>
                  <a:pt x="0" y="3462542"/>
                </a:cubicBezTo>
                <a:lnTo>
                  <a:pt x="0" y="113831"/>
                </a:lnTo>
                <a:cubicBezTo>
                  <a:pt x="0" y="98921"/>
                  <a:pt x="3022" y="84717"/>
                  <a:pt x="8487" y="71797"/>
                </a:cubicBezTo>
                <a:lnTo>
                  <a:pt x="10339" y="69050"/>
                </a:lnTo>
                <a:lnTo>
                  <a:pt x="12824" y="56741"/>
                </a:lnTo>
                <a:cubicBezTo>
                  <a:pt x="26927" y="23397"/>
                  <a:pt x="59944" y="0"/>
                  <a:pt x="98425" y="0"/>
                </a:cubicBezTo>
                <a:close/>
              </a:path>
            </a:pathLst>
          </a:cu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937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89B12-AF5B-4304-B873-4C62FC495316}"/>
              </a:ext>
            </a:extLst>
          </p:cNvPr>
          <p:cNvSpPr>
            <a:spLocks noGrp="1"/>
          </p:cNvSpPr>
          <p:nvPr>
            <p:ph type="title"/>
          </p:nvPr>
        </p:nvSpPr>
        <p:spPr/>
        <p:txBody>
          <a:bodyPr>
            <a:normAutofit fontScale="90000"/>
          </a:bodyPr>
          <a:lstStyle/>
          <a:p>
            <a:r>
              <a:rPr kumimoji="1" lang="ja-JP" altLang="en-US" dirty="0"/>
              <a:t>実験手順 </a:t>
            </a:r>
            <a:r>
              <a:rPr kumimoji="1" lang="en-US" altLang="ja-JP" dirty="0"/>
              <a:t>| </a:t>
            </a:r>
            <a:r>
              <a:rPr kumimoji="1" lang="ja-JP" altLang="en-US" dirty="0"/>
              <a:t>フォーラムの収集</a:t>
            </a:r>
          </a:p>
        </p:txBody>
      </p:sp>
      <p:sp>
        <p:nvSpPr>
          <p:cNvPr id="3" name="コンテンツ プレースホルダー 2">
            <a:extLst>
              <a:ext uri="{FF2B5EF4-FFF2-40B4-BE49-F238E27FC236}">
                <a16:creationId xmlns:a16="http://schemas.microsoft.com/office/drawing/2014/main" id="{A0470D6D-9E96-4750-8CB1-B4AD3DD7D6BF}"/>
              </a:ext>
            </a:extLst>
          </p:cNvPr>
          <p:cNvSpPr>
            <a:spLocks noGrp="1"/>
          </p:cNvSpPr>
          <p:nvPr>
            <p:ph idx="1"/>
          </p:nvPr>
        </p:nvSpPr>
        <p:spPr>
          <a:xfrm>
            <a:off x="628649" y="905164"/>
            <a:ext cx="8154353" cy="5271799"/>
          </a:xfrm>
        </p:spPr>
        <p:txBody>
          <a:bodyPr/>
          <a:lstStyle/>
          <a:p>
            <a:r>
              <a:rPr lang="ja-JP" altLang="en-US" dirty="0"/>
              <a:t>それぞれのフォーラムからトピックを収集</a:t>
            </a:r>
            <a:endParaRPr lang="en-US" altLang="ja-JP" dirty="0"/>
          </a:p>
          <a:p>
            <a:r>
              <a:rPr lang="ja-JP" altLang="en-US" dirty="0"/>
              <a:t>スクレイピングを実施</a:t>
            </a:r>
            <a:endParaRPr lang="en-US" altLang="ja-JP" dirty="0"/>
          </a:p>
          <a:p>
            <a:r>
              <a:rPr lang="ja-JP" altLang="en-US" dirty="0">
                <a:solidFill>
                  <a:srgbClr val="FF0000"/>
                </a:solidFill>
              </a:rPr>
              <a:t>約</a:t>
            </a:r>
            <a:r>
              <a:rPr lang="en-US" altLang="ja-JP" dirty="0">
                <a:solidFill>
                  <a:srgbClr val="FF0000"/>
                </a:solidFill>
              </a:rPr>
              <a:t>2</a:t>
            </a:r>
            <a:r>
              <a:rPr lang="ja-JP" altLang="en-US" dirty="0">
                <a:solidFill>
                  <a:srgbClr val="FF0000"/>
                </a:solidFill>
              </a:rPr>
              <a:t>時間</a:t>
            </a:r>
            <a:endParaRPr lang="en-US" altLang="ja-JP" dirty="0">
              <a:solidFill>
                <a:srgbClr val="FF0000"/>
              </a:solidFill>
            </a:endParaRPr>
          </a:p>
          <a:p>
            <a:pPr lvl="3"/>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5FA6A3EC-ED47-462D-BF09-F30B2A24B73F}"/>
              </a:ext>
            </a:extLst>
          </p:cNvPr>
          <p:cNvSpPr>
            <a:spLocks noGrp="1"/>
          </p:cNvSpPr>
          <p:nvPr>
            <p:ph type="sldNum" sz="quarter" idx="12"/>
          </p:nvPr>
        </p:nvSpPr>
        <p:spPr/>
        <p:txBody>
          <a:bodyPr/>
          <a:lstStyle/>
          <a:p>
            <a:fld id="{310E90F2-0F65-4717-A352-08170F7BDCAA}" type="slidenum">
              <a:rPr kumimoji="1" lang="ja-JP" altLang="en-US" smtClean="0"/>
              <a:t>14</a:t>
            </a:fld>
            <a:endParaRPr kumimoji="1" lang="ja-JP" altLang="en-US" dirty="0"/>
          </a:p>
        </p:txBody>
      </p:sp>
      <p:graphicFrame>
        <p:nvGraphicFramePr>
          <p:cNvPr id="9" name="表 8"/>
          <p:cNvGraphicFramePr>
            <a:graphicFrameLocks noGrp="1"/>
          </p:cNvGraphicFramePr>
          <p:nvPr>
            <p:extLst>
              <p:ext uri="{D42A27DB-BD31-4B8C-83A1-F6EECF244321}">
                <p14:modId xmlns:p14="http://schemas.microsoft.com/office/powerpoint/2010/main" val="2396229187"/>
              </p:ext>
            </p:extLst>
          </p:nvPr>
        </p:nvGraphicFramePr>
        <p:xfrm>
          <a:off x="360996" y="4222575"/>
          <a:ext cx="4595708" cy="1954388"/>
        </p:xfrm>
        <a:graphic>
          <a:graphicData uri="http://schemas.openxmlformats.org/drawingml/2006/table">
            <a:tbl>
              <a:tblPr firstRow="1" bandRow="1">
                <a:tableStyleId>{5940675A-B579-460E-94D1-54222C63F5DA}</a:tableStyleId>
              </a:tblPr>
              <a:tblGrid>
                <a:gridCol w="929640">
                  <a:extLst>
                    <a:ext uri="{9D8B030D-6E8A-4147-A177-3AD203B41FA5}">
                      <a16:colId xmlns:a16="http://schemas.microsoft.com/office/drawing/2014/main" val="3043178112"/>
                    </a:ext>
                  </a:extLst>
                </a:gridCol>
                <a:gridCol w="916517">
                  <a:extLst>
                    <a:ext uri="{9D8B030D-6E8A-4147-A177-3AD203B41FA5}">
                      <a16:colId xmlns:a16="http://schemas.microsoft.com/office/drawing/2014/main" val="1520347479"/>
                    </a:ext>
                  </a:extLst>
                </a:gridCol>
                <a:gridCol w="916517">
                  <a:extLst>
                    <a:ext uri="{9D8B030D-6E8A-4147-A177-3AD203B41FA5}">
                      <a16:colId xmlns:a16="http://schemas.microsoft.com/office/drawing/2014/main" val="989475956"/>
                    </a:ext>
                  </a:extLst>
                </a:gridCol>
                <a:gridCol w="916517">
                  <a:extLst>
                    <a:ext uri="{9D8B030D-6E8A-4147-A177-3AD203B41FA5}">
                      <a16:colId xmlns:a16="http://schemas.microsoft.com/office/drawing/2014/main" val="189201796"/>
                    </a:ext>
                  </a:extLst>
                </a:gridCol>
                <a:gridCol w="916517">
                  <a:extLst>
                    <a:ext uri="{9D8B030D-6E8A-4147-A177-3AD203B41FA5}">
                      <a16:colId xmlns:a16="http://schemas.microsoft.com/office/drawing/2014/main" val="1195171930"/>
                    </a:ext>
                  </a:extLst>
                </a:gridCol>
              </a:tblGrid>
              <a:tr h="325675">
                <a:tc rowSpan="2">
                  <a:txBody>
                    <a:bodyPr/>
                    <a:lstStyle/>
                    <a:p>
                      <a:pPr algn="ctr"/>
                      <a:endParaRPr kumimoji="1" lang="ja-JP" altLang="en-US" sz="1800" b="1" dirty="0">
                        <a:solidFill>
                          <a:schemeClr val="tx1">
                            <a:lumMod val="75000"/>
                            <a:lumOff val="25000"/>
                          </a:schemeClr>
                        </a:solidFill>
                      </a:endParaRPr>
                    </a:p>
                  </a:txBody>
                  <a:tcPr anchor="ctr"/>
                </a:tc>
                <a:tc gridSpan="4">
                  <a:txBody>
                    <a:bodyPr/>
                    <a:lstStyle/>
                    <a:p>
                      <a:pPr algn="ctr"/>
                      <a:r>
                        <a:rPr kumimoji="1" lang="ja-JP" altLang="en-US" sz="1800" b="1" dirty="0">
                          <a:solidFill>
                            <a:schemeClr val="tx1">
                              <a:lumMod val="75000"/>
                              <a:lumOff val="25000"/>
                            </a:schemeClr>
                          </a:solidFill>
                        </a:rPr>
                        <a:t>フォーラム上のトピック数</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911921584"/>
                  </a:ext>
                </a:extLst>
              </a:tr>
              <a:tr h="569932">
                <a:tc vMerge="1">
                  <a:txBody>
                    <a:bodyPr/>
                    <a:lstStyle/>
                    <a:p>
                      <a:endParaRPr kumimoji="1" lang="ja-JP" altLang="en-US"/>
                    </a:p>
                  </a:txBody>
                  <a:tcPr/>
                </a:tc>
                <a:tc>
                  <a:txBody>
                    <a:bodyPr/>
                    <a:lstStyle/>
                    <a:p>
                      <a:pPr algn="ctr"/>
                      <a:r>
                        <a:rPr kumimoji="1" lang="ja-JP" altLang="en-US" sz="1800" b="1" dirty="0">
                          <a:solidFill>
                            <a:schemeClr val="tx1">
                              <a:lumMod val="75000"/>
                              <a:lumOff val="25000"/>
                            </a:schemeClr>
                          </a:solidFill>
                        </a:rPr>
                        <a:t>バグ</a:t>
                      </a:r>
                      <a:endParaRPr kumimoji="1" lang="en-US" altLang="ja-JP" sz="1800" b="1" dirty="0">
                        <a:solidFill>
                          <a:schemeClr val="tx1">
                            <a:lumMod val="75000"/>
                            <a:lumOff val="25000"/>
                          </a:schemeClr>
                        </a:solidFill>
                      </a:endParaRPr>
                    </a:p>
                    <a:p>
                      <a:pPr algn="ctr"/>
                      <a:r>
                        <a:rPr kumimoji="1" lang="ja-JP" altLang="en-US" sz="1800" b="1" dirty="0">
                          <a:solidFill>
                            <a:schemeClr val="tx1">
                              <a:lumMod val="75000"/>
                              <a:lumOff val="25000"/>
                            </a:schemeClr>
                          </a:solidFill>
                        </a:rPr>
                        <a:t>報告</a:t>
                      </a:r>
                    </a:p>
                  </a:txBody>
                  <a:tcPr anchor="ctr"/>
                </a:tc>
                <a:tc>
                  <a:txBody>
                    <a:bodyPr/>
                    <a:lstStyle/>
                    <a:p>
                      <a:pPr algn="ctr"/>
                      <a:r>
                        <a:rPr kumimoji="1" lang="ja-JP" altLang="en-US" sz="1800" b="1" dirty="0">
                          <a:solidFill>
                            <a:schemeClr val="tx1">
                              <a:lumMod val="75000"/>
                              <a:lumOff val="25000"/>
                            </a:schemeClr>
                          </a:solidFill>
                        </a:rPr>
                        <a:t>機能</a:t>
                      </a:r>
                      <a:endParaRPr kumimoji="1" lang="en-US" altLang="ja-JP" sz="1800" b="1" dirty="0">
                        <a:solidFill>
                          <a:schemeClr val="tx1">
                            <a:lumMod val="75000"/>
                            <a:lumOff val="25000"/>
                          </a:schemeClr>
                        </a:solidFill>
                      </a:endParaRPr>
                    </a:p>
                    <a:p>
                      <a:pPr algn="ctr"/>
                      <a:r>
                        <a:rPr kumimoji="1" lang="ja-JP" altLang="en-US" sz="1800" b="1" dirty="0">
                          <a:solidFill>
                            <a:schemeClr val="tx1">
                              <a:lumMod val="75000"/>
                              <a:lumOff val="25000"/>
                            </a:schemeClr>
                          </a:solidFill>
                        </a:rPr>
                        <a:t>要求</a:t>
                      </a:r>
                    </a:p>
                  </a:txBody>
                  <a:tcPr anchor="ctr"/>
                </a:tc>
                <a:tc>
                  <a:txBody>
                    <a:bodyPr/>
                    <a:lstStyle/>
                    <a:p>
                      <a:pPr algn="ctr"/>
                      <a:r>
                        <a:rPr kumimoji="1" lang="ja-JP" altLang="en-US" sz="1800" b="1" dirty="0">
                          <a:solidFill>
                            <a:schemeClr val="tx1">
                              <a:lumMod val="75000"/>
                              <a:lumOff val="25000"/>
                            </a:schemeClr>
                          </a:solidFill>
                        </a:rPr>
                        <a:t>一般</a:t>
                      </a:r>
                    </a:p>
                  </a:txBody>
                  <a:tcPr anchor="ctr"/>
                </a:tc>
                <a:tc>
                  <a:txBody>
                    <a:bodyPr/>
                    <a:lstStyle/>
                    <a:p>
                      <a:pPr algn="ctr"/>
                      <a:r>
                        <a:rPr kumimoji="1" lang="ja-JP" altLang="en-US" sz="1800" b="1" dirty="0">
                          <a:solidFill>
                            <a:schemeClr val="tx1">
                              <a:lumMod val="75000"/>
                              <a:lumOff val="25000"/>
                            </a:schemeClr>
                          </a:solidFill>
                        </a:rPr>
                        <a:t>合計</a:t>
                      </a:r>
                    </a:p>
                  </a:txBody>
                  <a:tcPr anchor="ctr"/>
                </a:tc>
                <a:extLst>
                  <a:ext uri="{0D108BD9-81ED-4DB2-BD59-A6C34878D82A}">
                    <a16:rowId xmlns:a16="http://schemas.microsoft.com/office/drawing/2014/main" val="1363069850"/>
                  </a:ext>
                </a:extLst>
              </a:tr>
              <a:tr h="474274">
                <a:tc>
                  <a:txBody>
                    <a:bodyPr/>
                    <a:lstStyle/>
                    <a:p>
                      <a:pPr algn="ctr"/>
                      <a:r>
                        <a:rPr kumimoji="1" lang="en-US" altLang="ja-JP" sz="1800" b="1" dirty="0">
                          <a:solidFill>
                            <a:schemeClr val="tx1">
                              <a:lumMod val="75000"/>
                              <a:lumOff val="25000"/>
                            </a:schemeClr>
                          </a:solidFill>
                        </a:rPr>
                        <a:t>Cities</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7,007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2,813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5,650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15,470</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4022096258"/>
                  </a:ext>
                </a:extLst>
              </a:tr>
              <a:tr h="474274">
                <a:tc>
                  <a:txBody>
                    <a:bodyPr/>
                    <a:lstStyle/>
                    <a:p>
                      <a:pPr algn="ctr"/>
                      <a:r>
                        <a:rPr kumimoji="1" lang="en-US" altLang="ja-JP" sz="1800" b="1" dirty="0">
                          <a:solidFill>
                            <a:schemeClr val="tx1">
                              <a:lumMod val="75000"/>
                              <a:lumOff val="25000"/>
                            </a:schemeClr>
                          </a:solidFill>
                        </a:rPr>
                        <a:t>Euro</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13,113</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4,800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4,184</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22,097</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198663651"/>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948002965"/>
              </p:ext>
            </p:extLst>
          </p:nvPr>
        </p:nvGraphicFramePr>
        <p:xfrm>
          <a:off x="4990933" y="4222575"/>
          <a:ext cx="3826298" cy="1954388"/>
        </p:xfrm>
        <a:graphic>
          <a:graphicData uri="http://schemas.openxmlformats.org/drawingml/2006/table">
            <a:tbl>
              <a:tblPr firstRow="1" bandRow="1">
                <a:tableStyleId>{5940675A-B579-460E-94D1-54222C63F5DA}</a:tableStyleId>
              </a:tblPr>
              <a:tblGrid>
                <a:gridCol w="1076747">
                  <a:extLst>
                    <a:ext uri="{9D8B030D-6E8A-4147-A177-3AD203B41FA5}">
                      <a16:colId xmlns:a16="http://schemas.microsoft.com/office/drawing/2014/main" val="2939042125"/>
                    </a:ext>
                  </a:extLst>
                </a:gridCol>
                <a:gridCol w="916517">
                  <a:extLst>
                    <a:ext uri="{9D8B030D-6E8A-4147-A177-3AD203B41FA5}">
                      <a16:colId xmlns:a16="http://schemas.microsoft.com/office/drawing/2014/main" val="2509169669"/>
                    </a:ext>
                  </a:extLst>
                </a:gridCol>
                <a:gridCol w="916517">
                  <a:extLst>
                    <a:ext uri="{9D8B030D-6E8A-4147-A177-3AD203B41FA5}">
                      <a16:colId xmlns:a16="http://schemas.microsoft.com/office/drawing/2014/main" val="753805323"/>
                    </a:ext>
                  </a:extLst>
                </a:gridCol>
                <a:gridCol w="916517">
                  <a:extLst>
                    <a:ext uri="{9D8B030D-6E8A-4147-A177-3AD203B41FA5}">
                      <a16:colId xmlns:a16="http://schemas.microsoft.com/office/drawing/2014/main" val="1491224873"/>
                    </a:ext>
                  </a:extLst>
                </a:gridCol>
              </a:tblGrid>
              <a:tr h="325675">
                <a:tc gridSpan="4">
                  <a:txBody>
                    <a:bodyPr/>
                    <a:lstStyle/>
                    <a:p>
                      <a:pPr algn="ctr"/>
                      <a:r>
                        <a:rPr kumimoji="1" lang="ja-JP" altLang="en-US" sz="1800" b="1" dirty="0">
                          <a:solidFill>
                            <a:schemeClr val="tx1">
                              <a:lumMod val="75000"/>
                              <a:lumOff val="25000"/>
                            </a:schemeClr>
                          </a:solidFill>
                        </a:rPr>
                        <a:t>レビュー数</a:t>
                      </a: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tc hMerge="1">
                  <a:txBody>
                    <a:bodyPr/>
                    <a:lstStyle/>
                    <a:p>
                      <a:pPr algn="ct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018986092"/>
                  </a:ext>
                </a:extLst>
              </a:tr>
              <a:tr h="569932">
                <a:tc>
                  <a:txBody>
                    <a:bodyPr/>
                    <a:lstStyle/>
                    <a:p>
                      <a:pPr algn="ctr"/>
                      <a:r>
                        <a:rPr kumimoji="1" lang="ja-JP" altLang="en-US" sz="1800" b="1" dirty="0">
                          <a:solidFill>
                            <a:schemeClr val="tx1">
                              <a:lumMod val="75000"/>
                              <a:lumOff val="25000"/>
                            </a:schemeClr>
                          </a:solidFill>
                        </a:rPr>
                        <a:t>バグ</a:t>
                      </a:r>
                      <a:endParaRPr kumimoji="1" lang="en-US" altLang="ja-JP" sz="1800" b="1" dirty="0">
                        <a:solidFill>
                          <a:schemeClr val="tx1">
                            <a:lumMod val="75000"/>
                            <a:lumOff val="25000"/>
                          </a:schemeClr>
                        </a:solidFill>
                      </a:endParaRPr>
                    </a:p>
                    <a:p>
                      <a:pPr algn="ctr"/>
                      <a:r>
                        <a:rPr kumimoji="1" lang="ja-JP" altLang="en-US" sz="1800" b="1" dirty="0">
                          <a:solidFill>
                            <a:schemeClr val="tx1">
                              <a:lumMod val="75000"/>
                              <a:lumOff val="25000"/>
                            </a:schemeClr>
                          </a:solidFill>
                        </a:rPr>
                        <a:t>報告</a:t>
                      </a:r>
                    </a:p>
                  </a:txBody>
                  <a:tcPr anchor="ctr"/>
                </a:tc>
                <a:tc>
                  <a:txBody>
                    <a:bodyPr/>
                    <a:lstStyle/>
                    <a:p>
                      <a:pPr algn="ctr"/>
                      <a:r>
                        <a:rPr kumimoji="1" lang="ja-JP" altLang="en-US" sz="1800" b="1" dirty="0">
                          <a:solidFill>
                            <a:schemeClr val="tx1">
                              <a:lumMod val="75000"/>
                              <a:lumOff val="25000"/>
                            </a:schemeClr>
                          </a:solidFill>
                        </a:rPr>
                        <a:t>機能</a:t>
                      </a:r>
                      <a:endParaRPr kumimoji="1" lang="en-US" altLang="ja-JP" sz="1800" b="1" dirty="0">
                        <a:solidFill>
                          <a:schemeClr val="tx1">
                            <a:lumMod val="75000"/>
                            <a:lumOff val="25000"/>
                          </a:schemeClr>
                        </a:solidFill>
                      </a:endParaRPr>
                    </a:p>
                    <a:p>
                      <a:pPr algn="ctr"/>
                      <a:r>
                        <a:rPr kumimoji="1" lang="ja-JP" altLang="en-US" sz="1800" b="1" dirty="0">
                          <a:solidFill>
                            <a:schemeClr val="tx1">
                              <a:lumMod val="75000"/>
                              <a:lumOff val="25000"/>
                            </a:schemeClr>
                          </a:solidFill>
                        </a:rPr>
                        <a:t>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tc>
                  <a:txBody>
                    <a:bodyPr/>
                    <a:lstStyle/>
                    <a:p>
                      <a:pPr algn="ctr"/>
                      <a:r>
                        <a:rPr kumimoji="1" lang="ja-JP" altLang="en-US" sz="1800" b="1" dirty="0">
                          <a:solidFill>
                            <a:schemeClr val="tx1">
                              <a:lumMod val="75000"/>
                              <a:lumOff val="25000"/>
                            </a:schemeClr>
                          </a:solidFill>
                        </a:rPr>
                        <a:t>合計</a:t>
                      </a:r>
                    </a:p>
                  </a:txBody>
                  <a:tcPr anchor="ctr"/>
                </a:tc>
                <a:extLst>
                  <a:ext uri="{0D108BD9-81ED-4DB2-BD59-A6C34878D82A}">
                    <a16:rowId xmlns:a16="http://schemas.microsoft.com/office/drawing/2014/main" val="3344375174"/>
                  </a:ext>
                </a:extLst>
              </a:tr>
              <a:tr h="474274">
                <a:tc>
                  <a:txBody>
                    <a:bodyPr/>
                    <a:lstStyle/>
                    <a:p>
                      <a:pPr algn="ctr"/>
                      <a:r>
                        <a:rPr kumimoji="1" lang="en-US" altLang="ja-JP" sz="1800" b="1" dirty="0">
                          <a:solidFill>
                            <a:schemeClr val="tx1">
                              <a:lumMod val="75000"/>
                              <a:lumOff val="25000"/>
                            </a:schemeClr>
                          </a:solidFill>
                        </a:rPr>
                        <a:t>108(17)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67(15)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1,000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1,175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052646180"/>
                  </a:ext>
                </a:extLst>
              </a:tr>
              <a:tr h="474274">
                <a:tc>
                  <a:txBody>
                    <a:bodyPr/>
                    <a:lstStyle/>
                    <a:p>
                      <a:pPr algn="ctr"/>
                      <a:r>
                        <a:rPr kumimoji="1" lang="en-US" altLang="ja-JP" sz="1800" b="1" dirty="0">
                          <a:solidFill>
                            <a:schemeClr val="tx1">
                              <a:lumMod val="75000"/>
                              <a:lumOff val="25000"/>
                            </a:schemeClr>
                          </a:solidFill>
                        </a:rPr>
                        <a:t>61(5)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84(6)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959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1,104</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3775281173"/>
                  </a:ext>
                </a:extLst>
              </a:tr>
            </a:tbl>
          </a:graphicData>
        </a:graphic>
      </p:graphicFrame>
    </p:spTree>
    <p:extLst>
      <p:ext uri="{BB962C8B-B14F-4D97-AF65-F5344CB8AC3E}">
        <p14:creationId xmlns:p14="http://schemas.microsoft.com/office/powerpoint/2010/main" val="79426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981733-A07A-4173-A172-A6CEE83ADEDF}"/>
              </a:ext>
            </a:extLst>
          </p:cNvPr>
          <p:cNvSpPr>
            <a:spLocks noGrp="1"/>
          </p:cNvSpPr>
          <p:nvPr>
            <p:ph type="title"/>
          </p:nvPr>
        </p:nvSpPr>
        <p:spPr/>
        <p:txBody>
          <a:bodyPr>
            <a:normAutofit fontScale="90000"/>
          </a:bodyPr>
          <a:lstStyle/>
          <a:p>
            <a:r>
              <a:rPr kumimoji="1" lang="ja-JP" altLang="en-US" dirty="0"/>
              <a:t>実験手順 </a:t>
            </a:r>
            <a:r>
              <a:rPr kumimoji="1" lang="en-US" altLang="ja-JP" dirty="0"/>
              <a:t>| </a:t>
            </a:r>
            <a:r>
              <a:rPr kumimoji="1" lang="ja-JP" altLang="en-US" dirty="0"/>
              <a:t>分類モデル構築</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928B3-0932-4C27-910F-6590B89E2251}"/>
                  </a:ext>
                </a:extLst>
              </p:cNvPr>
              <p:cNvSpPr>
                <a:spLocks noGrp="1"/>
              </p:cNvSpPr>
              <p:nvPr>
                <p:ph idx="1"/>
              </p:nvPr>
            </p:nvSpPr>
            <p:spPr>
              <a:xfrm>
                <a:off x="628650" y="905164"/>
                <a:ext cx="7886700" cy="5271799"/>
              </a:xfrm>
            </p:spPr>
            <p:txBody>
              <a:bodyPr/>
              <a:lstStyle/>
              <a:p>
                <a:r>
                  <a:rPr kumimoji="1" lang="en-US" altLang="ja-JP" dirty="0"/>
                  <a:t>BERT</a:t>
                </a:r>
                <a:r>
                  <a:rPr kumimoji="1" lang="ja-JP" altLang="en-US" dirty="0"/>
                  <a:t>を利用</a:t>
                </a:r>
                <a:endParaRPr kumimoji="1" lang="en-US" altLang="ja-JP" dirty="0"/>
              </a:p>
              <a:p>
                <a:pPr lvl="1"/>
                <a:r>
                  <a:rPr lang="en-US" altLang="ja-JP" dirty="0"/>
                  <a:t>Deep Learning </a:t>
                </a:r>
                <a:r>
                  <a:rPr lang="ja-JP" altLang="en-US" dirty="0"/>
                  <a:t>を用いた分類モデル</a:t>
                </a:r>
                <a:endParaRPr lang="en-US" altLang="ja-JP" dirty="0"/>
              </a:p>
              <a:p>
                <a:pPr lvl="1"/>
                <a:r>
                  <a:rPr lang="ja-JP" altLang="en-US" dirty="0"/>
                  <a:t>既存研究で高い精度を誇る</a:t>
                </a:r>
                <a:endParaRPr lang="en-US" altLang="ja-JP" dirty="0"/>
              </a:p>
              <a:p>
                <a:pPr lvl="1"/>
                <a:endParaRPr lang="en-US" altLang="ja-JP" dirty="0"/>
              </a:p>
              <a:p>
                <a:r>
                  <a:rPr lang="ja-JP" altLang="en-US" dirty="0"/>
                  <a:t>レビューをそれぞれ </a:t>
                </a:r>
                <a:r>
                  <a:rPr lang="en-US" altLang="ja-JP" dirty="0"/>
                  <a:t>7 : 3 </a:t>
                </a:r>
                <a:r>
                  <a:rPr lang="ja-JP" altLang="en-US" dirty="0"/>
                  <a:t>で</a:t>
                </a:r>
                <a:br>
                  <a:rPr lang="en-US" altLang="ja-JP" dirty="0"/>
                </a:br>
                <a:r>
                  <a:rPr lang="ja-JP" altLang="en-US" dirty="0"/>
                  <a:t>教師データとテストデータに分割</a:t>
                </a:r>
                <a:endParaRPr lang="en-US" altLang="ja-JP" dirty="0"/>
              </a:p>
              <a:p>
                <a:pPr lvl="1"/>
                <a:endParaRPr lang="en-US" altLang="ja-JP" dirty="0"/>
              </a:p>
              <a:p>
                <a:pPr>
                  <a:lnSpc>
                    <a:spcPct val="150000"/>
                  </a:lnSpc>
                </a:pP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𝐶𝑖𝑡𝑖𝑒𝑠</m:t>
                        </m:r>
                      </m:sub>
                    </m:sSub>
                    <m:r>
                      <a:rPr lang="en-US" altLang="ja-JP" b="0">
                        <a:latin typeface="Cambria Math" panose="02040503050406030204" pitchFamily="18" charset="0"/>
                        <a:ea typeface="Cambria Math" panose="02040503050406030204" pitchFamily="18" charset="0"/>
                      </a:rPr>
                      <m:t>, </m:t>
                    </m:r>
                    <m:r>
                      <a:rPr lang="en-US" altLang="ja-JP" b="1" i="1" smtClean="0">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𝐸𝑢𝑟𝑜</m:t>
                        </m:r>
                      </m:sub>
                    </m:sSub>
                    <m:r>
                      <a:rPr lang="en-US" altLang="ja-JP" b="0">
                        <a:latin typeface="Cambria Math" panose="02040503050406030204" pitchFamily="18" charset="0"/>
                        <a:ea typeface="Cambria Math" panose="02040503050406030204" pitchFamily="18" charset="0"/>
                      </a:rPr>
                      <m:t>,</m:t>
                    </m:r>
                    <m:r>
                      <a:rPr lang="en-US" altLang="ja-JP" b="1" i="1" smtClean="0">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𝐹</m:t>
                        </m:r>
                      </m:e>
                      <m:sub>
                        <m:r>
                          <a:rPr lang="en-US" altLang="ja-JP" b="0" i="1">
                            <a:latin typeface="Cambria Math" panose="02040503050406030204" pitchFamily="18" charset="0"/>
                            <a:ea typeface="Cambria Math" panose="02040503050406030204" pitchFamily="18" charset="0"/>
                          </a:rPr>
                          <m:t>𝐶𝑖𝑡𝑖𝑒𝑠</m:t>
                        </m:r>
                      </m:sub>
                    </m:sSub>
                    <m:r>
                      <a:rPr lang="en-US" altLang="ja-JP" b="0">
                        <a:latin typeface="Cambria Math" panose="02040503050406030204" pitchFamily="18" charset="0"/>
                        <a:ea typeface="Cambria Math" panose="02040503050406030204" pitchFamily="18" charset="0"/>
                      </a:rPr>
                      <m:t>, </m:t>
                    </m:r>
                    <m:r>
                      <a:rPr lang="en-US" altLang="ja-JP" b="0" i="0" smtClean="0">
                        <a:latin typeface="Cambria Math" panose="02040503050406030204" pitchFamily="18" charset="0"/>
                        <a:ea typeface="Cambria Math" panose="02040503050406030204" pitchFamily="18" charset="0"/>
                      </a:rPr>
                      <m:t> </m:t>
                    </m:r>
                    <m:sSub>
                      <m:sSubPr>
                        <m:ctrlPr>
                          <a:rPr lang="en-US" altLang="ja-JP" i="1">
                            <a:latin typeface="Cambria Math" panose="02040503050406030204" pitchFamily="18" charset="0"/>
                            <a:ea typeface="Cambria Math" panose="02040503050406030204" pitchFamily="18" charset="0"/>
                          </a:rPr>
                        </m:ctrlPr>
                      </m:sSubPr>
                      <m:e>
                        <m:r>
                          <a:rPr lang="en-US" altLang="ja-JP" b="0" i="1">
                            <a:latin typeface="Cambria Math" panose="02040503050406030204" pitchFamily="18" charset="0"/>
                            <a:ea typeface="Cambria Math" panose="02040503050406030204" pitchFamily="18" charset="0"/>
                          </a:rPr>
                          <m:t>𝐹</m:t>
                        </m:r>
                      </m:e>
                      <m:sub>
                        <m:r>
                          <a:rPr lang="en-US" altLang="ja-JP" b="0" i="1">
                            <a:latin typeface="Cambria Math" panose="02040503050406030204" pitchFamily="18" charset="0"/>
                            <a:ea typeface="Cambria Math" panose="02040503050406030204" pitchFamily="18" charset="0"/>
                          </a:rPr>
                          <m:t>𝐸𝑢𝑟𝑜</m:t>
                        </m:r>
                      </m:sub>
                    </m:sSub>
                  </m:oMath>
                </a14:m>
                <a:r>
                  <a:rPr lang="ja-JP" altLang="en-US" dirty="0"/>
                  <a:t> の</a:t>
                </a:r>
                <a:r>
                  <a:rPr lang="en-US" altLang="ja-JP" dirty="0"/>
                  <a:t>4</a:t>
                </a:r>
                <a:r>
                  <a:rPr lang="ja-JP" altLang="en-US" dirty="0"/>
                  <a:t>種類の</a:t>
                </a:r>
                <a:br>
                  <a:rPr lang="en-US" altLang="ja-JP" dirty="0"/>
                </a:br>
                <a:r>
                  <a:rPr lang="ja-JP" altLang="en-US" dirty="0"/>
                  <a:t>教師データでそれぞれ学習した分類器を生成</a:t>
                </a:r>
                <a:endParaRPr lang="en-US" altLang="ja-JP" dirty="0"/>
              </a:p>
              <a:p>
                <a:pPr lvl="1"/>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4C928B3-0932-4C27-910F-6590B89E2251}"/>
                  </a:ext>
                </a:extLst>
              </p:cNvPr>
              <p:cNvSpPr>
                <a:spLocks noGrp="1" noRot="1" noChangeAspect="1" noMove="1" noResize="1" noEditPoints="1" noAdjustHandles="1" noChangeArrowheads="1" noChangeShapeType="1" noTextEdit="1"/>
              </p:cNvSpPr>
              <p:nvPr>
                <p:ph idx="1"/>
              </p:nvPr>
            </p:nvSpPr>
            <p:spPr>
              <a:xfrm>
                <a:off x="628650" y="905164"/>
                <a:ext cx="7886700" cy="5271799"/>
              </a:xfrm>
              <a:blipFill>
                <a:blip r:embed="rId3"/>
                <a:stretch>
                  <a:fillRect l="-1391" t="-196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9231D48-E5F9-4B67-9F78-FC0C95582B90}"/>
              </a:ext>
            </a:extLst>
          </p:cNvPr>
          <p:cNvSpPr>
            <a:spLocks noGrp="1"/>
          </p:cNvSpPr>
          <p:nvPr>
            <p:ph type="sldNum" sz="quarter" idx="12"/>
          </p:nvPr>
        </p:nvSpPr>
        <p:spPr/>
        <p:txBody>
          <a:bodyPr/>
          <a:lstStyle/>
          <a:p>
            <a:fld id="{310E90F2-0F65-4717-A352-08170F7BDCAA}" type="slidenum">
              <a:rPr kumimoji="1" lang="ja-JP" altLang="en-US" smtClean="0"/>
              <a:t>15</a:t>
            </a:fld>
            <a:endParaRPr kumimoji="1" lang="ja-JP" altLang="en-US" dirty="0"/>
          </a:p>
        </p:txBody>
      </p:sp>
    </p:spTree>
    <p:extLst>
      <p:ext uri="{BB962C8B-B14F-4D97-AF65-F5344CB8AC3E}">
        <p14:creationId xmlns:p14="http://schemas.microsoft.com/office/powerpoint/2010/main" val="332518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29E864-A4A4-40D8-A9F4-5B63EDD2C870}"/>
              </a:ext>
            </a:extLst>
          </p:cNvPr>
          <p:cNvSpPr>
            <a:spLocks noGrp="1"/>
          </p:cNvSpPr>
          <p:nvPr>
            <p:ph type="title"/>
          </p:nvPr>
        </p:nvSpPr>
        <p:spPr/>
        <p:txBody>
          <a:bodyPr>
            <a:normAutofit fontScale="90000"/>
          </a:bodyPr>
          <a:lstStyle/>
          <a:p>
            <a:r>
              <a:rPr lang="ja-JP" altLang="en-US" dirty="0"/>
              <a:t>実験手順 </a:t>
            </a:r>
            <a:r>
              <a:rPr lang="en-US" altLang="ja-JP" dirty="0"/>
              <a:t>| </a:t>
            </a:r>
            <a:r>
              <a:rPr lang="ja-JP" altLang="en-US" dirty="0"/>
              <a:t>評価</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BD54BF-DDA1-4A08-A568-F2527CE54039}"/>
                  </a:ext>
                </a:extLst>
              </p:cNvPr>
              <p:cNvSpPr>
                <a:spLocks noGrp="1"/>
              </p:cNvSpPr>
              <p:nvPr>
                <p:ph idx="1"/>
              </p:nvPr>
            </p:nvSpPr>
            <p:spPr/>
            <p:txBody>
              <a:bodyPr/>
              <a:lstStyle/>
              <a:p>
                <a:r>
                  <a:rPr lang="en-US" altLang="ja-JP" dirty="0"/>
                  <a:t>4</a:t>
                </a:r>
                <a:r>
                  <a:rPr lang="ja-JP" altLang="en-US" dirty="0"/>
                  <a:t>種類の分類器で </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𝐶𝑖𝑡𝑖𝑒𝑠</m:t>
                        </m:r>
                      </m:sub>
                    </m:sSub>
                    <m:r>
                      <m:rPr>
                        <m:nor/>
                      </m:rPr>
                      <a:rPr lang="en-US" altLang="ja-JP" b="1" i="0" smtClean="0">
                        <a:latin typeface="Cambria Math" panose="02040503050406030204" pitchFamily="18" charset="0"/>
                        <a:ea typeface="Cambria Math" panose="02040503050406030204" pitchFamily="18" charset="0"/>
                      </a:rPr>
                      <m:t> </m:t>
                    </m:r>
                    <m:r>
                      <m:rPr>
                        <m:nor/>
                      </m:rPr>
                      <a:rPr lang="ja-JP" altLang="en-US" dirty="0"/>
                      <m:t>と</m:t>
                    </m:r>
                    <m:r>
                      <m:rPr>
                        <m:nor/>
                      </m:rPr>
                      <a:rPr lang="en-US" altLang="ja-JP" b="1" i="0" dirty="0" smtClean="0"/>
                      <m:t> </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𝑅</m:t>
                        </m:r>
                      </m:e>
                      <m:sub>
                        <m:r>
                          <a:rPr lang="en-US" altLang="ja-JP" b="0" i="1">
                            <a:latin typeface="Cambria Math" panose="02040503050406030204" pitchFamily="18" charset="0"/>
                            <a:ea typeface="Cambria Math" panose="02040503050406030204" pitchFamily="18" charset="0"/>
                          </a:rPr>
                          <m:t>𝐸𝑢𝑟𝑜</m:t>
                        </m:r>
                      </m:sub>
                    </m:sSub>
                  </m:oMath>
                </a14:m>
                <a:r>
                  <a:rPr lang="en-US" altLang="ja-JP" dirty="0"/>
                  <a:t> </a:t>
                </a:r>
                <a:r>
                  <a:rPr lang="ja-JP" altLang="en-US" dirty="0"/>
                  <a:t>を分類する</a:t>
                </a:r>
                <a:endParaRPr lang="en-US" altLang="ja-JP" dirty="0"/>
              </a:p>
              <a:p>
                <a:pPr marL="260550" lvl="1" indent="0">
                  <a:buNone/>
                </a:pPr>
                <a:endParaRPr lang="en-US" altLang="ja-JP" dirty="0"/>
              </a:p>
              <a:p>
                <a:pPr lvl="1"/>
                <a:r>
                  <a:rPr lang="en-US" altLang="ja-JP" dirty="0"/>
                  <a:t>RQ1</a:t>
                </a:r>
              </a:p>
              <a:p>
                <a:pPr lvl="1"/>
                <a:endParaRPr lang="en-US" altLang="ja-JP" dirty="0"/>
              </a:p>
              <a:p>
                <a:pPr lvl="1"/>
                <a:endParaRPr lang="en-US" altLang="ja-JP" dirty="0"/>
              </a:p>
              <a:p>
                <a:pPr lvl="1"/>
                <a:r>
                  <a:rPr kumimoji="1" lang="en-US" altLang="ja-JP" dirty="0"/>
                  <a:t>RQ2</a:t>
                </a:r>
              </a:p>
              <a:p>
                <a:endParaRPr kumimoji="1" lang="en-US" altLang="ja-JP" dirty="0"/>
              </a:p>
              <a:p>
                <a:r>
                  <a:rPr lang="ja-JP" altLang="en-US" dirty="0"/>
                  <a:t>評価指標は</a:t>
                </a:r>
                <a:r>
                  <a:rPr lang="en-US" altLang="ja-JP" dirty="0"/>
                  <a:t>Precision, Recall, F1-score, AUC</a:t>
                </a:r>
              </a:p>
              <a:p>
                <a:pPr lvl="3"/>
                <a:endParaRPr kumimoji="1" lang="en-US" altLang="ja-JP" dirty="0"/>
              </a:p>
              <a:p>
                <a:r>
                  <a:rPr kumimoji="1" lang="en-US" altLang="ja-JP" dirty="0"/>
                  <a:t>AUC</a:t>
                </a:r>
                <a:r>
                  <a:rPr lang="ja-JP" altLang="en-US" dirty="0"/>
                  <a:t> </a:t>
                </a:r>
                <a:r>
                  <a:rPr lang="en-US" altLang="ja-JP" dirty="0"/>
                  <a:t>(Area Under the Curve)</a:t>
                </a:r>
                <a:endParaRPr kumimoji="1" lang="en-US" altLang="ja-JP" dirty="0"/>
              </a:p>
              <a:p>
                <a:pPr lvl="1"/>
                <a:r>
                  <a:rPr lang="ja-JP" altLang="en-US" dirty="0"/>
                  <a:t>特定の閾値に拠らず分類器の性能を評価できる指標</a:t>
                </a:r>
                <a:endParaRPr kumimoji="1" lang="en-US" altLang="ja-JP" dirty="0"/>
              </a:p>
              <a:p>
                <a:pPr lvl="1"/>
                <a:r>
                  <a:rPr lang="ja-JP" altLang="en-US" dirty="0"/>
                  <a:t>完璧に分類できる場合は</a:t>
                </a:r>
                <a:r>
                  <a:rPr lang="en-US" altLang="ja-JP" dirty="0"/>
                  <a:t>1.0</a:t>
                </a:r>
                <a:r>
                  <a:rPr lang="ja-JP" altLang="en-US" dirty="0" err="1"/>
                  <a:t>，</a:t>
                </a:r>
                <a:r>
                  <a:rPr lang="ja-JP" altLang="en-US" dirty="0"/>
                  <a:t>ランダムで</a:t>
                </a:r>
                <a:r>
                  <a:rPr lang="en-US" altLang="ja-JP" dirty="0"/>
                  <a:t>0.5</a:t>
                </a:r>
                <a:endParaRPr kumimoji="1" lang="en-US" altLang="ja-JP" dirty="0"/>
              </a:p>
              <a:p>
                <a:pPr lvl="2"/>
                <a:r>
                  <a:rPr kumimoji="1" lang="en-US" altLang="ja-JP" dirty="0"/>
                  <a:t>1.0~0.9</a:t>
                </a:r>
                <a:r>
                  <a:rPr lang="ja-JP" altLang="en-US" dirty="0"/>
                  <a:t> </a:t>
                </a:r>
                <a:r>
                  <a:rPr lang="en-US" altLang="ja-JP" dirty="0"/>
                  <a:t>:</a:t>
                </a:r>
                <a:r>
                  <a:rPr lang="ja-JP" altLang="en-US" dirty="0"/>
                  <a:t> 高精度</a:t>
                </a:r>
                <a:endParaRPr kumimoji="1" lang="en-US" altLang="ja-JP" dirty="0"/>
              </a:p>
              <a:p>
                <a:pPr lvl="2"/>
                <a:r>
                  <a:rPr lang="en-US" altLang="ja-JP" dirty="0"/>
                  <a:t>0.9~0.7</a:t>
                </a:r>
                <a:r>
                  <a:rPr lang="ja-JP" altLang="en-US" dirty="0"/>
                  <a:t> </a:t>
                </a:r>
                <a:r>
                  <a:rPr lang="en-US" altLang="ja-JP" dirty="0"/>
                  <a:t>:</a:t>
                </a:r>
                <a:r>
                  <a:rPr lang="ja-JP" altLang="en-US" dirty="0"/>
                  <a:t> 中精度</a:t>
                </a:r>
                <a:endParaRPr lang="en-US" altLang="ja-JP" dirty="0"/>
              </a:p>
              <a:p>
                <a:pPr lvl="2"/>
                <a:r>
                  <a:rPr kumimoji="1" lang="en-US" altLang="ja-JP" dirty="0"/>
                  <a:t>0.7~0.5 : </a:t>
                </a:r>
                <a:r>
                  <a:rPr kumimoji="1" lang="ja-JP" altLang="en-US" dirty="0"/>
                  <a:t>低精度</a:t>
                </a:r>
              </a:p>
            </p:txBody>
          </p:sp>
        </mc:Choice>
        <mc:Fallback xmlns="">
          <p:sp>
            <p:nvSpPr>
              <p:cNvPr id="3" name="コンテンツ プレースホルダー 2">
                <a:extLst>
                  <a:ext uri="{FF2B5EF4-FFF2-40B4-BE49-F238E27FC236}">
                    <a16:creationId xmlns:a16="http://schemas.microsoft.com/office/drawing/2014/main" id="{09BD54BF-DDA1-4A08-A568-F2527CE54039}"/>
                  </a:ext>
                </a:extLst>
              </p:cNvPr>
              <p:cNvSpPr>
                <a:spLocks noGrp="1" noRot="1" noChangeAspect="1" noMove="1" noResize="1" noEditPoints="1" noAdjustHandles="1" noChangeArrowheads="1" noChangeShapeType="1" noTextEdit="1"/>
              </p:cNvSpPr>
              <p:nvPr>
                <p:ph idx="1"/>
              </p:nvPr>
            </p:nvSpPr>
            <p:spPr>
              <a:blipFill>
                <a:blip r:embed="rId3"/>
                <a:stretch>
                  <a:fillRect l="-1391" t="-1965" b="-1040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EFD7BB4-3B70-403D-B6E3-B49AFFBB363D}"/>
              </a:ext>
            </a:extLst>
          </p:cNvPr>
          <p:cNvSpPr>
            <a:spLocks noGrp="1"/>
          </p:cNvSpPr>
          <p:nvPr>
            <p:ph type="sldNum" sz="quarter" idx="12"/>
          </p:nvPr>
        </p:nvSpPr>
        <p:spPr/>
        <p:txBody>
          <a:bodyPr/>
          <a:lstStyle/>
          <a:p>
            <a:fld id="{310E90F2-0F65-4717-A352-08170F7BDCAA}" type="slidenum">
              <a:rPr kumimoji="1" lang="ja-JP" altLang="en-US" smtClean="0"/>
              <a:t>16</a:t>
            </a:fld>
            <a:endParaRPr kumimoji="1" lang="ja-JP" altLang="en-US" dirty="0"/>
          </a:p>
        </p:txBody>
      </p:sp>
      <mc:AlternateContent xmlns:mc="http://schemas.openxmlformats.org/markup-compatibility/2006" xmlns:a14="http://schemas.microsoft.com/office/drawing/2010/main">
        <mc:Choice Requires="a14">
          <p:sp>
            <p:nvSpPr>
              <p:cNvPr id="8" name="角丸四角形 20">
                <a:extLst>
                  <a:ext uri="{FF2B5EF4-FFF2-40B4-BE49-F238E27FC236}">
                    <a16:creationId xmlns:a16="http://schemas.microsoft.com/office/drawing/2014/main" id="{ED7C3A5B-4C5D-4BE8-8D2F-B808A191A16C}"/>
                  </a:ext>
                </a:extLst>
              </p:cNvPr>
              <p:cNvSpPr/>
              <p:nvPr/>
            </p:nvSpPr>
            <p:spPr>
              <a:xfrm>
                <a:off x="2123840" y="1514676"/>
                <a:ext cx="2600332" cy="808420"/>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d>
                        <m:dPr>
                          <m:ctrlPr>
                            <a:rPr lang="en-US" altLang="ja-JP" sz="2400" i="1">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rPr>
                                <m:t>𝐶𝑖𝑡𝑖𝑒𝑠</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𝐶𝑖𝑡𝑖𝑒𝑠</m:t>
                              </m:r>
                            </m:sub>
                          </m:sSub>
                        </m:e>
                      </m:d>
                    </m:oMath>
                  </m:oMathPara>
                </a14:m>
                <a:endParaRPr lang="en-US" altLang="ja-JP" sz="2400" b="1" dirty="0">
                  <a:solidFill>
                    <a:schemeClr val="tx1">
                      <a:lumMod val="75000"/>
                      <a:lumOff val="25000"/>
                    </a:schemeClr>
                  </a:solidFill>
                </a:endParaRPr>
              </a:p>
              <a:p>
                <a:pPr algn="ctr"/>
                <a14:m>
                  <m:oMathPara xmlns:m="http://schemas.openxmlformats.org/officeDocument/2006/math">
                    <m:oMathParaPr>
                      <m:jc m:val="center"/>
                    </m:oMathParaPr>
                    <m:oMath xmlns:m="http://schemas.openxmlformats.org/officeDocument/2006/math">
                      <m:d>
                        <m:dPr>
                          <m:ctrlPr>
                            <a:rPr lang="en-US" altLang="ja-JP" sz="2400" i="1">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rPr>
                                <m:t>𝐸𝑢𝑟𝑜</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𝐸𝑢𝑟𝑜</m:t>
                              </m:r>
                            </m:sub>
                          </m:sSub>
                        </m:e>
                      </m:d>
                    </m:oMath>
                  </m:oMathPara>
                </a14:m>
                <a:endParaRPr lang="en-US" altLang="ja-JP" sz="2400" b="1" dirty="0">
                  <a:solidFill>
                    <a:schemeClr val="tx1">
                      <a:lumMod val="75000"/>
                      <a:lumOff val="25000"/>
                    </a:schemeClr>
                  </a:solidFill>
                </a:endParaRPr>
              </a:p>
            </p:txBody>
          </p:sp>
        </mc:Choice>
        <mc:Fallback xmlns="">
          <p:sp>
            <p:nvSpPr>
              <p:cNvPr id="8" name="角丸四角形 20">
                <a:extLst>
                  <a:ext uri="{FF2B5EF4-FFF2-40B4-BE49-F238E27FC236}">
                    <a16:creationId xmlns:a16="http://schemas.microsoft.com/office/drawing/2014/main" id="{ED7C3A5B-4C5D-4BE8-8D2F-B808A191A16C}"/>
                  </a:ext>
                </a:extLst>
              </p:cNvPr>
              <p:cNvSpPr>
                <a:spLocks noRot="1" noChangeAspect="1" noMove="1" noResize="1" noEditPoints="1" noAdjustHandles="1" noChangeArrowheads="1" noChangeShapeType="1" noTextEdit="1"/>
              </p:cNvSpPr>
              <p:nvPr/>
            </p:nvSpPr>
            <p:spPr>
              <a:xfrm>
                <a:off x="2123840" y="1514676"/>
                <a:ext cx="2600332" cy="808420"/>
              </a:xfrm>
              <a:prstGeom prst="roundRect">
                <a:avLst/>
              </a:prstGeom>
              <a:blipFill>
                <a:blip r:embed="rId4"/>
                <a:stretch>
                  <a:fillRect/>
                </a:stretch>
              </a:blipFill>
              <a:ln w="19050">
                <a:solidFill>
                  <a:schemeClr val="accent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角丸四角形 20">
                <a:extLst>
                  <a:ext uri="{FF2B5EF4-FFF2-40B4-BE49-F238E27FC236}">
                    <a16:creationId xmlns:a16="http://schemas.microsoft.com/office/drawing/2014/main" id="{4A6D7F40-F154-4178-95B4-3E02790040C6}"/>
                  </a:ext>
                </a:extLst>
              </p:cNvPr>
              <p:cNvSpPr/>
              <p:nvPr/>
            </p:nvSpPr>
            <p:spPr>
              <a:xfrm>
                <a:off x="5620623" y="1514675"/>
                <a:ext cx="2600330" cy="80842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𝐶𝑖𝑡𝑖𝑒𝑠</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𝐶𝑖𝑡𝑖𝑒𝑠</m:t>
                              </m:r>
                            </m:sub>
                          </m:sSub>
                        </m:e>
                      </m:d>
                    </m:oMath>
                  </m:oMathPara>
                </a14:m>
                <a:endParaRPr lang="en-US" altLang="ja-JP" sz="2400" b="1" dirty="0">
                  <a:solidFill>
                    <a:schemeClr val="tx1">
                      <a:lumMod val="75000"/>
                      <a:lumOff val="25000"/>
                    </a:schemeClr>
                  </a:solidFill>
                </a:endParaRPr>
              </a:p>
              <a:p>
                <a:pPr algn="ctr"/>
                <a14:m>
                  <m:oMathPara xmlns:m="http://schemas.openxmlformats.org/officeDocument/2006/math">
                    <m:oMathParaPr>
                      <m:jc m:val="center"/>
                    </m:oMathParaPr>
                    <m:oMath xmlns:m="http://schemas.openxmlformats.org/officeDocument/2006/math">
                      <m:d>
                        <m:dPr>
                          <m:ctrlPr>
                            <a:rPr lang="en-US" altLang="ja-JP" sz="2400" i="1">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𝐸𝑢𝑟𝑜</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𝐸𝑢𝑟𝑜</m:t>
                              </m:r>
                            </m:sub>
                          </m:sSub>
                        </m:e>
                      </m:d>
                    </m:oMath>
                  </m:oMathPara>
                </a14:m>
                <a:endParaRPr lang="en-US" altLang="ja-JP" sz="2400" b="1" dirty="0">
                  <a:solidFill>
                    <a:schemeClr val="tx1">
                      <a:lumMod val="75000"/>
                      <a:lumOff val="25000"/>
                    </a:schemeClr>
                  </a:solidFill>
                </a:endParaRPr>
              </a:p>
            </p:txBody>
          </p:sp>
        </mc:Choice>
        <mc:Fallback xmlns="">
          <p:sp>
            <p:nvSpPr>
              <p:cNvPr id="9" name="角丸四角形 20">
                <a:extLst>
                  <a:ext uri="{FF2B5EF4-FFF2-40B4-BE49-F238E27FC236}">
                    <a16:creationId xmlns:a16="http://schemas.microsoft.com/office/drawing/2014/main" id="{4A6D7F40-F154-4178-95B4-3E02790040C6}"/>
                  </a:ext>
                </a:extLst>
              </p:cNvPr>
              <p:cNvSpPr>
                <a:spLocks noRot="1" noChangeAspect="1" noMove="1" noResize="1" noEditPoints="1" noAdjustHandles="1" noChangeArrowheads="1" noChangeShapeType="1" noTextEdit="1"/>
              </p:cNvSpPr>
              <p:nvPr/>
            </p:nvSpPr>
            <p:spPr>
              <a:xfrm>
                <a:off x="5620623" y="1514675"/>
                <a:ext cx="2600330" cy="808420"/>
              </a:xfrm>
              <a:prstGeom prst="roundRect">
                <a:avLst/>
              </a:prstGeom>
              <a:blipFill>
                <a:blip r:embed="rId5"/>
                <a:stretch>
                  <a:fillRect/>
                </a:stretch>
              </a:blipFill>
              <a:ln w="19050">
                <a:solidFill>
                  <a:schemeClr val="accent4"/>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角丸四角形 20">
                <a:extLst>
                  <a:ext uri="{FF2B5EF4-FFF2-40B4-BE49-F238E27FC236}">
                    <a16:creationId xmlns:a16="http://schemas.microsoft.com/office/drawing/2014/main" id="{BC3C59D8-60C0-4CD1-AA90-2CCED23E532D}"/>
                  </a:ext>
                </a:extLst>
              </p:cNvPr>
              <p:cNvSpPr/>
              <p:nvPr/>
            </p:nvSpPr>
            <p:spPr>
              <a:xfrm>
                <a:off x="2123840" y="2625853"/>
                <a:ext cx="2600332" cy="808420"/>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𝐶𝑖𝑡𝑖𝑒𝑠</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𝐶𝑖𝑡𝑖𝑒𝑠</m:t>
                              </m:r>
                            </m:sub>
                          </m:sSub>
                        </m:e>
                      </m:d>
                    </m:oMath>
                  </m:oMathPara>
                </a14:m>
                <a:endParaRPr lang="en-US" altLang="ja-JP" sz="2400" b="1" dirty="0">
                  <a:solidFill>
                    <a:schemeClr val="tx1">
                      <a:lumMod val="75000"/>
                      <a:lumOff val="25000"/>
                    </a:schemeClr>
                  </a:solidFill>
                </a:endParaRPr>
              </a:p>
              <a:p>
                <a:pPr algn="ctr"/>
                <a14:m>
                  <m:oMathPara xmlns:m="http://schemas.openxmlformats.org/officeDocument/2006/math">
                    <m:oMathParaPr>
                      <m:jc m:val="center"/>
                    </m:oMathParaPr>
                    <m:oMath xmlns:m="http://schemas.openxmlformats.org/officeDocument/2006/math">
                      <m:d>
                        <m:dPr>
                          <m:ctrlPr>
                            <a:rPr lang="en-US" altLang="ja-JP" sz="2400" i="1">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𝐸𝑢𝑟𝑜</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𝐸𝑢𝑟𝑜</m:t>
                              </m:r>
                            </m:sub>
                          </m:sSub>
                        </m:e>
                      </m:d>
                    </m:oMath>
                  </m:oMathPara>
                </a14:m>
                <a:endParaRPr lang="en-US" altLang="ja-JP" sz="2400" b="1" dirty="0">
                  <a:solidFill>
                    <a:schemeClr val="tx1">
                      <a:lumMod val="75000"/>
                      <a:lumOff val="25000"/>
                    </a:schemeClr>
                  </a:solidFill>
                </a:endParaRPr>
              </a:p>
            </p:txBody>
          </p:sp>
        </mc:Choice>
        <mc:Fallback xmlns="">
          <p:sp>
            <p:nvSpPr>
              <p:cNvPr id="10" name="角丸四角形 20">
                <a:extLst>
                  <a:ext uri="{FF2B5EF4-FFF2-40B4-BE49-F238E27FC236}">
                    <a16:creationId xmlns:a16="http://schemas.microsoft.com/office/drawing/2014/main" id="{BC3C59D8-60C0-4CD1-AA90-2CCED23E532D}"/>
                  </a:ext>
                </a:extLst>
              </p:cNvPr>
              <p:cNvSpPr>
                <a:spLocks noRot="1" noChangeAspect="1" noMove="1" noResize="1" noEditPoints="1" noAdjustHandles="1" noChangeArrowheads="1" noChangeShapeType="1" noTextEdit="1"/>
              </p:cNvSpPr>
              <p:nvPr/>
            </p:nvSpPr>
            <p:spPr>
              <a:xfrm>
                <a:off x="2123840" y="2625853"/>
                <a:ext cx="2600332" cy="808420"/>
              </a:xfrm>
              <a:prstGeom prst="roundRect">
                <a:avLst/>
              </a:prstGeom>
              <a:blipFill>
                <a:blip r:embed="rId6"/>
                <a:stretch>
                  <a:fillRect/>
                </a:stretch>
              </a:blipFill>
              <a:ln w="19050">
                <a:solidFill>
                  <a:schemeClr val="accent4"/>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角丸四角形 20">
                <a:extLst>
                  <a:ext uri="{FF2B5EF4-FFF2-40B4-BE49-F238E27FC236}">
                    <a16:creationId xmlns:a16="http://schemas.microsoft.com/office/drawing/2014/main" id="{33531027-BF8D-4A85-BE7C-977CBA13B84F}"/>
                  </a:ext>
                </a:extLst>
              </p:cNvPr>
              <p:cNvSpPr/>
              <p:nvPr/>
            </p:nvSpPr>
            <p:spPr>
              <a:xfrm>
                <a:off x="5620622" y="2625853"/>
                <a:ext cx="2600331" cy="80842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𝐶𝑖𝑡𝑖𝑒𝑠</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rPr>
                                <m:t>𝐸𝑢𝑟𝑜</m:t>
                              </m:r>
                            </m:sub>
                          </m:sSub>
                        </m:e>
                      </m:d>
                    </m:oMath>
                  </m:oMathPara>
                </a14:m>
                <a:endParaRPr lang="en-US" altLang="ja-JP" sz="2400" dirty="0">
                  <a:solidFill>
                    <a:schemeClr val="tx1">
                      <a:lumMod val="75000"/>
                      <a:lumOff val="25000"/>
                    </a:schemeClr>
                  </a:solidFill>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d>
                        <m:dPr>
                          <m:ctrlPr>
                            <a:rPr lang="en-US" altLang="ja-JP" sz="2400" i="1" smtClean="0">
                              <a:solidFill>
                                <a:schemeClr val="tx1">
                                  <a:lumMod val="75000"/>
                                  <a:lumOff val="25000"/>
                                </a:schemeClr>
                              </a:solidFill>
                              <a:latin typeface="Cambria Math" panose="02040503050406030204" pitchFamily="18" charset="0"/>
                            </a:rPr>
                          </m:ctrlPr>
                        </m:dPr>
                        <m:e>
                          <m:sSub>
                            <m:sSubPr>
                              <m:ctrlPr>
                                <a:rPr lang="en-US" altLang="ja-JP" sz="2400" i="1">
                                  <a:solidFill>
                                    <a:schemeClr val="tx1">
                                      <a:lumMod val="75000"/>
                                      <a:lumOff val="25000"/>
                                    </a:schemeClr>
                                  </a:solidFill>
                                  <a:latin typeface="Cambria Math" panose="02040503050406030204" pitchFamily="18" charset="0"/>
                                </a:rPr>
                              </m:ctrlPr>
                            </m:sSubPr>
                            <m:e>
                              <m:r>
                                <a:rPr lang="en-US" altLang="ja-JP" sz="2400" b="0" i="1" smtClean="0">
                                  <a:solidFill>
                                    <a:schemeClr val="tx1">
                                      <a:lumMod val="75000"/>
                                      <a:lumOff val="25000"/>
                                    </a:schemeClr>
                                  </a:solidFill>
                                  <a:latin typeface="Cambria Math" panose="02040503050406030204" pitchFamily="18" charset="0"/>
                                </a:rPr>
                                <m:t>𝐹</m:t>
                              </m:r>
                            </m:e>
                            <m:sub>
                              <m:r>
                                <a:rPr lang="en-US" altLang="ja-JP" sz="2400" i="1">
                                  <a:solidFill>
                                    <a:schemeClr val="tx1">
                                      <a:lumMod val="75000"/>
                                      <a:lumOff val="25000"/>
                                    </a:schemeClr>
                                  </a:solidFill>
                                  <a:latin typeface="Cambria Math" panose="02040503050406030204" pitchFamily="18" charset="0"/>
                                </a:rPr>
                                <m:t>𝐸𝑢𝑟𝑜</m:t>
                              </m:r>
                            </m:sub>
                          </m:sSub>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24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2400" i="1">
                                  <a:solidFill>
                                    <a:schemeClr val="tx1">
                                      <a:lumMod val="75000"/>
                                      <a:lumOff val="25000"/>
                                    </a:schemeClr>
                                  </a:solidFill>
                                  <a:latin typeface="Cambria Math" panose="02040503050406030204" pitchFamily="18" charset="0"/>
                                </a:rPr>
                                <m:t>𝐶𝑖𝑡𝑖𝑒𝑠</m:t>
                              </m:r>
                            </m:sub>
                          </m:sSub>
                        </m:e>
                      </m:d>
                    </m:oMath>
                  </m:oMathPara>
                </a14:m>
                <a:endParaRPr lang="en-US" altLang="ja-JP" sz="2400" b="1" dirty="0">
                  <a:solidFill>
                    <a:schemeClr val="tx1">
                      <a:lumMod val="75000"/>
                      <a:lumOff val="25000"/>
                    </a:schemeClr>
                  </a:solidFill>
                </a:endParaRPr>
              </a:p>
            </p:txBody>
          </p:sp>
        </mc:Choice>
        <mc:Fallback xmlns="">
          <p:sp>
            <p:nvSpPr>
              <p:cNvPr id="11" name="角丸四角形 20">
                <a:extLst>
                  <a:ext uri="{FF2B5EF4-FFF2-40B4-BE49-F238E27FC236}">
                    <a16:creationId xmlns:a16="http://schemas.microsoft.com/office/drawing/2014/main" id="{33531027-BF8D-4A85-BE7C-977CBA13B84F}"/>
                  </a:ext>
                </a:extLst>
              </p:cNvPr>
              <p:cNvSpPr>
                <a:spLocks noRot="1" noChangeAspect="1" noMove="1" noResize="1" noEditPoints="1" noAdjustHandles="1" noChangeArrowheads="1" noChangeShapeType="1" noTextEdit="1"/>
              </p:cNvSpPr>
              <p:nvPr/>
            </p:nvSpPr>
            <p:spPr>
              <a:xfrm>
                <a:off x="5620622" y="2625853"/>
                <a:ext cx="2600331" cy="808420"/>
              </a:xfrm>
              <a:prstGeom prst="roundRect">
                <a:avLst/>
              </a:prstGeom>
              <a:blipFill>
                <a:blip r:embed="rId7"/>
                <a:stretch>
                  <a:fillRect b="-741"/>
                </a:stretch>
              </a:blipFill>
              <a:ln w="19050">
                <a:solidFill>
                  <a:srgbClr val="FF0000"/>
                </a:solidFill>
              </a:ln>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867EC9D4-EC75-45F2-B291-C0D0D76A13B8}"/>
              </a:ext>
            </a:extLst>
          </p:cNvPr>
          <p:cNvSpPr txBox="1"/>
          <p:nvPr/>
        </p:nvSpPr>
        <p:spPr>
          <a:xfrm>
            <a:off x="4842788" y="1754564"/>
            <a:ext cx="659218" cy="461665"/>
          </a:xfrm>
          <a:prstGeom prst="rect">
            <a:avLst/>
          </a:prstGeom>
          <a:noFill/>
        </p:spPr>
        <p:txBody>
          <a:bodyPr wrap="square" rtlCol="0">
            <a:spAutoFit/>
          </a:bodyPr>
          <a:lstStyle/>
          <a:p>
            <a:pPr algn="ctr"/>
            <a:r>
              <a:rPr kumimoji="1" lang="en-US" altLang="ja-JP" sz="2400" b="1" dirty="0">
                <a:solidFill>
                  <a:schemeClr val="tx1">
                    <a:lumMod val="75000"/>
                    <a:lumOff val="25000"/>
                  </a:schemeClr>
                </a:solidFill>
              </a:rPr>
              <a:t>VS</a:t>
            </a:r>
            <a:endParaRPr kumimoji="1" lang="ja-JP" altLang="en-US" sz="2400" b="1" dirty="0">
              <a:solidFill>
                <a:schemeClr val="tx1">
                  <a:lumMod val="75000"/>
                  <a:lumOff val="25000"/>
                </a:schemeClr>
              </a:solidFill>
            </a:endParaRPr>
          </a:p>
        </p:txBody>
      </p:sp>
      <p:sp>
        <p:nvSpPr>
          <p:cNvPr id="13" name="テキスト ボックス 12">
            <a:extLst>
              <a:ext uri="{FF2B5EF4-FFF2-40B4-BE49-F238E27FC236}">
                <a16:creationId xmlns:a16="http://schemas.microsoft.com/office/drawing/2014/main" id="{371AA2A5-7289-40D0-841A-63B38CB0FA44}"/>
              </a:ext>
            </a:extLst>
          </p:cNvPr>
          <p:cNvSpPr txBox="1"/>
          <p:nvPr/>
        </p:nvSpPr>
        <p:spPr>
          <a:xfrm>
            <a:off x="4842788" y="2860545"/>
            <a:ext cx="659218" cy="461665"/>
          </a:xfrm>
          <a:prstGeom prst="rect">
            <a:avLst/>
          </a:prstGeom>
          <a:noFill/>
        </p:spPr>
        <p:txBody>
          <a:bodyPr wrap="square" rtlCol="0">
            <a:spAutoFit/>
          </a:bodyPr>
          <a:lstStyle/>
          <a:p>
            <a:pPr algn="ctr"/>
            <a:r>
              <a:rPr kumimoji="1" lang="en-US" altLang="ja-JP" sz="2400" b="1" dirty="0">
                <a:solidFill>
                  <a:schemeClr val="tx1">
                    <a:lumMod val="75000"/>
                    <a:lumOff val="25000"/>
                  </a:schemeClr>
                </a:solidFill>
              </a:rPr>
              <a:t>VS</a:t>
            </a:r>
            <a:endParaRPr kumimoji="1" lang="ja-JP" altLang="en-US" sz="2400" b="1" dirty="0">
              <a:solidFill>
                <a:schemeClr val="tx1">
                  <a:lumMod val="75000"/>
                  <a:lumOff val="25000"/>
                </a:schemeClr>
              </a:solidFill>
            </a:endParaRPr>
          </a:p>
        </p:txBody>
      </p:sp>
    </p:spTree>
    <p:extLst>
      <p:ext uri="{BB962C8B-B14F-4D97-AF65-F5344CB8AC3E}">
        <p14:creationId xmlns:p14="http://schemas.microsoft.com/office/powerpoint/2010/main" val="209697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グラフ 9"/>
          <p:cNvGraphicFramePr>
            <a:graphicFrameLocks/>
          </p:cNvGraphicFramePr>
          <p:nvPr>
            <p:extLst>
              <p:ext uri="{D42A27DB-BD31-4B8C-83A1-F6EECF244321}">
                <p14:modId xmlns:p14="http://schemas.microsoft.com/office/powerpoint/2010/main" val="3866644210"/>
              </p:ext>
            </p:extLst>
          </p:nvPr>
        </p:nvGraphicFramePr>
        <p:xfrm>
          <a:off x="217360" y="720436"/>
          <a:ext cx="8699500" cy="3520106"/>
        </p:xfrm>
        <a:graphic>
          <a:graphicData uri="http://schemas.openxmlformats.org/drawingml/2006/chart">
            <c:chart xmlns:c="http://schemas.openxmlformats.org/drawingml/2006/chart" xmlns:r="http://schemas.openxmlformats.org/officeDocument/2006/relationships" r:id="rId3"/>
          </a:graphicData>
        </a:graphic>
      </p:graphicFrame>
      <p:sp>
        <p:nvSpPr>
          <p:cNvPr id="2" name="タイトル 1">
            <a:extLst>
              <a:ext uri="{FF2B5EF4-FFF2-40B4-BE49-F238E27FC236}">
                <a16:creationId xmlns:a16="http://schemas.microsoft.com/office/drawing/2014/main" id="{ABBAC846-CCD5-4B71-925B-2700357CDD41}"/>
              </a:ext>
            </a:extLst>
          </p:cNvPr>
          <p:cNvSpPr>
            <a:spLocks noGrp="1"/>
          </p:cNvSpPr>
          <p:nvPr>
            <p:ph type="title"/>
          </p:nvPr>
        </p:nvSpPr>
        <p:spPr/>
        <p:txBody>
          <a:bodyPr>
            <a:normAutofit fontScale="90000"/>
          </a:bodyPr>
          <a:lstStyle/>
          <a:p>
            <a:r>
              <a:rPr kumimoji="1" lang="ja-JP" altLang="en-US" dirty="0"/>
              <a:t>実験結果 </a:t>
            </a:r>
            <a:r>
              <a:rPr kumimoji="1" lang="en-US" altLang="ja-JP" dirty="0"/>
              <a:t>| </a:t>
            </a:r>
            <a:r>
              <a:rPr kumimoji="1" lang="en-US" altLang="ja-JP" sz="3600" dirty="0"/>
              <a:t>RQ1. </a:t>
            </a:r>
            <a:r>
              <a:rPr kumimoji="1" lang="ja-JP" altLang="en-US" sz="3600" dirty="0"/>
              <a:t>提案手法の精度は？</a:t>
            </a:r>
            <a:endParaRPr kumimoji="1" lang="ja-JP" altLang="en-US" dirty="0"/>
          </a:p>
        </p:txBody>
      </p:sp>
      <p:sp>
        <p:nvSpPr>
          <p:cNvPr id="3" name="コンテンツ プレースホルダー 2">
            <a:extLst>
              <a:ext uri="{FF2B5EF4-FFF2-40B4-BE49-F238E27FC236}">
                <a16:creationId xmlns:a16="http://schemas.microsoft.com/office/drawing/2014/main" id="{1EDAA9B7-C28D-4E4A-BEDE-F535534D8DC7}"/>
              </a:ext>
            </a:extLst>
          </p:cNvPr>
          <p:cNvSpPr>
            <a:spLocks noGrp="1"/>
          </p:cNvSpPr>
          <p:nvPr>
            <p:ph idx="1"/>
          </p:nvPr>
        </p:nvSpPr>
        <p:spPr>
          <a:xfrm>
            <a:off x="628650" y="4938738"/>
            <a:ext cx="7886700" cy="1760342"/>
          </a:xfrm>
        </p:spPr>
        <p:txBody>
          <a:bodyPr/>
          <a:lstStyle/>
          <a:p>
            <a:r>
              <a:rPr kumimoji="1" lang="ja-JP" altLang="en-US" dirty="0">
                <a:solidFill>
                  <a:schemeClr val="accent1"/>
                </a:solidFill>
              </a:rPr>
              <a:t>既存手法</a:t>
            </a:r>
            <a:r>
              <a:rPr kumimoji="1" lang="ja-JP" altLang="en-US" dirty="0"/>
              <a:t>の</a:t>
            </a:r>
            <a:r>
              <a:rPr kumimoji="1" lang="en-US" altLang="ja-JP" dirty="0"/>
              <a:t>AUC</a:t>
            </a:r>
            <a:r>
              <a:rPr kumimoji="1" lang="ja-JP" altLang="en-US" dirty="0"/>
              <a:t>は</a:t>
            </a:r>
            <a:r>
              <a:rPr kumimoji="1" lang="en-US" altLang="ja-JP" dirty="0"/>
              <a:t>0.9</a:t>
            </a:r>
            <a:r>
              <a:rPr kumimoji="1" lang="ja-JP" altLang="en-US" dirty="0"/>
              <a:t>以上 高精度</a:t>
            </a:r>
            <a:endParaRPr kumimoji="1" lang="en-US" altLang="ja-JP" dirty="0"/>
          </a:p>
          <a:p>
            <a:r>
              <a:rPr lang="ja-JP" altLang="en-US" dirty="0">
                <a:solidFill>
                  <a:srgbClr val="10CF9B"/>
                </a:solidFill>
              </a:rPr>
              <a:t>提案手法</a:t>
            </a:r>
            <a:r>
              <a:rPr lang="ja-JP" altLang="en-US" dirty="0"/>
              <a:t>の</a:t>
            </a:r>
            <a:r>
              <a:rPr lang="en-US" altLang="ja-JP" dirty="0"/>
              <a:t>AUC</a:t>
            </a:r>
            <a:r>
              <a:rPr lang="ja-JP" altLang="en-US" dirty="0"/>
              <a:t>は</a:t>
            </a:r>
            <a:r>
              <a:rPr lang="en-US" altLang="ja-JP" dirty="0"/>
              <a:t>0.7</a:t>
            </a:r>
            <a:r>
              <a:rPr lang="ja-JP" altLang="en-US" dirty="0"/>
              <a:t>以上 中精度</a:t>
            </a:r>
            <a:endParaRPr kumimoji="1" lang="ja-JP" altLang="en-US" dirty="0"/>
          </a:p>
        </p:txBody>
      </p:sp>
      <p:sp>
        <p:nvSpPr>
          <p:cNvPr id="4" name="スライド番号プレースホルダー 3">
            <a:extLst>
              <a:ext uri="{FF2B5EF4-FFF2-40B4-BE49-F238E27FC236}">
                <a16:creationId xmlns:a16="http://schemas.microsoft.com/office/drawing/2014/main" id="{ADA305C3-6DF1-4322-97CB-CA9153B74642}"/>
              </a:ext>
            </a:extLst>
          </p:cNvPr>
          <p:cNvSpPr>
            <a:spLocks noGrp="1"/>
          </p:cNvSpPr>
          <p:nvPr>
            <p:ph type="sldNum" sz="quarter" idx="12"/>
          </p:nvPr>
        </p:nvSpPr>
        <p:spPr/>
        <p:txBody>
          <a:bodyPr/>
          <a:lstStyle/>
          <a:p>
            <a:fld id="{310E90F2-0F65-4717-A352-08170F7BDCAA}" type="slidenum">
              <a:rPr kumimoji="1" lang="ja-JP" altLang="en-US" smtClean="0"/>
              <a:t>17</a:t>
            </a:fld>
            <a:endParaRPr kumimoji="1" lang="ja-JP" altLang="en-US" dirty="0"/>
          </a:p>
        </p:txBody>
      </p:sp>
      <p:sp>
        <p:nvSpPr>
          <p:cNvPr id="12" name="正方形/長方形 11"/>
          <p:cNvSpPr/>
          <p:nvPr/>
        </p:nvSpPr>
        <p:spPr>
          <a:xfrm>
            <a:off x="6912909" y="4385088"/>
            <a:ext cx="136915" cy="146695"/>
          </a:xfrm>
          <a:prstGeom prst="rect">
            <a:avLst/>
          </a:prstGeom>
          <a:solidFill>
            <a:srgbClr val="B0DFA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13" name="正方形/長方形 12"/>
          <p:cNvSpPr/>
          <p:nvPr/>
        </p:nvSpPr>
        <p:spPr>
          <a:xfrm>
            <a:off x="4826305" y="4385088"/>
            <a:ext cx="136915" cy="146695"/>
          </a:xfrm>
          <a:prstGeom prst="rect">
            <a:avLst/>
          </a:prstGeom>
          <a:solidFill>
            <a:srgbClr val="55A8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14" name="正方形/長方形 13"/>
          <p:cNvSpPr/>
          <p:nvPr/>
        </p:nvSpPr>
        <p:spPr>
          <a:xfrm>
            <a:off x="2739702" y="4385088"/>
            <a:ext cx="136915" cy="146695"/>
          </a:xfrm>
          <a:prstGeom prst="rect">
            <a:avLst/>
          </a:prstGeom>
          <a:solidFill>
            <a:srgbClr val="91C6F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15" name="正方形/長方形 14"/>
          <p:cNvSpPr/>
          <p:nvPr/>
        </p:nvSpPr>
        <p:spPr>
          <a:xfrm>
            <a:off x="653099" y="4385088"/>
            <a:ext cx="136915" cy="146695"/>
          </a:xfrm>
          <a:prstGeom prst="rect">
            <a:avLst/>
          </a:prstGeom>
          <a:solidFill>
            <a:srgbClr val="59AAF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mc:AlternateContent xmlns:mc="http://schemas.openxmlformats.org/markup-compatibility/2006" xmlns:a14="http://schemas.microsoft.com/office/drawing/2010/main">
        <mc:Choice Requires="a14">
          <p:sp>
            <p:nvSpPr>
              <p:cNvPr id="17" name="正方形/長方形 16"/>
              <p:cNvSpPr/>
              <p:nvPr/>
            </p:nvSpPr>
            <p:spPr>
              <a:xfrm>
                <a:off x="790014" y="4179333"/>
                <a:ext cx="1811380" cy="461665"/>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US" altLang="ja-JP" sz="160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rPr>
                                <m:t>𝐶𝑖𝑡𝑖𝑒𝑠</m:t>
                              </m:r>
                            </m:sub>
                          </m:s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𝐶𝑖𝑡𝑖𝑒𝑠</m:t>
                              </m:r>
                            </m:sub>
                          </m:sSub>
                        </m:e>
                      </m:d>
                    </m:oMath>
                  </m:oMathPara>
                </a14:m>
                <a:endParaRPr lang="en-US" altLang="ja-JP" sz="1600" b="1" dirty="0">
                  <a:solidFill>
                    <a:schemeClr val="tx1">
                      <a:lumMod val="75000"/>
                      <a:lumOff val="25000"/>
                    </a:schemeClr>
                  </a:solidFill>
                </a:endParaRPr>
              </a:p>
            </p:txBody>
          </p:sp>
        </mc:Choice>
        <mc:Fallback xmlns="">
          <p:sp>
            <p:nvSpPr>
              <p:cNvPr id="17" name="正方形/長方形 16"/>
              <p:cNvSpPr>
                <a:spLocks noRot="1" noChangeAspect="1" noMove="1" noResize="1" noEditPoints="1" noAdjustHandles="1" noChangeArrowheads="1" noChangeShapeType="1" noTextEdit="1"/>
              </p:cNvSpPr>
              <p:nvPr/>
            </p:nvSpPr>
            <p:spPr>
              <a:xfrm>
                <a:off x="790014" y="4179333"/>
                <a:ext cx="181138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7049824" y="4173728"/>
                <a:ext cx="1811380" cy="461665"/>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US" altLang="ja-JP" sz="160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𝐹</m:t>
                              </m:r>
                            </m:e>
                            <m:sub>
                              <m:r>
                                <a:rPr lang="en-US" altLang="ja-JP" sz="1600" b="0" i="1" smtClean="0">
                                  <a:solidFill>
                                    <a:schemeClr val="tx1">
                                      <a:lumMod val="75000"/>
                                      <a:lumOff val="25000"/>
                                    </a:schemeClr>
                                  </a:solidFill>
                                  <a:latin typeface="Cambria Math" panose="02040503050406030204" pitchFamily="18" charset="0"/>
                                </a:rPr>
                                <m:t>𝐸𝑢𝑟𝑜</m:t>
                              </m:r>
                            </m:sub>
                          </m:s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𝐸𝑢𝑟𝑜</m:t>
                              </m:r>
                            </m:sub>
                          </m:sSub>
                        </m:e>
                      </m:d>
                    </m:oMath>
                  </m:oMathPara>
                </a14:m>
                <a:endParaRPr lang="en-US" altLang="ja-JP" sz="1600" b="1" dirty="0">
                  <a:solidFill>
                    <a:schemeClr val="tx1">
                      <a:lumMod val="75000"/>
                      <a:lumOff val="25000"/>
                    </a:schemeClr>
                  </a:solidFill>
                </a:endParaRPr>
              </a:p>
            </p:txBody>
          </p:sp>
        </mc:Choice>
        <mc:Fallback xmlns="">
          <p:sp>
            <p:nvSpPr>
              <p:cNvPr id="18" name="正方形/長方形 17"/>
              <p:cNvSpPr>
                <a:spLocks noRot="1" noChangeAspect="1" noMove="1" noResize="1" noEditPoints="1" noAdjustHandles="1" noChangeArrowheads="1" noChangeShapeType="1" noTextEdit="1"/>
              </p:cNvSpPr>
              <p:nvPr/>
            </p:nvSpPr>
            <p:spPr>
              <a:xfrm>
                <a:off x="7049824" y="4173728"/>
                <a:ext cx="181138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2876616" y="4179332"/>
                <a:ext cx="1811380" cy="461665"/>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US" altLang="ja-JP" sz="160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rPr>
                                <m:t>𝐸𝑢𝑟𝑜</m:t>
                              </m:r>
                            </m:sub>
                          </m:s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𝐸𝑢𝑟𝑜</m:t>
                              </m:r>
                            </m:sub>
                          </m:sSub>
                        </m:e>
                      </m:d>
                    </m:oMath>
                  </m:oMathPara>
                </a14:m>
                <a:endParaRPr lang="en-US" altLang="ja-JP" sz="1600" b="1" dirty="0">
                  <a:solidFill>
                    <a:schemeClr val="tx1">
                      <a:lumMod val="75000"/>
                      <a:lumOff val="25000"/>
                    </a:schemeClr>
                  </a:solidFill>
                </a:endParaRPr>
              </a:p>
            </p:txBody>
          </p:sp>
        </mc:Choice>
        <mc:Fallback xmlns="">
          <p:sp>
            <p:nvSpPr>
              <p:cNvPr id="19" name="正方形/長方形 18"/>
              <p:cNvSpPr>
                <a:spLocks noRot="1" noChangeAspect="1" noMove="1" noResize="1" noEditPoints="1" noAdjustHandles="1" noChangeArrowheads="1" noChangeShapeType="1" noTextEdit="1"/>
              </p:cNvSpPr>
              <p:nvPr/>
            </p:nvSpPr>
            <p:spPr>
              <a:xfrm>
                <a:off x="2876616" y="4179332"/>
                <a:ext cx="181138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4963218" y="4173728"/>
                <a:ext cx="1811380" cy="461665"/>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US" altLang="ja-JP" sz="160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𝐹</m:t>
                              </m:r>
                            </m:e>
                            <m:sub>
                              <m:r>
                                <a:rPr lang="en-US" altLang="ja-JP" sz="1600" b="0" i="1" smtClean="0">
                                  <a:solidFill>
                                    <a:schemeClr val="tx1">
                                      <a:lumMod val="75000"/>
                                      <a:lumOff val="25000"/>
                                    </a:schemeClr>
                                  </a:solidFill>
                                  <a:latin typeface="Cambria Math" panose="02040503050406030204" pitchFamily="18" charset="0"/>
                                </a:rPr>
                                <m:t>𝐶𝑖𝑡𝑖𝑒𝑠</m:t>
                              </m:r>
                            </m:sub>
                          </m:s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𝐶𝑖𝑡𝑖𝑒𝑠</m:t>
                              </m:r>
                            </m:sub>
                          </m:sSub>
                        </m:e>
                      </m:d>
                    </m:oMath>
                  </m:oMathPara>
                </a14:m>
                <a:endParaRPr lang="en-US" altLang="ja-JP" sz="1600" b="1" dirty="0">
                  <a:solidFill>
                    <a:schemeClr val="tx1">
                      <a:lumMod val="75000"/>
                      <a:lumOff val="25000"/>
                    </a:schemeClr>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4963218" y="4173728"/>
                <a:ext cx="1811380" cy="461665"/>
              </a:xfrm>
              <a:prstGeom prst="rect">
                <a:avLst/>
              </a:prstGeom>
              <a:blipFill>
                <a:blip r:embed="rId7"/>
                <a:stretch>
                  <a:fillRect/>
                </a:stretch>
              </a:blipFill>
            </p:spPr>
            <p:txBody>
              <a:bodyPr/>
              <a:lstStyle/>
              <a:p>
                <a:r>
                  <a:rPr lang="ja-JP" altLang="en-US">
                    <a:noFill/>
                  </a:rPr>
                  <a:t> </a:t>
                </a:r>
              </a:p>
            </p:txBody>
          </p:sp>
        </mc:Fallback>
      </mc:AlternateContent>
      <p:sp>
        <p:nvSpPr>
          <p:cNvPr id="21" name="角丸四角形 20"/>
          <p:cNvSpPr/>
          <p:nvPr/>
        </p:nvSpPr>
        <p:spPr>
          <a:xfrm>
            <a:off x="518323" y="4271160"/>
            <a:ext cx="4000737" cy="36423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4653836" y="4271160"/>
            <a:ext cx="4000737" cy="364233"/>
          </a:xfrm>
          <a:prstGeom prst="round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8266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AC846-CCD5-4B71-925B-2700357CDD41}"/>
              </a:ext>
            </a:extLst>
          </p:cNvPr>
          <p:cNvSpPr>
            <a:spLocks noGrp="1"/>
          </p:cNvSpPr>
          <p:nvPr>
            <p:ph type="title"/>
          </p:nvPr>
        </p:nvSpPr>
        <p:spPr>
          <a:xfrm>
            <a:off x="628650" y="83127"/>
            <a:ext cx="7886700" cy="637309"/>
          </a:xfrm>
        </p:spPr>
        <p:txBody>
          <a:bodyPr>
            <a:normAutofit fontScale="90000"/>
          </a:bodyPr>
          <a:lstStyle/>
          <a:p>
            <a:r>
              <a:rPr kumimoji="1" lang="ja-JP" altLang="en-US" dirty="0"/>
              <a:t>実験結果 </a:t>
            </a:r>
            <a:r>
              <a:rPr kumimoji="1" lang="en-US" altLang="ja-JP" dirty="0"/>
              <a:t>| </a:t>
            </a:r>
            <a:r>
              <a:rPr kumimoji="1" lang="en-US" altLang="ja-JP" sz="3600" dirty="0"/>
              <a:t>RQ2. </a:t>
            </a:r>
            <a:r>
              <a:rPr kumimoji="1" lang="en-US" altLang="ja-JP" dirty="0"/>
              <a:t> </a:t>
            </a:r>
            <a:endParaRPr kumimoji="1" lang="ja-JP" altLang="en-US" dirty="0"/>
          </a:p>
        </p:txBody>
      </p:sp>
      <p:sp>
        <p:nvSpPr>
          <p:cNvPr id="4" name="スライド番号プレースホルダー 3">
            <a:extLst>
              <a:ext uri="{FF2B5EF4-FFF2-40B4-BE49-F238E27FC236}">
                <a16:creationId xmlns:a16="http://schemas.microsoft.com/office/drawing/2014/main" id="{ADA305C3-6DF1-4322-97CB-CA9153B74642}"/>
              </a:ext>
            </a:extLst>
          </p:cNvPr>
          <p:cNvSpPr>
            <a:spLocks noGrp="1"/>
          </p:cNvSpPr>
          <p:nvPr>
            <p:ph type="sldNum" sz="quarter" idx="12"/>
          </p:nvPr>
        </p:nvSpPr>
        <p:spPr/>
        <p:txBody>
          <a:bodyPr/>
          <a:lstStyle/>
          <a:p>
            <a:fld id="{310E90F2-0F65-4717-A352-08170F7BDCAA}" type="slidenum">
              <a:rPr kumimoji="1" lang="ja-JP" altLang="en-US" smtClean="0"/>
              <a:t>18</a:t>
            </a:fld>
            <a:endParaRPr kumimoji="1" lang="ja-JP" altLang="en-US" dirty="0"/>
          </a:p>
        </p:txBody>
      </p:sp>
      <p:sp>
        <p:nvSpPr>
          <p:cNvPr id="20" name="タイトル 1">
            <a:extLst>
              <a:ext uri="{FF2B5EF4-FFF2-40B4-BE49-F238E27FC236}">
                <a16:creationId xmlns:a16="http://schemas.microsoft.com/office/drawing/2014/main" id="{5799F2EB-D7B4-4185-816C-DAC548F72FA8}"/>
              </a:ext>
            </a:extLst>
          </p:cNvPr>
          <p:cNvSpPr txBox="1">
            <a:spLocks/>
          </p:cNvSpPr>
          <p:nvPr/>
        </p:nvSpPr>
        <p:spPr>
          <a:xfrm>
            <a:off x="4248522" y="101508"/>
            <a:ext cx="4266827" cy="637309"/>
          </a:xfrm>
          <a:prstGeom prst="rect">
            <a:avLst/>
          </a:prstGeom>
        </p:spPr>
        <p:txBody>
          <a:bodyPr vert="horz" lIns="91440" tIns="45720" rIns="91440" bIns="45720" rtlCol="0" anchor="ctr">
            <a:normAutofit fontScale="97500" lnSpcReduction="10000"/>
          </a:bodyPr>
          <a:lstStyle>
            <a:lvl1pPr algn="l" defTabSz="685800" rtl="0" eaLnBrk="1" latinLnBrk="0" hangingPunct="1">
              <a:lnSpc>
                <a:spcPct val="90000"/>
              </a:lnSpc>
              <a:spcBef>
                <a:spcPct val="0"/>
              </a:spcBef>
              <a:buNone/>
              <a:defRPr kumimoji="1" sz="4400" b="1" kern="1200">
                <a:solidFill>
                  <a:schemeClr val="bg1"/>
                </a:solidFill>
                <a:latin typeface="+mn-ea"/>
                <a:ea typeface="+mn-ea"/>
                <a:cs typeface="+mj-cs"/>
              </a:defRPr>
            </a:lvl1pPr>
          </a:lstStyle>
          <a:p>
            <a:r>
              <a:rPr lang="ja-JP" altLang="en-US" sz="2000" dirty="0"/>
              <a:t>フォーラムを持たないアプリにも</a:t>
            </a:r>
            <a:br>
              <a:rPr lang="en-US" altLang="ja-JP" sz="2000" dirty="0"/>
            </a:br>
            <a:r>
              <a:rPr lang="ja-JP" altLang="en-US" sz="2000" dirty="0"/>
              <a:t>提案手法を適用可能か？</a:t>
            </a:r>
          </a:p>
        </p:txBody>
      </p:sp>
      <p:graphicFrame>
        <p:nvGraphicFramePr>
          <p:cNvPr id="7" name="グラフ 6"/>
          <p:cNvGraphicFramePr>
            <a:graphicFrameLocks/>
          </p:cNvGraphicFramePr>
          <p:nvPr>
            <p:extLst>
              <p:ext uri="{D42A27DB-BD31-4B8C-83A1-F6EECF244321}">
                <p14:modId xmlns:p14="http://schemas.microsoft.com/office/powerpoint/2010/main" val="2027750477"/>
              </p:ext>
            </p:extLst>
          </p:nvPr>
        </p:nvGraphicFramePr>
        <p:xfrm>
          <a:off x="222250" y="744444"/>
          <a:ext cx="8699500" cy="3496098"/>
        </p:xfrm>
        <a:graphic>
          <a:graphicData uri="http://schemas.openxmlformats.org/drawingml/2006/chart">
            <c:chart xmlns:c="http://schemas.openxmlformats.org/drawingml/2006/chart" xmlns:r="http://schemas.openxmlformats.org/officeDocument/2006/relationships" r:id="rId3"/>
          </a:graphicData>
        </a:graphic>
      </p:graphicFrame>
      <p:sp>
        <p:nvSpPr>
          <p:cNvPr id="9" name="正方形/長方形 8"/>
          <p:cNvSpPr/>
          <p:nvPr/>
        </p:nvSpPr>
        <p:spPr>
          <a:xfrm>
            <a:off x="6912909" y="4385088"/>
            <a:ext cx="136915" cy="146695"/>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10" name="正方形/長方形 9"/>
          <p:cNvSpPr/>
          <p:nvPr/>
        </p:nvSpPr>
        <p:spPr>
          <a:xfrm>
            <a:off x="4826305" y="4385088"/>
            <a:ext cx="136915" cy="146695"/>
          </a:xfrm>
          <a:prstGeom prst="rec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11" name="正方形/長方形 10"/>
          <p:cNvSpPr/>
          <p:nvPr/>
        </p:nvSpPr>
        <p:spPr>
          <a:xfrm>
            <a:off x="2739702" y="4385088"/>
            <a:ext cx="136915" cy="146695"/>
          </a:xfrm>
          <a:prstGeom prst="rect">
            <a:avLst/>
          </a:prstGeom>
          <a:solidFill>
            <a:srgbClr val="B0DFA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p:sp>
        <p:nvSpPr>
          <p:cNvPr id="12" name="正方形/長方形 11"/>
          <p:cNvSpPr/>
          <p:nvPr/>
        </p:nvSpPr>
        <p:spPr>
          <a:xfrm>
            <a:off x="653099" y="4385088"/>
            <a:ext cx="136915" cy="146695"/>
          </a:xfrm>
          <a:prstGeom prst="rect">
            <a:avLst/>
          </a:prstGeom>
          <a:solidFill>
            <a:srgbClr val="55A8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p>
        </p:txBody>
      </p:sp>
      <mc:AlternateContent xmlns:mc="http://schemas.openxmlformats.org/markup-compatibility/2006" xmlns:a14="http://schemas.microsoft.com/office/drawing/2010/main">
        <mc:Choice Requires="a14">
          <p:sp>
            <p:nvSpPr>
              <p:cNvPr id="13" name="正方形/長方形 12"/>
              <p:cNvSpPr/>
              <p:nvPr/>
            </p:nvSpPr>
            <p:spPr>
              <a:xfrm>
                <a:off x="790014" y="4179333"/>
                <a:ext cx="1811380" cy="461665"/>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US" altLang="ja-JP" sz="160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𝐹</m:t>
                              </m:r>
                            </m:e>
                            <m:sub>
                              <m:r>
                                <a:rPr lang="en-US" altLang="ja-JP" sz="1600" b="0" i="1" smtClean="0">
                                  <a:solidFill>
                                    <a:schemeClr val="tx1">
                                      <a:lumMod val="75000"/>
                                      <a:lumOff val="25000"/>
                                    </a:schemeClr>
                                  </a:solidFill>
                                  <a:latin typeface="Cambria Math" panose="02040503050406030204" pitchFamily="18" charset="0"/>
                                </a:rPr>
                                <m:t>𝐶𝑖𝑡𝑖𝑒𝑠</m:t>
                              </m:r>
                            </m:sub>
                          </m:s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𝐶𝑖𝑡𝑖𝑒𝑠</m:t>
                              </m:r>
                            </m:sub>
                          </m:sSub>
                        </m:e>
                      </m:d>
                    </m:oMath>
                  </m:oMathPara>
                </a14:m>
                <a:endParaRPr lang="en-US" altLang="ja-JP" sz="1600" b="1" dirty="0">
                  <a:solidFill>
                    <a:schemeClr val="tx1">
                      <a:lumMod val="75000"/>
                      <a:lumOff val="25000"/>
                    </a:schemeClr>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0014" y="4179333"/>
                <a:ext cx="1811380"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7049824" y="4173728"/>
                <a:ext cx="1811380" cy="461665"/>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US" altLang="ja-JP" sz="160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𝐹</m:t>
                              </m:r>
                            </m:e>
                            <m:sub>
                              <m:r>
                                <a:rPr lang="en-US" altLang="ja-JP" sz="1600" b="0" i="1" smtClean="0">
                                  <a:solidFill>
                                    <a:schemeClr val="tx1">
                                      <a:lumMod val="75000"/>
                                      <a:lumOff val="25000"/>
                                    </a:schemeClr>
                                  </a:solidFill>
                                  <a:latin typeface="Cambria Math" panose="02040503050406030204" pitchFamily="18" charset="0"/>
                                </a:rPr>
                                <m:t>𝐸𝑢𝑟𝑜</m:t>
                              </m:r>
                            </m:sub>
                          </m:s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𝐶𝑖𝑡𝑖𝑒𝑠</m:t>
                              </m:r>
                            </m:sub>
                          </m:sSub>
                        </m:e>
                      </m:d>
                    </m:oMath>
                  </m:oMathPara>
                </a14:m>
                <a:endParaRPr lang="en-US" altLang="ja-JP" sz="1600" b="1" dirty="0">
                  <a:solidFill>
                    <a:schemeClr val="tx1">
                      <a:lumMod val="75000"/>
                      <a:lumOff val="25000"/>
                    </a:schemeClr>
                  </a:solidFill>
                </a:endParaRPr>
              </a:p>
            </p:txBody>
          </p:sp>
        </mc:Choice>
        <mc:Fallback xmlns="">
          <p:sp>
            <p:nvSpPr>
              <p:cNvPr id="14" name="正方形/長方形 13"/>
              <p:cNvSpPr>
                <a:spLocks noRot="1" noChangeAspect="1" noMove="1" noResize="1" noEditPoints="1" noAdjustHandles="1" noChangeArrowheads="1" noChangeShapeType="1" noTextEdit="1"/>
              </p:cNvSpPr>
              <p:nvPr/>
            </p:nvSpPr>
            <p:spPr>
              <a:xfrm>
                <a:off x="7049824" y="4173728"/>
                <a:ext cx="1811380"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2876616" y="4179332"/>
                <a:ext cx="1811380" cy="461665"/>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US" altLang="ja-JP" sz="160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𝐹</m:t>
                              </m:r>
                            </m:e>
                            <m:sub>
                              <m:r>
                                <a:rPr lang="en-US" altLang="ja-JP" sz="1600" b="0" i="1" smtClean="0">
                                  <a:solidFill>
                                    <a:schemeClr val="tx1">
                                      <a:lumMod val="75000"/>
                                      <a:lumOff val="25000"/>
                                    </a:schemeClr>
                                  </a:solidFill>
                                  <a:latin typeface="Cambria Math" panose="02040503050406030204" pitchFamily="18" charset="0"/>
                                </a:rPr>
                                <m:t>𝐸𝑢𝑟𝑜</m:t>
                              </m:r>
                            </m:sub>
                          </m:s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𝐸𝑢𝑟𝑜</m:t>
                              </m:r>
                            </m:sub>
                          </m:sSub>
                        </m:e>
                      </m:d>
                    </m:oMath>
                  </m:oMathPara>
                </a14:m>
                <a:endParaRPr lang="en-US" altLang="ja-JP" sz="1600" b="1" dirty="0">
                  <a:solidFill>
                    <a:schemeClr val="tx1">
                      <a:lumMod val="75000"/>
                      <a:lumOff val="25000"/>
                    </a:schemeClr>
                  </a:solidFill>
                </a:endParaRPr>
              </a:p>
            </p:txBody>
          </p:sp>
        </mc:Choice>
        <mc:Fallback xmlns="">
          <p:sp>
            <p:nvSpPr>
              <p:cNvPr id="15" name="正方形/長方形 14"/>
              <p:cNvSpPr>
                <a:spLocks noRot="1" noChangeAspect="1" noMove="1" noResize="1" noEditPoints="1" noAdjustHandles="1" noChangeArrowheads="1" noChangeShapeType="1" noTextEdit="1"/>
              </p:cNvSpPr>
              <p:nvPr/>
            </p:nvSpPr>
            <p:spPr>
              <a:xfrm>
                <a:off x="2876616" y="4179332"/>
                <a:ext cx="1811380"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4963218" y="4173728"/>
                <a:ext cx="1811380" cy="461665"/>
              </a:xfrm>
              <a:prstGeom prst="rect">
                <a:avLst/>
              </a:prstGeom>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d>
                        <m:dPr>
                          <m:ctrlPr>
                            <a:rPr lang="en-US" altLang="ja-JP" sz="1600" i="1" smtClean="0">
                              <a:solidFill>
                                <a:schemeClr val="tx1">
                                  <a:lumMod val="75000"/>
                                  <a:lumOff val="25000"/>
                                </a:schemeClr>
                              </a:solidFill>
                              <a:latin typeface="Cambria Math" panose="02040503050406030204" pitchFamily="18" charset="0"/>
                            </a:rPr>
                          </m:ctrlPr>
                        </m:dPr>
                        <m:e>
                          <m:sSub>
                            <m:sSubPr>
                              <m:ctrlPr>
                                <a:rPr lang="en-US" altLang="ja-JP"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𝐹</m:t>
                              </m:r>
                            </m:e>
                            <m:sub>
                              <m:r>
                                <a:rPr lang="en-US" altLang="ja-JP" sz="1600" b="0" i="1" smtClean="0">
                                  <a:solidFill>
                                    <a:schemeClr val="tx1">
                                      <a:lumMod val="75000"/>
                                      <a:lumOff val="25000"/>
                                    </a:schemeClr>
                                  </a:solidFill>
                                  <a:latin typeface="Cambria Math" panose="02040503050406030204" pitchFamily="18" charset="0"/>
                                </a:rPr>
                                <m:t>𝐶𝑖𝑡𝑖𝑒𝑠</m:t>
                              </m:r>
                            </m:sub>
                          </m:sSub>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altLang="ja-JP" sz="1600" i="1">
                                  <a:solidFill>
                                    <a:schemeClr val="tx1">
                                      <a:lumMod val="75000"/>
                                      <a:lumOff val="25000"/>
                                    </a:schemeClr>
                                  </a:solidFill>
                                  <a:latin typeface="Cambria Math" panose="02040503050406030204" pitchFamily="18" charset="0"/>
                                  <a:ea typeface="Cambria Math" panose="02040503050406030204" pitchFamily="18" charset="0"/>
                                </a:rPr>
                                <m:t>𝑅</m:t>
                              </m:r>
                            </m:e>
                            <m:sub>
                              <m:r>
                                <a:rPr lang="en-US" altLang="ja-JP" sz="1600" b="0" i="1" smtClean="0">
                                  <a:solidFill>
                                    <a:schemeClr val="tx1">
                                      <a:lumMod val="75000"/>
                                      <a:lumOff val="25000"/>
                                    </a:schemeClr>
                                  </a:solidFill>
                                  <a:latin typeface="Cambria Math" panose="02040503050406030204" pitchFamily="18" charset="0"/>
                                  <a:ea typeface="Cambria Math" panose="02040503050406030204" pitchFamily="18" charset="0"/>
                                </a:rPr>
                                <m:t>𝐸𝑢𝑟𝑜</m:t>
                              </m:r>
                            </m:sub>
                          </m:sSub>
                        </m:e>
                      </m:d>
                    </m:oMath>
                  </m:oMathPara>
                </a14:m>
                <a:endParaRPr lang="en-US" altLang="ja-JP" sz="1600" b="1" dirty="0">
                  <a:solidFill>
                    <a:schemeClr val="tx1">
                      <a:lumMod val="75000"/>
                      <a:lumOff val="25000"/>
                    </a:schemeClr>
                  </a:solidFill>
                </a:endParaRPr>
              </a:p>
            </p:txBody>
          </p:sp>
        </mc:Choice>
        <mc:Fallback xmlns="">
          <p:sp>
            <p:nvSpPr>
              <p:cNvPr id="16" name="正方形/長方形 15"/>
              <p:cNvSpPr>
                <a:spLocks noRot="1" noChangeAspect="1" noMove="1" noResize="1" noEditPoints="1" noAdjustHandles="1" noChangeArrowheads="1" noChangeShapeType="1" noTextEdit="1"/>
              </p:cNvSpPr>
              <p:nvPr/>
            </p:nvSpPr>
            <p:spPr>
              <a:xfrm>
                <a:off x="4963218" y="4173728"/>
                <a:ext cx="1811380" cy="461665"/>
              </a:xfrm>
              <a:prstGeom prst="rect">
                <a:avLst/>
              </a:prstGeom>
              <a:blipFill>
                <a:blip r:embed="rId7"/>
                <a:stretch>
                  <a:fillRect/>
                </a:stretch>
              </a:blipFill>
            </p:spPr>
            <p:txBody>
              <a:bodyPr/>
              <a:lstStyle/>
              <a:p>
                <a:r>
                  <a:rPr lang="ja-JP" altLang="en-US">
                    <a:noFill/>
                  </a:rPr>
                  <a:t> </a:t>
                </a:r>
              </a:p>
            </p:txBody>
          </p:sp>
        </mc:Fallback>
      </mc:AlternateContent>
      <p:sp>
        <p:nvSpPr>
          <p:cNvPr id="17" name="角丸四角形 16"/>
          <p:cNvSpPr/>
          <p:nvPr/>
        </p:nvSpPr>
        <p:spPr>
          <a:xfrm>
            <a:off x="518323" y="4271160"/>
            <a:ext cx="4000737" cy="364233"/>
          </a:xfrm>
          <a:prstGeom prst="roundRect">
            <a:avLst/>
          </a:prstGeom>
          <a:noFill/>
          <a:ln w="19050">
            <a:solidFill>
              <a:srgbClr val="10CF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4653836" y="4271160"/>
            <a:ext cx="4000737" cy="36423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コンテンツ プレースホルダー 4">
            <a:extLst>
              <a:ext uri="{FF2B5EF4-FFF2-40B4-BE49-F238E27FC236}">
                <a16:creationId xmlns:a16="http://schemas.microsoft.com/office/drawing/2014/main" id="{D6277DD8-C074-449F-91BA-63C8751CA96D}"/>
              </a:ext>
            </a:extLst>
          </p:cNvPr>
          <p:cNvSpPr txBox="1">
            <a:spLocks/>
          </p:cNvSpPr>
          <p:nvPr/>
        </p:nvSpPr>
        <p:spPr>
          <a:xfrm>
            <a:off x="623760" y="4933133"/>
            <a:ext cx="7886700" cy="1752147"/>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Clr>
                <a:schemeClr val="accent4">
                  <a:lumMod val="50000"/>
                </a:schemeClr>
              </a:buClr>
              <a:buFont typeface="Arial" panose="020B0604020202020204" pitchFamily="34" charset="0"/>
              <a:buChar char="•"/>
              <a:defRPr kumimoji="1" sz="2800" b="1" kern="1200">
                <a:solidFill>
                  <a:schemeClr val="tx1">
                    <a:lumMod val="75000"/>
                    <a:lumOff val="25000"/>
                  </a:schemeClr>
                </a:solidFill>
                <a:latin typeface="+mn-lt"/>
                <a:ea typeface="+mn-ea"/>
                <a:cs typeface="+mn-cs"/>
              </a:defRPr>
            </a:lvl1pPr>
            <a:lvl2pPr marL="432000" indent="-17145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400" b="1" kern="1200">
                <a:solidFill>
                  <a:schemeClr val="tx1">
                    <a:lumMod val="75000"/>
                    <a:lumOff val="25000"/>
                  </a:schemeClr>
                </a:solidFill>
                <a:latin typeface="+mn-lt"/>
                <a:ea typeface="+mn-ea"/>
                <a:cs typeface="+mn-cs"/>
              </a:defRPr>
            </a:lvl2pPr>
            <a:lvl3pPr marL="864000" indent="-342900" algn="l" defTabSz="685800" rtl="0" eaLnBrk="1" latinLnBrk="0" hangingPunct="1">
              <a:lnSpc>
                <a:spcPct val="90000"/>
              </a:lnSpc>
              <a:spcBef>
                <a:spcPts val="375"/>
              </a:spcBef>
              <a:buClr>
                <a:schemeClr val="accent4">
                  <a:lumMod val="75000"/>
                </a:schemeClr>
              </a:buClr>
              <a:buFont typeface="游ゴシック" panose="020B0400000000000000" pitchFamily="50" charset="-128"/>
              <a:buChar char="▪"/>
              <a:defRPr kumimoji="1" sz="2000" b="1" kern="1200">
                <a:solidFill>
                  <a:schemeClr val="tx1">
                    <a:lumMod val="75000"/>
                    <a:lumOff val="25000"/>
                  </a:schemeClr>
                </a:solidFill>
                <a:latin typeface="+mn-lt"/>
                <a:ea typeface="+mn-ea"/>
                <a:cs typeface="+mn-cs"/>
              </a:defRPr>
            </a:lvl3pPr>
            <a:lvl4pPr marL="1028700" indent="0" algn="l" defTabSz="685800" rtl="0" eaLnBrk="1" latinLnBrk="0" hangingPunct="1">
              <a:lnSpc>
                <a:spcPct val="90000"/>
              </a:lnSpc>
              <a:spcBef>
                <a:spcPts val="375"/>
              </a:spcBef>
              <a:buClr>
                <a:schemeClr val="accent4">
                  <a:lumMod val="40000"/>
                  <a:lumOff val="6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4pPr>
            <a:lvl5pPr marL="1371600" indent="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None/>
              <a:defRPr kumimoji="1" sz="50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r>
              <a:rPr lang="ja-JP" altLang="en-US" dirty="0"/>
              <a:t>別フォーラムを用いても精度はほぼ低下しない</a:t>
            </a:r>
            <a:endParaRPr lang="en-US" altLang="ja-JP" dirty="0"/>
          </a:p>
          <a:p>
            <a:r>
              <a:rPr lang="ja-JP" altLang="en-US" dirty="0"/>
              <a:t>フォーラムを持たないアプリでも</a:t>
            </a:r>
            <a:br>
              <a:rPr lang="en-US" altLang="ja-JP" dirty="0"/>
            </a:br>
            <a:r>
              <a:rPr lang="ja-JP" altLang="en-US" dirty="0"/>
              <a:t>別のフォーラムを用いて提案手法を適用可能</a:t>
            </a:r>
          </a:p>
        </p:txBody>
      </p:sp>
    </p:spTree>
    <p:extLst>
      <p:ext uri="{BB962C8B-B14F-4D97-AF65-F5344CB8AC3E}">
        <p14:creationId xmlns:p14="http://schemas.microsoft.com/office/powerpoint/2010/main" val="134874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479BD8-5E83-4F6A-AD2C-29428306F7DB}"/>
              </a:ext>
            </a:extLst>
          </p:cNvPr>
          <p:cNvSpPr>
            <a:spLocks noGrp="1"/>
          </p:cNvSpPr>
          <p:nvPr>
            <p:ph type="title"/>
          </p:nvPr>
        </p:nvSpPr>
        <p:spPr/>
        <p:txBody>
          <a:bodyPr>
            <a:normAutofit fontScale="90000"/>
          </a:bodyPr>
          <a:lstStyle/>
          <a:p>
            <a:r>
              <a:rPr kumimoji="1" lang="ja-JP" altLang="en-US" dirty="0"/>
              <a:t>研究背景 </a:t>
            </a:r>
            <a:r>
              <a:rPr kumimoji="1" lang="en-US" altLang="ja-JP" dirty="0"/>
              <a:t>| </a:t>
            </a:r>
            <a:r>
              <a:rPr kumimoji="1" lang="ja-JP" altLang="en-US" sz="3600" dirty="0"/>
              <a:t>アプリレビュー</a:t>
            </a:r>
            <a:r>
              <a:rPr lang="ja-JP" altLang="en-US" sz="3600" dirty="0"/>
              <a:t>の自動分類</a:t>
            </a:r>
            <a:endParaRPr kumimoji="1" lang="ja-JP" altLang="en-US" dirty="0"/>
          </a:p>
        </p:txBody>
      </p:sp>
      <p:sp>
        <p:nvSpPr>
          <p:cNvPr id="3" name="コンテンツ プレースホルダー 2">
            <a:extLst>
              <a:ext uri="{FF2B5EF4-FFF2-40B4-BE49-F238E27FC236}">
                <a16:creationId xmlns:a16="http://schemas.microsoft.com/office/drawing/2014/main" id="{4B5C50B7-85C5-4AEB-942C-0810E2D6E8F4}"/>
              </a:ext>
            </a:extLst>
          </p:cNvPr>
          <p:cNvSpPr>
            <a:spLocks noGrp="1"/>
          </p:cNvSpPr>
          <p:nvPr>
            <p:ph idx="1"/>
          </p:nvPr>
        </p:nvSpPr>
        <p:spPr/>
        <p:txBody>
          <a:bodyPr/>
          <a:lstStyle/>
          <a:p>
            <a:r>
              <a:rPr kumimoji="1" lang="ja-JP" altLang="en-US" dirty="0"/>
              <a:t>アプリレビューは開発者にとって</a:t>
            </a:r>
            <a:r>
              <a:rPr lang="ja-JP" altLang="en-US" dirty="0"/>
              <a:t>重要な情報源</a:t>
            </a:r>
            <a:endParaRPr lang="en-US" altLang="ja-JP" dirty="0"/>
          </a:p>
          <a:p>
            <a:pPr lvl="3"/>
            <a:endParaRPr lang="en-US" altLang="ja-JP" dirty="0"/>
          </a:p>
          <a:p>
            <a:r>
              <a:rPr lang="ja-JP" altLang="en-US" dirty="0"/>
              <a:t>日々膨大な数のアプリレビューが投稿される</a:t>
            </a:r>
            <a:endParaRPr lang="en-US" altLang="ja-JP" dirty="0"/>
          </a:p>
          <a:p>
            <a:pPr lvl="3"/>
            <a:endParaRPr lang="en-US" altLang="ja-JP" dirty="0"/>
          </a:p>
          <a:p>
            <a:r>
              <a:rPr lang="ja-JP" altLang="en-US" dirty="0"/>
              <a:t>アプリレビューは様々な内容が混在している</a:t>
            </a:r>
            <a:endParaRPr lang="en-US" altLang="ja-JP" dirty="0"/>
          </a:p>
          <a:p>
            <a:endParaRPr lang="en-US" altLang="ja-JP" dirty="0"/>
          </a:p>
          <a:p>
            <a:pPr marL="0" indent="0">
              <a:buNone/>
            </a:pPr>
            <a:r>
              <a:rPr lang="ja-JP" altLang="en-US" dirty="0"/>
              <a:t>アプリレビューの種類</a:t>
            </a:r>
            <a:endParaRPr lang="en-US" altLang="ja-JP" dirty="0"/>
          </a:p>
          <a:p>
            <a:pPr lvl="1">
              <a:lnSpc>
                <a:spcPct val="150000"/>
              </a:lnSpc>
            </a:pPr>
            <a:r>
              <a:rPr lang="ja-JP" altLang="en-US" dirty="0"/>
              <a:t>バグ報告</a:t>
            </a:r>
            <a:endParaRPr lang="en-US" altLang="ja-JP" dirty="0"/>
          </a:p>
          <a:p>
            <a:pPr lvl="1">
              <a:lnSpc>
                <a:spcPct val="150000"/>
              </a:lnSpc>
            </a:pPr>
            <a:r>
              <a:rPr lang="ja-JP" altLang="en-US" dirty="0"/>
              <a:t>機能要求</a:t>
            </a:r>
            <a:endParaRPr lang="en-US" altLang="ja-JP" dirty="0"/>
          </a:p>
          <a:p>
            <a:pPr lvl="3">
              <a:lnSpc>
                <a:spcPct val="150000"/>
              </a:lnSpc>
            </a:pPr>
            <a:r>
              <a:rPr lang="en-US" altLang="ja-JP" dirty="0"/>
              <a:t>	</a:t>
            </a:r>
          </a:p>
          <a:p>
            <a:pPr lvl="1">
              <a:lnSpc>
                <a:spcPct val="150000"/>
              </a:lnSpc>
            </a:pPr>
            <a:r>
              <a:rPr lang="ja-JP" altLang="en-US" dirty="0"/>
              <a:t>評価</a:t>
            </a:r>
            <a:endParaRPr lang="en-US" altLang="ja-JP" dirty="0"/>
          </a:p>
          <a:p>
            <a:pPr lvl="1">
              <a:lnSpc>
                <a:spcPct val="150000"/>
              </a:lnSpc>
            </a:pPr>
            <a:r>
              <a:rPr lang="ja-JP" altLang="en-US" dirty="0"/>
              <a:t>無意味</a:t>
            </a:r>
            <a:endParaRPr lang="en-US" altLang="ja-JP" dirty="0"/>
          </a:p>
          <a:p>
            <a:pPr lvl="1"/>
            <a:endParaRPr lang="en-US" altLang="ja-JP" dirty="0"/>
          </a:p>
          <a:p>
            <a:pPr lvl="1"/>
            <a:endParaRPr lang="en-US" altLang="ja-JP" dirty="0"/>
          </a:p>
          <a:p>
            <a:pPr lvl="1"/>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56308F3-44CF-4175-A001-309E8B88E0BA}"/>
              </a:ext>
            </a:extLst>
          </p:cNvPr>
          <p:cNvSpPr>
            <a:spLocks noGrp="1"/>
          </p:cNvSpPr>
          <p:nvPr>
            <p:ph type="sldNum" sz="quarter" idx="12"/>
          </p:nvPr>
        </p:nvSpPr>
        <p:spPr/>
        <p:txBody>
          <a:bodyPr/>
          <a:lstStyle/>
          <a:p>
            <a:fld id="{310E90F2-0F65-4717-A352-08170F7BDCAA}" type="slidenum">
              <a:rPr kumimoji="1" lang="ja-JP" altLang="en-US" smtClean="0"/>
              <a:t>1</a:t>
            </a:fld>
            <a:endParaRPr kumimoji="1" lang="ja-JP" altLang="en-US" dirty="0"/>
          </a:p>
        </p:txBody>
      </p:sp>
      <p:sp>
        <p:nvSpPr>
          <p:cNvPr id="6" name="正方形/長方形 5">
            <a:extLst>
              <a:ext uri="{FF2B5EF4-FFF2-40B4-BE49-F238E27FC236}">
                <a16:creationId xmlns:a16="http://schemas.microsoft.com/office/drawing/2014/main" id="{1E705FAA-A022-46E4-A235-D2390162619A}"/>
              </a:ext>
            </a:extLst>
          </p:cNvPr>
          <p:cNvSpPr/>
          <p:nvPr/>
        </p:nvSpPr>
        <p:spPr>
          <a:xfrm>
            <a:off x="2762251" y="3672285"/>
            <a:ext cx="5611906" cy="430823"/>
          </a:xfrm>
          <a:prstGeom prst="rect">
            <a:avLst/>
          </a:prstGeom>
          <a:solidFill>
            <a:schemeClr val="bg1"/>
          </a:solid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After the new update, my mobile freezes</a:t>
            </a:r>
            <a:endParaRPr kumimoji="1" lang="ja-JP" altLang="en-US" b="1" dirty="0">
              <a:solidFill>
                <a:schemeClr val="tx1">
                  <a:lumMod val="75000"/>
                  <a:lumOff val="25000"/>
                </a:schemeClr>
              </a:solidFill>
            </a:endParaRPr>
          </a:p>
        </p:txBody>
      </p:sp>
      <p:sp>
        <p:nvSpPr>
          <p:cNvPr id="7" name="正方形/長方形 6">
            <a:extLst>
              <a:ext uri="{FF2B5EF4-FFF2-40B4-BE49-F238E27FC236}">
                <a16:creationId xmlns:a16="http://schemas.microsoft.com/office/drawing/2014/main" id="{F1648711-458B-4F1A-8B7B-F569D3488456}"/>
              </a:ext>
            </a:extLst>
          </p:cNvPr>
          <p:cNvSpPr/>
          <p:nvPr/>
        </p:nvSpPr>
        <p:spPr>
          <a:xfrm>
            <a:off x="2762251" y="5003032"/>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Great app I love it</a:t>
            </a:r>
            <a:endParaRPr kumimoji="1" lang="ja-JP" altLang="en-US" b="1"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E47CC5C6-8395-4DE5-B485-ABBA8871CBB7}"/>
              </a:ext>
            </a:extLst>
          </p:cNvPr>
          <p:cNvSpPr/>
          <p:nvPr/>
        </p:nvSpPr>
        <p:spPr>
          <a:xfrm>
            <a:off x="2762251" y="5589642"/>
            <a:ext cx="5611906" cy="430823"/>
          </a:xfrm>
          <a:prstGeom prst="rect">
            <a:avLst/>
          </a:prstGeom>
          <a:solidFill>
            <a:schemeClr val="bg1"/>
          </a:solid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a:t>
            </a:r>
            <a:endParaRPr kumimoji="1" lang="ja-JP" altLang="en-US" b="1" dirty="0">
              <a:solidFill>
                <a:schemeClr val="tx1">
                  <a:lumMod val="75000"/>
                  <a:lumOff val="25000"/>
                </a:schemeClr>
              </a:solidFill>
            </a:endParaRPr>
          </a:p>
        </p:txBody>
      </p:sp>
      <p:sp>
        <p:nvSpPr>
          <p:cNvPr id="10" name="正方形/長方形 9">
            <a:extLst>
              <a:ext uri="{FF2B5EF4-FFF2-40B4-BE49-F238E27FC236}">
                <a16:creationId xmlns:a16="http://schemas.microsoft.com/office/drawing/2014/main" id="{6109D035-06F4-42F7-98D9-FB3181F25613}"/>
              </a:ext>
            </a:extLst>
          </p:cNvPr>
          <p:cNvSpPr/>
          <p:nvPr/>
        </p:nvSpPr>
        <p:spPr>
          <a:xfrm>
            <a:off x="2762251" y="4258894"/>
            <a:ext cx="5611906" cy="430823"/>
          </a:xfrm>
          <a:prstGeom prst="rect">
            <a:avLst/>
          </a:prstGeom>
          <a:solidFill>
            <a:schemeClr val="bg1"/>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solidFill>
                  <a:schemeClr val="tx1">
                    <a:lumMod val="75000"/>
                    <a:lumOff val="25000"/>
                  </a:schemeClr>
                </a:solidFill>
              </a:rPr>
              <a:t>It would be great if we could copy and paste text</a:t>
            </a:r>
            <a:endParaRPr kumimoji="1" lang="ja-JP" altLang="en-US" b="1" dirty="0">
              <a:solidFill>
                <a:schemeClr val="tx1">
                  <a:lumMod val="75000"/>
                  <a:lumOff val="25000"/>
                </a:schemeClr>
              </a:solidFill>
            </a:endParaRPr>
          </a:p>
        </p:txBody>
      </p:sp>
    </p:spTree>
    <p:extLst>
      <p:ext uri="{BB962C8B-B14F-4D97-AF65-F5344CB8AC3E}">
        <p14:creationId xmlns:p14="http://schemas.microsoft.com/office/powerpoint/2010/main" val="336019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D1F24C-3297-4AFB-B865-F04D6EE75A8B}"/>
              </a:ext>
            </a:extLst>
          </p:cNvPr>
          <p:cNvSpPr>
            <a:spLocks noGrp="1"/>
          </p:cNvSpPr>
          <p:nvPr>
            <p:ph type="title"/>
          </p:nvPr>
        </p:nvSpPr>
        <p:spPr/>
        <p:txBody>
          <a:bodyPr>
            <a:normAutofit fontScale="90000"/>
          </a:bodyPr>
          <a:lstStyle/>
          <a:p>
            <a:r>
              <a:rPr kumimoji="1" lang="ja-JP" altLang="en-US" dirty="0"/>
              <a:t>まとめと今後の課題</a:t>
            </a:r>
          </a:p>
        </p:txBody>
      </p:sp>
      <p:sp>
        <p:nvSpPr>
          <p:cNvPr id="3" name="コンテンツ プレースホルダー 2">
            <a:extLst>
              <a:ext uri="{FF2B5EF4-FFF2-40B4-BE49-F238E27FC236}">
                <a16:creationId xmlns:a16="http://schemas.microsoft.com/office/drawing/2014/main" id="{8E474268-3AA3-4782-9299-19B07500AD0C}"/>
              </a:ext>
            </a:extLst>
          </p:cNvPr>
          <p:cNvSpPr>
            <a:spLocks noGrp="1"/>
          </p:cNvSpPr>
          <p:nvPr>
            <p:ph idx="1"/>
          </p:nvPr>
        </p:nvSpPr>
        <p:spPr>
          <a:xfrm>
            <a:off x="628649" y="905164"/>
            <a:ext cx="8296275" cy="5585114"/>
          </a:xfrm>
        </p:spPr>
        <p:txBody>
          <a:bodyPr/>
          <a:lstStyle/>
          <a:p>
            <a:pPr marL="0" indent="0">
              <a:lnSpc>
                <a:spcPct val="100000"/>
              </a:lnSpc>
              <a:buNone/>
            </a:pPr>
            <a:r>
              <a:rPr lang="ja-JP" altLang="en-US" dirty="0"/>
              <a:t>まとめ</a:t>
            </a:r>
            <a:endParaRPr lang="en-US" altLang="ja-JP" dirty="0"/>
          </a:p>
          <a:p>
            <a:pPr marL="260550" lvl="1" indent="0">
              <a:lnSpc>
                <a:spcPct val="100000"/>
              </a:lnSpc>
              <a:buNone/>
            </a:pPr>
            <a:r>
              <a:rPr kumimoji="1" lang="ja-JP" altLang="en-US" sz="2800" dirty="0"/>
              <a:t>目的：</a:t>
            </a:r>
            <a:r>
              <a:rPr kumimoji="1" lang="en-US" altLang="ja-JP" sz="2800" dirty="0"/>
              <a:t>	</a:t>
            </a:r>
            <a:r>
              <a:rPr kumimoji="1" lang="ja-JP" altLang="en-US" sz="2800" dirty="0"/>
              <a:t>教師データ作成コスト削減</a:t>
            </a:r>
            <a:endParaRPr kumimoji="1" lang="en-US" altLang="ja-JP" sz="2800" dirty="0"/>
          </a:p>
          <a:p>
            <a:pPr marL="260550" lvl="1" indent="0">
              <a:lnSpc>
                <a:spcPct val="100000"/>
              </a:lnSpc>
              <a:buNone/>
            </a:pPr>
            <a:r>
              <a:rPr lang="ja-JP" altLang="en-US" sz="2800" dirty="0"/>
              <a:t>結果：</a:t>
            </a:r>
            <a:r>
              <a:rPr lang="en-US" altLang="ja-JP" sz="2800" dirty="0"/>
              <a:t>	</a:t>
            </a:r>
            <a:r>
              <a:rPr lang="ja-JP" altLang="en-US" sz="2800" dirty="0"/>
              <a:t>教師データ作成コストの大幅な削減</a:t>
            </a:r>
            <a:endParaRPr lang="en-US" altLang="ja-JP" sz="2800" dirty="0"/>
          </a:p>
          <a:p>
            <a:pPr marL="260550" lvl="1" indent="0">
              <a:lnSpc>
                <a:spcPct val="100000"/>
              </a:lnSpc>
              <a:buNone/>
            </a:pPr>
            <a:r>
              <a:rPr kumimoji="1" lang="en-US" altLang="ja-JP" sz="2800" dirty="0"/>
              <a:t>		</a:t>
            </a:r>
            <a:r>
              <a:rPr lang="ja-JP" altLang="en-US" sz="2800" dirty="0"/>
              <a:t>分類精度は低下するものの一定の精度</a:t>
            </a:r>
            <a:endParaRPr kumimoji="1" lang="en-US" altLang="ja-JP" sz="2800" dirty="0"/>
          </a:p>
          <a:p>
            <a:pPr marL="0" indent="0">
              <a:lnSpc>
                <a:spcPct val="100000"/>
              </a:lnSpc>
              <a:buNone/>
            </a:pPr>
            <a:endParaRPr lang="en-US" altLang="ja-JP" dirty="0"/>
          </a:p>
          <a:p>
            <a:pPr marL="0" indent="0">
              <a:lnSpc>
                <a:spcPct val="100000"/>
              </a:lnSpc>
              <a:buNone/>
            </a:pPr>
            <a:r>
              <a:rPr lang="ja-JP" altLang="en-US" dirty="0"/>
              <a:t>今後の課題</a:t>
            </a:r>
            <a:endParaRPr lang="en-US" altLang="ja-JP" dirty="0"/>
          </a:p>
          <a:p>
            <a:pPr lvl="1">
              <a:lnSpc>
                <a:spcPct val="100000"/>
              </a:lnSpc>
            </a:pPr>
            <a:r>
              <a:rPr kumimoji="1" lang="ja-JP" altLang="en-US" sz="2800" dirty="0"/>
              <a:t>提案手法で分類できないレビューの定性的調査</a:t>
            </a:r>
            <a:endParaRPr kumimoji="1" lang="en-US" altLang="ja-JP" sz="2800" dirty="0"/>
          </a:p>
          <a:p>
            <a:pPr lvl="1">
              <a:lnSpc>
                <a:spcPct val="100000"/>
              </a:lnSpc>
            </a:pPr>
            <a:r>
              <a:rPr lang="ja-JP" altLang="en-US" sz="2800" dirty="0"/>
              <a:t>分類に強く寄与する単語の可視化</a:t>
            </a:r>
            <a:endParaRPr kumimoji="1" lang="ja-JP" altLang="en-US" dirty="0"/>
          </a:p>
        </p:txBody>
      </p:sp>
      <p:sp>
        <p:nvSpPr>
          <p:cNvPr id="4" name="スライド番号プレースホルダー 3">
            <a:extLst>
              <a:ext uri="{FF2B5EF4-FFF2-40B4-BE49-F238E27FC236}">
                <a16:creationId xmlns:a16="http://schemas.microsoft.com/office/drawing/2014/main" id="{96741AD1-3A14-4C9D-B4E6-F5CDFA01F66C}"/>
              </a:ext>
            </a:extLst>
          </p:cNvPr>
          <p:cNvSpPr>
            <a:spLocks noGrp="1"/>
          </p:cNvSpPr>
          <p:nvPr>
            <p:ph type="sldNum" sz="quarter" idx="12"/>
          </p:nvPr>
        </p:nvSpPr>
        <p:spPr/>
        <p:txBody>
          <a:bodyPr/>
          <a:lstStyle/>
          <a:p>
            <a:fld id="{310E90F2-0F65-4717-A352-08170F7BDCAA}" type="slidenum">
              <a:rPr kumimoji="1" lang="ja-JP" altLang="en-US" smtClean="0"/>
              <a:t>19</a:t>
            </a:fld>
            <a:endParaRPr kumimoji="1" lang="ja-JP" altLang="en-US" dirty="0"/>
          </a:p>
        </p:txBody>
      </p:sp>
    </p:spTree>
    <p:extLst>
      <p:ext uri="{BB962C8B-B14F-4D97-AF65-F5344CB8AC3E}">
        <p14:creationId xmlns:p14="http://schemas.microsoft.com/office/powerpoint/2010/main" val="2709301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79B81B-1916-4342-BEC1-6DF9E3577104}"/>
              </a:ext>
            </a:extLst>
          </p:cNvPr>
          <p:cNvSpPr>
            <a:spLocks noGrp="1"/>
          </p:cNvSpPr>
          <p:nvPr>
            <p:ph type="title"/>
          </p:nvPr>
        </p:nvSpPr>
        <p:spPr/>
        <p:txBody>
          <a:bodyPr>
            <a:normAutofit fontScale="90000"/>
          </a:bodyPr>
          <a:lstStyle/>
          <a:p>
            <a:r>
              <a:rPr kumimoji="1" lang="en-US" altLang="ja-JP" dirty="0" err="1"/>
              <a:t>sigss</a:t>
            </a:r>
            <a:r>
              <a:rPr kumimoji="1" lang="ja-JP" altLang="en-US" dirty="0"/>
              <a:t>質疑</a:t>
            </a:r>
          </a:p>
        </p:txBody>
      </p:sp>
      <p:sp>
        <p:nvSpPr>
          <p:cNvPr id="3" name="コンテンツ プレースホルダー 2">
            <a:extLst>
              <a:ext uri="{FF2B5EF4-FFF2-40B4-BE49-F238E27FC236}">
                <a16:creationId xmlns:a16="http://schemas.microsoft.com/office/drawing/2014/main" id="{263DFF9F-4123-4991-9940-D154F9A4024B}"/>
              </a:ext>
            </a:extLst>
          </p:cNvPr>
          <p:cNvSpPr>
            <a:spLocks noGrp="1"/>
          </p:cNvSpPr>
          <p:nvPr>
            <p:ph idx="1"/>
          </p:nvPr>
        </p:nvSpPr>
        <p:spPr/>
        <p:txBody>
          <a:bodyPr/>
          <a:lstStyle/>
          <a:p>
            <a:pPr marL="0" indent="0">
              <a:buNone/>
            </a:pPr>
            <a:r>
              <a:rPr lang="en-US" altLang="ja-JP" sz="2000" dirty="0"/>
              <a:t>[</a:t>
            </a:r>
            <a:r>
              <a:rPr lang="ja-JP" altLang="en-US" sz="2000" dirty="0"/>
              <a:t>小林先生</a:t>
            </a:r>
            <a:r>
              <a:rPr lang="en-US" altLang="ja-JP" sz="2000" dirty="0"/>
              <a:t>]</a:t>
            </a:r>
          </a:p>
          <a:p>
            <a:r>
              <a:rPr lang="ja-JP" altLang="en-US" sz="2000" dirty="0"/>
              <a:t>学習段階でデータ数の不均衡を解消するために水増しするのは</a:t>
            </a:r>
            <a:r>
              <a:rPr lang="en-US" altLang="ja-JP" sz="2000" dirty="0"/>
              <a:t>OK</a:t>
            </a:r>
            <a:r>
              <a:rPr lang="ja-JP" altLang="en-US" sz="2000" dirty="0"/>
              <a:t>評価段階では実際の不均衡度を保持すべき</a:t>
            </a:r>
          </a:p>
          <a:p>
            <a:r>
              <a:rPr lang="ja-JP" altLang="en-US" sz="2000" dirty="0"/>
              <a:t>フォーラム毎の性質の違いにはまだ踏み込んでない？</a:t>
            </a:r>
          </a:p>
          <a:p>
            <a:pPr lvl="1"/>
            <a:r>
              <a:rPr lang="ja-JP" altLang="en-US" sz="2000" dirty="0"/>
              <a:t>はい．今後の課題です</a:t>
            </a:r>
            <a:endParaRPr lang="ja-JP" altLang="en-US" sz="1600" dirty="0"/>
          </a:p>
          <a:p>
            <a:pPr lvl="3"/>
            <a:endParaRPr lang="ja-JP" altLang="en-US" sz="100" dirty="0"/>
          </a:p>
          <a:p>
            <a:pPr marL="0" indent="0">
              <a:buNone/>
            </a:pPr>
            <a:r>
              <a:rPr lang="en-US" altLang="ja-JP" sz="2000" dirty="0"/>
              <a:t>[</a:t>
            </a:r>
            <a:r>
              <a:rPr lang="ja-JP" altLang="en-US" sz="2000" dirty="0"/>
              <a:t>林先生</a:t>
            </a:r>
            <a:r>
              <a:rPr lang="en-US" altLang="ja-JP" sz="2000" dirty="0"/>
              <a:t>]</a:t>
            </a:r>
          </a:p>
          <a:p>
            <a:r>
              <a:rPr lang="ja-JP" altLang="en-US" sz="2000" dirty="0"/>
              <a:t>別アプリのフォーラム使ってもあんまり精度変わらないなら，</a:t>
            </a:r>
            <a:br>
              <a:rPr lang="en-US" altLang="ja-JP" sz="2000" dirty="0"/>
            </a:br>
            <a:r>
              <a:rPr lang="ja-JP" altLang="en-US" sz="2000" dirty="0"/>
              <a:t>別アプリのレビュー使ってもそんなに精度変わらないのでは？</a:t>
            </a:r>
          </a:p>
          <a:p>
            <a:r>
              <a:rPr lang="ja-JP" altLang="en-US" sz="2000" dirty="0"/>
              <a:t>だとすれば誰かが作った教師データ流用すれば？</a:t>
            </a:r>
          </a:p>
          <a:p>
            <a:pPr lvl="1"/>
            <a:r>
              <a:rPr lang="ja-JP" altLang="en-US" sz="2000" dirty="0"/>
              <a:t>実際そういうデータがどれくらい公開されてるかはわからない．</a:t>
            </a:r>
            <a:endParaRPr lang="en-US" altLang="ja-JP" sz="1600" dirty="0"/>
          </a:p>
          <a:p>
            <a:pPr lvl="1"/>
            <a:r>
              <a:rPr lang="ja-JP" altLang="en-US" sz="2000" dirty="0"/>
              <a:t>分類したいクラス（バグ報告，機能要求など）は開発者による．フォーラムは様々なカテゴリーがあるので柔軟に対応可能</a:t>
            </a:r>
            <a:endParaRPr lang="en-US" altLang="ja-JP" sz="2000" dirty="0"/>
          </a:p>
          <a:p>
            <a:pPr lvl="3"/>
            <a:endParaRPr lang="en-US" altLang="ja-JP" sz="100" dirty="0"/>
          </a:p>
          <a:p>
            <a:pPr marL="0" indent="0">
              <a:buNone/>
            </a:pPr>
            <a:r>
              <a:rPr lang="en-US" altLang="ja-JP" sz="2000" dirty="0"/>
              <a:t>[</a:t>
            </a:r>
            <a:r>
              <a:rPr lang="ja-JP" altLang="en-US" sz="2000" dirty="0"/>
              <a:t>小形先生</a:t>
            </a:r>
            <a:r>
              <a:rPr lang="en-US" altLang="ja-JP" sz="2000" dirty="0"/>
              <a:t>]</a:t>
            </a:r>
          </a:p>
          <a:p>
            <a:r>
              <a:rPr lang="ja-JP" altLang="en-US" sz="2000" dirty="0"/>
              <a:t>既存手法では分類できなかったけど提案手法では分類できた</a:t>
            </a:r>
            <a:br>
              <a:rPr lang="en-US" altLang="ja-JP" sz="2000" dirty="0"/>
            </a:br>
            <a:r>
              <a:rPr lang="ja-JP" altLang="en-US" sz="2000" dirty="0"/>
              <a:t>レビューの数など調べてみたら？</a:t>
            </a:r>
            <a:endParaRPr kumimoji="1" lang="ja-JP" altLang="en-US" sz="2000" dirty="0"/>
          </a:p>
        </p:txBody>
      </p:sp>
      <p:sp>
        <p:nvSpPr>
          <p:cNvPr id="4" name="スライド番号プレースホルダー 3">
            <a:extLst>
              <a:ext uri="{FF2B5EF4-FFF2-40B4-BE49-F238E27FC236}">
                <a16:creationId xmlns:a16="http://schemas.microsoft.com/office/drawing/2014/main" id="{61498575-44A5-4321-B871-AC7077EF2D5E}"/>
              </a:ext>
            </a:extLst>
          </p:cNvPr>
          <p:cNvSpPr>
            <a:spLocks noGrp="1"/>
          </p:cNvSpPr>
          <p:nvPr>
            <p:ph type="sldNum" sz="quarter" idx="12"/>
          </p:nvPr>
        </p:nvSpPr>
        <p:spPr/>
        <p:txBody>
          <a:bodyPr/>
          <a:lstStyle/>
          <a:p>
            <a:fld id="{310E90F2-0F65-4717-A352-08170F7BDCAA}" type="slidenum">
              <a:rPr kumimoji="1" lang="ja-JP" altLang="en-US" smtClean="0"/>
              <a:t>20</a:t>
            </a:fld>
            <a:endParaRPr kumimoji="1" lang="ja-JP" altLang="en-US" dirty="0"/>
          </a:p>
        </p:txBody>
      </p:sp>
    </p:spTree>
    <p:extLst>
      <p:ext uri="{BB962C8B-B14F-4D97-AF65-F5344CB8AC3E}">
        <p14:creationId xmlns:p14="http://schemas.microsoft.com/office/powerpoint/2010/main" val="78528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89B12-AF5B-4304-B873-4C62FC495316}"/>
              </a:ext>
            </a:extLst>
          </p:cNvPr>
          <p:cNvSpPr>
            <a:spLocks noGrp="1"/>
          </p:cNvSpPr>
          <p:nvPr>
            <p:ph type="title"/>
          </p:nvPr>
        </p:nvSpPr>
        <p:spPr/>
        <p:txBody>
          <a:bodyPr>
            <a:normAutofit fontScale="90000"/>
          </a:bodyPr>
          <a:lstStyle/>
          <a:p>
            <a:r>
              <a:rPr kumimoji="1" lang="ja-JP" altLang="en-US" dirty="0"/>
              <a:t>実験手順 </a:t>
            </a:r>
            <a:r>
              <a:rPr kumimoji="1" lang="en-US" altLang="ja-JP" dirty="0"/>
              <a:t>| </a:t>
            </a:r>
            <a:r>
              <a:rPr lang="ja-JP" altLang="en-US" dirty="0"/>
              <a:t>レビューの収集</a:t>
            </a:r>
            <a:endParaRPr kumimoji="1" lang="ja-JP" altLang="en-US" dirty="0"/>
          </a:p>
        </p:txBody>
      </p:sp>
      <p:sp>
        <p:nvSpPr>
          <p:cNvPr id="4" name="スライド番号プレースホルダー 3">
            <a:extLst>
              <a:ext uri="{FF2B5EF4-FFF2-40B4-BE49-F238E27FC236}">
                <a16:creationId xmlns:a16="http://schemas.microsoft.com/office/drawing/2014/main" id="{5FA6A3EC-ED47-462D-BF09-F30B2A24B73F}"/>
              </a:ext>
            </a:extLst>
          </p:cNvPr>
          <p:cNvSpPr>
            <a:spLocks noGrp="1"/>
          </p:cNvSpPr>
          <p:nvPr>
            <p:ph type="sldNum" sz="quarter" idx="12"/>
          </p:nvPr>
        </p:nvSpPr>
        <p:spPr/>
        <p:txBody>
          <a:bodyPr/>
          <a:lstStyle/>
          <a:p>
            <a:fld id="{310E90F2-0F65-4717-A352-08170F7BDCAA}" type="slidenum">
              <a:rPr kumimoji="1" lang="ja-JP" altLang="en-US" smtClean="0"/>
              <a:t>21</a:t>
            </a:fld>
            <a:endParaRPr kumimoji="1" lang="ja-JP" altLang="en-US" dirty="0"/>
          </a:p>
        </p:txBody>
      </p:sp>
      <p:sp>
        <p:nvSpPr>
          <p:cNvPr id="10" name="雲 9">
            <a:extLst>
              <a:ext uri="{FF2B5EF4-FFF2-40B4-BE49-F238E27FC236}">
                <a16:creationId xmlns:a16="http://schemas.microsoft.com/office/drawing/2014/main" id="{0E1192BE-F04C-4705-A3D4-5B8350D654A5}"/>
              </a:ext>
            </a:extLst>
          </p:cNvPr>
          <p:cNvSpPr/>
          <p:nvPr/>
        </p:nvSpPr>
        <p:spPr>
          <a:xfrm>
            <a:off x="351570" y="1178472"/>
            <a:ext cx="2545865" cy="1617200"/>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647E7A33-796F-4EC1-AD9C-C2301E4E093F}"/>
              </a:ext>
            </a:extLst>
          </p:cNvPr>
          <p:cNvSpPr txBox="1"/>
          <p:nvPr/>
        </p:nvSpPr>
        <p:spPr>
          <a:xfrm>
            <a:off x="727973" y="876790"/>
            <a:ext cx="1793057" cy="369332"/>
          </a:xfrm>
          <a:prstGeom prst="rect">
            <a:avLst/>
          </a:prstGeom>
          <a:noFill/>
        </p:spPr>
        <p:txBody>
          <a:bodyPr vert="horz" wrap="square" rtlCol="0">
            <a:spAutoFit/>
          </a:bodyPr>
          <a:lstStyle/>
          <a:p>
            <a:pPr algn="ctr" defTabSz="457200"/>
            <a:r>
              <a:rPr kumimoji="0" lang="en-US" altLang="ja-JP" b="1" dirty="0">
                <a:solidFill>
                  <a:prstClr val="black">
                    <a:lumMod val="75000"/>
                    <a:lumOff val="25000"/>
                  </a:prstClr>
                </a:solidFill>
              </a:rPr>
              <a:t>Steam</a:t>
            </a:r>
          </a:p>
        </p:txBody>
      </p:sp>
      <p:cxnSp>
        <p:nvCxnSpPr>
          <p:cNvPr id="12" name="直線矢印コネクタ 11">
            <a:extLst>
              <a:ext uri="{FF2B5EF4-FFF2-40B4-BE49-F238E27FC236}">
                <a16:creationId xmlns:a16="http://schemas.microsoft.com/office/drawing/2014/main" id="{C15B719B-8192-4BAC-994D-7E1E1C67CD8E}"/>
              </a:ext>
            </a:extLst>
          </p:cNvPr>
          <p:cNvCxnSpPr>
            <a:cxnSpLocks/>
          </p:cNvCxnSpPr>
          <p:nvPr/>
        </p:nvCxnSpPr>
        <p:spPr>
          <a:xfrm>
            <a:off x="2888800" y="1467095"/>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13" name="直線矢印コネクタ 12">
            <a:extLst>
              <a:ext uri="{FF2B5EF4-FFF2-40B4-BE49-F238E27FC236}">
                <a16:creationId xmlns:a16="http://schemas.microsoft.com/office/drawing/2014/main" id="{0776145B-6460-4E10-875D-97CED2DB855A}"/>
              </a:ext>
            </a:extLst>
          </p:cNvPr>
          <p:cNvCxnSpPr>
            <a:cxnSpLocks/>
          </p:cNvCxnSpPr>
          <p:nvPr/>
        </p:nvCxnSpPr>
        <p:spPr>
          <a:xfrm>
            <a:off x="5024175" y="1462595"/>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14" name="図 13">
            <a:extLst>
              <a:ext uri="{FF2B5EF4-FFF2-40B4-BE49-F238E27FC236}">
                <a16:creationId xmlns:a16="http://schemas.microsoft.com/office/drawing/2014/main" id="{30607584-FBCF-499D-9C2B-E7AC95B41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1399" y="1045300"/>
            <a:ext cx="355600" cy="355600"/>
          </a:xfrm>
          <a:prstGeom prst="rect">
            <a:avLst/>
          </a:prstGeom>
        </p:spPr>
      </p:pic>
      <p:sp>
        <p:nvSpPr>
          <p:cNvPr id="15" name="テキスト ボックス 14">
            <a:extLst>
              <a:ext uri="{FF2B5EF4-FFF2-40B4-BE49-F238E27FC236}">
                <a16:creationId xmlns:a16="http://schemas.microsoft.com/office/drawing/2014/main" id="{BD738BE8-65E4-485B-80CA-E4DB2552A454}"/>
              </a:ext>
            </a:extLst>
          </p:cNvPr>
          <p:cNvSpPr txBox="1"/>
          <p:nvPr/>
        </p:nvSpPr>
        <p:spPr>
          <a:xfrm>
            <a:off x="2897017" y="1507820"/>
            <a:ext cx="461665" cy="135991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無作為抽出</a:t>
            </a:r>
            <a:endParaRPr kumimoji="0" lang="en-US" altLang="ja-JP" b="1" dirty="0">
              <a:solidFill>
                <a:prstClr val="black">
                  <a:lumMod val="75000"/>
                  <a:lumOff val="25000"/>
                </a:prstClr>
              </a:solidFill>
              <a:latin typeface="Calibri" panose="020F0502020204030204"/>
            </a:endParaRPr>
          </a:p>
        </p:txBody>
      </p:sp>
      <p:sp>
        <p:nvSpPr>
          <p:cNvPr id="16" name="テキスト ボックス 15">
            <a:extLst>
              <a:ext uri="{FF2B5EF4-FFF2-40B4-BE49-F238E27FC236}">
                <a16:creationId xmlns:a16="http://schemas.microsoft.com/office/drawing/2014/main" id="{CEA64380-4689-4C4A-BBE5-64B89AEC43EF}"/>
              </a:ext>
            </a:extLst>
          </p:cNvPr>
          <p:cNvSpPr txBox="1"/>
          <p:nvPr/>
        </p:nvSpPr>
        <p:spPr>
          <a:xfrm>
            <a:off x="5022978" y="1496663"/>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grpSp>
        <p:nvGrpSpPr>
          <p:cNvPr id="18" name="グループ化 17">
            <a:extLst>
              <a:ext uri="{FF2B5EF4-FFF2-40B4-BE49-F238E27FC236}">
                <a16:creationId xmlns:a16="http://schemas.microsoft.com/office/drawing/2014/main" id="{DC5E4411-3A44-40FE-BE26-E05546840F97}"/>
              </a:ext>
            </a:extLst>
          </p:cNvPr>
          <p:cNvGrpSpPr/>
          <p:nvPr/>
        </p:nvGrpSpPr>
        <p:grpSpPr>
          <a:xfrm>
            <a:off x="524183" y="1488199"/>
            <a:ext cx="731470" cy="443561"/>
            <a:chOff x="12455755" y="5835829"/>
            <a:chExt cx="731470" cy="443561"/>
          </a:xfrm>
        </p:grpSpPr>
        <p:sp>
          <p:nvSpPr>
            <p:cNvPr id="19" name="正方形/長方形 18">
              <a:extLst>
                <a:ext uri="{FF2B5EF4-FFF2-40B4-BE49-F238E27FC236}">
                  <a16:creationId xmlns:a16="http://schemas.microsoft.com/office/drawing/2014/main" id="{FE9DEEEB-5103-4F19-9367-39320D33847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0" name="正方形/長方形 19">
              <a:extLst>
                <a:ext uri="{FF2B5EF4-FFF2-40B4-BE49-F238E27FC236}">
                  <a16:creationId xmlns:a16="http://schemas.microsoft.com/office/drawing/2014/main" id="{D7C9F41A-B730-40E3-AD76-E91D4EE08E8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1" name="正方形/長方形 20">
              <a:extLst>
                <a:ext uri="{FF2B5EF4-FFF2-40B4-BE49-F238E27FC236}">
                  <a16:creationId xmlns:a16="http://schemas.microsoft.com/office/drawing/2014/main" id="{88DC5B3F-8C8D-4A6A-A104-3C5D3875C1A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 name="テキスト ボックス 21">
              <a:extLst>
                <a:ext uri="{FF2B5EF4-FFF2-40B4-BE49-F238E27FC236}">
                  <a16:creationId xmlns:a16="http://schemas.microsoft.com/office/drawing/2014/main" id="{24A20328-A949-4E17-933C-A785CDD875C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3" name="グループ化 22">
            <a:extLst>
              <a:ext uri="{FF2B5EF4-FFF2-40B4-BE49-F238E27FC236}">
                <a16:creationId xmlns:a16="http://schemas.microsoft.com/office/drawing/2014/main" id="{D25387CC-DEAA-462F-ABF5-47E06891B6A5}"/>
              </a:ext>
            </a:extLst>
          </p:cNvPr>
          <p:cNvGrpSpPr/>
          <p:nvPr/>
        </p:nvGrpSpPr>
        <p:grpSpPr>
          <a:xfrm>
            <a:off x="447691" y="2048819"/>
            <a:ext cx="731470" cy="443561"/>
            <a:chOff x="12455755" y="5835829"/>
            <a:chExt cx="731470" cy="443561"/>
          </a:xfrm>
        </p:grpSpPr>
        <p:sp>
          <p:nvSpPr>
            <p:cNvPr id="24" name="正方形/長方形 23">
              <a:extLst>
                <a:ext uri="{FF2B5EF4-FFF2-40B4-BE49-F238E27FC236}">
                  <a16:creationId xmlns:a16="http://schemas.microsoft.com/office/drawing/2014/main" id="{6358D028-B317-49DC-B277-25B22019A93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 name="正方形/長方形 24">
              <a:extLst>
                <a:ext uri="{FF2B5EF4-FFF2-40B4-BE49-F238E27FC236}">
                  <a16:creationId xmlns:a16="http://schemas.microsoft.com/office/drawing/2014/main" id="{BD851981-257A-4A20-9481-D8E80E1E5B2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 name="正方形/長方形 25">
              <a:extLst>
                <a:ext uri="{FF2B5EF4-FFF2-40B4-BE49-F238E27FC236}">
                  <a16:creationId xmlns:a16="http://schemas.microsoft.com/office/drawing/2014/main" id="{856DFE4B-C8DF-414B-82C8-9AD7036007E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 name="テキスト ボックス 26">
              <a:extLst>
                <a:ext uri="{FF2B5EF4-FFF2-40B4-BE49-F238E27FC236}">
                  <a16:creationId xmlns:a16="http://schemas.microsoft.com/office/drawing/2014/main" id="{32643E47-BC4E-4C8D-9FB0-F522E871E69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8" name="グループ化 27">
            <a:extLst>
              <a:ext uri="{FF2B5EF4-FFF2-40B4-BE49-F238E27FC236}">
                <a16:creationId xmlns:a16="http://schemas.microsoft.com/office/drawing/2014/main" id="{2E65433A-CF3F-477E-9CCC-4899EFAF37D3}"/>
              </a:ext>
            </a:extLst>
          </p:cNvPr>
          <p:cNvGrpSpPr/>
          <p:nvPr/>
        </p:nvGrpSpPr>
        <p:grpSpPr>
          <a:xfrm>
            <a:off x="1213174" y="1647475"/>
            <a:ext cx="731470" cy="443561"/>
            <a:chOff x="12455755" y="5835829"/>
            <a:chExt cx="731470" cy="443561"/>
          </a:xfrm>
        </p:grpSpPr>
        <p:sp>
          <p:nvSpPr>
            <p:cNvPr id="29" name="正方形/長方形 28">
              <a:extLst>
                <a:ext uri="{FF2B5EF4-FFF2-40B4-BE49-F238E27FC236}">
                  <a16:creationId xmlns:a16="http://schemas.microsoft.com/office/drawing/2014/main" id="{2CB32AC0-50C9-468B-ACFE-4CAC7F09DE0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0" name="正方形/長方形 29">
              <a:extLst>
                <a:ext uri="{FF2B5EF4-FFF2-40B4-BE49-F238E27FC236}">
                  <a16:creationId xmlns:a16="http://schemas.microsoft.com/office/drawing/2014/main" id="{D35AFA30-8318-449C-A8CA-5A9F1EAFFC7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1" name="正方形/長方形 30">
              <a:extLst>
                <a:ext uri="{FF2B5EF4-FFF2-40B4-BE49-F238E27FC236}">
                  <a16:creationId xmlns:a16="http://schemas.microsoft.com/office/drawing/2014/main" id="{8F291B1F-E6B3-42E4-A49B-0142213B159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2" name="テキスト ボックス 31">
              <a:extLst>
                <a:ext uri="{FF2B5EF4-FFF2-40B4-BE49-F238E27FC236}">
                  <a16:creationId xmlns:a16="http://schemas.microsoft.com/office/drawing/2014/main" id="{B7FD3582-9997-4A0F-9D79-1A20232CE897}"/>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33" name="グループ化 32">
            <a:extLst>
              <a:ext uri="{FF2B5EF4-FFF2-40B4-BE49-F238E27FC236}">
                <a16:creationId xmlns:a16="http://schemas.microsoft.com/office/drawing/2014/main" id="{5FC0882B-5214-4075-86AE-090AD3B0C574}"/>
              </a:ext>
            </a:extLst>
          </p:cNvPr>
          <p:cNvGrpSpPr/>
          <p:nvPr/>
        </p:nvGrpSpPr>
        <p:grpSpPr>
          <a:xfrm>
            <a:off x="1167388" y="2208611"/>
            <a:ext cx="731470" cy="443561"/>
            <a:chOff x="12455755" y="5835829"/>
            <a:chExt cx="731470" cy="443561"/>
          </a:xfrm>
        </p:grpSpPr>
        <p:sp>
          <p:nvSpPr>
            <p:cNvPr id="34" name="正方形/長方形 33">
              <a:extLst>
                <a:ext uri="{FF2B5EF4-FFF2-40B4-BE49-F238E27FC236}">
                  <a16:creationId xmlns:a16="http://schemas.microsoft.com/office/drawing/2014/main" id="{5BC56D9E-185C-4F26-8EC7-C8760E3276D9}"/>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5" name="正方形/長方形 34">
              <a:extLst>
                <a:ext uri="{FF2B5EF4-FFF2-40B4-BE49-F238E27FC236}">
                  <a16:creationId xmlns:a16="http://schemas.microsoft.com/office/drawing/2014/main" id="{050B1339-B5C1-4437-8A44-CBE4634AFD1F}"/>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6" name="正方形/長方形 35">
              <a:extLst>
                <a:ext uri="{FF2B5EF4-FFF2-40B4-BE49-F238E27FC236}">
                  <a16:creationId xmlns:a16="http://schemas.microsoft.com/office/drawing/2014/main" id="{9EE70B59-B275-4B8E-97EA-431828F031C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37" name="テキスト ボックス 36">
              <a:extLst>
                <a:ext uri="{FF2B5EF4-FFF2-40B4-BE49-F238E27FC236}">
                  <a16:creationId xmlns:a16="http://schemas.microsoft.com/office/drawing/2014/main" id="{85BEDC1F-7773-4427-8F76-F4BBFC16566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38" name="グループ化 37">
            <a:extLst>
              <a:ext uri="{FF2B5EF4-FFF2-40B4-BE49-F238E27FC236}">
                <a16:creationId xmlns:a16="http://schemas.microsoft.com/office/drawing/2014/main" id="{B74E598F-B196-43E7-BD88-0285B50FBB0F}"/>
              </a:ext>
            </a:extLst>
          </p:cNvPr>
          <p:cNvGrpSpPr/>
          <p:nvPr/>
        </p:nvGrpSpPr>
        <p:grpSpPr>
          <a:xfrm>
            <a:off x="1915512" y="1937768"/>
            <a:ext cx="731470" cy="443561"/>
            <a:chOff x="12455755" y="5835829"/>
            <a:chExt cx="731470" cy="443561"/>
          </a:xfrm>
        </p:grpSpPr>
        <p:sp>
          <p:nvSpPr>
            <p:cNvPr id="39" name="正方形/長方形 38">
              <a:extLst>
                <a:ext uri="{FF2B5EF4-FFF2-40B4-BE49-F238E27FC236}">
                  <a16:creationId xmlns:a16="http://schemas.microsoft.com/office/drawing/2014/main" id="{DD6C0C41-EDF0-4356-95C6-B8FE3CEDE58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0" name="正方形/長方形 39">
              <a:extLst>
                <a:ext uri="{FF2B5EF4-FFF2-40B4-BE49-F238E27FC236}">
                  <a16:creationId xmlns:a16="http://schemas.microsoft.com/office/drawing/2014/main" id="{F4F006EA-5B9F-4551-B3FC-619C487F0C9C}"/>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1" name="正方形/長方形 40">
              <a:extLst>
                <a:ext uri="{FF2B5EF4-FFF2-40B4-BE49-F238E27FC236}">
                  <a16:creationId xmlns:a16="http://schemas.microsoft.com/office/drawing/2014/main" id="{DFDDCD50-0B7B-4AA1-ACF3-3D21B98A5AB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2" name="テキスト ボックス 41">
              <a:extLst>
                <a:ext uri="{FF2B5EF4-FFF2-40B4-BE49-F238E27FC236}">
                  <a16:creationId xmlns:a16="http://schemas.microsoft.com/office/drawing/2014/main" id="{8593D70B-925B-4379-9D32-59B63B205EE5}"/>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43" name="グループ化 42">
            <a:extLst>
              <a:ext uri="{FF2B5EF4-FFF2-40B4-BE49-F238E27FC236}">
                <a16:creationId xmlns:a16="http://schemas.microsoft.com/office/drawing/2014/main" id="{3FE2AD76-82BB-446D-8BFF-F3FD7A79E857}"/>
              </a:ext>
            </a:extLst>
          </p:cNvPr>
          <p:cNvGrpSpPr/>
          <p:nvPr/>
        </p:nvGrpSpPr>
        <p:grpSpPr>
          <a:xfrm>
            <a:off x="1939177" y="1357267"/>
            <a:ext cx="731470" cy="443561"/>
            <a:chOff x="12455755" y="5835829"/>
            <a:chExt cx="731470" cy="443561"/>
          </a:xfrm>
        </p:grpSpPr>
        <p:sp>
          <p:nvSpPr>
            <p:cNvPr id="44" name="正方形/長方形 43">
              <a:extLst>
                <a:ext uri="{FF2B5EF4-FFF2-40B4-BE49-F238E27FC236}">
                  <a16:creationId xmlns:a16="http://schemas.microsoft.com/office/drawing/2014/main" id="{42F7416B-B4F2-411E-99CA-4883B47A6C3E}"/>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5" name="正方形/長方形 44">
              <a:extLst>
                <a:ext uri="{FF2B5EF4-FFF2-40B4-BE49-F238E27FC236}">
                  <a16:creationId xmlns:a16="http://schemas.microsoft.com/office/drawing/2014/main" id="{D4C6BE4B-CFF3-4D56-B1ED-87CF99BA9AAB}"/>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6" name="正方形/長方形 45">
              <a:extLst>
                <a:ext uri="{FF2B5EF4-FFF2-40B4-BE49-F238E27FC236}">
                  <a16:creationId xmlns:a16="http://schemas.microsoft.com/office/drawing/2014/main" id="{6D107A80-064F-4AAA-9499-0879B57D4F09}"/>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7" name="テキスト ボックス 46">
              <a:extLst>
                <a:ext uri="{FF2B5EF4-FFF2-40B4-BE49-F238E27FC236}">
                  <a16:creationId xmlns:a16="http://schemas.microsoft.com/office/drawing/2014/main" id="{FEC2C9AD-C9C2-4473-B1DC-01A20A9D4E5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48" name="グループ化 47">
            <a:extLst>
              <a:ext uri="{FF2B5EF4-FFF2-40B4-BE49-F238E27FC236}">
                <a16:creationId xmlns:a16="http://schemas.microsoft.com/office/drawing/2014/main" id="{D6D65F72-4133-4667-9806-3C226CBC2FB4}"/>
              </a:ext>
            </a:extLst>
          </p:cNvPr>
          <p:cNvGrpSpPr/>
          <p:nvPr/>
        </p:nvGrpSpPr>
        <p:grpSpPr>
          <a:xfrm>
            <a:off x="3495283" y="1772796"/>
            <a:ext cx="731470" cy="443561"/>
            <a:chOff x="12455755" y="5835829"/>
            <a:chExt cx="731470" cy="443561"/>
          </a:xfrm>
        </p:grpSpPr>
        <p:sp>
          <p:nvSpPr>
            <p:cNvPr id="49" name="正方形/長方形 48">
              <a:extLst>
                <a:ext uri="{FF2B5EF4-FFF2-40B4-BE49-F238E27FC236}">
                  <a16:creationId xmlns:a16="http://schemas.microsoft.com/office/drawing/2014/main" id="{44BCE57F-BD05-4D42-8819-2060AF2D7455}"/>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 name="正方形/長方形 49">
              <a:extLst>
                <a:ext uri="{FF2B5EF4-FFF2-40B4-BE49-F238E27FC236}">
                  <a16:creationId xmlns:a16="http://schemas.microsoft.com/office/drawing/2014/main" id="{C28E589B-2287-42DD-A209-600283ECC7A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 name="正方形/長方形 50">
              <a:extLst>
                <a:ext uri="{FF2B5EF4-FFF2-40B4-BE49-F238E27FC236}">
                  <a16:creationId xmlns:a16="http://schemas.microsoft.com/office/drawing/2014/main" id="{A2CA5AA0-909A-4BB9-B952-E29551256D3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 name="テキスト ボックス 51">
              <a:extLst>
                <a:ext uri="{FF2B5EF4-FFF2-40B4-BE49-F238E27FC236}">
                  <a16:creationId xmlns:a16="http://schemas.microsoft.com/office/drawing/2014/main" id="{53B1E7CF-FF17-429C-BC04-6167A1981DC8}"/>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 name="グループ化 52">
            <a:extLst>
              <a:ext uri="{FF2B5EF4-FFF2-40B4-BE49-F238E27FC236}">
                <a16:creationId xmlns:a16="http://schemas.microsoft.com/office/drawing/2014/main" id="{603CBFA4-1C93-423F-82C8-14CA99B2FEF6}"/>
              </a:ext>
            </a:extLst>
          </p:cNvPr>
          <p:cNvGrpSpPr/>
          <p:nvPr/>
        </p:nvGrpSpPr>
        <p:grpSpPr>
          <a:xfrm>
            <a:off x="4186690" y="1764257"/>
            <a:ext cx="731470" cy="443561"/>
            <a:chOff x="12455755" y="5835829"/>
            <a:chExt cx="731470" cy="443561"/>
          </a:xfrm>
        </p:grpSpPr>
        <p:sp>
          <p:nvSpPr>
            <p:cNvPr id="54" name="正方形/長方形 53">
              <a:extLst>
                <a:ext uri="{FF2B5EF4-FFF2-40B4-BE49-F238E27FC236}">
                  <a16:creationId xmlns:a16="http://schemas.microsoft.com/office/drawing/2014/main" id="{80A4DEE1-3A47-4008-9652-0F4522FF625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 name="正方形/長方形 54">
              <a:extLst>
                <a:ext uri="{FF2B5EF4-FFF2-40B4-BE49-F238E27FC236}">
                  <a16:creationId xmlns:a16="http://schemas.microsoft.com/office/drawing/2014/main" id="{D9C35843-9E3A-42A1-A1BB-01EDFCCDD509}"/>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 name="正方形/長方形 55">
              <a:extLst>
                <a:ext uri="{FF2B5EF4-FFF2-40B4-BE49-F238E27FC236}">
                  <a16:creationId xmlns:a16="http://schemas.microsoft.com/office/drawing/2014/main" id="{7853933E-4CCE-4029-AA92-C79D00A32783}"/>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7" name="テキスト ボックス 56">
              <a:extLst>
                <a:ext uri="{FF2B5EF4-FFF2-40B4-BE49-F238E27FC236}">
                  <a16:creationId xmlns:a16="http://schemas.microsoft.com/office/drawing/2014/main" id="{8A7D35A6-5DCF-4628-A093-8C0095F729F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8" name="グループ化 57">
            <a:extLst>
              <a:ext uri="{FF2B5EF4-FFF2-40B4-BE49-F238E27FC236}">
                <a16:creationId xmlns:a16="http://schemas.microsoft.com/office/drawing/2014/main" id="{4306C2A1-7BE0-4D20-86A9-6278B16A1015}"/>
              </a:ext>
            </a:extLst>
          </p:cNvPr>
          <p:cNvGrpSpPr/>
          <p:nvPr/>
        </p:nvGrpSpPr>
        <p:grpSpPr>
          <a:xfrm>
            <a:off x="3858990" y="1282554"/>
            <a:ext cx="731470" cy="443561"/>
            <a:chOff x="12455755" y="5835829"/>
            <a:chExt cx="731470" cy="443561"/>
          </a:xfrm>
        </p:grpSpPr>
        <p:sp>
          <p:nvSpPr>
            <p:cNvPr id="59" name="正方形/長方形 58">
              <a:extLst>
                <a:ext uri="{FF2B5EF4-FFF2-40B4-BE49-F238E27FC236}">
                  <a16:creationId xmlns:a16="http://schemas.microsoft.com/office/drawing/2014/main" id="{FF3F1599-C128-47D2-9E1A-768CF71004FF}"/>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0" name="正方形/長方形 59">
              <a:extLst>
                <a:ext uri="{FF2B5EF4-FFF2-40B4-BE49-F238E27FC236}">
                  <a16:creationId xmlns:a16="http://schemas.microsoft.com/office/drawing/2014/main" id="{B7FA6ED2-9D48-46D7-ABDC-B6C4E0781FA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 name="正方形/長方形 60">
              <a:extLst>
                <a:ext uri="{FF2B5EF4-FFF2-40B4-BE49-F238E27FC236}">
                  <a16:creationId xmlns:a16="http://schemas.microsoft.com/office/drawing/2014/main" id="{35175092-7424-4220-849A-083676F01C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 name="テキスト ボックス 61">
              <a:extLst>
                <a:ext uri="{FF2B5EF4-FFF2-40B4-BE49-F238E27FC236}">
                  <a16:creationId xmlns:a16="http://schemas.microsoft.com/office/drawing/2014/main" id="{04D25A1D-EB5D-4DCD-94E9-BD0C6FDD50AE}"/>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79" name="グループ化 78"/>
          <p:cNvGrpSpPr/>
          <p:nvPr/>
        </p:nvGrpSpPr>
        <p:grpSpPr>
          <a:xfrm>
            <a:off x="6886544" y="1360081"/>
            <a:ext cx="686143" cy="307777"/>
            <a:chOff x="5712217" y="1418338"/>
            <a:chExt cx="686143" cy="307777"/>
          </a:xfrm>
        </p:grpSpPr>
        <p:sp>
          <p:nvSpPr>
            <p:cNvPr id="70" name="正方形/長方形 69">
              <a:extLst>
                <a:ext uri="{FF2B5EF4-FFF2-40B4-BE49-F238E27FC236}">
                  <a16:creationId xmlns:a16="http://schemas.microsoft.com/office/drawing/2014/main" id="{5DF4C793-C902-4E6F-989F-5AFCB23C0CB2}"/>
                </a:ext>
              </a:extLst>
            </p:cNvPr>
            <p:cNvSpPr/>
            <p:nvPr/>
          </p:nvSpPr>
          <p:spPr>
            <a:xfrm>
              <a:off x="5780726" y="1426602"/>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1" name="テキスト ボックス 70">
              <a:extLst>
                <a:ext uri="{FF2B5EF4-FFF2-40B4-BE49-F238E27FC236}">
                  <a16:creationId xmlns:a16="http://schemas.microsoft.com/office/drawing/2014/main" id="{5B95F0DB-3294-4EC3-B0FA-310B26EC94C6}"/>
                </a:ext>
              </a:extLst>
            </p:cNvPr>
            <p:cNvSpPr txBox="1"/>
            <p:nvPr/>
          </p:nvSpPr>
          <p:spPr>
            <a:xfrm>
              <a:off x="5712217" y="1418338"/>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78" name="グループ化 77"/>
          <p:cNvGrpSpPr/>
          <p:nvPr/>
        </p:nvGrpSpPr>
        <p:grpSpPr>
          <a:xfrm>
            <a:off x="5816491" y="1366069"/>
            <a:ext cx="686143" cy="307777"/>
            <a:chOff x="6039917" y="1900041"/>
            <a:chExt cx="686143" cy="307777"/>
          </a:xfrm>
        </p:grpSpPr>
        <p:sp>
          <p:nvSpPr>
            <p:cNvPr id="66" name="正方形/長方形 65">
              <a:extLst>
                <a:ext uri="{FF2B5EF4-FFF2-40B4-BE49-F238E27FC236}">
                  <a16:creationId xmlns:a16="http://schemas.microsoft.com/office/drawing/2014/main" id="{66625AAA-8C3E-4F7A-A033-59ECC4606017}"/>
                </a:ext>
              </a:extLst>
            </p:cNvPr>
            <p:cNvSpPr/>
            <p:nvPr/>
          </p:nvSpPr>
          <p:spPr>
            <a:xfrm>
              <a:off x="6108426" y="190830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7" name="テキスト ボックス 76">
              <a:extLst>
                <a:ext uri="{FF2B5EF4-FFF2-40B4-BE49-F238E27FC236}">
                  <a16:creationId xmlns:a16="http://schemas.microsoft.com/office/drawing/2014/main" id="{CFF8A588-ACEF-41FD-A6E4-5E9CC77A2864}"/>
                </a:ext>
              </a:extLst>
            </p:cNvPr>
            <p:cNvSpPr txBox="1"/>
            <p:nvPr/>
          </p:nvSpPr>
          <p:spPr>
            <a:xfrm>
              <a:off x="6039917" y="1900041"/>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grpSp>
      <p:sp>
        <p:nvSpPr>
          <p:cNvPr id="81" name="テキスト ボックス 80"/>
          <p:cNvSpPr txBox="1"/>
          <p:nvPr/>
        </p:nvSpPr>
        <p:spPr>
          <a:xfrm>
            <a:off x="5654416" y="1766526"/>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バグ報告</a:t>
            </a:r>
          </a:p>
        </p:txBody>
      </p:sp>
      <p:sp>
        <p:nvSpPr>
          <p:cNvPr id="82" name="テキスト ボックス 81"/>
          <p:cNvSpPr txBox="1"/>
          <p:nvPr/>
        </p:nvSpPr>
        <p:spPr>
          <a:xfrm>
            <a:off x="6780085" y="1769210"/>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機能要求</a:t>
            </a:r>
          </a:p>
        </p:txBody>
      </p:sp>
      <p:sp>
        <p:nvSpPr>
          <p:cNvPr id="83" name="テキスト ボックス 82"/>
          <p:cNvSpPr txBox="1"/>
          <p:nvPr/>
        </p:nvSpPr>
        <p:spPr>
          <a:xfrm>
            <a:off x="7867971" y="1764670"/>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その他</a:t>
            </a:r>
          </a:p>
        </p:txBody>
      </p:sp>
      <p:sp>
        <p:nvSpPr>
          <p:cNvPr id="84" name="テキスト ボックス 83"/>
          <p:cNvSpPr txBox="1"/>
          <p:nvPr/>
        </p:nvSpPr>
        <p:spPr>
          <a:xfrm>
            <a:off x="3695828" y="2330228"/>
            <a:ext cx="1164129"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約</a:t>
            </a:r>
            <a:r>
              <a:rPr kumimoji="1" lang="en-US" altLang="ja-JP" sz="1600" b="1" dirty="0">
                <a:solidFill>
                  <a:schemeClr val="tx1">
                    <a:lumMod val="75000"/>
                    <a:lumOff val="25000"/>
                  </a:schemeClr>
                </a:solidFill>
              </a:rPr>
              <a:t>1,000</a:t>
            </a:r>
            <a:r>
              <a:rPr kumimoji="1" lang="ja-JP" altLang="en-US" sz="1600" b="1" dirty="0">
                <a:solidFill>
                  <a:schemeClr val="tx1">
                    <a:lumMod val="75000"/>
                    <a:lumOff val="25000"/>
                  </a:schemeClr>
                </a:solidFill>
              </a:rPr>
              <a:t>件</a:t>
            </a:r>
          </a:p>
        </p:txBody>
      </p:sp>
      <p:cxnSp>
        <p:nvCxnSpPr>
          <p:cNvPr id="88" name="直線矢印コネクタ 87">
            <a:extLst>
              <a:ext uri="{FF2B5EF4-FFF2-40B4-BE49-F238E27FC236}">
                <a16:creationId xmlns:a16="http://schemas.microsoft.com/office/drawing/2014/main" id="{C15B719B-8192-4BAC-994D-7E1E1C67CD8E}"/>
              </a:ext>
            </a:extLst>
          </p:cNvPr>
          <p:cNvCxnSpPr>
            <a:cxnSpLocks/>
          </p:cNvCxnSpPr>
          <p:nvPr/>
        </p:nvCxnSpPr>
        <p:spPr>
          <a:xfrm>
            <a:off x="1654449" y="2795672"/>
            <a:ext cx="0" cy="755602"/>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93" name="正方形/長方形 92"/>
          <p:cNvSpPr/>
          <p:nvPr/>
        </p:nvSpPr>
        <p:spPr>
          <a:xfrm>
            <a:off x="811961" y="2876994"/>
            <a:ext cx="1867811" cy="54199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600" b="1" dirty="0">
                <a:solidFill>
                  <a:schemeClr val="tx1">
                    <a:lumMod val="75000"/>
                    <a:lumOff val="25000"/>
                  </a:schemeClr>
                </a:solidFill>
              </a:rPr>
              <a:t>bug, fix, crash</a:t>
            </a:r>
          </a:p>
          <a:p>
            <a:r>
              <a:rPr lang="en-US" altLang="ja-JP" sz="1600" b="1" dirty="0">
                <a:solidFill>
                  <a:schemeClr val="tx1">
                    <a:lumMod val="75000"/>
                    <a:lumOff val="25000"/>
                  </a:schemeClr>
                </a:solidFill>
              </a:rPr>
              <a:t>request, suggest</a:t>
            </a:r>
          </a:p>
        </p:txBody>
      </p:sp>
      <p:grpSp>
        <p:nvGrpSpPr>
          <p:cNvPr id="95" name="グループ化 94">
            <a:extLst>
              <a:ext uri="{FF2B5EF4-FFF2-40B4-BE49-F238E27FC236}">
                <a16:creationId xmlns:a16="http://schemas.microsoft.com/office/drawing/2014/main" id="{DC5E4411-3A44-40FE-BE26-E05546840F97}"/>
              </a:ext>
            </a:extLst>
          </p:cNvPr>
          <p:cNvGrpSpPr/>
          <p:nvPr/>
        </p:nvGrpSpPr>
        <p:grpSpPr>
          <a:xfrm>
            <a:off x="813426" y="3801803"/>
            <a:ext cx="731470" cy="443561"/>
            <a:chOff x="12455755" y="5835829"/>
            <a:chExt cx="731470" cy="443561"/>
          </a:xfrm>
        </p:grpSpPr>
        <p:sp>
          <p:nvSpPr>
            <p:cNvPr id="96" name="正方形/長方形 95">
              <a:extLst>
                <a:ext uri="{FF2B5EF4-FFF2-40B4-BE49-F238E27FC236}">
                  <a16:creationId xmlns:a16="http://schemas.microsoft.com/office/drawing/2014/main" id="{FE9DEEEB-5103-4F19-9367-39320D33847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7" name="正方形/長方形 96">
              <a:extLst>
                <a:ext uri="{FF2B5EF4-FFF2-40B4-BE49-F238E27FC236}">
                  <a16:creationId xmlns:a16="http://schemas.microsoft.com/office/drawing/2014/main" id="{D7C9F41A-B730-40E3-AD76-E91D4EE08E8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8" name="正方形/長方形 97">
              <a:extLst>
                <a:ext uri="{FF2B5EF4-FFF2-40B4-BE49-F238E27FC236}">
                  <a16:creationId xmlns:a16="http://schemas.microsoft.com/office/drawing/2014/main" id="{88DC5B3F-8C8D-4A6A-A104-3C5D3875C1A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99" name="テキスト ボックス 98">
              <a:extLst>
                <a:ext uri="{FF2B5EF4-FFF2-40B4-BE49-F238E27FC236}">
                  <a16:creationId xmlns:a16="http://schemas.microsoft.com/office/drawing/2014/main" id="{24A20328-A949-4E17-933C-A785CDD875C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00" name="グループ化 99">
            <a:extLst>
              <a:ext uri="{FF2B5EF4-FFF2-40B4-BE49-F238E27FC236}">
                <a16:creationId xmlns:a16="http://schemas.microsoft.com/office/drawing/2014/main" id="{D25387CC-DEAA-462F-ABF5-47E06891B6A5}"/>
              </a:ext>
            </a:extLst>
          </p:cNvPr>
          <p:cNvGrpSpPr/>
          <p:nvPr/>
        </p:nvGrpSpPr>
        <p:grpSpPr>
          <a:xfrm>
            <a:off x="736934" y="4362423"/>
            <a:ext cx="731470" cy="443561"/>
            <a:chOff x="12455755" y="5835829"/>
            <a:chExt cx="731470" cy="443561"/>
          </a:xfrm>
        </p:grpSpPr>
        <p:sp>
          <p:nvSpPr>
            <p:cNvPr id="101" name="正方形/長方形 100">
              <a:extLst>
                <a:ext uri="{FF2B5EF4-FFF2-40B4-BE49-F238E27FC236}">
                  <a16:creationId xmlns:a16="http://schemas.microsoft.com/office/drawing/2014/main" id="{6358D028-B317-49DC-B277-25B22019A93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2" name="正方形/長方形 101">
              <a:extLst>
                <a:ext uri="{FF2B5EF4-FFF2-40B4-BE49-F238E27FC236}">
                  <a16:creationId xmlns:a16="http://schemas.microsoft.com/office/drawing/2014/main" id="{BD851981-257A-4A20-9481-D8E80E1E5B2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3" name="正方形/長方形 102">
              <a:extLst>
                <a:ext uri="{FF2B5EF4-FFF2-40B4-BE49-F238E27FC236}">
                  <a16:creationId xmlns:a16="http://schemas.microsoft.com/office/drawing/2014/main" id="{856DFE4B-C8DF-414B-82C8-9AD7036007E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4" name="テキスト ボックス 103">
              <a:extLst>
                <a:ext uri="{FF2B5EF4-FFF2-40B4-BE49-F238E27FC236}">
                  <a16:creationId xmlns:a16="http://schemas.microsoft.com/office/drawing/2014/main" id="{32643E47-BC4E-4C8D-9FB0-F522E871E69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05" name="グループ化 104">
            <a:extLst>
              <a:ext uri="{FF2B5EF4-FFF2-40B4-BE49-F238E27FC236}">
                <a16:creationId xmlns:a16="http://schemas.microsoft.com/office/drawing/2014/main" id="{2E65433A-CF3F-477E-9CCC-4899EFAF37D3}"/>
              </a:ext>
            </a:extLst>
          </p:cNvPr>
          <p:cNvGrpSpPr/>
          <p:nvPr/>
        </p:nvGrpSpPr>
        <p:grpSpPr>
          <a:xfrm>
            <a:off x="1658029" y="3682609"/>
            <a:ext cx="731470" cy="443561"/>
            <a:chOff x="12455755" y="5835829"/>
            <a:chExt cx="731470" cy="443561"/>
          </a:xfrm>
        </p:grpSpPr>
        <p:sp>
          <p:nvSpPr>
            <p:cNvPr id="106" name="正方形/長方形 105">
              <a:extLst>
                <a:ext uri="{FF2B5EF4-FFF2-40B4-BE49-F238E27FC236}">
                  <a16:creationId xmlns:a16="http://schemas.microsoft.com/office/drawing/2014/main" id="{2CB32AC0-50C9-468B-ACFE-4CAC7F09DE0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7" name="正方形/長方形 106">
              <a:extLst>
                <a:ext uri="{FF2B5EF4-FFF2-40B4-BE49-F238E27FC236}">
                  <a16:creationId xmlns:a16="http://schemas.microsoft.com/office/drawing/2014/main" id="{D35AFA30-8318-449C-A8CA-5A9F1EAFFC7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8" name="正方形/長方形 107">
              <a:extLst>
                <a:ext uri="{FF2B5EF4-FFF2-40B4-BE49-F238E27FC236}">
                  <a16:creationId xmlns:a16="http://schemas.microsoft.com/office/drawing/2014/main" id="{8F291B1F-E6B3-42E4-A49B-0142213B159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09" name="テキスト ボックス 108">
              <a:extLst>
                <a:ext uri="{FF2B5EF4-FFF2-40B4-BE49-F238E27FC236}">
                  <a16:creationId xmlns:a16="http://schemas.microsoft.com/office/drawing/2014/main" id="{B7FD3582-9997-4A0F-9D79-1A20232CE897}"/>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10" name="グループ化 109">
            <a:extLst>
              <a:ext uri="{FF2B5EF4-FFF2-40B4-BE49-F238E27FC236}">
                <a16:creationId xmlns:a16="http://schemas.microsoft.com/office/drawing/2014/main" id="{5FC0882B-5214-4075-86AE-090AD3B0C574}"/>
              </a:ext>
            </a:extLst>
          </p:cNvPr>
          <p:cNvGrpSpPr/>
          <p:nvPr/>
        </p:nvGrpSpPr>
        <p:grpSpPr>
          <a:xfrm>
            <a:off x="1612243" y="4243745"/>
            <a:ext cx="731470" cy="443561"/>
            <a:chOff x="12455755" y="5835829"/>
            <a:chExt cx="731470" cy="443561"/>
          </a:xfrm>
        </p:grpSpPr>
        <p:sp>
          <p:nvSpPr>
            <p:cNvPr id="111" name="正方形/長方形 110">
              <a:extLst>
                <a:ext uri="{FF2B5EF4-FFF2-40B4-BE49-F238E27FC236}">
                  <a16:creationId xmlns:a16="http://schemas.microsoft.com/office/drawing/2014/main" id="{5BC56D9E-185C-4F26-8EC7-C8760E3276D9}"/>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2" name="正方形/長方形 111">
              <a:extLst>
                <a:ext uri="{FF2B5EF4-FFF2-40B4-BE49-F238E27FC236}">
                  <a16:creationId xmlns:a16="http://schemas.microsoft.com/office/drawing/2014/main" id="{050B1339-B5C1-4437-8A44-CBE4634AFD1F}"/>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3" name="正方形/長方形 112">
              <a:extLst>
                <a:ext uri="{FF2B5EF4-FFF2-40B4-BE49-F238E27FC236}">
                  <a16:creationId xmlns:a16="http://schemas.microsoft.com/office/drawing/2014/main" id="{9EE70B59-B275-4B8E-97EA-431828F031C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 name="テキスト ボックス 113">
              <a:extLst>
                <a:ext uri="{FF2B5EF4-FFF2-40B4-BE49-F238E27FC236}">
                  <a16:creationId xmlns:a16="http://schemas.microsoft.com/office/drawing/2014/main" id="{85BEDC1F-7773-4427-8F76-F4BBFC16566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cxnSp>
        <p:nvCxnSpPr>
          <p:cNvPr id="125" name="直線矢印コネクタ 124">
            <a:extLst>
              <a:ext uri="{FF2B5EF4-FFF2-40B4-BE49-F238E27FC236}">
                <a16:creationId xmlns:a16="http://schemas.microsoft.com/office/drawing/2014/main" id="{C15B719B-8192-4BAC-994D-7E1E1C67CD8E}"/>
              </a:ext>
            </a:extLst>
          </p:cNvPr>
          <p:cNvCxnSpPr>
            <a:cxnSpLocks/>
          </p:cNvCxnSpPr>
          <p:nvPr/>
        </p:nvCxnSpPr>
        <p:spPr>
          <a:xfrm>
            <a:off x="2888800" y="3749733"/>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126" name="直線矢印コネクタ 125">
            <a:extLst>
              <a:ext uri="{FF2B5EF4-FFF2-40B4-BE49-F238E27FC236}">
                <a16:creationId xmlns:a16="http://schemas.microsoft.com/office/drawing/2014/main" id="{0776145B-6460-4E10-875D-97CED2DB855A}"/>
              </a:ext>
            </a:extLst>
          </p:cNvPr>
          <p:cNvCxnSpPr>
            <a:cxnSpLocks/>
          </p:cNvCxnSpPr>
          <p:nvPr/>
        </p:nvCxnSpPr>
        <p:spPr>
          <a:xfrm>
            <a:off x="5024175" y="3745233"/>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127" name="図 126">
            <a:extLst>
              <a:ext uri="{FF2B5EF4-FFF2-40B4-BE49-F238E27FC236}">
                <a16:creationId xmlns:a16="http://schemas.microsoft.com/office/drawing/2014/main" id="{30607584-FBCF-499D-9C2B-E7AC95B414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91399" y="3327938"/>
            <a:ext cx="355600" cy="355600"/>
          </a:xfrm>
          <a:prstGeom prst="rect">
            <a:avLst/>
          </a:prstGeom>
        </p:spPr>
      </p:pic>
      <p:sp>
        <p:nvSpPr>
          <p:cNvPr id="128" name="テキスト ボックス 127">
            <a:extLst>
              <a:ext uri="{FF2B5EF4-FFF2-40B4-BE49-F238E27FC236}">
                <a16:creationId xmlns:a16="http://schemas.microsoft.com/office/drawing/2014/main" id="{BD738BE8-65E4-485B-80CA-E4DB2552A454}"/>
              </a:ext>
            </a:extLst>
          </p:cNvPr>
          <p:cNvSpPr txBox="1"/>
          <p:nvPr/>
        </p:nvSpPr>
        <p:spPr>
          <a:xfrm>
            <a:off x="2897017" y="3790458"/>
            <a:ext cx="461665" cy="135991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無作為抽出</a:t>
            </a:r>
            <a:endParaRPr kumimoji="0" lang="en-US" altLang="ja-JP" b="1" dirty="0">
              <a:solidFill>
                <a:prstClr val="black">
                  <a:lumMod val="75000"/>
                  <a:lumOff val="25000"/>
                </a:prstClr>
              </a:solidFill>
              <a:latin typeface="Calibri" panose="020F0502020204030204"/>
            </a:endParaRPr>
          </a:p>
        </p:txBody>
      </p:sp>
      <p:sp>
        <p:nvSpPr>
          <p:cNvPr id="129" name="テキスト ボックス 128">
            <a:extLst>
              <a:ext uri="{FF2B5EF4-FFF2-40B4-BE49-F238E27FC236}">
                <a16:creationId xmlns:a16="http://schemas.microsoft.com/office/drawing/2014/main" id="{CEA64380-4689-4C4A-BBE5-64B89AEC43EF}"/>
              </a:ext>
            </a:extLst>
          </p:cNvPr>
          <p:cNvSpPr txBox="1"/>
          <p:nvPr/>
        </p:nvSpPr>
        <p:spPr>
          <a:xfrm>
            <a:off x="5022978" y="3779301"/>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grpSp>
        <p:nvGrpSpPr>
          <p:cNvPr id="130" name="グループ化 129">
            <a:extLst>
              <a:ext uri="{FF2B5EF4-FFF2-40B4-BE49-F238E27FC236}">
                <a16:creationId xmlns:a16="http://schemas.microsoft.com/office/drawing/2014/main" id="{D6D65F72-4133-4667-9806-3C226CBC2FB4}"/>
              </a:ext>
            </a:extLst>
          </p:cNvPr>
          <p:cNvGrpSpPr/>
          <p:nvPr/>
        </p:nvGrpSpPr>
        <p:grpSpPr>
          <a:xfrm>
            <a:off x="3495283" y="4055434"/>
            <a:ext cx="731470" cy="443561"/>
            <a:chOff x="12455755" y="5835829"/>
            <a:chExt cx="731470" cy="443561"/>
          </a:xfrm>
        </p:grpSpPr>
        <p:sp>
          <p:nvSpPr>
            <p:cNvPr id="131" name="正方形/長方形 130">
              <a:extLst>
                <a:ext uri="{FF2B5EF4-FFF2-40B4-BE49-F238E27FC236}">
                  <a16:creationId xmlns:a16="http://schemas.microsoft.com/office/drawing/2014/main" id="{44BCE57F-BD05-4D42-8819-2060AF2D7455}"/>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2" name="正方形/長方形 131">
              <a:extLst>
                <a:ext uri="{FF2B5EF4-FFF2-40B4-BE49-F238E27FC236}">
                  <a16:creationId xmlns:a16="http://schemas.microsoft.com/office/drawing/2014/main" id="{C28E589B-2287-42DD-A209-600283ECC7A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3" name="正方形/長方形 132">
              <a:extLst>
                <a:ext uri="{FF2B5EF4-FFF2-40B4-BE49-F238E27FC236}">
                  <a16:creationId xmlns:a16="http://schemas.microsoft.com/office/drawing/2014/main" id="{A2CA5AA0-909A-4BB9-B952-E29551256D3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4" name="テキスト ボックス 133">
              <a:extLst>
                <a:ext uri="{FF2B5EF4-FFF2-40B4-BE49-F238E27FC236}">
                  <a16:creationId xmlns:a16="http://schemas.microsoft.com/office/drawing/2014/main" id="{53B1E7CF-FF17-429C-BC04-6167A1981DC8}"/>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35" name="グループ化 134">
            <a:extLst>
              <a:ext uri="{FF2B5EF4-FFF2-40B4-BE49-F238E27FC236}">
                <a16:creationId xmlns:a16="http://schemas.microsoft.com/office/drawing/2014/main" id="{603CBFA4-1C93-423F-82C8-14CA99B2FEF6}"/>
              </a:ext>
            </a:extLst>
          </p:cNvPr>
          <p:cNvGrpSpPr/>
          <p:nvPr/>
        </p:nvGrpSpPr>
        <p:grpSpPr>
          <a:xfrm>
            <a:off x="4186690" y="4046895"/>
            <a:ext cx="731470" cy="443561"/>
            <a:chOff x="12455755" y="5835829"/>
            <a:chExt cx="731470" cy="443561"/>
          </a:xfrm>
        </p:grpSpPr>
        <p:sp>
          <p:nvSpPr>
            <p:cNvPr id="136" name="正方形/長方形 135">
              <a:extLst>
                <a:ext uri="{FF2B5EF4-FFF2-40B4-BE49-F238E27FC236}">
                  <a16:creationId xmlns:a16="http://schemas.microsoft.com/office/drawing/2014/main" id="{80A4DEE1-3A47-4008-9652-0F4522FF625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7" name="正方形/長方形 136">
              <a:extLst>
                <a:ext uri="{FF2B5EF4-FFF2-40B4-BE49-F238E27FC236}">
                  <a16:creationId xmlns:a16="http://schemas.microsoft.com/office/drawing/2014/main" id="{D9C35843-9E3A-42A1-A1BB-01EDFCCDD509}"/>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8" name="正方形/長方形 137">
              <a:extLst>
                <a:ext uri="{FF2B5EF4-FFF2-40B4-BE49-F238E27FC236}">
                  <a16:creationId xmlns:a16="http://schemas.microsoft.com/office/drawing/2014/main" id="{7853933E-4CCE-4029-AA92-C79D00A32783}"/>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39" name="テキスト ボックス 138">
              <a:extLst>
                <a:ext uri="{FF2B5EF4-FFF2-40B4-BE49-F238E27FC236}">
                  <a16:creationId xmlns:a16="http://schemas.microsoft.com/office/drawing/2014/main" id="{8A7D35A6-5DCF-4628-A093-8C0095F729F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40" name="グループ化 139">
            <a:extLst>
              <a:ext uri="{FF2B5EF4-FFF2-40B4-BE49-F238E27FC236}">
                <a16:creationId xmlns:a16="http://schemas.microsoft.com/office/drawing/2014/main" id="{4306C2A1-7BE0-4D20-86A9-6278B16A1015}"/>
              </a:ext>
            </a:extLst>
          </p:cNvPr>
          <p:cNvGrpSpPr/>
          <p:nvPr/>
        </p:nvGrpSpPr>
        <p:grpSpPr>
          <a:xfrm>
            <a:off x="3858990" y="3565192"/>
            <a:ext cx="731470" cy="443561"/>
            <a:chOff x="12455755" y="5835829"/>
            <a:chExt cx="731470" cy="443561"/>
          </a:xfrm>
        </p:grpSpPr>
        <p:sp>
          <p:nvSpPr>
            <p:cNvPr id="141" name="正方形/長方形 140">
              <a:extLst>
                <a:ext uri="{FF2B5EF4-FFF2-40B4-BE49-F238E27FC236}">
                  <a16:creationId xmlns:a16="http://schemas.microsoft.com/office/drawing/2014/main" id="{FF3F1599-C128-47D2-9E1A-768CF71004FF}"/>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2" name="正方形/長方形 141">
              <a:extLst>
                <a:ext uri="{FF2B5EF4-FFF2-40B4-BE49-F238E27FC236}">
                  <a16:creationId xmlns:a16="http://schemas.microsoft.com/office/drawing/2014/main" id="{B7FA6ED2-9D48-46D7-ABDC-B6C4E0781FA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3" name="正方形/長方形 142">
              <a:extLst>
                <a:ext uri="{FF2B5EF4-FFF2-40B4-BE49-F238E27FC236}">
                  <a16:creationId xmlns:a16="http://schemas.microsoft.com/office/drawing/2014/main" id="{35175092-7424-4220-849A-083676F01C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44" name="テキスト ボックス 143">
              <a:extLst>
                <a:ext uri="{FF2B5EF4-FFF2-40B4-BE49-F238E27FC236}">
                  <a16:creationId xmlns:a16="http://schemas.microsoft.com/office/drawing/2014/main" id="{04D25A1D-EB5D-4DCD-94E9-BD0C6FDD50AE}"/>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163" name="テキスト ボックス 162"/>
          <p:cNvSpPr txBox="1"/>
          <p:nvPr/>
        </p:nvSpPr>
        <p:spPr>
          <a:xfrm>
            <a:off x="3695828" y="4612866"/>
            <a:ext cx="1164129"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約</a:t>
            </a:r>
            <a:r>
              <a:rPr kumimoji="1" lang="en-US" altLang="ja-JP" sz="1600" b="1" dirty="0">
                <a:solidFill>
                  <a:schemeClr val="tx1">
                    <a:lumMod val="75000"/>
                    <a:lumOff val="25000"/>
                  </a:schemeClr>
                </a:solidFill>
              </a:rPr>
              <a:t>1,500</a:t>
            </a:r>
            <a:r>
              <a:rPr kumimoji="1" lang="ja-JP" altLang="en-US" sz="1600" b="1" dirty="0">
                <a:solidFill>
                  <a:schemeClr val="tx1">
                    <a:lumMod val="75000"/>
                    <a:lumOff val="25000"/>
                  </a:schemeClr>
                </a:solidFill>
              </a:rPr>
              <a:t>件</a:t>
            </a:r>
          </a:p>
        </p:txBody>
      </p:sp>
      <p:graphicFrame>
        <p:nvGraphicFramePr>
          <p:cNvPr id="176" name="表 175"/>
          <p:cNvGraphicFramePr>
            <a:graphicFrameLocks noGrp="1"/>
          </p:cNvGraphicFramePr>
          <p:nvPr>
            <p:extLst/>
          </p:nvPr>
        </p:nvGraphicFramePr>
        <p:xfrm>
          <a:off x="351570" y="5192369"/>
          <a:ext cx="5540190" cy="1416548"/>
        </p:xfrm>
        <a:graphic>
          <a:graphicData uri="http://schemas.openxmlformats.org/drawingml/2006/table">
            <a:tbl>
              <a:tblPr firstRow="1" bandRow="1">
                <a:tableStyleId>{5940675A-B579-460E-94D1-54222C63F5DA}</a:tableStyleId>
              </a:tblPr>
              <a:tblGrid>
                <a:gridCol w="1108038">
                  <a:extLst>
                    <a:ext uri="{9D8B030D-6E8A-4147-A177-3AD203B41FA5}">
                      <a16:colId xmlns:a16="http://schemas.microsoft.com/office/drawing/2014/main" val="1241654249"/>
                    </a:ext>
                  </a:extLst>
                </a:gridCol>
                <a:gridCol w="1108038">
                  <a:extLst>
                    <a:ext uri="{9D8B030D-6E8A-4147-A177-3AD203B41FA5}">
                      <a16:colId xmlns:a16="http://schemas.microsoft.com/office/drawing/2014/main" val="1519989268"/>
                    </a:ext>
                  </a:extLst>
                </a:gridCol>
                <a:gridCol w="1108038">
                  <a:extLst>
                    <a:ext uri="{9D8B030D-6E8A-4147-A177-3AD203B41FA5}">
                      <a16:colId xmlns:a16="http://schemas.microsoft.com/office/drawing/2014/main" val="1845611249"/>
                    </a:ext>
                  </a:extLst>
                </a:gridCol>
                <a:gridCol w="1108038">
                  <a:extLst>
                    <a:ext uri="{9D8B030D-6E8A-4147-A177-3AD203B41FA5}">
                      <a16:colId xmlns:a16="http://schemas.microsoft.com/office/drawing/2014/main" val="3021805002"/>
                    </a:ext>
                  </a:extLst>
                </a:gridCol>
                <a:gridCol w="1108038">
                  <a:extLst>
                    <a:ext uri="{9D8B030D-6E8A-4147-A177-3AD203B41FA5}">
                      <a16:colId xmlns:a16="http://schemas.microsoft.com/office/drawing/2014/main" val="1321746171"/>
                    </a:ext>
                  </a:extLst>
                </a:gridCol>
              </a:tblGrid>
              <a:tr h="468000">
                <a:tc>
                  <a:txBody>
                    <a:bodyPr/>
                    <a:lstStyle/>
                    <a:p>
                      <a:pPr algn="ctr"/>
                      <a:endParaRPr kumimoji="1" lang="ja-JP" altLang="en-US" sz="1800" b="1" dirty="0">
                        <a:solidFill>
                          <a:schemeClr val="tx1">
                            <a:lumMod val="75000"/>
                            <a:lumOff val="25000"/>
                          </a:schemeClr>
                        </a:solidFill>
                      </a:endParaRPr>
                    </a:p>
                  </a:txBody>
                  <a:tcPr anchor="ctr"/>
                </a:tc>
                <a:tc>
                  <a:txBody>
                    <a:bodyPr/>
                    <a:lstStyle/>
                    <a:p>
                      <a:pPr algn="ctr"/>
                      <a:r>
                        <a:rPr kumimoji="1" lang="ja-JP" altLang="en-US" sz="1800" b="1" dirty="0">
                          <a:solidFill>
                            <a:schemeClr val="tx1">
                              <a:lumMod val="75000"/>
                              <a:lumOff val="25000"/>
                            </a:schemeClr>
                          </a:solidFill>
                        </a:rPr>
                        <a:t>バグ報告</a:t>
                      </a:r>
                    </a:p>
                  </a:txBody>
                  <a:tcPr anchor="ctr"/>
                </a:tc>
                <a:tc>
                  <a:txBody>
                    <a:bodyPr/>
                    <a:lstStyle/>
                    <a:p>
                      <a:pPr algn="ctr"/>
                      <a:r>
                        <a:rPr kumimoji="1" lang="ja-JP" altLang="en-US" sz="1800" b="1" dirty="0">
                          <a:solidFill>
                            <a:schemeClr val="tx1">
                              <a:lumMod val="75000"/>
                              <a:lumOff val="25000"/>
                            </a:schemeClr>
                          </a:solidFill>
                        </a:rPr>
                        <a:t>機能要求</a:t>
                      </a:r>
                    </a:p>
                  </a:txBody>
                  <a:tcPr anchor="ctr"/>
                </a:tc>
                <a:tc>
                  <a:txBody>
                    <a:bodyPr/>
                    <a:lstStyle/>
                    <a:p>
                      <a:pPr algn="ctr"/>
                      <a:r>
                        <a:rPr kumimoji="1" lang="ja-JP" altLang="en-US" sz="1800" b="1" dirty="0">
                          <a:solidFill>
                            <a:schemeClr val="tx1">
                              <a:lumMod val="75000"/>
                              <a:lumOff val="25000"/>
                            </a:schemeClr>
                          </a:solidFill>
                        </a:rPr>
                        <a:t>その他</a:t>
                      </a:r>
                    </a:p>
                  </a:txBody>
                  <a:tcPr anchor="ctr"/>
                </a:tc>
                <a:tc>
                  <a:txBody>
                    <a:bodyPr/>
                    <a:lstStyle/>
                    <a:p>
                      <a:pPr algn="ctr"/>
                      <a:r>
                        <a:rPr kumimoji="1" lang="ja-JP" altLang="en-US" sz="1800" b="1" dirty="0">
                          <a:solidFill>
                            <a:schemeClr val="tx1">
                              <a:lumMod val="75000"/>
                              <a:lumOff val="25000"/>
                            </a:schemeClr>
                          </a:solidFill>
                        </a:rPr>
                        <a:t>合計</a:t>
                      </a:r>
                    </a:p>
                  </a:txBody>
                  <a:tcPr anchor="ctr"/>
                </a:tc>
                <a:extLst>
                  <a:ext uri="{0D108BD9-81ED-4DB2-BD59-A6C34878D82A}">
                    <a16:rowId xmlns:a16="http://schemas.microsoft.com/office/drawing/2014/main" val="2119425395"/>
                  </a:ext>
                </a:extLst>
              </a:tr>
              <a:tr h="474274">
                <a:tc>
                  <a:txBody>
                    <a:bodyPr/>
                    <a:lstStyle/>
                    <a:p>
                      <a:pPr algn="ctr"/>
                      <a:r>
                        <a:rPr kumimoji="1" lang="en-US" altLang="ja-JP" sz="1800" b="1" dirty="0">
                          <a:solidFill>
                            <a:schemeClr val="tx1">
                              <a:lumMod val="75000"/>
                              <a:lumOff val="25000"/>
                            </a:schemeClr>
                          </a:solidFill>
                        </a:rPr>
                        <a:t>Cities</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108(17)</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67(15)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1,000</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1,175</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2873029704"/>
                  </a:ext>
                </a:extLst>
              </a:tr>
              <a:tr h="474274">
                <a:tc>
                  <a:txBody>
                    <a:bodyPr/>
                    <a:lstStyle/>
                    <a:p>
                      <a:pPr algn="ctr"/>
                      <a:r>
                        <a:rPr kumimoji="1" lang="en-US" altLang="ja-JP" sz="1800" b="1" dirty="0">
                          <a:solidFill>
                            <a:schemeClr val="tx1">
                              <a:lumMod val="75000"/>
                              <a:lumOff val="25000"/>
                            </a:schemeClr>
                          </a:solidFill>
                        </a:rPr>
                        <a:t>Euro</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61(5)</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84(6)</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959</a:t>
                      </a:r>
                      <a:endParaRPr kumimoji="1" lang="ja-JP" altLang="en-US" sz="1800" b="1" dirty="0">
                        <a:solidFill>
                          <a:schemeClr val="tx1">
                            <a:lumMod val="75000"/>
                            <a:lumOff val="25000"/>
                          </a:schemeClr>
                        </a:solidFill>
                      </a:endParaRPr>
                    </a:p>
                  </a:txBody>
                  <a:tcPr anchor="ctr"/>
                </a:tc>
                <a:tc>
                  <a:txBody>
                    <a:bodyPr/>
                    <a:lstStyle/>
                    <a:p>
                      <a:pPr algn="ctr"/>
                      <a:r>
                        <a:rPr kumimoji="1" lang="en-US" altLang="ja-JP" sz="1800" b="1" dirty="0">
                          <a:solidFill>
                            <a:schemeClr val="tx1">
                              <a:lumMod val="75000"/>
                              <a:lumOff val="25000"/>
                            </a:schemeClr>
                          </a:solidFill>
                        </a:rPr>
                        <a:t>1,104</a:t>
                      </a:r>
                      <a:endParaRPr kumimoji="1" lang="ja-JP" altLang="en-US" sz="1800" b="1" dirty="0">
                        <a:solidFill>
                          <a:schemeClr val="tx1">
                            <a:lumMod val="75000"/>
                            <a:lumOff val="25000"/>
                          </a:schemeClr>
                        </a:solidFill>
                      </a:endParaRPr>
                    </a:p>
                  </a:txBody>
                  <a:tcPr anchor="ctr"/>
                </a:tc>
                <a:extLst>
                  <a:ext uri="{0D108BD9-81ED-4DB2-BD59-A6C34878D82A}">
                    <a16:rowId xmlns:a16="http://schemas.microsoft.com/office/drawing/2014/main" val="4032508930"/>
                  </a:ext>
                </a:extLst>
              </a:tr>
            </a:tbl>
          </a:graphicData>
        </a:graphic>
      </p:graphicFrame>
      <p:sp>
        <p:nvSpPr>
          <p:cNvPr id="177" name="コンテンツ プレースホルダー 2">
            <a:extLst>
              <a:ext uri="{FF2B5EF4-FFF2-40B4-BE49-F238E27FC236}">
                <a16:creationId xmlns:a16="http://schemas.microsoft.com/office/drawing/2014/main" id="{A0470D6D-9E96-4750-8CB1-B4AD3DD7D6BF}"/>
              </a:ext>
            </a:extLst>
          </p:cNvPr>
          <p:cNvSpPr>
            <a:spLocks noGrp="1"/>
          </p:cNvSpPr>
          <p:nvPr>
            <p:ph idx="1"/>
          </p:nvPr>
        </p:nvSpPr>
        <p:spPr>
          <a:xfrm>
            <a:off x="6169007" y="5189221"/>
            <a:ext cx="2459588" cy="1275622"/>
          </a:xfrm>
        </p:spPr>
        <p:txBody>
          <a:bodyPr/>
          <a:lstStyle/>
          <a:p>
            <a:r>
              <a:rPr lang="ja-JP" altLang="en-US" dirty="0">
                <a:solidFill>
                  <a:srgbClr val="FF0000"/>
                </a:solidFill>
              </a:rPr>
              <a:t>約</a:t>
            </a:r>
            <a:r>
              <a:rPr lang="en-US" altLang="ja-JP" dirty="0">
                <a:solidFill>
                  <a:srgbClr val="FF0000"/>
                </a:solidFill>
              </a:rPr>
              <a:t>50</a:t>
            </a:r>
            <a:r>
              <a:rPr lang="ja-JP" altLang="en-US" dirty="0">
                <a:solidFill>
                  <a:srgbClr val="FF0000"/>
                </a:solidFill>
              </a:rPr>
              <a:t>時間</a:t>
            </a:r>
            <a:r>
              <a:rPr lang="ja-JP" altLang="en-US" dirty="0"/>
              <a:t>で</a:t>
            </a:r>
            <a:br>
              <a:rPr lang="en-US" altLang="ja-JP" dirty="0"/>
            </a:br>
            <a:r>
              <a:rPr lang="en-US" altLang="ja-JP" dirty="0"/>
              <a:t>5,000</a:t>
            </a:r>
            <a:r>
              <a:rPr lang="ja-JP" altLang="en-US" dirty="0"/>
              <a:t>件を</a:t>
            </a:r>
            <a:br>
              <a:rPr lang="en-US" altLang="ja-JP" dirty="0"/>
            </a:br>
            <a:r>
              <a:rPr lang="ja-JP" altLang="en-US" dirty="0"/>
              <a:t>目視確認</a:t>
            </a:r>
            <a:endParaRPr lang="en-US" altLang="ja-JP" dirty="0"/>
          </a:p>
        </p:txBody>
      </p:sp>
      <p:grpSp>
        <p:nvGrpSpPr>
          <p:cNvPr id="3" name="グループ化 2">
            <a:extLst>
              <a:ext uri="{FF2B5EF4-FFF2-40B4-BE49-F238E27FC236}">
                <a16:creationId xmlns:a16="http://schemas.microsoft.com/office/drawing/2014/main" id="{68AE5458-7D74-4CB9-BBF8-271709ECD59C}"/>
              </a:ext>
            </a:extLst>
          </p:cNvPr>
          <p:cNvGrpSpPr/>
          <p:nvPr/>
        </p:nvGrpSpPr>
        <p:grpSpPr>
          <a:xfrm>
            <a:off x="7848717" y="3377770"/>
            <a:ext cx="842632" cy="557364"/>
            <a:chOff x="7540423" y="3392864"/>
            <a:chExt cx="842632" cy="557364"/>
          </a:xfrm>
        </p:grpSpPr>
        <p:grpSp>
          <p:nvGrpSpPr>
            <p:cNvPr id="182" name="グループ化 181"/>
            <p:cNvGrpSpPr/>
            <p:nvPr/>
          </p:nvGrpSpPr>
          <p:grpSpPr>
            <a:xfrm>
              <a:off x="7608932" y="3392864"/>
              <a:ext cx="774123" cy="549101"/>
              <a:chOff x="7886012" y="3392864"/>
              <a:chExt cx="774123" cy="549101"/>
            </a:xfrm>
          </p:grpSpPr>
          <p:sp>
            <p:nvSpPr>
              <p:cNvPr id="151" name="正方形/長方形 150">
                <a:extLst>
                  <a:ext uri="{FF2B5EF4-FFF2-40B4-BE49-F238E27FC236}">
                    <a16:creationId xmlns:a16="http://schemas.microsoft.com/office/drawing/2014/main" id="{7ACA5943-F457-4F49-94C6-D842B9FE862D}"/>
                  </a:ext>
                </a:extLst>
              </p:cNvPr>
              <p:cNvSpPr/>
              <p:nvPr/>
            </p:nvSpPr>
            <p:spPr>
              <a:xfrm>
                <a:off x="8112853" y="3392864"/>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2" name="正方形/長方形 151">
                <a:extLst>
                  <a:ext uri="{FF2B5EF4-FFF2-40B4-BE49-F238E27FC236}">
                    <a16:creationId xmlns:a16="http://schemas.microsoft.com/office/drawing/2014/main" id="{57BD0763-00EC-492D-9F6A-4F2545BDABD4}"/>
                  </a:ext>
                </a:extLst>
              </p:cNvPr>
              <p:cNvSpPr/>
              <p:nvPr/>
            </p:nvSpPr>
            <p:spPr>
              <a:xfrm>
                <a:off x="8056142" y="345732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3" name="正方形/長方形 152">
                <a:extLst>
                  <a:ext uri="{FF2B5EF4-FFF2-40B4-BE49-F238E27FC236}">
                    <a16:creationId xmlns:a16="http://schemas.microsoft.com/office/drawing/2014/main" id="{F8537C4F-5CF6-4E1F-90A4-8FDD9D18A113}"/>
                  </a:ext>
                </a:extLst>
              </p:cNvPr>
              <p:cNvSpPr/>
              <p:nvPr/>
            </p:nvSpPr>
            <p:spPr>
              <a:xfrm>
                <a:off x="7999432" y="3521790"/>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4" name="正方形/長方形 153">
                <a:extLst>
                  <a:ext uri="{FF2B5EF4-FFF2-40B4-BE49-F238E27FC236}">
                    <a16:creationId xmlns:a16="http://schemas.microsoft.com/office/drawing/2014/main" id="{3B02A37A-F49A-4A25-A1BA-B452288E0327}"/>
                  </a:ext>
                </a:extLst>
              </p:cNvPr>
              <p:cNvSpPr/>
              <p:nvPr/>
            </p:nvSpPr>
            <p:spPr>
              <a:xfrm>
                <a:off x="7942722" y="3586253"/>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5" name="正方形/長方形 154">
                <a:extLst>
                  <a:ext uri="{FF2B5EF4-FFF2-40B4-BE49-F238E27FC236}">
                    <a16:creationId xmlns:a16="http://schemas.microsoft.com/office/drawing/2014/main" id="{E6D3F172-5B16-4B47-AB8F-9602680F06A8}"/>
                  </a:ext>
                </a:extLst>
              </p:cNvPr>
              <p:cNvSpPr/>
              <p:nvPr/>
            </p:nvSpPr>
            <p:spPr>
              <a:xfrm>
                <a:off x="7886012" y="36507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sp>
          <p:nvSpPr>
            <p:cNvPr id="179" name="テキスト ボックス 178">
              <a:extLst>
                <a:ext uri="{FF2B5EF4-FFF2-40B4-BE49-F238E27FC236}">
                  <a16:creationId xmlns:a16="http://schemas.microsoft.com/office/drawing/2014/main" id="{89E09E00-E0BA-4490-92DE-683CEEFB5026}"/>
                </a:ext>
              </a:extLst>
            </p:cNvPr>
            <p:cNvSpPr txBox="1"/>
            <p:nvPr/>
          </p:nvSpPr>
          <p:spPr>
            <a:xfrm>
              <a:off x="7540423" y="3642451"/>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81" name="グループ化 180"/>
          <p:cNvGrpSpPr/>
          <p:nvPr/>
        </p:nvGrpSpPr>
        <p:grpSpPr>
          <a:xfrm>
            <a:off x="7853911" y="998386"/>
            <a:ext cx="946909" cy="669473"/>
            <a:chOff x="7817503" y="998117"/>
            <a:chExt cx="946909" cy="669473"/>
          </a:xfrm>
        </p:grpSpPr>
        <p:sp>
          <p:nvSpPr>
            <p:cNvPr id="64" name="正方形/長方形 63">
              <a:extLst>
                <a:ext uri="{FF2B5EF4-FFF2-40B4-BE49-F238E27FC236}">
                  <a16:creationId xmlns:a16="http://schemas.microsoft.com/office/drawing/2014/main" id="{09139B8D-E146-479F-B69F-06CE0169E4AE}"/>
                </a:ext>
              </a:extLst>
            </p:cNvPr>
            <p:cNvSpPr/>
            <p:nvPr/>
          </p:nvSpPr>
          <p:spPr>
            <a:xfrm>
              <a:off x="8217130" y="99811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 name="正方形/長方形 64">
              <a:extLst>
                <a:ext uri="{FF2B5EF4-FFF2-40B4-BE49-F238E27FC236}">
                  <a16:creationId xmlns:a16="http://schemas.microsoft.com/office/drawing/2014/main" id="{D8309DD4-A712-4734-864D-E486150FFE4E}"/>
                </a:ext>
              </a:extLst>
            </p:cNvPr>
            <p:cNvSpPr/>
            <p:nvPr/>
          </p:nvSpPr>
          <p:spPr>
            <a:xfrm>
              <a:off x="8161942" y="105977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 name="正方形/長方形 67">
              <a:extLst>
                <a:ext uri="{FF2B5EF4-FFF2-40B4-BE49-F238E27FC236}">
                  <a16:creationId xmlns:a16="http://schemas.microsoft.com/office/drawing/2014/main" id="{7ACA5943-F457-4F49-94C6-D842B9FE862D}"/>
                </a:ext>
              </a:extLst>
            </p:cNvPr>
            <p:cNvSpPr/>
            <p:nvPr/>
          </p:nvSpPr>
          <p:spPr>
            <a:xfrm>
              <a:off x="8106756" y="112143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9" name="正方形/長方形 68">
              <a:extLst>
                <a:ext uri="{FF2B5EF4-FFF2-40B4-BE49-F238E27FC236}">
                  <a16:creationId xmlns:a16="http://schemas.microsoft.com/office/drawing/2014/main" id="{57BD0763-00EC-492D-9F6A-4F2545BDABD4}"/>
                </a:ext>
              </a:extLst>
            </p:cNvPr>
            <p:cNvSpPr/>
            <p:nvPr/>
          </p:nvSpPr>
          <p:spPr>
            <a:xfrm>
              <a:off x="8051570" y="118309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3" name="正方形/長方形 72">
              <a:extLst>
                <a:ext uri="{FF2B5EF4-FFF2-40B4-BE49-F238E27FC236}">
                  <a16:creationId xmlns:a16="http://schemas.microsoft.com/office/drawing/2014/main" id="{F8537C4F-5CF6-4E1F-90A4-8FDD9D18A113}"/>
                </a:ext>
              </a:extLst>
            </p:cNvPr>
            <p:cNvSpPr/>
            <p:nvPr/>
          </p:nvSpPr>
          <p:spPr>
            <a:xfrm>
              <a:off x="7996384" y="124475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4" name="正方形/長方形 73">
              <a:extLst>
                <a:ext uri="{FF2B5EF4-FFF2-40B4-BE49-F238E27FC236}">
                  <a16:creationId xmlns:a16="http://schemas.microsoft.com/office/drawing/2014/main" id="{3B02A37A-F49A-4A25-A1BA-B452288E0327}"/>
                </a:ext>
              </a:extLst>
            </p:cNvPr>
            <p:cNvSpPr/>
            <p:nvPr/>
          </p:nvSpPr>
          <p:spPr>
            <a:xfrm>
              <a:off x="7941198" y="1306417"/>
              <a:ext cx="547282" cy="291250"/>
            </a:xfrm>
            <a:prstGeom prst="rect">
              <a:avLst/>
            </a:prstGeom>
            <a:solidFill>
              <a:schemeClr val="bg1">
                <a:lumMod val="85000"/>
              </a:schemeClr>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75" name="正方形/長方形 74">
              <a:extLst>
                <a:ext uri="{FF2B5EF4-FFF2-40B4-BE49-F238E27FC236}">
                  <a16:creationId xmlns:a16="http://schemas.microsoft.com/office/drawing/2014/main" id="{E6D3F172-5B16-4B47-AB8F-9602680F06A8}"/>
                </a:ext>
              </a:extLst>
            </p:cNvPr>
            <p:cNvSpPr/>
            <p:nvPr/>
          </p:nvSpPr>
          <p:spPr>
            <a:xfrm>
              <a:off x="7886012" y="136807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80" name="テキスト ボックス 179">
              <a:extLst>
                <a:ext uri="{FF2B5EF4-FFF2-40B4-BE49-F238E27FC236}">
                  <a16:creationId xmlns:a16="http://schemas.microsoft.com/office/drawing/2014/main" id="{89E09E00-E0BA-4490-92DE-683CEEFB5026}"/>
                </a:ext>
              </a:extLst>
            </p:cNvPr>
            <p:cNvSpPr txBox="1"/>
            <p:nvPr/>
          </p:nvSpPr>
          <p:spPr>
            <a:xfrm>
              <a:off x="7817503" y="13598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48" name="グループ化 147">
            <a:extLst>
              <a:ext uri="{FF2B5EF4-FFF2-40B4-BE49-F238E27FC236}">
                <a16:creationId xmlns:a16="http://schemas.microsoft.com/office/drawing/2014/main" id="{0BC963C6-B6BA-4ADE-A9FF-570A14ECDD07}"/>
              </a:ext>
            </a:extLst>
          </p:cNvPr>
          <p:cNvGrpSpPr/>
          <p:nvPr/>
        </p:nvGrpSpPr>
        <p:grpSpPr>
          <a:xfrm>
            <a:off x="6881232" y="3634816"/>
            <a:ext cx="686143" cy="307777"/>
            <a:chOff x="5712217" y="1418338"/>
            <a:chExt cx="686143" cy="307777"/>
          </a:xfrm>
        </p:grpSpPr>
        <p:sp>
          <p:nvSpPr>
            <p:cNvPr id="149" name="正方形/長方形 148">
              <a:extLst>
                <a:ext uri="{FF2B5EF4-FFF2-40B4-BE49-F238E27FC236}">
                  <a16:creationId xmlns:a16="http://schemas.microsoft.com/office/drawing/2014/main" id="{776032CB-309F-4C7C-9F0F-3797A72AA196}"/>
                </a:ext>
              </a:extLst>
            </p:cNvPr>
            <p:cNvSpPr/>
            <p:nvPr/>
          </p:nvSpPr>
          <p:spPr>
            <a:xfrm>
              <a:off x="5780726" y="1426602"/>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50" name="テキスト ボックス 149">
              <a:extLst>
                <a:ext uri="{FF2B5EF4-FFF2-40B4-BE49-F238E27FC236}">
                  <a16:creationId xmlns:a16="http://schemas.microsoft.com/office/drawing/2014/main" id="{2AF1AF0C-4584-4A7F-B112-E39D69B33644}"/>
                </a:ext>
              </a:extLst>
            </p:cNvPr>
            <p:cNvSpPr txBox="1"/>
            <p:nvPr/>
          </p:nvSpPr>
          <p:spPr>
            <a:xfrm>
              <a:off x="5712217" y="1418338"/>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56" name="グループ化 155">
            <a:extLst>
              <a:ext uri="{FF2B5EF4-FFF2-40B4-BE49-F238E27FC236}">
                <a16:creationId xmlns:a16="http://schemas.microsoft.com/office/drawing/2014/main" id="{8DDBB27B-3D64-4436-A385-3E528470A0C1}"/>
              </a:ext>
            </a:extLst>
          </p:cNvPr>
          <p:cNvGrpSpPr/>
          <p:nvPr/>
        </p:nvGrpSpPr>
        <p:grpSpPr>
          <a:xfrm>
            <a:off x="5811179" y="3640804"/>
            <a:ext cx="686143" cy="307777"/>
            <a:chOff x="6039917" y="1900041"/>
            <a:chExt cx="686143" cy="307777"/>
          </a:xfrm>
        </p:grpSpPr>
        <p:sp>
          <p:nvSpPr>
            <p:cNvPr id="164" name="正方形/長方形 163">
              <a:extLst>
                <a:ext uri="{FF2B5EF4-FFF2-40B4-BE49-F238E27FC236}">
                  <a16:creationId xmlns:a16="http://schemas.microsoft.com/office/drawing/2014/main" id="{E307F9C9-EC23-4B50-8868-6CD114623553}"/>
                </a:ext>
              </a:extLst>
            </p:cNvPr>
            <p:cNvSpPr/>
            <p:nvPr/>
          </p:nvSpPr>
          <p:spPr>
            <a:xfrm>
              <a:off x="6108426" y="190830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67" name="テキスト ボックス 166">
              <a:extLst>
                <a:ext uri="{FF2B5EF4-FFF2-40B4-BE49-F238E27FC236}">
                  <a16:creationId xmlns:a16="http://schemas.microsoft.com/office/drawing/2014/main" id="{BCA2B45B-4D3E-4278-B141-151CA19E968B}"/>
                </a:ext>
              </a:extLst>
            </p:cNvPr>
            <p:cNvSpPr txBox="1"/>
            <p:nvPr/>
          </p:nvSpPr>
          <p:spPr>
            <a:xfrm>
              <a:off x="6039917" y="1900041"/>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grpSp>
      <p:sp>
        <p:nvSpPr>
          <p:cNvPr id="168" name="テキスト ボックス 167">
            <a:extLst>
              <a:ext uri="{FF2B5EF4-FFF2-40B4-BE49-F238E27FC236}">
                <a16:creationId xmlns:a16="http://schemas.microsoft.com/office/drawing/2014/main" id="{8BD41E7E-704B-4CE0-ACFE-52653599BA10}"/>
              </a:ext>
            </a:extLst>
          </p:cNvPr>
          <p:cNvSpPr txBox="1"/>
          <p:nvPr/>
        </p:nvSpPr>
        <p:spPr>
          <a:xfrm>
            <a:off x="5649104" y="4041261"/>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バグ報告</a:t>
            </a:r>
          </a:p>
        </p:txBody>
      </p:sp>
      <p:sp>
        <p:nvSpPr>
          <p:cNvPr id="169" name="テキスト ボックス 168">
            <a:extLst>
              <a:ext uri="{FF2B5EF4-FFF2-40B4-BE49-F238E27FC236}">
                <a16:creationId xmlns:a16="http://schemas.microsoft.com/office/drawing/2014/main" id="{1E238DEB-BBA9-4A02-A05D-5B44D2D91C81}"/>
              </a:ext>
            </a:extLst>
          </p:cNvPr>
          <p:cNvSpPr txBox="1"/>
          <p:nvPr/>
        </p:nvSpPr>
        <p:spPr>
          <a:xfrm>
            <a:off x="6774773" y="4043945"/>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機能要求</a:t>
            </a:r>
          </a:p>
        </p:txBody>
      </p:sp>
      <p:sp>
        <p:nvSpPr>
          <p:cNvPr id="170" name="テキスト ボックス 169">
            <a:extLst>
              <a:ext uri="{FF2B5EF4-FFF2-40B4-BE49-F238E27FC236}">
                <a16:creationId xmlns:a16="http://schemas.microsoft.com/office/drawing/2014/main" id="{0021F416-5F0C-489B-9B4C-4358FF9C6E3D}"/>
              </a:ext>
            </a:extLst>
          </p:cNvPr>
          <p:cNvSpPr txBox="1"/>
          <p:nvPr/>
        </p:nvSpPr>
        <p:spPr>
          <a:xfrm>
            <a:off x="7862659" y="4039405"/>
            <a:ext cx="1003098" cy="338554"/>
          </a:xfrm>
          <a:prstGeom prst="rect">
            <a:avLst/>
          </a:prstGeom>
          <a:noFill/>
        </p:spPr>
        <p:txBody>
          <a:bodyPr wrap="square" rtlCol="0">
            <a:spAutoFit/>
          </a:bodyPr>
          <a:lstStyle/>
          <a:p>
            <a:r>
              <a:rPr kumimoji="1" lang="ja-JP" altLang="en-US" sz="1600" b="1" dirty="0">
                <a:solidFill>
                  <a:schemeClr val="tx1">
                    <a:lumMod val="75000"/>
                    <a:lumOff val="25000"/>
                  </a:schemeClr>
                </a:solidFill>
              </a:rPr>
              <a:t>その他</a:t>
            </a:r>
          </a:p>
        </p:txBody>
      </p:sp>
      <p:sp>
        <p:nvSpPr>
          <p:cNvPr id="188" name="フリーフォーム: 図形 187">
            <a:extLst>
              <a:ext uri="{FF2B5EF4-FFF2-40B4-BE49-F238E27FC236}">
                <a16:creationId xmlns:a16="http://schemas.microsoft.com/office/drawing/2014/main" id="{F82B7BA8-FEA2-4F64-A629-928B25B96289}"/>
              </a:ext>
            </a:extLst>
          </p:cNvPr>
          <p:cNvSpPr/>
          <p:nvPr/>
        </p:nvSpPr>
        <p:spPr>
          <a:xfrm>
            <a:off x="5664983" y="875178"/>
            <a:ext cx="3277392" cy="3570530"/>
          </a:xfrm>
          <a:custGeom>
            <a:avLst/>
            <a:gdLst>
              <a:gd name="connsiteX0" fmla="*/ 98425 w 3285901"/>
              <a:gd name="connsiteY0" fmla="*/ 0 h 3570530"/>
              <a:gd name="connsiteX1" fmla="*/ 3192999 w 3285901"/>
              <a:gd name="connsiteY1" fmla="*/ 0 h 3570530"/>
              <a:gd name="connsiteX2" fmla="*/ 3285901 w 3285901"/>
              <a:gd name="connsiteY2" fmla="*/ 92902 h 3570530"/>
              <a:gd name="connsiteX3" fmla="*/ 3285901 w 3285901"/>
              <a:gd name="connsiteY3" fmla="*/ 1739115 h 3570530"/>
              <a:gd name="connsiteX4" fmla="*/ 3192999 w 3285901"/>
              <a:gd name="connsiteY4" fmla="*/ 1832017 h 3570530"/>
              <a:gd name="connsiteX5" fmla="*/ 2129516 w 3285901"/>
              <a:gd name="connsiteY5" fmla="*/ 1832017 h 3570530"/>
              <a:gd name="connsiteX6" fmla="*/ 2129516 w 3285901"/>
              <a:gd name="connsiteY6" fmla="*/ 3462542 h 3570530"/>
              <a:gd name="connsiteX7" fmla="*/ 2021528 w 3285901"/>
              <a:gd name="connsiteY7" fmla="*/ 3570530 h 3570530"/>
              <a:gd name="connsiteX8" fmla="*/ 107988 w 3285901"/>
              <a:gd name="connsiteY8" fmla="*/ 3570530 h 3570530"/>
              <a:gd name="connsiteX9" fmla="*/ 0 w 3285901"/>
              <a:gd name="connsiteY9" fmla="*/ 3462542 h 3570530"/>
              <a:gd name="connsiteX10" fmla="*/ 0 w 3285901"/>
              <a:gd name="connsiteY10" fmla="*/ 113831 h 3570530"/>
              <a:gd name="connsiteX11" fmla="*/ 8487 w 3285901"/>
              <a:gd name="connsiteY11" fmla="*/ 71797 h 3570530"/>
              <a:gd name="connsiteX12" fmla="*/ 10339 w 3285901"/>
              <a:gd name="connsiteY12" fmla="*/ 69050 h 3570530"/>
              <a:gd name="connsiteX13" fmla="*/ 12824 w 3285901"/>
              <a:gd name="connsiteY13" fmla="*/ 56741 h 3570530"/>
              <a:gd name="connsiteX14" fmla="*/ 98425 w 3285901"/>
              <a:gd name="connsiteY14" fmla="*/ 0 h 357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85901" h="3570530">
                <a:moveTo>
                  <a:pt x="98425" y="0"/>
                </a:moveTo>
                <a:lnTo>
                  <a:pt x="3192999" y="0"/>
                </a:lnTo>
                <a:cubicBezTo>
                  <a:pt x="3244307" y="0"/>
                  <a:pt x="3285901" y="41594"/>
                  <a:pt x="3285901" y="92902"/>
                </a:cubicBezTo>
                <a:lnTo>
                  <a:pt x="3285901" y="1739115"/>
                </a:lnTo>
                <a:cubicBezTo>
                  <a:pt x="3285901" y="1790423"/>
                  <a:pt x="3244307" y="1832017"/>
                  <a:pt x="3192999" y="1832017"/>
                </a:cubicBezTo>
                <a:lnTo>
                  <a:pt x="2129516" y="1832017"/>
                </a:lnTo>
                <a:lnTo>
                  <a:pt x="2129516" y="3462542"/>
                </a:lnTo>
                <a:cubicBezTo>
                  <a:pt x="2129516" y="3522182"/>
                  <a:pt x="2081168" y="3570530"/>
                  <a:pt x="2021528" y="3570530"/>
                </a:cubicBezTo>
                <a:lnTo>
                  <a:pt x="107988" y="3570530"/>
                </a:lnTo>
                <a:cubicBezTo>
                  <a:pt x="48348" y="3570530"/>
                  <a:pt x="0" y="3522182"/>
                  <a:pt x="0" y="3462542"/>
                </a:cubicBezTo>
                <a:lnTo>
                  <a:pt x="0" y="113831"/>
                </a:lnTo>
                <a:cubicBezTo>
                  <a:pt x="0" y="98921"/>
                  <a:pt x="3022" y="84717"/>
                  <a:pt x="8487" y="71797"/>
                </a:cubicBezTo>
                <a:lnTo>
                  <a:pt x="10339" y="69050"/>
                </a:lnTo>
                <a:lnTo>
                  <a:pt x="12824" y="56741"/>
                </a:lnTo>
                <a:cubicBezTo>
                  <a:pt x="26927" y="23397"/>
                  <a:pt x="59944" y="0"/>
                  <a:pt x="98425" y="0"/>
                </a:cubicBezTo>
                <a:close/>
              </a:path>
            </a:pathLst>
          </a:custGeom>
          <a:no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四角形: 角を丸くする 144">
            <a:extLst>
              <a:ext uri="{FF2B5EF4-FFF2-40B4-BE49-F238E27FC236}">
                <a16:creationId xmlns:a16="http://schemas.microsoft.com/office/drawing/2014/main" id="{55C260EB-21FF-4703-88CC-CA7592905963}"/>
              </a:ext>
            </a:extLst>
          </p:cNvPr>
          <p:cNvSpPr/>
          <p:nvPr/>
        </p:nvSpPr>
        <p:spPr>
          <a:xfrm>
            <a:off x="8270308" y="83127"/>
            <a:ext cx="611357" cy="886544"/>
          </a:xfrm>
          <a:prstGeom prst="roundRect">
            <a:avLst/>
          </a:prstGeom>
          <a:solidFill>
            <a:schemeClr val="bg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800" b="1" dirty="0">
                <a:solidFill>
                  <a:schemeClr val="bg1"/>
                </a:solidFill>
              </a:rPr>
              <a:t>再掲</a:t>
            </a:r>
          </a:p>
        </p:txBody>
      </p:sp>
    </p:spTree>
    <p:extLst>
      <p:ext uri="{BB962C8B-B14F-4D97-AF65-F5344CB8AC3E}">
        <p14:creationId xmlns:p14="http://schemas.microsoft.com/office/powerpoint/2010/main" val="702859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AC9AC-ED9C-4D56-A697-9DD1FBC994C2}"/>
              </a:ext>
            </a:extLst>
          </p:cNvPr>
          <p:cNvSpPr>
            <a:spLocks noGrp="1"/>
          </p:cNvSpPr>
          <p:nvPr>
            <p:ph type="title"/>
          </p:nvPr>
        </p:nvSpPr>
        <p:spPr/>
        <p:txBody>
          <a:bodyPr>
            <a:normAutofit fontScale="90000"/>
          </a:bodyPr>
          <a:lstStyle/>
          <a:p>
            <a:r>
              <a:rPr kumimoji="1" lang="ja-JP" altLang="en-US" dirty="0"/>
              <a:t>タイトル案</a:t>
            </a:r>
          </a:p>
        </p:txBody>
      </p:sp>
      <p:sp>
        <p:nvSpPr>
          <p:cNvPr id="3" name="コンテンツ プレースホルダー 2">
            <a:extLst>
              <a:ext uri="{FF2B5EF4-FFF2-40B4-BE49-F238E27FC236}">
                <a16:creationId xmlns:a16="http://schemas.microsoft.com/office/drawing/2014/main" id="{9C9AA0DA-33CD-4BE6-9830-1B8037E1120A}"/>
              </a:ext>
            </a:extLst>
          </p:cNvPr>
          <p:cNvSpPr>
            <a:spLocks noGrp="1"/>
          </p:cNvSpPr>
          <p:nvPr>
            <p:ph idx="1"/>
          </p:nvPr>
        </p:nvSpPr>
        <p:spPr>
          <a:xfrm>
            <a:off x="628650" y="905164"/>
            <a:ext cx="8015620" cy="5271799"/>
          </a:xfrm>
        </p:spPr>
        <p:txBody>
          <a:bodyPr/>
          <a:lstStyle/>
          <a:p>
            <a:pPr marL="0" indent="0">
              <a:buNone/>
            </a:pPr>
            <a:r>
              <a:rPr lang="en-US" altLang="ja-JP" dirty="0" err="1"/>
              <a:t>s</a:t>
            </a:r>
            <a:r>
              <a:rPr kumimoji="1" lang="en-US" altLang="ja-JP" dirty="0" err="1"/>
              <a:t>igss</a:t>
            </a:r>
            <a:r>
              <a:rPr kumimoji="1" lang="ja-JP" altLang="en-US" dirty="0"/>
              <a:t>タイトル</a:t>
            </a:r>
            <a:endParaRPr kumimoji="1" lang="en-US" altLang="ja-JP" dirty="0"/>
          </a:p>
          <a:p>
            <a:pPr marL="260550" lvl="1" indent="0">
              <a:buNone/>
            </a:pPr>
            <a:r>
              <a:rPr lang="ja-JP" altLang="en-US" dirty="0"/>
              <a:t>フォーラムを教師データとしたアプリケーション</a:t>
            </a:r>
            <a:br>
              <a:rPr lang="en-US" altLang="ja-JP" dirty="0"/>
            </a:br>
            <a:r>
              <a:rPr lang="ja-JP" altLang="en-US" dirty="0"/>
              <a:t>レビュー分類手法の提案</a:t>
            </a:r>
            <a:endParaRPr lang="en-US" altLang="ja-JP" dirty="0"/>
          </a:p>
          <a:p>
            <a:pPr lvl="1"/>
            <a:endParaRPr kumimoji="1" lang="en-US" altLang="ja-JP" dirty="0"/>
          </a:p>
          <a:p>
            <a:pPr marL="0" indent="0">
              <a:buNone/>
            </a:pPr>
            <a:r>
              <a:rPr kumimoji="1" lang="ja-JP" altLang="en-US" dirty="0"/>
              <a:t>修論タイトル候補</a:t>
            </a:r>
            <a:endParaRPr kumimoji="1" lang="en-US" altLang="ja-JP" dirty="0"/>
          </a:p>
          <a:p>
            <a:pPr marL="717750" lvl="1" indent="-457200">
              <a:buFont typeface="+mj-lt"/>
              <a:buAutoNum type="arabicPeriod"/>
            </a:pPr>
            <a:r>
              <a:rPr lang="ja-JP" altLang="en-US" dirty="0"/>
              <a:t>フォーラムを用いたアプリケーションレビュー</a:t>
            </a:r>
            <a:br>
              <a:rPr lang="en-US" altLang="ja-JP" dirty="0"/>
            </a:br>
            <a:r>
              <a:rPr lang="ja-JP" altLang="en-US" dirty="0"/>
              <a:t>分類手法の提案</a:t>
            </a:r>
            <a:endParaRPr lang="en-US" altLang="ja-JP" dirty="0"/>
          </a:p>
          <a:p>
            <a:pPr marL="1314450" lvl="3" indent="-457200">
              <a:buFont typeface="+mj-lt"/>
              <a:buAutoNum type="arabicPeriod"/>
            </a:pPr>
            <a:endParaRPr lang="en-US" altLang="ja-JP" dirty="0"/>
          </a:p>
          <a:p>
            <a:pPr marL="717750" lvl="1" indent="-457200">
              <a:buFont typeface="+mj-lt"/>
              <a:buAutoNum type="arabicPeriod"/>
            </a:pPr>
            <a:r>
              <a:rPr lang="ja-JP" altLang="en-US" dirty="0"/>
              <a:t>フォーラムを教師データとしたアプリレビュー</a:t>
            </a:r>
            <a:br>
              <a:rPr lang="en-US" altLang="ja-JP" dirty="0"/>
            </a:br>
            <a:r>
              <a:rPr lang="ja-JP" altLang="en-US" dirty="0"/>
              <a:t>分類モデルの構築</a:t>
            </a:r>
            <a:endParaRPr lang="en-US" altLang="ja-JP" dirty="0"/>
          </a:p>
          <a:p>
            <a:pPr marL="1314450" lvl="3" indent="-457200">
              <a:buFont typeface="+mj-lt"/>
              <a:buAutoNum type="arabicPeriod"/>
            </a:pPr>
            <a:endParaRPr lang="en-US" altLang="ja-JP" dirty="0"/>
          </a:p>
          <a:p>
            <a:pPr marL="717750" lvl="1" indent="-457200">
              <a:buFont typeface="+mj-lt"/>
              <a:buAutoNum type="arabicPeriod"/>
            </a:pPr>
            <a:r>
              <a:rPr lang="ja-JP" altLang="en-US" dirty="0"/>
              <a:t>フォーラムを教師データとしたアノテーションレスレビュー分類手法</a:t>
            </a:r>
            <a:endParaRPr lang="en-US" altLang="ja-JP" dirty="0"/>
          </a:p>
          <a:p>
            <a:pPr marL="717750" lvl="1" indent="-457200">
              <a:buFont typeface="+mj-lt"/>
              <a:buAutoNum type="arabicPeriod"/>
            </a:pPr>
            <a:endParaRPr kumimoji="1" lang="ja-JP" altLang="en-US" dirty="0"/>
          </a:p>
        </p:txBody>
      </p:sp>
      <p:sp>
        <p:nvSpPr>
          <p:cNvPr id="4" name="スライド番号プレースホルダー 3">
            <a:extLst>
              <a:ext uri="{FF2B5EF4-FFF2-40B4-BE49-F238E27FC236}">
                <a16:creationId xmlns:a16="http://schemas.microsoft.com/office/drawing/2014/main" id="{BBF7018C-7CC7-478B-A7E1-C0C72A4071A4}"/>
              </a:ext>
            </a:extLst>
          </p:cNvPr>
          <p:cNvSpPr>
            <a:spLocks noGrp="1"/>
          </p:cNvSpPr>
          <p:nvPr>
            <p:ph type="sldNum" sz="quarter" idx="12"/>
          </p:nvPr>
        </p:nvSpPr>
        <p:spPr/>
        <p:txBody>
          <a:bodyPr/>
          <a:lstStyle/>
          <a:p>
            <a:fld id="{310E90F2-0F65-4717-A352-08170F7BDCAA}" type="slidenum">
              <a:rPr kumimoji="1" lang="ja-JP" altLang="en-US" smtClean="0"/>
              <a:t>22</a:t>
            </a:fld>
            <a:endParaRPr kumimoji="1" lang="ja-JP" altLang="en-US" dirty="0"/>
          </a:p>
        </p:txBody>
      </p:sp>
    </p:spTree>
    <p:extLst>
      <p:ext uri="{BB962C8B-B14F-4D97-AF65-F5344CB8AC3E}">
        <p14:creationId xmlns:p14="http://schemas.microsoft.com/office/powerpoint/2010/main" val="29708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782374" y="2554518"/>
            <a:ext cx="7735726" cy="2043953"/>
          </a:xfrm>
          <a:prstGeom prst="roundRect">
            <a:avLst>
              <a:gd name="adj" fmla="val 4478"/>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310E90F2-0F65-4717-A352-08170F7BDCAA}" type="slidenum">
              <a:rPr kumimoji="1" lang="ja-JP" altLang="en-US" smtClean="0"/>
              <a:t>23</a:t>
            </a:fld>
            <a:endParaRPr kumimoji="1" lang="ja-JP" altLang="en-US"/>
          </a:p>
        </p:txBody>
      </p:sp>
      <p:sp>
        <p:nvSpPr>
          <p:cNvPr id="4" name="テキスト ボックス 3"/>
          <p:cNvSpPr txBox="1"/>
          <p:nvPr/>
        </p:nvSpPr>
        <p:spPr>
          <a:xfrm>
            <a:off x="888117" y="3576494"/>
            <a:ext cx="7227183" cy="923330"/>
          </a:xfrm>
          <a:prstGeom prst="rect">
            <a:avLst/>
          </a:prstGeom>
          <a:noFill/>
        </p:spPr>
        <p:txBody>
          <a:bodyPr wrap="square" rtlCol="0">
            <a:spAutoFit/>
          </a:bodyPr>
          <a:lstStyle/>
          <a:p>
            <a:r>
              <a:rPr kumimoji="1" lang="en-US" altLang="ja-JP" sz="5400" b="1" dirty="0">
                <a:solidFill>
                  <a:schemeClr val="bg1"/>
                </a:solidFill>
              </a:rPr>
              <a:t>Appendix</a:t>
            </a:r>
            <a:endParaRPr kumimoji="1" lang="ja-JP" altLang="en-US" sz="5400" b="1" dirty="0">
              <a:solidFill>
                <a:schemeClr val="bg1"/>
              </a:solidFill>
            </a:endParaRPr>
          </a:p>
        </p:txBody>
      </p:sp>
    </p:spTree>
    <p:extLst>
      <p:ext uri="{BB962C8B-B14F-4D97-AF65-F5344CB8AC3E}">
        <p14:creationId xmlns:p14="http://schemas.microsoft.com/office/powerpoint/2010/main" val="343247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BAC846-CCD5-4B71-925B-2700357CDD41}"/>
              </a:ext>
            </a:extLst>
          </p:cNvPr>
          <p:cNvSpPr>
            <a:spLocks noGrp="1"/>
          </p:cNvSpPr>
          <p:nvPr>
            <p:ph type="title"/>
          </p:nvPr>
        </p:nvSpPr>
        <p:spPr/>
        <p:txBody>
          <a:bodyPr>
            <a:normAutofit fontScale="90000"/>
          </a:bodyPr>
          <a:lstStyle/>
          <a:p>
            <a:r>
              <a:rPr kumimoji="1" lang="ja-JP" altLang="en-US" dirty="0"/>
              <a:t>実験結果 </a:t>
            </a:r>
            <a:r>
              <a:rPr kumimoji="1" lang="en-US" altLang="ja-JP" dirty="0"/>
              <a:t>| </a:t>
            </a:r>
            <a:r>
              <a:rPr kumimoji="1" lang="ja-JP" altLang="en-US" dirty="0"/>
              <a:t>全評価指標</a:t>
            </a:r>
          </a:p>
        </p:txBody>
      </p:sp>
      <p:sp>
        <p:nvSpPr>
          <p:cNvPr id="4" name="スライド番号プレースホルダー 3">
            <a:extLst>
              <a:ext uri="{FF2B5EF4-FFF2-40B4-BE49-F238E27FC236}">
                <a16:creationId xmlns:a16="http://schemas.microsoft.com/office/drawing/2014/main" id="{ADA305C3-6DF1-4322-97CB-CA9153B74642}"/>
              </a:ext>
            </a:extLst>
          </p:cNvPr>
          <p:cNvSpPr>
            <a:spLocks noGrp="1"/>
          </p:cNvSpPr>
          <p:nvPr>
            <p:ph type="sldNum" sz="quarter" idx="12"/>
          </p:nvPr>
        </p:nvSpPr>
        <p:spPr/>
        <p:txBody>
          <a:bodyPr/>
          <a:lstStyle/>
          <a:p>
            <a:fld id="{310E90F2-0F65-4717-A352-08170F7BDCAA}" type="slidenum">
              <a:rPr kumimoji="1" lang="ja-JP" altLang="en-US" smtClean="0"/>
              <a:t>24</a:t>
            </a:fld>
            <a:endParaRPr kumimoji="1" lang="ja-JP" altLang="en-US" dirty="0"/>
          </a:p>
        </p:txBody>
      </p:sp>
      <p:pic>
        <p:nvPicPr>
          <p:cNvPr id="6" name="図 5"/>
          <p:cNvPicPr>
            <a:picLocks noChangeAspect="1"/>
          </p:cNvPicPr>
          <p:nvPr/>
        </p:nvPicPr>
        <p:blipFill>
          <a:blip r:embed="rId3"/>
          <a:stretch>
            <a:fillRect/>
          </a:stretch>
        </p:blipFill>
        <p:spPr>
          <a:xfrm>
            <a:off x="145164" y="892843"/>
            <a:ext cx="8853671" cy="2309798"/>
          </a:xfrm>
          <a:prstGeom prst="rect">
            <a:avLst/>
          </a:prstGeom>
        </p:spPr>
      </p:pic>
    </p:spTree>
    <p:extLst>
      <p:ext uri="{BB962C8B-B14F-4D97-AF65-F5344CB8AC3E}">
        <p14:creationId xmlns:p14="http://schemas.microsoft.com/office/powerpoint/2010/main" val="4001285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911F0-3E73-496A-AC56-AF9EA42C5C14}"/>
              </a:ext>
            </a:extLst>
          </p:cNvPr>
          <p:cNvSpPr>
            <a:spLocks noGrp="1"/>
          </p:cNvSpPr>
          <p:nvPr>
            <p:ph type="title"/>
          </p:nvPr>
        </p:nvSpPr>
        <p:spPr/>
        <p:txBody>
          <a:bodyPr>
            <a:normAutofit fontScale="90000"/>
          </a:bodyPr>
          <a:lstStyle/>
          <a:p>
            <a:r>
              <a:rPr lang="ja-JP" altLang="en-US" dirty="0"/>
              <a:t>実験結果 </a:t>
            </a:r>
            <a:r>
              <a:rPr lang="en-US" altLang="ja-JP" dirty="0"/>
              <a:t>| ROC</a:t>
            </a:r>
            <a:r>
              <a:rPr lang="ja-JP" altLang="en-US" dirty="0"/>
              <a:t>曲線</a:t>
            </a:r>
            <a:endParaRPr kumimoji="1" lang="ja-JP" altLang="en-US" dirty="0"/>
          </a:p>
        </p:txBody>
      </p:sp>
      <p:sp>
        <p:nvSpPr>
          <p:cNvPr id="4" name="スライド番号プレースホルダー 3">
            <a:extLst>
              <a:ext uri="{FF2B5EF4-FFF2-40B4-BE49-F238E27FC236}">
                <a16:creationId xmlns:a16="http://schemas.microsoft.com/office/drawing/2014/main" id="{F73D5E4C-603C-4699-A101-755720562370}"/>
              </a:ext>
            </a:extLst>
          </p:cNvPr>
          <p:cNvSpPr>
            <a:spLocks noGrp="1"/>
          </p:cNvSpPr>
          <p:nvPr>
            <p:ph type="sldNum" sz="quarter" idx="12"/>
          </p:nvPr>
        </p:nvSpPr>
        <p:spPr/>
        <p:txBody>
          <a:bodyPr/>
          <a:lstStyle/>
          <a:p>
            <a:fld id="{310E90F2-0F65-4717-A352-08170F7BDCAA}" type="slidenum">
              <a:rPr kumimoji="1" lang="ja-JP" altLang="en-US" smtClean="0"/>
              <a:t>25</a:t>
            </a:fld>
            <a:endParaRPr kumimoji="1" lang="ja-JP" altLang="en-US" dirty="0"/>
          </a:p>
        </p:txBody>
      </p:sp>
      <p:pic>
        <p:nvPicPr>
          <p:cNvPr id="6" name="図 5"/>
          <p:cNvPicPr>
            <a:picLocks noChangeAspect="1"/>
          </p:cNvPicPr>
          <p:nvPr/>
        </p:nvPicPr>
        <p:blipFill>
          <a:blip r:embed="rId2"/>
          <a:stretch>
            <a:fillRect/>
          </a:stretch>
        </p:blipFill>
        <p:spPr>
          <a:xfrm>
            <a:off x="114491" y="1043562"/>
            <a:ext cx="8915017" cy="4980472"/>
          </a:xfrm>
          <a:prstGeom prst="rect">
            <a:avLst/>
          </a:prstGeom>
        </p:spPr>
      </p:pic>
    </p:spTree>
    <p:extLst>
      <p:ext uri="{BB962C8B-B14F-4D97-AF65-F5344CB8AC3E}">
        <p14:creationId xmlns:p14="http://schemas.microsoft.com/office/powerpoint/2010/main" val="3522223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6A27-0B4D-4762-8EEA-E82016651428}"/>
              </a:ext>
            </a:extLst>
          </p:cNvPr>
          <p:cNvSpPr>
            <a:spLocks noGrp="1"/>
          </p:cNvSpPr>
          <p:nvPr>
            <p:ph type="title"/>
          </p:nvPr>
        </p:nvSpPr>
        <p:spPr/>
        <p:txBody>
          <a:bodyPr>
            <a:normAutofit fontScale="90000"/>
          </a:bodyPr>
          <a:lstStyle/>
          <a:p>
            <a:r>
              <a:rPr kumimoji="1" lang="ja-JP" altLang="en-US" dirty="0"/>
              <a:t>フォーラムとレビューの単語数</a:t>
            </a:r>
          </a:p>
        </p:txBody>
      </p:sp>
      <p:sp>
        <p:nvSpPr>
          <p:cNvPr id="4" name="スライド番号プレースホルダー 3">
            <a:extLst>
              <a:ext uri="{FF2B5EF4-FFF2-40B4-BE49-F238E27FC236}">
                <a16:creationId xmlns:a16="http://schemas.microsoft.com/office/drawing/2014/main" id="{B83661B6-1444-42A0-BCD0-89AC80C13BB7}"/>
              </a:ext>
            </a:extLst>
          </p:cNvPr>
          <p:cNvSpPr>
            <a:spLocks noGrp="1"/>
          </p:cNvSpPr>
          <p:nvPr>
            <p:ph type="sldNum" sz="quarter" idx="12"/>
          </p:nvPr>
        </p:nvSpPr>
        <p:spPr/>
        <p:txBody>
          <a:bodyPr/>
          <a:lstStyle/>
          <a:p>
            <a:fld id="{310E90F2-0F65-4717-A352-08170F7BDCAA}" type="slidenum">
              <a:rPr kumimoji="1" lang="ja-JP" altLang="en-US" smtClean="0"/>
              <a:t>26</a:t>
            </a:fld>
            <a:endParaRPr kumimoji="1" lang="ja-JP" altLang="en-US" dirty="0"/>
          </a:p>
        </p:txBody>
      </p:sp>
      <p:pic>
        <p:nvPicPr>
          <p:cNvPr id="11" name="コンテンツ プレースホルダー 10">
            <a:extLst>
              <a:ext uri="{FF2B5EF4-FFF2-40B4-BE49-F238E27FC236}">
                <a16:creationId xmlns:a16="http://schemas.microsoft.com/office/drawing/2014/main" id="{82A40790-31C0-4FE1-A756-A323984C7B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861" y="989052"/>
            <a:ext cx="8452278" cy="5232610"/>
          </a:xfrm>
        </p:spPr>
      </p:pic>
    </p:spTree>
    <p:extLst>
      <p:ext uri="{BB962C8B-B14F-4D97-AF65-F5344CB8AC3E}">
        <p14:creationId xmlns:p14="http://schemas.microsoft.com/office/powerpoint/2010/main" val="3059692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E053D-6E4E-4B2C-9B34-5A6B010D8A13}"/>
              </a:ext>
            </a:extLst>
          </p:cNvPr>
          <p:cNvSpPr>
            <a:spLocks noGrp="1"/>
          </p:cNvSpPr>
          <p:nvPr>
            <p:ph type="title"/>
          </p:nvPr>
        </p:nvSpPr>
        <p:spPr/>
        <p:txBody>
          <a:bodyPr>
            <a:normAutofit fontScale="90000"/>
          </a:bodyPr>
          <a:lstStyle/>
          <a:p>
            <a:r>
              <a:rPr kumimoji="1" lang="ja-JP" altLang="en-US" dirty="0"/>
              <a:t>フォーラムとレビューの語彙</a:t>
            </a:r>
          </a:p>
        </p:txBody>
      </p:sp>
      <p:pic>
        <p:nvPicPr>
          <p:cNvPr id="6" name="コンテンツ プレースホルダー 5">
            <a:extLst>
              <a:ext uri="{FF2B5EF4-FFF2-40B4-BE49-F238E27FC236}">
                <a16:creationId xmlns:a16="http://schemas.microsoft.com/office/drawing/2014/main" id="{06C37060-C3CA-43ED-A583-27CC6ABCBA2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1007" y="1065179"/>
            <a:ext cx="8561985" cy="4727642"/>
          </a:xfrm>
        </p:spPr>
      </p:pic>
      <p:sp>
        <p:nvSpPr>
          <p:cNvPr id="4" name="スライド番号プレースホルダー 3">
            <a:extLst>
              <a:ext uri="{FF2B5EF4-FFF2-40B4-BE49-F238E27FC236}">
                <a16:creationId xmlns:a16="http://schemas.microsoft.com/office/drawing/2014/main" id="{803BFF37-764E-4B61-BC64-4C37327B80C3}"/>
              </a:ext>
            </a:extLst>
          </p:cNvPr>
          <p:cNvSpPr>
            <a:spLocks noGrp="1"/>
          </p:cNvSpPr>
          <p:nvPr>
            <p:ph type="sldNum" sz="quarter" idx="12"/>
          </p:nvPr>
        </p:nvSpPr>
        <p:spPr/>
        <p:txBody>
          <a:bodyPr/>
          <a:lstStyle/>
          <a:p>
            <a:fld id="{310E90F2-0F65-4717-A352-08170F7BDCAA}" type="slidenum">
              <a:rPr kumimoji="1" lang="ja-JP" altLang="en-US" smtClean="0"/>
              <a:t>27</a:t>
            </a:fld>
            <a:endParaRPr kumimoji="1" lang="ja-JP" altLang="en-US" dirty="0"/>
          </a:p>
        </p:txBody>
      </p:sp>
    </p:spTree>
    <p:extLst>
      <p:ext uri="{BB962C8B-B14F-4D97-AF65-F5344CB8AC3E}">
        <p14:creationId xmlns:p14="http://schemas.microsoft.com/office/powerpoint/2010/main" val="273239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3E40F2-F5EE-47E8-91B2-6B01867BA3A8}"/>
              </a:ext>
            </a:extLst>
          </p:cNvPr>
          <p:cNvSpPr>
            <a:spLocks noGrp="1"/>
          </p:cNvSpPr>
          <p:nvPr>
            <p:ph type="title"/>
          </p:nvPr>
        </p:nvSpPr>
        <p:spPr/>
        <p:txBody>
          <a:bodyPr>
            <a:normAutofit fontScale="90000"/>
          </a:bodyPr>
          <a:lstStyle/>
          <a:p>
            <a:r>
              <a:rPr kumimoji="1" lang="ja-JP" altLang="en-US" dirty="0"/>
              <a:t>実験手順 </a:t>
            </a:r>
            <a:r>
              <a:rPr kumimoji="1" lang="en-US" altLang="ja-JP" dirty="0"/>
              <a:t>| </a:t>
            </a:r>
            <a:r>
              <a:rPr kumimoji="1" lang="ja-JP" altLang="en-US" dirty="0"/>
              <a:t>自然言語処理</a:t>
            </a:r>
          </a:p>
        </p:txBody>
      </p:sp>
      <p:sp>
        <p:nvSpPr>
          <p:cNvPr id="3" name="コンテンツ プレースホルダー 2">
            <a:extLst>
              <a:ext uri="{FF2B5EF4-FFF2-40B4-BE49-F238E27FC236}">
                <a16:creationId xmlns:a16="http://schemas.microsoft.com/office/drawing/2014/main" id="{12FB559C-1B6C-4242-91CD-EA2884C24A74}"/>
              </a:ext>
            </a:extLst>
          </p:cNvPr>
          <p:cNvSpPr>
            <a:spLocks noGrp="1"/>
          </p:cNvSpPr>
          <p:nvPr>
            <p:ph idx="1"/>
          </p:nvPr>
        </p:nvSpPr>
        <p:spPr>
          <a:xfrm>
            <a:off x="628650" y="905164"/>
            <a:ext cx="7886700" cy="5585114"/>
          </a:xfrm>
        </p:spPr>
        <p:txBody>
          <a:bodyPr/>
          <a:lstStyle/>
          <a:p>
            <a:pPr marL="0" indent="0">
              <a:buNone/>
            </a:pPr>
            <a:r>
              <a:rPr kumimoji="1" lang="ja-JP" altLang="en-US" dirty="0"/>
              <a:t>小文字化</a:t>
            </a:r>
            <a:endParaRPr kumimoji="1" lang="en-US" altLang="ja-JP" dirty="0"/>
          </a:p>
          <a:p>
            <a:pPr lvl="1"/>
            <a:r>
              <a:rPr kumimoji="1" lang="ja-JP" altLang="en-US" dirty="0"/>
              <a:t>文章を小文字に統一</a:t>
            </a:r>
            <a:endParaRPr kumimoji="1" lang="en-US" altLang="ja-JP" dirty="0"/>
          </a:p>
          <a:p>
            <a:pPr marL="521100" lvl="2" indent="0">
              <a:buNone/>
            </a:pPr>
            <a:endParaRPr kumimoji="1" lang="en-US" altLang="ja-JP" dirty="0"/>
          </a:p>
          <a:p>
            <a:pPr marL="0" indent="0">
              <a:buNone/>
            </a:pPr>
            <a:r>
              <a:rPr lang="ja-JP" altLang="en-US" dirty="0"/>
              <a:t>ストップワード除去</a:t>
            </a:r>
            <a:endParaRPr lang="en-US" altLang="ja-JP" dirty="0"/>
          </a:p>
          <a:p>
            <a:pPr lvl="1"/>
            <a:r>
              <a:rPr lang="ja-JP" altLang="en-US" dirty="0"/>
              <a:t>頻出する一般的な英単語</a:t>
            </a:r>
            <a:br>
              <a:rPr lang="en-US" altLang="ja-JP" dirty="0"/>
            </a:br>
            <a:r>
              <a:rPr lang="ja-JP" altLang="en-US" dirty="0"/>
              <a:t>を除去</a:t>
            </a:r>
            <a:endParaRPr lang="en-US" altLang="ja-JP" dirty="0"/>
          </a:p>
          <a:p>
            <a:pPr lvl="2"/>
            <a:endParaRPr kumimoji="1" lang="en-US" altLang="ja-JP" dirty="0"/>
          </a:p>
          <a:p>
            <a:pPr marL="0" indent="0">
              <a:buNone/>
            </a:pPr>
            <a:r>
              <a:rPr lang="ja-JP" altLang="en-US" dirty="0"/>
              <a:t>レマム化</a:t>
            </a:r>
            <a:endParaRPr lang="en-US" altLang="ja-JP" dirty="0"/>
          </a:p>
          <a:p>
            <a:pPr lvl="1"/>
            <a:r>
              <a:rPr kumimoji="1" lang="ja-JP" altLang="en-US" dirty="0"/>
              <a:t>各単語を見出し語に変換</a:t>
            </a:r>
            <a:endParaRPr kumimoji="1" lang="en-US" altLang="ja-JP" dirty="0"/>
          </a:p>
        </p:txBody>
      </p:sp>
      <p:sp>
        <p:nvSpPr>
          <p:cNvPr id="4" name="スライド番号プレースホルダー 3">
            <a:extLst>
              <a:ext uri="{FF2B5EF4-FFF2-40B4-BE49-F238E27FC236}">
                <a16:creationId xmlns:a16="http://schemas.microsoft.com/office/drawing/2014/main" id="{E05DC306-3729-42CC-AF58-0A46A75ADCA4}"/>
              </a:ext>
            </a:extLst>
          </p:cNvPr>
          <p:cNvSpPr>
            <a:spLocks noGrp="1"/>
          </p:cNvSpPr>
          <p:nvPr>
            <p:ph type="sldNum" sz="quarter" idx="12"/>
          </p:nvPr>
        </p:nvSpPr>
        <p:spPr/>
        <p:txBody>
          <a:bodyPr/>
          <a:lstStyle/>
          <a:p>
            <a:fld id="{310E90F2-0F65-4717-A352-08170F7BDCAA}" type="slidenum">
              <a:rPr kumimoji="1" lang="ja-JP" altLang="en-US" smtClean="0"/>
              <a:t>28</a:t>
            </a:fld>
            <a:endParaRPr kumimoji="1" lang="ja-JP" altLang="en-US" dirty="0"/>
          </a:p>
        </p:txBody>
      </p:sp>
      <p:sp>
        <p:nvSpPr>
          <p:cNvPr id="9" name="正方形/長方形 8">
            <a:extLst>
              <a:ext uri="{FF2B5EF4-FFF2-40B4-BE49-F238E27FC236}">
                <a16:creationId xmlns:a16="http://schemas.microsoft.com/office/drawing/2014/main" id="{9850A0DE-19CE-4349-A005-BA4E05358F3F}"/>
              </a:ext>
            </a:extLst>
          </p:cNvPr>
          <p:cNvSpPr/>
          <p:nvPr/>
        </p:nvSpPr>
        <p:spPr>
          <a:xfrm>
            <a:off x="4814887" y="2088645"/>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bought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bugs!</a:t>
            </a:r>
          </a:p>
        </p:txBody>
      </p:sp>
      <p:sp>
        <p:nvSpPr>
          <p:cNvPr id="10" name="正方形/長方形 9">
            <a:extLst>
              <a:ext uri="{FF2B5EF4-FFF2-40B4-BE49-F238E27FC236}">
                <a16:creationId xmlns:a16="http://schemas.microsoft.com/office/drawing/2014/main" id="{576A3D2D-3FCB-452A-BBB2-8227F89194DC}"/>
              </a:ext>
            </a:extLst>
          </p:cNvPr>
          <p:cNvSpPr/>
          <p:nvPr/>
        </p:nvSpPr>
        <p:spPr>
          <a:xfrm>
            <a:off x="4814887" y="3646707"/>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err="1">
                <a:solidFill>
                  <a:schemeClr val="bg1">
                    <a:lumMod val="75000"/>
                  </a:schemeClr>
                </a:solidFill>
              </a:rPr>
              <a:t>i</a:t>
            </a:r>
            <a:r>
              <a:rPr lang="en-US" altLang="ja-JP" sz="2000" b="1" dirty="0">
                <a:solidFill>
                  <a:schemeClr val="tx1">
                    <a:lumMod val="75000"/>
                    <a:lumOff val="25000"/>
                  </a:schemeClr>
                </a:solidFill>
              </a:rPr>
              <a:t> </a:t>
            </a:r>
            <a:r>
              <a:rPr lang="en-US" altLang="ja-JP" sz="2000" b="1" dirty="0">
                <a:solidFill>
                  <a:srgbClr val="FF0000"/>
                </a:solidFill>
              </a:rPr>
              <a:t>buy</a:t>
            </a:r>
            <a:r>
              <a:rPr lang="en-US" altLang="ja-JP" sz="2000" b="1" dirty="0">
                <a:solidFill>
                  <a:schemeClr val="tx1">
                    <a:lumMod val="75000"/>
                    <a:lumOff val="25000"/>
                  </a:schemeClr>
                </a:solidFill>
              </a:rPr>
              <a:t> </a:t>
            </a:r>
            <a:r>
              <a:rPr lang="en-US" altLang="ja-JP" sz="2000" b="1" dirty="0">
                <a:solidFill>
                  <a:schemeClr val="bg1">
                    <a:lumMod val="75000"/>
                  </a:schemeClr>
                </a:solidFill>
              </a:rPr>
              <a:t>this</a:t>
            </a:r>
            <a:r>
              <a:rPr lang="en-US" altLang="ja-JP" sz="2000" b="1" dirty="0">
                <a:solidFill>
                  <a:schemeClr val="tx1">
                    <a:lumMod val="75000"/>
                    <a:lumOff val="25000"/>
                  </a:schemeClr>
                </a:solidFill>
              </a:rPr>
              <a:t> game yesterday </a:t>
            </a:r>
            <a:br>
              <a:rPr lang="en-US" altLang="ja-JP" sz="2000" b="1" dirty="0">
                <a:solidFill>
                  <a:schemeClr val="tx1">
                    <a:lumMod val="75000"/>
                    <a:lumOff val="25000"/>
                  </a:schemeClr>
                </a:solidFill>
              </a:rPr>
            </a:br>
            <a:r>
              <a:rPr lang="en-US" altLang="ja-JP" sz="2000" b="1" dirty="0">
                <a:solidFill>
                  <a:schemeClr val="bg1">
                    <a:lumMod val="75000"/>
                  </a:schemeClr>
                </a:solidFill>
              </a:rPr>
              <a:t>and</a:t>
            </a:r>
            <a:r>
              <a:rPr lang="en-US" altLang="ja-JP" sz="2000" b="1" dirty="0">
                <a:solidFill>
                  <a:schemeClr val="tx1">
                    <a:lumMod val="75000"/>
                    <a:lumOff val="25000"/>
                  </a:schemeClr>
                </a:solidFill>
              </a:rPr>
              <a:t> </a:t>
            </a:r>
            <a:r>
              <a:rPr lang="en-US" altLang="ja-JP" sz="2000" b="1" dirty="0">
                <a:solidFill>
                  <a:schemeClr val="bg1">
                    <a:lumMod val="75000"/>
                  </a:schemeClr>
                </a:solidFill>
              </a:rPr>
              <a:t>it</a:t>
            </a:r>
            <a:r>
              <a:rPr lang="en-US" altLang="ja-JP" sz="2000" b="1" dirty="0">
                <a:solidFill>
                  <a:schemeClr val="tx1">
                    <a:lumMod val="75000"/>
                    <a:lumOff val="25000"/>
                  </a:schemeClr>
                </a:solidFill>
              </a:rPr>
              <a:t> </a:t>
            </a:r>
            <a:r>
              <a:rPr lang="en-US" altLang="ja-JP" sz="2000" b="1" dirty="0">
                <a:solidFill>
                  <a:schemeClr val="bg1">
                    <a:lumMod val="75000"/>
                  </a:schemeClr>
                </a:solidFill>
              </a:rPr>
              <a:t>is</a:t>
            </a:r>
            <a:r>
              <a:rPr lang="en-US" altLang="ja-JP" sz="2000" b="1" dirty="0">
                <a:solidFill>
                  <a:schemeClr val="tx1">
                    <a:lumMod val="75000"/>
                    <a:lumOff val="25000"/>
                  </a:schemeClr>
                </a:solidFill>
              </a:rPr>
              <a:t> full of </a:t>
            </a:r>
            <a:r>
              <a:rPr lang="en-US" altLang="ja-JP" sz="2000" b="1" dirty="0">
                <a:solidFill>
                  <a:srgbClr val="FF0000"/>
                </a:solidFill>
              </a:rPr>
              <a:t>bug</a:t>
            </a:r>
            <a:r>
              <a:rPr lang="en-US" altLang="ja-JP" sz="2000" b="1" dirty="0">
                <a:solidFill>
                  <a:schemeClr val="tx1">
                    <a:lumMod val="75000"/>
                    <a:lumOff val="25000"/>
                  </a:schemeClr>
                </a:solidFill>
              </a:rPr>
              <a:t>!</a:t>
            </a:r>
          </a:p>
        </p:txBody>
      </p:sp>
      <p:sp>
        <p:nvSpPr>
          <p:cNvPr id="11" name="正方形/長方形 10">
            <a:extLst>
              <a:ext uri="{FF2B5EF4-FFF2-40B4-BE49-F238E27FC236}">
                <a16:creationId xmlns:a16="http://schemas.microsoft.com/office/drawing/2014/main" id="{DA0F7464-F56E-4A4C-9721-767C0D95CF6A}"/>
              </a:ext>
            </a:extLst>
          </p:cNvPr>
          <p:cNvSpPr/>
          <p:nvPr/>
        </p:nvSpPr>
        <p:spPr>
          <a:xfrm>
            <a:off x="4814887" y="4817849"/>
            <a:ext cx="4095750" cy="447025"/>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buy game yesterday full of bug!</a:t>
            </a:r>
          </a:p>
        </p:txBody>
      </p:sp>
      <p:cxnSp>
        <p:nvCxnSpPr>
          <p:cNvPr id="15" name="直線矢印コネクタ 14">
            <a:extLst>
              <a:ext uri="{FF2B5EF4-FFF2-40B4-BE49-F238E27FC236}">
                <a16:creationId xmlns:a16="http://schemas.microsoft.com/office/drawing/2014/main" id="{3E3B0FD6-C1AA-42C3-B9D4-08C3491FEC96}"/>
              </a:ext>
            </a:extLst>
          </p:cNvPr>
          <p:cNvCxnSpPr>
            <a:cxnSpLocks/>
            <a:stCxn id="26" idx="2"/>
            <a:endCxn id="9" idx="0"/>
          </p:cNvCxnSpPr>
          <p:nvPr/>
        </p:nvCxnSpPr>
        <p:spPr>
          <a:xfrm>
            <a:off x="6862761" y="1685925"/>
            <a:ext cx="1" cy="402720"/>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EE28B84B-D69E-4098-BCC4-0D64BFE7A7E6}"/>
              </a:ext>
            </a:extLst>
          </p:cNvPr>
          <p:cNvCxnSpPr>
            <a:cxnSpLocks/>
            <a:stCxn id="9" idx="2"/>
            <a:endCxn id="10" idx="0"/>
          </p:cNvCxnSpPr>
          <p:nvPr/>
        </p:nvCxnSpPr>
        <p:spPr>
          <a:xfrm>
            <a:off x="6862762" y="2869406"/>
            <a:ext cx="0" cy="777301"/>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F8BC510-F430-4FBF-9967-6381C288B599}"/>
              </a:ext>
            </a:extLst>
          </p:cNvPr>
          <p:cNvCxnSpPr>
            <a:cxnSpLocks/>
            <a:stCxn id="10" idx="2"/>
            <a:endCxn id="11" idx="0"/>
          </p:cNvCxnSpPr>
          <p:nvPr/>
        </p:nvCxnSpPr>
        <p:spPr>
          <a:xfrm>
            <a:off x="6862762" y="4427468"/>
            <a:ext cx="0" cy="390381"/>
          </a:xfrm>
          <a:prstGeom prst="straightConnector1">
            <a:avLst/>
          </a:prstGeom>
          <a:ln w="38100">
            <a:solidFill>
              <a:srgbClr val="089CA3"/>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C838864-E702-4C40-AE80-771DC0D3C5D1}"/>
              </a:ext>
            </a:extLst>
          </p:cNvPr>
          <p:cNvSpPr/>
          <p:nvPr/>
        </p:nvSpPr>
        <p:spPr>
          <a:xfrm>
            <a:off x="4814886" y="905164"/>
            <a:ext cx="4095749" cy="780761"/>
          </a:xfrm>
          <a:prstGeom prst="rect">
            <a:avLst/>
          </a:prstGeom>
          <a:solidFill>
            <a:schemeClr val="bg1"/>
          </a:solidFill>
          <a:ln w="28575">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b="1" dirty="0">
                <a:solidFill>
                  <a:schemeClr val="tx1">
                    <a:lumMod val="75000"/>
                    <a:lumOff val="25000"/>
                  </a:schemeClr>
                </a:solidFill>
              </a:rPr>
              <a:t>i bought this game yesterday </a:t>
            </a:r>
            <a:br>
              <a:rPr lang="en-US" altLang="ja-JP" sz="2000" b="1" dirty="0">
                <a:solidFill>
                  <a:schemeClr val="tx1">
                    <a:lumMod val="75000"/>
                    <a:lumOff val="25000"/>
                  </a:schemeClr>
                </a:solidFill>
              </a:rPr>
            </a:br>
            <a:r>
              <a:rPr lang="en-US" altLang="ja-JP" sz="2000" b="1" dirty="0">
                <a:solidFill>
                  <a:schemeClr val="tx1">
                    <a:lumMod val="75000"/>
                    <a:lumOff val="25000"/>
                  </a:schemeClr>
                </a:solidFill>
              </a:rPr>
              <a:t>and it is full of bugs!</a:t>
            </a:r>
          </a:p>
        </p:txBody>
      </p:sp>
    </p:spTree>
    <p:extLst>
      <p:ext uri="{BB962C8B-B14F-4D97-AF65-F5344CB8AC3E}">
        <p14:creationId xmlns:p14="http://schemas.microsoft.com/office/powerpoint/2010/main" val="67741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sz="3600" dirty="0"/>
              <a:t>アプリレビューの自動分類</a:t>
            </a:r>
            <a:endParaRPr kumimoji="1" lang="ja-JP" altLang="en-US" dirty="0"/>
          </a:p>
        </p:txBody>
      </p:sp>
      <p:sp>
        <p:nvSpPr>
          <p:cNvPr id="3" name="コンテンツ プレースホルダー 2">
            <a:extLst>
              <a:ext uri="{FF2B5EF4-FFF2-40B4-BE49-F238E27FC236}">
                <a16:creationId xmlns:a16="http://schemas.microsoft.com/office/drawing/2014/main" id="{46FEBB5E-E615-4BF1-A6C2-95DD9F0E6C57}"/>
              </a:ext>
            </a:extLst>
          </p:cNvPr>
          <p:cNvSpPr>
            <a:spLocks noGrp="1"/>
          </p:cNvSpPr>
          <p:nvPr>
            <p:ph idx="1"/>
          </p:nvPr>
        </p:nvSpPr>
        <p:spPr>
          <a:xfrm>
            <a:off x="628650" y="905164"/>
            <a:ext cx="7886700" cy="5271799"/>
          </a:xfrm>
        </p:spPr>
        <p:txBody>
          <a:bodyPr/>
          <a:lstStyle/>
          <a:p>
            <a:r>
              <a:rPr kumimoji="1" lang="ja-JP" altLang="en-US" dirty="0"/>
              <a:t>アプリレビューを自動分類する研究が多くある</a:t>
            </a:r>
            <a:endParaRPr kumimoji="1" lang="en-US" altLang="ja-JP" dirty="0"/>
          </a:p>
          <a:p>
            <a:pPr lvl="1"/>
            <a:r>
              <a:rPr lang="ja-JP" altLang="en-US" dirty="0"/>
              <a:t>自然言語処理</a:t>
            </a:r>
            <a:endParaRPr lang="en-US" altLang="ja-JP" dirty="0"/>
          </a:p>
          <a:p>
            <a:pPr lvl="1"/>
            <a:r>
              <a:rPr lang="ja-JP" altLang="en-US" dirty="0"/>
              <a:t>機械</a:t>
            </a:r>
            <a:r>
              <a:rPr kumimoji="1" lang="ja-JP" altLang="en-US" dirty="0"/>
              <a:t>学習（教師あり学習）</a:t>
            </a:r>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2</a:t>
            </a:fld>
            <a:endParaRPr kumimoji="1" lang="ja-JP" altLang="en-US" dirty="0"/>
          </a:p>
        </p:txBody>
      </p:sp>
      <p:pic>
        <p:nvPicPr>
          <p:cNvPr id="10" name="図 9">
            <a:extLst>
              <a:ext uri="{FF2B5EF4-FFF2-40B4-BE49-F238E27FC236}">
                <a16:creationId xmlns:a16="http://schemas.microsoft.com/office/drawing/2014/main" id="{36E6B494-F843-432E-81C6-2D3EBF31FC42}"/>
              </a:ext>
            </a:extLst>
          </p:cNvPr>
          <p:cNvPicPr>
            <a:picLocks noChangeAspect="1"/>
          </p:cNvPicPr>
          <p:nvPr/>
        </p:nvPicPr>
        <p:blipFill rotWithShape="1">
          <a:blip r:embed="rId3"/>
          <a:srcRect b="24454"/>
          <a:stretch/>
        </p:blipFill>
        <p:spPr>
          <a:xfrm>
            <a:off x="303596" y="3021180"/>
            <a:ext cx="4082923" cy="3834223"/>
          </a:xfrm>
          <a:prstGeom prst="rect">
            <a:avLst/>
          </a:prstGeom>
          <a:ln w="19050">
            <a:solidFill>
              <a:schemeClr val="tx1">
                <a:lumMod val="75000"/>
                <a:lumOff val="25000"/>
              </a:schemeClr>
            </a:solidFill>
          </a:ln>
        </p:spPr>
      </p:pic>
      <p:pic>
        <p:nvPicPr>
          <p:cNvPr id="14" name="図 13">
            <a:extLst>
              <a:ext uri="{FF2B5EF4-FFF2-40B4-BE49-F238E27FC236}">
                <a16:creationId xmlns:a16="http://schemas.microsoft.com/office/drawing/2014/main" id="{43DFB37D-6D1C-4FFE-AC01-A9D7BEBF8CD7}"/>
              </a:ext>
            </a:extLst>
          </p:cNvPr>
          <p:cNvPicPr>
            <a:picLocks noChangeAspect="1"/>
          </p:cNvPicPr>
          <p:nvPr/>
        </p:nvPicPr>
        <p:blipFill rotWithShape="1">
          <a:blip r:embed="rId4"/>
          <a:srcRect b="20644"/>
          <a:stretch/>
        </p:blipFill>
        <p:spPr>
          <a:xfrm>
            <a:off x="4758195" y="3021180"/>
            <a:ext cx="4094305" cy="3834223"/>
          </a:xfrm>
          <a:prstGeom prst="rect">
            <a:avLst/>
          </a:prstGeom>
          <a:ln w="19050">
            <a:solidFill>
              <a:schemeClr val="tx1">
                <a:lumMod val="75000"/>
                <a:lumOff val="25000"/>
              </a:schemeClr>
            </a:solidFill>
          </a:ln>
        </p:spPr>
      </p:pic>
      <p:pic>
        <p:nvPicPr>
          <p:cNvPr id="16" name="図 15">
            <a:extLst>
              <a:ext uri="{FF2B5EF4-FFF2-40B4-BE49-F238E27FC236}">
                <a16:creationId xmlns:a16="http://schemas.microsoft.com/office/drawing/2014/main" id="{DDCABE66-A49F-490F-B513-F698BBE5B87C}"/>
              </a:ext>
            </a:extLst>
          </p:cNvPr>
          <p:cNvPicPr>
            <a:picLocks noChangeAspect="1"/>
          </p:cNvPicPr>
          <p:nvPr/>
        </p:nvPicPr>
        <p:blipFill rotWithShape="1">
          <a:blip r:embed="rId5"/>
          <a:srcRect b="42443"/>
          <a:stretch/>
        </p:blipFill>
        <p:spPr>
          <a:xfrm>
            <a:off x="2520047" y="4074432"/>
            <a:ext cx="4103906" cy="2780971"/>
          </a:xfrm>
          <a:prstGeom prst="rect">
            <a:avLst/>
          </a:prstGeom>
          <a:ln w="19050">
            <a:solidFill>
              <a:schemeClr val="tx1">
                <a:lumMod val="75000"/>
                <a:lumOff val="25000"/>
              </a:schemeClr>
            </a:solidFill>
          </a:ln>
        </p:spPr>
      </p:pic>
      <p:sp>
        <p:nvSpPr>
          <p:cNvPr id="5" name="正方形/長方形 4">
            <a:extLst>
              <a:ext uri="{FF2B5EF4-FFF2-40B4-BE49-F238E27FC236}">
                <a16:creationId xmlns:a16="http://schemas.microsoft.com/office/drawing/2014/main" id="{836C5C47-5C67-4FAB-B6DA-0CE9F926914F}"/>
              </a:ext>
            </a:extLst>
          </p:cNvPr>
          <p:cNvSpPr/>
          <p:nvPr/>
        </p:nvSpPr>
        <p:spPr>
          <a:xfrm>
            <a:off x="2022764" y="3218872"/>
            <a:ext cx="2032000" cy="267855"/>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BDA1082-EA4A-44FC-9E5F-4DD19A4CFB71}"/>
              </a:ext>
            </a:extLst>
          </p:cNvPr>
          <p:cNvSpPr/>
          <p:nvPr/>
        </p:nvSpPr>
        <p:spPr>
          <a:xfrm>
            <a:off x="4385806" y="4064834"/>
            <a:ext cx="2112889" cy="267855"/>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EB98983-73DD-45CE-9342-F611D0C718B3}"/>
              </a:ext>
            </a:extLst>
          </p:cNvPr>
          <p:cNvSpPr/>
          <p:nvPr/>
        </p:nvSpPr>
        <p:spPr>
          <a:xfrm>
            <a:off x="6946900" y="3021180"/>
            <a:ext cx="1174750" cy="267855"/>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956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3</a:t>
            </a:fld>
            <a:endParaRPr kumimoji="1" lang="ja-JP" altLang="en-US" dirty="0"/>
          </a:p>
        </p:txBody>
      </p:sp>
      <p:sp>
        <p:nvSpPr>
          <p:cNvPr id="497" name="雲 496">
            <a:extLst>
              <a:ext uri="{FF2B5EF4-FFF2-40B4-BE49-F238E27FC236}">
                <a16:creationId xmlns:a16="http://schemas.microsoft.com/office/drawing/2014/main" id="{20433F71-4CC4-4AC6-BD92-B7978391E1D9}"/>
              </a:ext>
            </a:extLst>
          </p:cNvPr>
          <p:cNvSpPr/>
          <p:nvPr/>
        </p:nvSpPr>
        <p:spPr>
          <a:xfrm>
            <a:off x="286723" y="1375174"/>
            <a:ext cx="2545865" cy="1617200"/>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98" name="テキスト ボックス 497">
            <a:extLst>
              <a:ext uri="{FF2B5EF4-FFF2-40B4-BE49-F238E27FC236}">
                <a16:creationId xmlns:a16="http://schemas.microsoft.com/office/drawing/2014/main" id="{F10EEC39-CE6D-4334-8DB8-8160821E8B0F}"/>
              </a:ext>
            </a:extLst>
          </p:cNvPr>
          <p:cNvSpPr txBox="1"/>
          <p:nvPr/>
        </p:nvSpPr>
        <p:spPr>
          <a:xfrm>
            <a:off x="637920" y="3009093"/>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アプリストア</a:t>
            </a:r>
            <a:endParaRPr kumimoji="0" lang="en-US" altLang="ja-JP" b="1" dirty="0">
              <a:solidFill>
                <a:prstClr val="black">
                  <a:lumMod val="75000"/>
                  <a:lumOff val="25000"/>
                </a:prstClr>
              </a:solidFill>
              <a:latin typeface="Calibri" panose="020F0502020204030204"/>
            </a:endParaRPr>
          </a:p>
        </p:txBody>
      </p:sp>
      <p:cxnSp>
        <p:nvCxnSpPr>
          <p:cNvPr id="499" name="直線矢印コネクタ 498">
            <a:extLst>
              <a:ext uri="{FF2B5EF4-FFF2-40B4-BE49-F238E27FC236}">
                <a16:creationId xmlns:a16="http://schemas.microsoft.com/office/drawing/2014/main" id="{DA9E1922-0A9A-4A38-BB02-EBF07F4CB8E8}"/>
              </a:ext>
            </a:extLst>
          </p:cNvPr>
          <p:cNvCxnSpPr>
            <a:cxnSpLocks/>
          </p:cNvCxnSpPr>
          <p:nvPr/>
        </p:nvCxnSpPr>
        <p:spPr>
          <a:xfrm>
            <a:off x="2823953" y="1727520"/>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500" name="直線矢印コネクタ 499">
            <a:extLst>
              <a:ext uri="{FF2B5EF4-FFF2-40B4-BE49-F238E27FC236}">
                <a16:creationId xmlns:a16="http://schemas.microsoft.com/office/drawing/2014/main" id="{43DA9C3F-9147-4FA4-A083-0C70C85A2DB9}"/>
              </a:ext>
            </a:extLst>
          </p:cNvPr>
          <p:cNvCxnSpPr>
            <a:cxnSpLocks/>
          </p:cNvCxnSpPr>
          <p:nvPr/>
        </p:nvCxnSpPr>
        <p:spPr>
          <a:xfrm>
            <a:off x="4592551" y="1725492"/>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501" name="図 500">
            <a:extLst>
              <a:ext uri="{FF2B5EF4-FFF2-40B4-BE49-F238E27FC236}">
                <a16:creationId xmlns:a16="http://schemas.microsoft.com/office/drawing/2014/main" id="{36BDE972-C538-4D9D-9F3D-EE5D52110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9775" y="1308197"/>
            <a:ext cx="355600" cy="355600"/>
          </a:xfrm>
          <a:prstGeom prst="rect">
            <a:avLst/>
          </a:prstGeom>
        </p:spPr>
      </p:pic>
      <p:sp>
        <p:nvSpPr>
          <p:cNvPr id="502" name="テキスト ボックス 501">
            <a:extLst>
              <a:ext uri="{FF2B5EF4-FFF2-40B4-BE49-F238E27FC236}">
                <a16:creationId xmlns:a16="http://schemas.microsoft.com/office/drawing/2014/main" id="{4B4F5315-C3E7-4654-AADC-9800A3C55E43}"/>
              </a:ext>
            </a:extLst>
          </p:cNvPr>
          <p:cNvSpPr txBox="1"/>
          <p:nvPr/>
        </p:nvSpPr>
        <p:spPr>
          <a:xfrm>
            <a:off x="2832170" y="1768245"/>
            <a:ext cx="461665" cy="61557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抽出</a:t>
            </a:r>
            <a:endParaRPr kumimoji="0" lang="en-US" altLang="ja-JP" b="1" dirty="0">
              <a:solidFill>
                <a:prstClr val="black">
                  <a:lumMod val="75000"/>
                  <a:lumOff val="25000"/>
                </a:prstClr>
              </a:solidFill>
              <a:latin typeface="Calibri" panose="020F0502020204030204"/>
            </a:endParaRPr>
          </a:p>
        </p:txBody>
      </p:sp>
      <p:sp>
        <p:nvSpPr>
          <p:cNvPr id="503" name="テキスト ボックス 502">
            <a:extLst>
              <a:ext uri="{FF2B5EF4-FFF2-40B4-BE49-F238E27FC236}">
                <a16:creationId xmlns:a16="http://schemas.microsoft.com/office/drawing/2014/main" id="{E11B01DA-9652-43B1-BB8A-42D39E181B79}"/>
              </a:ext>
            </a:extLst>
          </p:cNvPr>
          <p:cNvSpPr txBox="1"/>
          <p:nvPr/>
        </p:nvSpPr>
        <p:spPr>
          <a:xfrm>
            <a:off x="4591354" y="1759560"/>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sp>
        <p:nvSpPr>
          <p:cNvPr id="504" name="テキスト ボックス 503">
            <a:extLst>
              <a:ext uri="{FF2B5EF4-FFF2-40B4-BE49-F238E27FC236}">
                <a16:creationId xmlns:a16="http://schemas.microsoft.com/office/drawing/2014/main" id="{FBE767CF-BE12-4C92-96B5-2B3EB7CC0E7B}"/>
              </a:ext>
            </a:extLst>
          </p:cNvPr>
          <p:cNvSpPr txBox="1"/>
          <p:nvPr/>
        </p:nvSpPr>
        <p:spPr>
          <a:xfrm>
            <a:off x="4925833" y="2451478"/>
            <a:ext cx="161468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教師データ</a:t>
            </a:r>
            <a:endParaRPr kumimoji="0" lang="en-US" altLang="ja-JP" b="1" dirty="0">
              <a:solidFill>
                <a:prstClr val="black">
                  <a:lumMod val="75000"/>
                  <a:lumOff val="25000"/>
                </a:prstClr>
              </a:solidFill>
              <a:latin typeface="Calibri" panose="020F0502020204030204"/>
            </a:endParaRPr>
          </a:p>
        </p:txBody>
      </p:sp>
      <p:grpSp>
        <p:nvGrpSpPr>
          <p:cNvPr id="505" name="グループ化 504">
            <a:extLst>
              <a:ext uri="{FF2B5EF4-FFF2-40B4-BE49-F238E27FC236}">
                <a16:creationId xmlns:a16="http://schemas.microsoft.com/office/drawing/2014/main" id="{0B395D98-123F-4ABC-A0D4-072A55A6ADF5}"/>
              </a:ext>
            </a:extLst>
          </p:cNvPr>
          <p:cNvGrpSpPr/>
          <p:nvPr/>
        </p:nvGrpSpPr>
        <p:grpSpPr>
          <a:xfrm>
            <a:off x="459336" y="1684901"/>
            <a:ext cx="731470" cy="443561"/>
            <a:chOff x="12455755" y="5835829"/>
            <a:chExt cx="731470" cy="443561"/>
          </a:xfrm>
        </p:grpSpPr>
        <p:sp>
          <p:nvSpPr>
            <p:cNvPr id="506" name="正方形/長方形 505">
              <a:extLst>
                <a:ext uri="{FF2B5EF4-FFF2-40B4-BE49-F238E27FC236}">
                  <a16:creationId xmlns:a16="http://schemas.microsoft.com/office/drawing/2014/main" id="{80B00457-F239-4E63-B12B-E99E58CF2CF1}"/>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正方形/長方形 506">
              <a:extLst>
                <a:ext uri="{FF2B5EF4-FFF2-40B4-BE49-F238E27FC236}">
                  <a16:creationId xmlns:a16="http://schemas.microsoft.com/office/drawing/2014/main" id="{8AA10D99-9F15-4BE2-AE02-0A6C80123A7D}"/>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正方形/長方形 507">
              <a:extLst>
                <a:ext uri="{FF2B5EF4-FFF2-40B4-BE49-F238E27FC236}">
                  <a16:creationId xmlns:a16="http://schemas.microsoft.com/office/drawing/2014/main" id="{A4238F1B-B67E-42ED-B4E2-614B036713D5}"/>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9" name="テキスト ボックス 508">
              <a:extLst>
                <a:ext uri="{FF2B5EF4-FFF2-40B4-BE49-F238E27FC236}">
                  <a16:creationId xmlns:a16="http://schemas.microsoft.com/office/drawing/2014/main" id="{A56ECDEC-F53E-4EF9-89F9-459BC0CB2D9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10" name="グループ化 509">
            <a:extLst>
              <a:ext uri="{FF2B5EF4-FFF2-40B4-BE49-F238E27FC236}">
                <a16:creationId xmlns:a16="http://schemas.microsoft.com/office/drawing/2014/main" id="{A4663220-B856-4AC1-90CE-B491073EA762}"/>
              </a:ext>
            </a:extLst>
          </p:cNvPr>
          <p:cNvGrpSpPr/>
          <p:nvPr/>
        </p:nvGrpSpPr>
        <p:grpSpPr>
          <a:xfrm>
            <a:off x="382844" y="2245521"/>
            <a:ext cx="731470" cy="443561"/>
            <a:chOff x="12455755" y="5835829"/>
            <a:chExt cx="731470" cy="443561"/>
          </a:xfrm>
        </p:grpSpPr>
        <p:sp>
          <p:nvSpPr>
            <p:cNvPr id="511" name="正方形/長方形 510">
              <a:extLst>
                <a:ext uri="{FF2B5EF4-FFF2-40B4-BE49-F238E27FC236}">
                  <a16:creationId xmlns:a16="http://schemas.microsoft.com/office/drawing/2014/main" id="{BB1A8D8F-DF23-4EF4-9B9D-0BD9E57DC271}"/>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2" name="正方形/長方形 511">
              <a:extLst>
                <a:ext uri="{FF2B5EF4-FFF2-40B4-BE49-F238E27FC236}">
                  <a16:creationId xmlns:a16="http://schemas.microsoft.com/office/drawing/2014/main" id="{3BC98891-C15D-4638-AE2B-49F227573E87}"/>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3" name="正方形/長方形 512">
              <a:extLst>
                <a:ext uri="{FF2B5EF4-FFF2-40B4-BE49-F238E27FC236}">
                  <a16:creationId xmlns:a16="http://schemas.microsoft.com/office/drawing/2014/main" id="{D641BC65-6F00-4E0A-8D34-726A7000817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4" name="テキスト ボックス 513">
              <a:extLst>
                <a:ext uri="{FF2B5EF4-FFF2-40B4-BE49-F238E27FC236}">
                  <a16:creationId xmlns:a16="http://schemas.microsoft.com/office/drawing/2014/main" id="{9EAF9AD2-AE7C-407F-934C-CA320C9826B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15" name="グループ化 514">
            <a:extLst>
              <a:ext uri="{FF2B5EF4-FFF2-40B4-BE49-F238E27FC236}">
                <a16:creationId xmlns:a16="http://schemas.microsoft.com/office/drawing/2014/main" id="{2D93CD7D-CF1D-4BB4-AA35-D4E755049C86}"/>
              </a:ext>
            </a:extLst>
          </p:cNvPr>
          <p:cNvGrpSpPr/>
          <p:nvPr/>
        </p:nvGrpSpPr>
        <p:grpSpPr>
          <a:xfrm>
            <a:off x="1148327" y="1844177"/>
            <a:ext cx="731470" cy="443561"/>
            <a:chOff x="12455755" y="5835829"/>
            <a:chExt cx="731470" cy="443561"/>
          </a:xfrm>
        </p:grpSpPr>
        <p:sp>
          <p:nvSpPr>
            <p:cNvPr id="516" name="正方形/長方形 515">
              <a:extLst>
                <a:ext uri="{FF2B5EF4-FFF2-40B4-BE49-F238E27FC236}">
                  <a16:creationId xmlns:a16="http://schemas.microsoft.com/office/drawing/2014/main" id="{E385E01D-056A-4BED-BD74-DAC9E3C6AA4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7" name="正方形/長方形 516">
              <a:extLst>
                <a:ext uri="{FF2B5EF4-FFF2-40B4-BE49-F238E27FC236}">
                  <a16:creationId xmlns:a16="http://schemas.microsoft.com/office/drawing/2014/main" id="{BB6A42D0-6275-4A9C-B6FB-14B1FBC5577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8" name="正方形/長方形 517">
              <a:extLst>
                <a:ext uri="{FF2B5EF4-FFF2-40B4-BE49-F238E27FC236}">
                  <a16:creationId xmlns:a16="http://schemas.microsoft.com/office/drawing/2014/main" id="{7A4FC82C-1794-4D4F-9B47-D376DFBF2397}"/>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9" name="テキスト ボックス 518">
              <a:extLst>
                <a:ext uri="{FF2B5EF4-FFF2-40B4-BE49-F238E27FC236}">
                  <a16:creationId xmlns:a16="http://schemas.microsoft.com/office/drawing/2014/main" id="{7C1AE28C-90FE-4628-ADEB-E5BBF55ED412}"/>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20" name="グループ化 519">
            <a:extLst>
              <a:ext uri="{FF2B5EF4-FFF2-40B4-BE49-F238E27FC236}">
                <a16:creationId xmlns:a16="http://schemas.microsoft.com/office/drawing/2014/main" id="{854DDDED-4AA0-46E6-9C51-87BD04A13BFB}"/>
              </a:ext>
            </a:extLst>
          </p:cNvPr>
          <p:cNvGrpSpPr/>
          <p:nvPr/>
        </p:nvGrpSpPr>
        <p:grpSpPr>
          <a:xfrm>
            <a:off x="1102541" y="2405313"/>
            <a:ext cx="731470" cy="443561"/>
            <a:chOff x="12455755" y="5835829"/>
            <a:chExt cx="731470" cy="443561"/>
          </a:xfrm>
        </p:grpSpPr>
        <p:sp>
          <p:nvSpPr>
            <p:cNvPr id="521" name="正方形/長方形 520">
              <a:extLst>
                <a:ext uri="{FF2B5EF4-FFF2-40B4-BE49-F238E27FC236}">
                  <a16:creationId xmlns:a16="http://schemas.microsoft.com/office/drawing/2014/main" id="{FF384845-09AA-4065-BA2F-EA00F44D99F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2" name="正方形/長方形 521">
              <a:extLst>
                <a:ext uri="{FF2B5EF4-FFF2-40B4-BE49-F238E27FC236}">
                  <a16:creationId xmlns:a16="http://schemas.microsoft.com/office/drawing/2014/main" id="{066111F9-FC77-474A-9249-D3985F1593B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3" name="正方形/長方形 522">
              <a:extLst>
                <a:ext uri="{FF2B5EF4-FFF2-40B4-BE49-F238E27FC236}">
                  <a16:creationId xmlns:a16="http://schemas.microsoft.com/office/drawing/2014/main" id="{D3D7D8A2-D1D0-48FB-ACF2-5BB7ECE88F7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4" name="テキスト ボックス 523">
              <a:extLst>
                <a:ext uri="{FF2B5EF4-FFF2-40B4-BE49-F238E27FC236}">
                  <a16:creationId xmlns:a16="http://schemas.microsoft.com/office/drawing/2014/main" id="{A7208E32-080F-4EF4-B164-B5F83E52DD6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25" name="グループ化 524">
            <a:extLst>
              <a:ext uri="{FF2B5EF4-FFF2-40B4-BE49-F238E27FC236}">
                <a16:creationId xmlns:a16="http://schemas.microsoft.com/office/drawing/2014/main" id="{D62C000B-B28F-4C26-AF98-F28ECF23418A}"/>
              </a:ext>
            </a:extLst>
          </p:cNvPr>
          <p:cNvGrpSpPr/>
          <p:nvPr/>
        </p:nvGrpSpPr>
        <p:grpSpPr>
          <a:xfrm>
            <a:off x="1850665" y="2134470"/>
            <a:ext cx="731470" cy="443561"/>
            <a:chOff x="12455755" y="5835829"/>
            <a:chExt cx="731470" cy="443561"/>
          </a:xfrm>
        </p:grpSpPr>
        <p:sp>
          <p:nvSpPr>
            <p:cNvPr id="526" name="正方形/長方形 525">
              <a:extLst>
                <a:ext uri="{FF2B5EF4-FFF2-40B4-BE49-F238E27FC236}">
                  <a16:creationId xmlns:a16="http://schemas.microsoft.com/office/drawing/2014/main" id="{5DB2999F-DD04-451C-AA56-969D24FE518E}"/>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7" name="正方形/長方形 526">
              <a:extLst>
                <a:ext uri="{FF2B5EF4-FFF2-40B4-BE49-F238E27FC236}">
                  <a16:creationId xmlns:a16="http://schemas.microsoft.com/office/drawing/2014/main" id="{E324112D-A7F5-4086-9A38-61DFFDCB6BB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8" name="正方形/長方形 527">
              <a:extLst>
                <a:ext uri="{FF2B5EF4-FFF2-40B4-BE49-F238E27FC236}">
                  <a16:creationId xmlns:a16="http://schemas.microsoft.com/office/drawing/2014/main" id="{15E7CD7A-305E-4FDD-9C50-CDB40A70BD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9" name="テキスト ボックス 528">
              <a:extLst>
                <a:ext uri="{FF2B5EF4-FFF2-40B4-BE49-F238E27FC236}">
                  <a16:creationId xmlns:a16="http://schemas.microsoft.com/office/drawing/2014/main" id="{12678856-373E-41E5-A7DB-14C1ADB19F1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0" name="グループ化 529">
            <a:extLst>
              <a:ext uri="{FF2B5EF4-FFF2-40B4-BE49-F238E27FC236}">
                <a16:creationId xmlns:a16="http://schemas.microsoft.com/office/drawing/2014/main" id="{FDFE21E2-F428-4462-9E1E-349BDCEE9684}"/>
              </a:ext>
            </a:extLst>
          </p:cNvPr>
          <p:cNvGrpSpPr/>
          <p:nvPr/>
        </p:nvGrpSpPr>
        <p:grpSpPr>
          <a:xfrm>
            <a:off x="1874330" y="1553969"/>
            <a:ext cx="731470" cy="443561"/>
            <a:chOff x="12455755" y="5835829"/>
            <a:chExt cx="731470" cy="443561"/>
          </a:xfrm>
        </p:grpSpPr>
        <p:sp>
          <p:nvSpPr>
            <p:cNvPr id="531" name="正方形/長方形 530">
              <a:extLst>
                <a:ext uri="{FF2B5EF4-FFF2-40B4-BE49-F238E27FC236}">
                  <a16:creationId xmlns:a16="http://schemas.microsoft.com/office/drawing/2014/main" id="{ABDA43AD-1ACE-4A2C-98AF-8C5D331581B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2" name="正方形/長方形 531">
              <a:extLst>
                <a:ext uri="{FF2B5EF4-FFF2-40B4-BE49-F238E27FC236}">
                  <a16:creationId xmlns:a16="http://schemas.microsoft.com/office/drawing/2014/main" id="{2BA4A8B6-8917-44BA-A929-84B438C8C0F4}"/>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3" name="正方形/長方形 532">
              <a:extLst>
                <a:ext uri="{FF2B5EF4-FFF2-40B4-BE49-F238E27FC236}">
                  <a16:creationId xmlns:a16="http://schemas.microsoft.com/office/drawing/2014/main" id="{11FFFA0B-A167-4D63-B072-8836B229EE2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4" name="テキスト ボックス 533">
              <a:extLst>
                <a:ext uri="{FF2B5EF4-FFF2-40B4-BE49-F238E27FC236}">
                  <a16:creationId xmlns:a16="http://schemas.microsoft.com/office/drawing/2014/main" id="{E5DCE2F7-7AAD-4702-8BF2-0C1501C2C40B}"/>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5" name="グループ化 534">
            <a:extLst>
              <a:ext uri="{FF2B5EF4-FFF2-40B4-BE49-F238E27FC236}">
                <a16:creationId xmlns:a16="http://schemas.microsoft.com/office/drawing/2014/main" id="{27DE858D-C651-45A9-B34E-C5FEBF18C334}"/>
              </a:ext>
            </a:extLst>
          </p:cNvPr>
          <p:cNvGrpSpPr/>
          <p:nvPr/>
        </p:nvGrpSpPr>
        <p:grpSpPr>
          <a:xfrm>
            <a:off x="3218283" y="1969498"/>
            <a:ext cx="731470" cy="443561"/>
            <a:chOff x="12455755" y="5835829"/>
            <a:chExt cx="731470" cy="443561"/>
          </a:xfrm>
        </p:grpSpPr>
        <p:sp>
          <p:nvSpPr>
            <p:cNvPr id="536" name="正方形/長方形 535">
              <a:extLst>
                <a:ext uri="{FF2B5EF4-FFF2-40B4-BE49-F238E27FC236}">
                  <a16:creationId xmlns:a16="http://schemas.microsoft.com/office/drawing/2014/main" id="{90F9AC20-9521-4355-936F-9A9C9AF926D3}"/>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7" name="正方形/長方形 536">
              <a:extLst>
                <a:ext uri="{FF2B5EF4-FFF2-40B4-BE49-F238E27FC236}">
                  <a16:creationId xmlns:a16="http://schemas.microsoft.com/office/drawing/2014/main" id="{E32D607F-62EA-41AA-AA3C-3C5AD67E27E0}"/>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8" name="正方形/長方形 537">
              <a:extLst>
                <a:ext uri="{FF2B5EF4-FFF2-40B4-BE49-F238E27FC236}">
                  <a16:creationId xmlns:a16="http://schemas.microsoft.com/office/drawing/2014/main" id="{6F8F65CA-4E54-4BA7-9FC8-3B907FEDBA44}"/>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9" name="テキスト ボックス 538">
              <a:extLst>
                <a:ext uri="{FF2B5EF4-FFF2-40B4-BE49-F238E27FC236}">
                  <a16:creationId xmlns:a16="http://schemas.microsoft.com/office/drawing/2014/main" id="{586C11A5-0C66-4D5B-8AD2-E227B1B5D562}"/>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40" name="グループ化 539">
            <a:extLst>
              <a:ext uri="{FF2B5EF4-FFF2-40B4-BE49-F238E27FC236}">
                <a16:creationId xmlns:a16="http://schemas.microsoft.com/office/drawing/2014/main" id="{A57F590F-06B8-47A5-86CC-00EF62B591CC}"/>
              </a:ext>
            </a:extLst>
          </p:cNvPr>
          <p:cNvGrpSpPr/>
          <p:nvPr/>
        </p:nvGrpSpPr>
        <p:grpSpPr>
          <a:xfrm>
            <a:off x="3909690" y="1960959"/>
            <a:ext cx="731470" cy="443561"/>
            <a:chOff x="12455755" y="5835829"/>
            <a:chExt cx="731470" cy="443561"/>
          </a:xfrm>
        </p:grpSpPr>
        <p:sp>
          <p:nvSpPr>
            <p:cNvPr id="541" name="正方形/長方形 540">
              <a:extLst>
                <a:ext uri="{FF2B5EF4-FFF2-40B4-BE49-F238E27FC236}">
                  <a16:creationId xmlns:a16="http://schemas.microsoft.com/office/drawing/2014/main" id="{8C9CF5CA-B0A4-471B-AEA7-813CDD5EE013}"/>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2" name="正方形/長方形 541">
              <a:extLst>
                <a:ext uri="{FF2B5EF4-FFF2-40B4-BE49-F238E27FC236}">
                  <a16:creationId xmlns:a16="http://schemas.microsoft.com/office/drawing/2014/main" id="{F1EF8BA0-8FAA-414F-A2D8-3416518D489D}"/>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3" name="正方形/長方形 542">
              <a:extLst>
                <a:ext uri="{FF2B5EF4-FFF2-40B4-BE49-F238E27FC236}">
                  <a16:creationId xmlns:a16="http://schemas.microsoft.com/office/drawing/2014/main" id="{79309698-7D79-4E0A-AC41-8A0F1629D8E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4" name="テキスト ボックス 543">
              <a:extLst>
                <a:ext uri="{FF2B5EF4-FFF2-40B4-BE49-F238E27FC236}">
                  <a16:creationId xmlns:a16="http://schemas.microsoft.com/office/drawing/2014/main" id="{22537013-3850-4CEB-B652-6F8C8747D3E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45" name="グループ化 544">
            <a:extLst>
              <a:ext uri="{FF2B5EF4-FFF2-40B4-BE49-F238E27FC236}">
                <a16:creationId xmlns:a16="http://schemas.microsoft.com/office/drawing/2014/main" id="{0BCE555E-C96A-4A25-9007-6F2DF3C531C1}"/>
              </a:ext>
            </a:extLst>
          </p:cNvPr>
          <p:cNvGrpSpPr/>
          <p:nvPr/>
        </p:nvGrpSpPr>
        <p:grpSpPr>
          <a:xfrm>
            <a:off x="3581990" y="1479256"/>
            <a:ext cx="731470" cy="443561"/>
            <a:chOff x="12455755" y="5835829"/>
            <a:chExt cx="731470" cy="443561"/>
          </a:xfrm>
        </p:grpSpPr>
        <p:sp>
          <p:nvSpPr>
            <p:cNvPr id="546" name="正方形/長方形 545">
              <a:extLst>
                <a:ext uri="{FF2B5EF4-FFF2-40B4-BE49-F238E27FC236}">
                  <a16:creationId xmlns:a16="http://schemas.microsoft.com/office/drawing/2014/main" id="{3E8F2558-85F7-483B-94FB-D9895DF0C6D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7" name="正方形/長方形 546">
              <a:extLst>
                <a:ext uri="{FF2B5EF4-FFF2-40B4-BE49-F238E27FC236}">
                  <a16:creationId xmlns:a16="http://schemas.microsoft.com/office/drawing/2014/main" id="{A06C989B-0A29-482F-917A-1AB2AC1F269B}"/>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8" name="正方形/長方形 547">
              <a:extLst>
                <a:ext uri="{FF2B5EF4-FFF2-40B4-BE49-F238E27FC236}">
                  <a16:creationId xmlns:a16="http://schemas.microsoft.com/office/drawing/2014/main" id="{8B31AC5B-C498-4C5F-8383-5D44F512826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9" name="テキスト ボックス 548">
              <a:extLst>
                <a:ext uri="{FF2B5EF4-FFF2-40B4-BE49-F238E27FC236}">
                  <a16:creationId xmlns:a16="http://schemas.microsoft.com/office/drawing/2014/main" id="{A740034C-C2DC-430F-AC72-4CBAAD1A24E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50" name="グループ化 549">
            <a:extLst>
              <a:ext uri="{FF2B5EF4-FFF2-40B4-BE49-F238E27FC236}">
                <a16:creationId xmlns:a16="http://schemas.microsoft.com/office/drawing/2014/main" id="{74BFC8F9-C07E-445F-BA80-E4E16E88CABC}"/>
              </a:ext>
            </a:extLst>
          </p:cNvPr>
          <p:cNvGrpSpPr/>
          <p:nvPr/>
        </p:nvGrpSpPr>
        <p:grpSpPr>
          <a:xfrm>
            <a:off x="5766499" y="1960959"/>
            <a:ext cx="662961" cy="435298"/>
            <a:chOff x="5677474" y="1307291"/>
            <a:chExt cx="662961" cy="435298"/>
          </a:xfrm>
        </p:grpSpPr>
        <p:sp>
          <p:nvSpPr>
            <p:cNvPr id="551" name="正方形/長方形 550">
              <a:extLst>
                <a:ext uri="{FF2B5EF4-FFF2-40B4-BE49-F238E27FC236}">
                  <a16:creationId xmlns:a16="http://schemas.microsoft.com/office/drawing/2014/main" id="{24AE92D8-6AA0-463D-AC01-75A1C8033C62}"/>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2" name="正方形/長方形 551">
              <a:extLst>
                <a:ext uri="{FF2B5EF4-FFF2-40B4-BE49-F238E27FC236}">
                  <a16:creationId xmlns:a16="http://schemas.microsoft.com/office/drawing/2014/main" id="{49A87CC8-B387-4BFA-A149-AF8D97803B1E}"/>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3" name="正方形/長方形 552">
              <a:extLst>
                <a:ext uri="{FF2B5EF4-FFF2-40B4-BE49-F238E27FC236}">
                  <a16:creationId xmlns:a16="http://schemas.microsoft.com/office/drawing/2014/main" id="{EAC3ED71-26A5-41C8-B8DE-FE4E8043EB63}"/>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554" name="グループ化 553">
            <a:extLst>
              <a:ext uri="{FF2B5EF4-FFF2-40B4-BE49-F238E27FC236}">
                <a16:creationId xmlns:a16="http://schemas.microsoft.com/office/drawing/2014/main" id="{CD0C18EB-85CE-4FF6-99A9-EAC904557388}"/>
              </a:ext>
            </a:extLst>
          </p:cNvPr>
          <p:cNvGrpSpPr/>
          <p:nvPr/>
        </p:nvGrpSpPr>
        <p:grpSpPr>
          <a:xfrm>
            <a:off x="5370290" y="1479256"/>
            <a:ext cx="731470" cy="443561"/>
            <a:chOff x="5281265" y="825588"/>
            <a:chExt cx="731470" cy="443561"/>
          </a:xfrm>
        </p:grpSpPr>
        <p:sp>
          <p:nvSpPr>
            <p:cNvPr id="555" name="正方形/長方形 554">
              <a:extLst>
                <a:ext uri="{FF2B5EF4-FFF2-40B4-BE49-F238E27FC236}">
                  <a16:creationId xmlns:a16="http://schemas.microsoft.com/office/drawing/2014/main" id="{D23FEA00-CEBD-445D-97C0-24EFA1A815FF}"/>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6" name="正方形/長方形 555">
              <a:extLst>
                <a:ext uri="{FF2B5EF4-FFF2-40B4-BE49-F238E27FC236}">
                  <a16:creationId xmlns:a16="http://schemas.microsoft.com/office/drawing/2014/main" id="{E015D6A5-41BA-41A4-B96C-AD24CA3F534A}"/>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7" name="正方形/長方形 556">
              <a:extLst>
                <a:ext uri="{FF2B5EF4-FFF2-40B4-BE49-F238E27FC236}">
                  <a16:creationId xmlns:a16="http://schemas.microsoft.com/office/drawing/2014/main" id="{6AE961F8-475A-450F-9F3A-8BCF00338A7C}"/>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8" name="テキスト ボックス 557">
              <a:extLst>
                <a:ext uri="{FF2B5EF4-FFF2-40B4-BE49-F238E27FC236}">
                  <a16:creationId xmlns:a16="http://schemas.microsoft.com/office/drawing/2014/main" id="{AB0427EF-7E98-42F7-9FD0-A2EAE5B18AA2}"/>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59" name="グループ化 558">
            <a:extLst>
              <a:ext uri="{FF2B5EF4-FFF2-40B4-BE49-F238E27FC236}">
                <a16:creationId xmlns:a16="http://schemas.microsoft.com/office/drawing/2014/main" id="{50A86E7D-EE60-4691-B595-7739A989CCD5}"/>
              </a:ext>
            </a:extLst>
          </p:cNvPr>
          <p:cNvGrpSpPr/>
          <p:nvPr/>
        </p:nvGrpSpPr>
        <p:grpSpPr>
          <a:xfrm>
            <a:off x="5006583" y="1969498"/>
            <a:ext cx="731470" cy="443561"/>
            <a:chOff x="4917558" y="1315830"/>
            <a:chExt cx="731470" cy="443561"/>
          </a:xfrm>
        </p:grpSpPr>
        <p:sp>
          <p:nvSpPr>
            <p:cNvPr id="560" name="正方形/長方形 559">
              <a:extLst>
                <a:ext uri="{FF2B5EF4-FFF2-40B4-BE49-F238E27FC236}">
                  <a16:creationId xmlns:a16="http://schemas.microsoft.com/office/drawing/2014/main" id="{A8C47565-ADE3-48FE-8045-870D93731752}"/>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1" name="正方形/長方形 560">
              <a:extLst>
                <a:ext uri="{FF2B5EF4-FFF2-40B4-BE49-F238E27FC236}">
                  <a16:creationId xmlns:a16="http://schemas.microsoft.com/office/drawing/2014/main" id="{A5839DE4-C733-47AC-AF78-B70F968CA069}"/>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2" name="正方形/長方形 561">
              <a:extLst>
                <a:ext uri="{FF2B5EF4-FFF2-40B4-BE49-F238E27FC236}">
                  <a16:creationId xmlns:a16="http://schemas.microsoft.com/office/drawing/2014/main" id="{6F42861E-A602-4D14-B4F6-539868609CA2}"/>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3" name="テキスト ボックス 562">
              <a:extLst>
                <a:ext uri="{FF2B5EF4-FFF2-40B4-BE49-F238E27FC236}">
                  <a16:creationId xmlns:a16="http://schemas.microsoft.com/office/drawing/2014/main" id="{18E8C95B-B95A-42CC-A7A1-63AEDA96AD08}"/>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564" name="テキスト ボックス 563">
            <a:extLst>
              <a:ext uri="{FF2B5EF4-FFF2-40B4-BE49-F238E27FC236}">
                <a16:creationId xmlns:a16="http://schemas.microsoft.com/office/drawing/2014/main" id="{777E4775-833C-45D7-80B5-5EF5A9F36685}"/>
              </a:ext>
            </a:extLst>
          </p:cNvPr>
          <p:cNvSpPr txBox="1"/>
          <p:nvPr/>
        </p:nvSpPr>
        <p:spPr>
          <a:xfrm>
            <a:off x="5697990" y="2096743"/>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sp>
        <p:nvSpPr>
          <p:cNvPr id="613" name="テキスト ボックス 612">
            <a:extLst>
              <a:ext uri="{FF2B5EF4-FFF2-40B4-BE49-F238E27FC236}">
                <a16:creationId xmlns:a16="http://schemas.microsoft.com/office/drawing/2014/main" id="{E630F629-7C1C-4699-8A10-274DFA30E1F5}"/>
              </a:ext>
            </a:extLst>
          </p:cNvPr>
          <p:cNvSpPr txBox="1"/>
          <p:nvPr/>
        </p:nvSpPr>
        <p:spPr>
          <a:xfrm>
            <a:off x="2966719" y="47399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(1,0,…,1,1)</a:t>
            </a:r>
            <a:endParaRPr kumimoji="0" lang="ja-JP" altLang="en-US" sz="1200" b="1" dirty="0">
              <a:solidFill>
                <a:prstClr val="black"/>
              </a:solidFill>
              <a:latin typeface="Calibri" panose="020F0502020204030204"/>
            </a:endParaRPr>
          </a:p>
        </p:txBody>
      </p:sp>
      <p:sp>
        <p:nvSpPr>
          <p:cNvPr id="614" name="星 4 463">
            <a:extLst>
              <a:ext uri="{FF2B5EF4-FFF2-40B4-BE49-F238E27FC236}">
                <a16:creationId xmlns:a16="http://schemas.microsoft.com/office/drawing/2014/main" id="{C231BD02-5FE5-4EC0-8A99-D831C3B70E9D}"/>
              </a:ext>
            </a:extLst>
          </p:cNvPr>
          <p:cNvSpPr/>
          <p:nvPr/>
        </p:nvSpPr>
        <p:spPr>
          <a:xfrm>
            <a:off x="2153170" y="4887872"/>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5" name="星 4 463">
            <a:extLst>
              <a:ext uri="{FF2B5EF4-FFF2-40B4-BE49-F238E27FC236}">
                <a16:creationId xmlns:a16="http://schemas.microsoft.com/office/drawing/2014/main" id="{0B4D3A5B-0B3A-4294-A2D4-BE7A1903CFB2}"/>
              </a:ext>
            </a:extLst>
          </p:cNvPr>
          <p:cNvSpPr/>
          <p:nvPr/>
        </p:nvSpPr>
        <p:spPr>
          <a:xfrm>
            <a:off x="1067728" y="4770411"/>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616" name="直線矢印コネクタ 615">
            <a:extLst>
              <a:ext uri="{FF2B5EF4-FFF2-40B4-BE49-F238E27FC236}">
                <a16:creationId xmlns:a16="http://schemas.microsoft.com/office/drawing/2014/main" id="{1561EE0C-6842-46B4-A975-40C757960424}"/>
              </a:ext>
            </a:extLst>
          </p:cNvPr>
          <p:cNvCxnSpPr>
            <a:cxnSpLocks/>
          </p:cNvCxnSpPr>
          <p:nvPr/>
        </p:nvCxnSpPr>
        <p:spPr>
          <a:xfrm>
            <a:off x="407291" y="5072998"/>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617" name="直線矢印コネクタ 616">
            <a:extLst>
              <a:ext uri="{FF2B5EF4-FFF2-40B4-BE49-F238E27FC236}">
                <a16:creationId xmlns:a16="http://schemas.microsoft.com/office/drawing/2014/main" id="{9F99DDDE-A19E-4BAB-A3C4-022E439F9858}"/>
              </a:ext>
            </a:extLst>
          </p:cNvPr>
          <p:cNvCxnSpPr>
            <a:cxnSpLocks/>
          </p:cNvCxnSpPr>
          <p:nvPr/>
        </p:nvCxnSpPr>
        <p:spPr>
          <a:xfrm>
            <a:off x="2539423" y="5056394"/>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618" name="テキスト ボックス 617">
            <a:extLst>
              <a:ext uri="{FF2B5EF4-FFF2-40B4-BE49-F238E27FC236}">
                <a16:creationId xmlns:a16="http://schemas.microsoft.com/office/drawing/2014/main" id="{856BBB1A-BA1A-4423-A933-2EBB1C666F15}"/>
              </a:ext>
            </a:extLst>
          </p:cNvPr>
          <p:cNvSpPr txBox="1"/>
          <p:nvPr/>
        </p:nvSpPr>
        <p:spPr>
          <a:xfrm>
            <a:off x="2136760" y="5123893"/>
            <a:ext cx="1015663" cy="113790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ベクトル</a:t>
            </a:r>
            <a:br>
              <a:rPr kumimoji="0" lang="en-US" altLang="ja-JP" b="1" dirty="0">
                <a:solidFill>
                  <a:prstClr val="black">
                    <a:lumMod val="75000"/>
                    <a:lumOff val="25000"/>
                  </a:prstClr>
                </a:solidFill>
                <a:latin typeface="Calibri" panose="020F0502020204030204"/>
              </a:rPr>
            </a:br>
            <a:r>
              <a:rPr kumimoji="0" lang="ja-JP" altLang="en-US" b="1" dirty="0">
                <a:solidFill>
                  <a:prstClr val="black">
                    <a:lumMod val="75000"/>
                    <a:lumOff val="25000"/>
                  </a:prstClr>
                </a:solidFill>
                <a:latin typeface="Calibri" panose="020F0502020204030204"/>
              </a:rPr>
              <a:t>に変換</a:t>
            </a:r>
            <a:endParaRPr kumimoji="0" lang="en-US" altLang="ja-JP" b="1" dirty="0">
              <a:solidFill>
                <a:prstClr val="black">
                  <a:lumMod val="75000"/>
                  <a:lumOff val="25000"/>
                </a:prstClr>
              </a:solidFill>
              <a:latin typeface="Calibri" panose="020F0502020204030204"/>
            </a:endParaRPr>
          </a:p>
        </p:txBody>
      </p:sp>
      <p:sp>
        <p:nvSpPr>
          <p:cNvPr id="619" name="テキスト ボックス 618">
            <a:extLst>
              <a:ext uri="{FF2B5EF4-FFF2-40B4-BE49-F238E27FC236}">
                <a16:creationId xmlns:a16="http://schemas.microsoft.com/office/drawing/2014/main" id="{C7341272-8093-457B-9092-0DE1A811628B}"/>
              </a:ext>
            </a:extLst>
          </p:cNvPr>
          <p:cNvSpPr txBox="1"/>
          <p:nvPr/>
        </p:nvSpPr>
        <p:spPr>
          <a:xfrm>
            <a:off x="415508" y="5113722"/>
            <a:ext cx="461665" cy="839277"/>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前処理</a:t>
            </a:r>
            <a:endParaRPr kumimoji="0" lang="en-US" altLang="ja-JP" b="1" dirty="0">
              <a:solidFill>
                <a:prstClr val="black">
                  <a:lumMod val="75000"/>
                  <a:lumOff val="25000"/>
                </a:prstClr>
              </a:solidFill>
              <a:latin typeface="Calibri" panose="020F0502020204030204"/>
            </a:endParaRPr>
          </a:p>
        </p:txBody>
      </p:sp>
      <p:sp>
        <p:nvSpPr>
          <p:cNvPr id="620" name="テキスト ボックス 619">
            <a:extLst>
              <a:ext uri="{FF2B5EF4-FFF2-40B4-BE49-F238E27FC236}">
                <a16:creationId xmlns:a16="http://schemas.microsoft.com/office/drawing/2014/main" id="{7E8E741F-C820-4910-B361-F8A22999458A}"/>
              </a:ext>
            </a:extLst>
          </p:cNvPr>
          <p:cNvSpPr txBox="1"/>
          <p:nvPr/>
        </p:nvSpPr>
        <p:spPr>
          <a:xfrm>
            <a:off x="3119119" y="48923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(1,1,…,0,0)</a:t>
            </a:r>
            <a:endParaRPr kumimoji="0" lang="ja-JP" altLang="en-US" sz="1200" b="1" dirty="0">
              <a:solidFill>
                <a:prstClr val="black"/>
              </a:solidFill>
              <a:latin typeface="Calibri" panose="020F0502020204030204"/>
            </a:endParaRPr>
          </a:p>
        </p:txBody>
      </p:sp>
      <p:sp>
        <p:nvSpPr>
          <p:cNvPr id="621" name="テキスト ボックス 620">
            <a:extLst>
              <a:ext uri="{FF2B5EF4-FFF2-40B4-BE49-F238E27FC236}">
                <a16:creationId xmlns:a16="http://schemas.microsoft.com/office/drawing/2014/main" id="{B8B6B14A-5DE9-461A-B26E-830F0B18AD35}"/>
              </a:ext>
            </a:extLst>
          </p:cNvPr>
          <p:cNvSpPr txBox="1"/>
          <p:nvPr/>
        </p:nvSpPr>
        <p:spPr>
          <a:xfrm>
            <a:off x="3271519" y="50447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(0,0,…,0,1)</a:t>
            </a:r>
            <a:endParaRPr kumimoji="0" lang="ja-JP" altLang="en-US" sz="1200" b="1" dirty="0">
              <a:solidFill>
                <a:prstClr val="black"/>
              </a:solidFill>
              <a:latin typeface="Calibri" panose="020F0502020204030204"/>
            </a:endParaRPr>
          </a:p>
        </p:txBody>
      </p:sp>
      <p:grpSp>
        <p:nvGrpSpPr>
          <p:cNvPr id="622" name="グループ化 621">
            <a:extLst>
              <a:ext uri="{FF2B5EF4-FFF2-40B4-BE49-F238E27FC236}">
                <a16:creationId xmlns:a16="http://schemas.microsoft.com/office/drawing/2014/main" id="{1FA8D1FB-6689-4A48-991E-7263C0CD6C94}"/>
              </a:ext>
            </a:extLst>
          </p:cNvPr>
          <p:cNvGrpSpPr/>
          <p:nvPr/>
        </p:nvGrpSpPr>
        <p:grpSpPr>
          <a:xfrm>
            <a:off x="1690078" y="5292441"/>
            <a:ext cx="662961" cy="435298"/>
            <a:chOff x="5677474" y="1307291"/>
            <a:chExt cx="662961" cy="435298"/>
          </a:xfrm>
        </p:grpSpPr>
        <p:sp>
          <p:nvSpPr>
            <p:cNvPr id="623" name="正方形/長方形 622">
              <a:extLst>
                <a:ext uri="{FF2B5EF4-FFF2-40B4-BE49-F238E27FC236}">
                  <a16:creationId xmlns:a16="http://schemas.microsoft.com/office/drawing/2014/main" id="{22F1903E-C3B9-47FE-B4F1-D272A2D099ED}"/>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4" name="正方形/長方形 623">
              <a:extLst>
                <a:ext uri="{FF2B5EF4-FFF2-40B4-BE49-F238E27FC236}">
                  <a16:creationId xmlns:a16="http://schemas.microsoft.com/office/drawing/2014/main" id="{2C3FC6E0-EDF2-42FC-9348-F472965C80C8}"/>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5" name="正方形/長方形 624">
              <a:extLst>
                <a:ext uri="{FF2B5EF4-FFF2-40B4-BE49-F238E27FC236}">
                  <a16:creationId xmlns:a16="http://schemas.microsoft.com/office/drawing/2014/main" id="{BC675DA2-E005-4DC2-853E-0969F91F700C}"/>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626" name="グループ化 625">
            <a:extLst>
              <a:ext uri="{FF2B5EF4-FFF2-40B4-BE49-F238E27FC236}">
                <a16:creationId xmlns:a16="http://schemas.microsoft.com/office/drawing/2014/main" id="{25FFC94F-AF81-4D2D-BCDE-5CCB9486044A}"/>
              </a:ext>
            </a:extLst>
          </p:cNvPr>
          <p:cNvGrpSpPr/>
          <p:nvPr/>
        </p:nvGrpSpPr>
        <p:grpSpPr>
          <a:xfrm>
            <a:off x="1293869" y="4810738"/>
            <a:ext cx="731470" cy="443561"/>
            <a:chOff x="5281265" y="825588"/>
            <a:chExt cx="731470" cy="443561"/>
          </a:xfrm>
        </p:grpSpPr>
        <p:sp>
          <p:nvSpPr>
            <p:cNvPr id="627" name="正方形/長方形 626">
              <a:extLst>
                <a:ext uri="{FF2B5EF4-FFF2-40B4-BE49-F238E27FC236}">
                  <a16:creationId xmlns:a16="http://schemas.microsoft.com/office/drawing/2014/main" id="{B0038A72-F411-4CA3-8D17-86E9AACFC727}"/>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8" name="正方形/長方形 627">
              <a:extLst>
                <a:ext uri="{FF2B5EF4-FFF2-40B4-BE49-F238E27FC236}">
                  <a16:creationId xmlns:a16="http://schemas.microsoft.com/office/drawing/2014/main" id="{0752853F-7D22-4FF8-A4F4-EB13209DB496}"/>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9" name="正方形/長方形 628">
              <a:extLst>
                <a:ext uri="{FF2B5EF4-FFF2-40B4-BE49-F238E27FC236}">
                  <a16:creationId xmlns:a16="http://schemas.microsoft.com/office/drawing/2014/main" id="{7B567870-1881-4EA2-B100-26C83F157FE2}"/>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0" name="テキスト ボックス 629">
              <a:extLst>
                <a:ext uri="{FF2B5EF4-FFF2-40B4-BE49-F238E27FC236}">
                  <a16:creationId xmlns:a16="http://schemas.microsoft.com/office/drawing/2014/main" id="{A027CCE7-F01B-4788-9739-987EE5EBDEFF}"/>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31" name="グループ化 630">
            <a:extLst>
              <a:ext uri="{FF2B5EF4-FFF2-40B4-BE49-F238E27FC236}">
                <a16:creationId xmlns:a16="http://schemas.microsoft.com/office/drawing/2014/main" id="{BDAB8CF4-B048-415C-BF90-BBE1DC16B328}"/>
              </a:ext>
            </a:extLst>
          </p:cNvPr>
          <p:cNvGrpSpPr/>
          <p:nvPr/>
        </p:nvGrpSpPr>
        <p:grpSpPr>
          <a:xfrm>
            <a:off x="930162" y="5300980"/>
            <a:ext cx="731470" cy="443561"/>
            <a:chOff x="4917558" y="1315830"/>
            <a:chExt cx="731470" cy="443561"/>
          </a:xfrm>
        </p:grpSpPr>
        <p:sp>
          <p:nvSpPr>
            <p:cNvPr id="632" name="正方形/長方形 631">
              <a:extLst>
                <a:ext uri="{FF2B5EF4-FFF2-40B4-BE49-F238E27FC236}">
                  <a16:creationId xmlns:a16="http://schemas.microsoft.com/office/drawing/2014/main" id="{0FA81763-B4B7-4270-A276-69FB2F65E648}"/>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3" name="正方形/長方形 632">
              <a:extLst>
                <a:ext uri="{FF2B5EF4-FFF2-40B4-BE49-F238E27FC236}">
                  <a16:creationId xmlns:a16="http://schemas.microsoft.com/office/drawing/2014/main" id="{ECE5C86B-F4B4-4529-8FBA-58CEE0E23EEA}"/>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4" name="正方形/長方形 633">
              <a:extLst>
                <a:ext uri="{FF2B5EF4-FFF2-40B4-BE49-F238E27FC236}">
                  <a16:creationId xmlns:a16="http://schemas.microsoft.com/office/drawing/2014/main" id="{F5A21EEB-2918-4BD3-8364-2722A921C619}"/>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5" name="テキスト ボックス 634">
              <a:extLst>
                <a:ext uri="{FF2B5EF4-FFF2-40B4-BE49-F238E27FC236}">
                  <a16:creationId xmlns:a16="http://schemas.microsoft.com/office/drawing/2014/main" id="{7A38552E-15BA-4707-8FF1-9A62C012DC81}"/>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636" name="テキスト ボックス 635">
            <a:extLst>
              <a:ext uri="{FF2B5EF4-FFF2-40B4-BE49-F238E27FC236}">
                <a16:creationId xmlns:a16="http://schemas.microsoft.com/office/drawing/2014/main" id="{8A6FA93A-99B5-48EE-888F-83EB16357BF0}"/>
              </a:ext>
            </a:extLst>
          </p:cNvPr>
          <p:cNvSpPr txBox="1"/>
          <p:nvPr/>
        </p:nvSpPr>
        <p:spPr>
          <a:xfrm>
            <a:off x="1621569" y="542822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pic>
        <p:nvPicPr>
          <p:cNvPr id="637" name="グラフィックス 636" descr="歯車">
            <a:extLst>
              <a:ext uri="{FF2B5EF4-FFF2-40B4-BE49-F238E27FC236}">
                <a16:creationId xmlns:a16="http://schemas.microsoft.com/office/drawing/2014/main" id="{B9481CBD-FA64-4266-B52F-0F214AB2591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68889" y="4684287"/>
            <a:ext cx="742042" cy="742042"/>
          </a:xfrm>
          <a:prstGeom prst="rect">
            <a:avLst/>
          </a:prstGeom>
        </p:spPr>
      </p:pic>
      <p:cxnSp>
        <p:nvCxnSpPr>
          <p:cNvPr id="638" name="直線矢印コネクタ 637">
            <a:extLst>
              <a:ext uri="{FF2B5EF4-FFF2-40B4-BE49-F238E27FC236}">
                <a16:creationId xmlns:a16="http://schemas.microsoft.com/office/drawing/2014/main" id="{68251F41-5041-455F-8A89-145682BA72BE}"/>
              </a:ext>
            </a:extLst>
          </p:cNvPr>
          <p:cNvCxnSpPr>
            <a:cxnSpLocks/>
          </p:cNvCxnSpPr>
          <p:nvPr/>
        </p:nvCxnSpPr>
        <p:spPr>
          <a:xfrm>
            <a:off x="4151623" y="5014662"/>
            <a:ext cx="455235"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639" name="テキスト ボックス 638">
            <a:extLst>
              <a:ext uri="{FF2B5EF4-FFF2-40B4-BE49-F238E27FC236}">
                <a16:creationId xmlns:a16="http://schemas.microsoft.com/office/drawing/2014/main" id="{51C0FB28-CE64-4EAD-9918-12AF7E33F702}"/>
              </a:ext>
            </a:extLst>
          </p:cNvPr>
          <p:cNvSpPr txBox="1"/>
          <p:nvPr/>
        </p:nvSpPr>
        <p:spPr>
          <a:xfrm>
            <a:off x="4120889" y="5069605"/>
            <a:ext cx="461665" cy="637309"/>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学習</a:t>
            </a:r>
            <a:endParaRPr kumimoji="0" lang="en-US" altLang="ja-JP" b="1" dirty="0">
              <a:solidFill>
                <a:prstClr val="black">
                  <a:lumMod val="75000"/>
                  <a:lumOff val="25000"/>
                </a:prstClr>
              </a:solidFill>
              <a:latin typeface="Calibri" panose="020F0502020204030204"/>
            </a:endParaRPr>
          </a:p>
        </p:txBody>
      </p:sp>
      <p:pic>
        <p:nvPicPr>
          <p:cNvPr id="640" name="グラフィックス 639" descr="歯車">
            <a:extLst>
              <a:ext uri="{FF2B5EF4-FFF2-40B4-BE49-F238E27FC236}">
                <a16:creationId xmlns:a16="http://schemas.microsoft.com/office/drawing/2014/main" id="{1A3D8347-FD37-49A9-ABD1-9A3A1A7F285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46838" y="5670399"/>
            <a:ext cx="742042" cy="742042"/>
          </a:xfrm>
          <a:prstGeom prst="rect">
            <a:avLst/>
          </a:prstGeom>
        </p:spPr>
      </p:pic>
      <p:sp>
        <p:nvSpPr>
          <p:cNvPr id="641" name="雲 640">
            <a:extLst>
              <a:ext uri="{FF2B5EF4-FFF2-40B4-BE49-F238E27FC236}">
                <a16:creationId xmlns:a16="http://schemas.microsoft.com/office/drawing/2014/main" id="{E3926BCF-429F-4C97-ABB9-048E462B8A7E}"/>
              </a:ext>
            </a:extLst>
          </p:cNvPr>
          <p:cNvSpPr/>
          <p:nvPr/>
        </p:nvSpPr>
        <p:spPr>
          <a:xfrm>
            <a:off x="5478098" y="4737072"/>
            <a:ext cx="1750409" cy="1096054"/>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642" name="カギ線コネクタ 3">
            <a:extLst>
              <a:ext uri="{FF2B5EF4-FFF2-40B4-BE49-F238E27FC236}">
                <a16:creationId xmlns:a16="http://schemas.microsoft.com/office/drawing/2014/main" id="{90865EBB-FCC2-49E0-AA25-128A604BD50C}"/>
              </a:ext>
            </a:extLst>
          </p:cNvPr>
          <p:cNvCxnSpPr>
            <a:stCxn id="641" idx="1"/>
            <a:endCxn id="640" idx="1"/>
          </p:cNvCxnSpPr>
          <p:nvPr/>
        </p:nvCxnSpPr>
        <p:spPr>
          <a:xfrm rot="16200000" flipH="1">
            <a:off x="6495340" y="5689921"/>
            <a:ext cx="209461" cy="493535"/>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grpSp>
        <p:nvGrpSpPr>
          <p:cNvPr id="643" name="グループ化 642">
            <a:extLst>
              <a:ext uri="{FF2B5EF4-FFF2-40B4-BE49-F238E27FC236}">
                <a16:creationId xmlns:a16="http://schemas.microsoft.com/office/drawing/2014/main" id="{90B051DC-8916-455B-A2E7-C17E5B633030}"/>
              </a:ext>
            </a:extLst>
          </p:cNvPr>
          <p:cNvGrpSpPr/>
          <p:nvPr/>
        </p:nvGrpSpPr>
        <p:grpSpPr>
          <a:xfrm>
            <a:off x="6269009" y="4823167"/>
            <a:ext cx="731470" cy="443561"/>
            <a:chOff x="12455755" y="5835829"/>
            <a:chExt cx="731470" cy="443561"/>
          </a:xfrm>
        </p:grpSpPr>
        <p:sp>
          <p:nvSpPr>
            <p:cNvPr id="644" name="正方形/長方形 643">
              <a:extLst>
                <a:ext uri="{FF2B5EF4-FFF2-40B4-BE49-F238E27FC236}">
                  <a16:creationId xmlns:a16="http://schemas.microsoft.com/office/drawing/2014/main" id="{7C4E6544-C723-47C0-8666-6EE6CA595B6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5" name="正方形/長方形 644">
              <a:extLst>
                <a:ext uri="{FF2B5EF4-FFF2-40B4-BE49-F238E27FC236}">
                  <a16:creationId xmlns:a16="http://schemas.microsoft.com/office/drawing/2014/main" id="{26ED7445-6181-497D-97CD-B6FC1483A141}"/>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6" name="正方形/長方形 645">
              <a:extLst>
                <a:ext uri="{FF2B5EF4-FFF2-40B4-BE49-F238E27FC236}">
                  <a16:creationId xmlns:a16="http://schemas.microsoft.com/office/drawing/2014/main" id="{4C124CA9-5669-46FA-8E84-D09BF11B47F8}"/>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7" name="テキスト ボックス 646">
              <a:extLst>
                <a:ext uri="{FF2B5EF4-FFF2-40B4-BE49-F238E27FC236}">
                  <a16:creationId xmlns:a16="http://schemas.microsoft.com/office/drawing/2014/main" id="{D01354E8-ECA4-4F75-A115-6D6BF6EF1DE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48" name="グループ化 647">
            <a:extLst>
              <a:ext uri="{FF2B5EF4-FFF2-40B4-BE49-F238E27FC236}">
                <a16:creationId xmlns:a16="http://schemas.microsoft.com/office/drawing/2014/main" id="{1A2AC223-D24C-4737-BFCE-3BDD7A425618}"/>
              </a:ext>
            </a:extLst>
          </p:cNvPr>
          <p:cNvGrpSpPr/>
          <p:nvPr/>
        </p:nvGrpSpPr>
        <p:grpSpPr>
          <a:xfrm>
            <a:off x="6012906" y="5303293"/>
            <a:ext cx="731470" cy="443561"/>
            <a:chOff x="12455755" y="5835829"/>
            <a:chExt cx="731470" cy="443561"/>
          </a:xfrm>
        </p:grpSpPr>
        <p:sp>
          <p:nvSpPr>
            <p:cNvPr id="649" name="正方形/長方形 648">
              <a:extLst>
                <a:ext uri="{FF2B5EF4-FFF2-40B4-BE49-F238E27FC236}">
                  <a16:creationId xmlns:a16="http://schemas.microsoft.com/office/drawing/2014/main" id="{E1903951-C03E-455F-A94D-A34BCE0D661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0" name="正方形/長方形 649">
              <a:extLst>
                <a:ext uri="{FF2B5EF4-FFF2-40B4-BE49-F238E27FC236}">
                  <a16:creationId xmlns:a16="http://schemas.microsoft.com/office/drawing/2014/main" id="{14A45D3A-147C-4283-A0DB-0763959C041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1" name="正方形/長方形 650">
              <a:extLst>
                <a:ext uri="{FF2B5EF4-FFF2-40B4-BE49-F238E27FC236}">
                  <a16:creationId xmlns:a16="http://schemas.microsoft.com/office/drawing/2014/main" id="{20DEBB7F-C0C5-409D-B37B-E0CA3B3AE041}"/>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2" name="テキスト ボックス 651">
              <a:extLst>
                <a:ext uri="{FF2B5EF4-FFF2-40B4-BE49-F238E27FC236}">
                  <a16:creationId xmlns:a16="http://schemas.microsoft.com/office/drawing/2014/main" id="{3FCD1345-A0EC-40EE-95F3-EDE4B5B150A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53" name="グループ化 652">
            <a:extLst>
              <a:ext uri="{FF2B5EF4-FFF2-40B4-BE49-F238E27FC236}">
                <a16:creationId xmlns:a16="http://schemas.microsoft.com/office/drawing/2014/main" id="{5F4F7281-40F4-44B3-9271-48C32501E40D}"/>
              </a:ext>
            </a:extLst>
          </p:cNvPr>
          <p:cNvGrpSpPr/>
          <p:nvPr/>
        </p:nvGrpSpPr>
        <p:grpSpPr>
          <a:xfrm>
            <a:off x="5540870" y="4911105"/>
            <a:ext cx="731470" cy="443561"/>
            <a:chOff x="12455755" y="5835829"/>
            <a:chExt cx="731470" cy="443561"/>
          </a:xfrm>
        </p:grpSpPr>
        <p:sp>
          <p:nvSpPr>
            <p:cNvPr id="654" name="正方形/長方形 653">
              <a:extLst>
                <a:ext uri="{FF2B5EF4-FFF2-40B4-BE49-F238E27FC236}">
                  <a16:creationId xmlns:a16="http://schemas.microsoft.com/office/drawing/2014/main" id="{902820CD-4C90-4B23-BDA5-74549E7C9788}"/>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5" name="正方形/長方形 654">
              <a:extLst>
                <a:ext uri="{FF2B5EF4-FFF2-40B4-BE49-F238E27FC236}">
                  <a16:creationId xmlns:a16="http://schemas.microsoft.com/office/drawing/2014/main" id="{915F5070-8001-4EE7-BA0E-01765F6DC07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6" name="正方形/長方形 655">
              <a:extLst>
                <a:ext uri="{FF2B5EF4-FFF2-40B4-BE49-F238E27FC236}">
                  <a16:creationId xmlns:a16="http://schemas.microsoft.com/office/drawing/2014/main" id="{D4C4287E-17C7-489F-BAFD-E1C299B3CA00}"/>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7" name="テキスト ボックス 656">
              <a:extLst>
                <a:ext uri="{FF2B5EF4-FFF2-40B4-BE49-F238E27FC236}">
                  <a16:creationId xmlns:a16="http://schemas.microsoft.com/office/drawing/2014/main" id="{88FC1712-D701-4C84-822B-23C164700B1D}"/>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62" name="グループ化 661">
            <a:extLst>
              <a:ext uri="{FF2B5EF4-FFF2-40B4-BE49-F238E27FC236}">
                <a16:creationId xmlns:a16="http://schemas.microsoft.com/office/drawing/2014/main" id="{187D2A65-F01F-4D5C-91B1-5659B823E654}"/>
              </a:ext>
            </a:extLst>
          </p:cNvPr>
          <p:cNvGrpSpPr/>
          <p:nvPr/>
        </p:nvGrpSpPr>
        <p:grpSpPr>
          <a:xfrm>
            <a:off x="8080148" y="4784256"/>
            <a:ext cx="731470" cy="443561"/>
            <a:chOff x="5281265" y="825588"/>
            <a:chExt cx="731470" cy="443561"/>
          </a:xfrm>
        </p:grpSpPr>
        <p:sp>
          <p:nvSpPr>
            <p:cNvPr id="663" name="正方形/長方形 662">
              <a:extLst>
                <a:ext uri="{FF2B5EF4-FFF2-40B4-BE49-F238E27FC236}">
                  <a16:creationId xmlns:a16="http://schemas.microsoft.com/office/drawing/2014/main" id="{64B6A38D-B29D-4D80-B9A9-6442A70B6163}"/>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4" name="正方形/長方形 663">
              <a:extLst>
                <a:ext uri="{FF2B5EF4-FFF2-40B4-BE49-F238E27FC236}">
                  <a16:creationId xmlns:a16="http://schemas.microsoft.com/office/drawing/2014/main" id="{F7D8F405-CE8F-43FC-8DC2-376B56F6B940}"/>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5" name="正方形/長方形 664">
              <a:extLst>
                <a:ext uri="{FF2B5EF4-FFF2-40B4-BE49-F238E27FC236}">
                  <a16:creationId xmlns:a16="http://schemas.microsoft.com/office/drawing/2014/main" id="{0623D1A4-80E7-47B4-9BB8-75E784A05181}"/>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6" name="テキスト ボックス 665">
              <a:extLst>
                <a:ext uri="{FF2B5EF4-FFF2-40B4-BE49-F238E27FC236}">
                  <a16:creationId xmlns:a16="http://schemas.microsoft.com/office/drawing/2014/main" id="{7A42B464-CFFB-4778-B06E-1585DA177900}"/>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67" name="グループ化 666">
            <a:extLst>
              <a:ext uri="{FF2B5EF4-FFF2-40B4-BE49-F238E27FC236}">
                <a16:creationId xmlns:a16="http://schemas.microsoft.com/office/drawing/2014/main" id="{AC6A9EC4-0067-4959-A84B-B8D8C9D33A14}"/>
              </a:ext>
            </a:extLst>
          </p:cNvPr>
          <p:cNvGrpSpPr/>
          <p:nvPr/>
        </p:nvGrpSpPr>
        <p:grpSpPr>
          <a:xfrm>
            <a:off x="7342562" y="4949491"/>
            <a:ext cx="731470" cy="443561"/>
            <a:chOff x="4917558" y="1315830"/>
            <a:chExt cx="731470" cy="443561"/>
          </a:xfrm>
        </p:grpSpPr>
        <p:sp>
          <p:nvSpPr>
            <p:cNvPr id="668" name="正方形/長方形 667">
              <a:extLst>
                <a:ext uri="{FF2B5EF4-FFF2-40B4-BE49-F238E27FC236}">
                  <a16:creationId xmlns:a16="http://schemas.microsoft.com/office/drawing/2014/main" id="{1581FE61-7AD7-44FE-8406-F42EB54F5812}"/>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9" name="正方形/長方形 668">
              <a:extLst>
                <a:ext uri="{FF2B5EF4-FFF2-40B4-BE49-F238E27FC236}">
                  <a16:creationId xmlns:a16="http://schemas.microsoft.com/office/drawing/2014/main" id="{8F9DDB7A-7251-4275-96EC-4F0E2F70CF70}"/>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0" name="正方形/長方形 669">
              <a:extLst>
                <a:ext uri="{FF2B5EF4-FFF2-40B4-BE49-F238E27FC236}">
                  <a16:creationId xmlns:a16="http://schemas.microsoft.com/office/drawing/2014/main" id="{978E251D-91EF-4E6E-A90E-83C0D5FAE075}"/>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1" name="テキスト ボックス 670">
              <a:extLst>
                <a:ext uri="{FF2B5EF4-FFF2-40B4-BE49-F238E27FC236}">
                  <a16:creationId xmlns:a16="http://schemas.microsoft.com/office/drawing/2014/main" id="{874D5406-4843-44E1-BD3C-8F6D771B21F0}"/>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 name="グループ化 7">
            <a:extLst>
              <a:ext uri="{FF2B5EF4-FFF2-40B4-BE49-F238E27FC236}">
                <a16:creationId xmlns:a16="http://schemas.microsoft.com/office/drawing/2014/main" id="{30B848BD-2E2E-4BA2-8C27-9F796CA5437A}"/>
              </a:ext>
            </a:extLst>
          </p:cNvPr>
          <p:cNvGrpSpPr/>
          <p:nvPr/>
        </p:nvGrpSpPr>
        <p:grpSpPr>
          <a:xfrm>
            <a:off x="7889844" y="5295971"/>
            <a:ext cx="731470" cy="443561"/>
            <a:chOff x="7889844" y="5295971"/>
            <a:chExt cx="731470" cy="443561"/>
          </a:xfrm>
        </p:grpSpPr>
        <p:sp>
          <p:nvSpPr>
            <p:cNvPr id="659" name="正方形/長方形 658">
              <a:extLst>
                <a:ext uri="{FF2B5EF4-FFF2-40B4-BE49-F238E27FC236}">
                  <a16:creationId xmlns:a16="http://schemas.microsoft.com/office/drawing/2014/main" id="{C854E938-8D24-411F-AA28-36FA60E84ABC}"/>
                </a:ext>
              </a:extLst>
            </p:cNvPr>
            <p:cNvSpPr/>
            <p:nvPr/>
          </p:nvSpPr>
          <p:spPr>
            <a:xfrm>
              <a:off x="8074032" y="529597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0" name="正方形/長方形 659">
              <a:extLst>
                <a:ext uri="{FF2B5EF4-FFF2-40B4-BE49-F238E27FC236}">
                  <a16:creationId xmlns:a16="http://schemas.microsoft.com/office/drawing/2014/main" id="{B7AA831F-4C10-4545-B875-35D59E39542E}"/>
                </a:ext>
              </a:extLst>
            </p:cNvPr>
            <p:cNvSpPr/>
            <p:nvPr/>
          </p:nvSpPr>
          <p:spPr>
            <a:xfrm>
              <a:off x="8015830" y="536799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1" name="正方形/長方形 660">
              <a:extLst>
                <a:ext uri="{FF2B5EF4-FFF2-40B4-BE49-F238E27FC236}">
                  <a16:creationId xmlns:a16="http://schemas.microsoft.com/office/drawing/2014/main" id="{86B5CE6A-C434-400B-80A4-67448FB3EB83}"/>
                </a:ext>
              </a:extLst>
            </p:cNvPr>
            <p:cNvSpPr/>
            <p:nvPr/>
          </p:nvSpPr>
          <p:spPr>
            <a:xfrm>
              <a:off x="7958353" y="544001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2" name="テキスト ボックス 671">
              <a:extLst>
                <a:ext uri="{FF2B5EF4-FFF2-40B4-BE49-F238E27FC236}">
                  <a16:creationId xmlns:a16="http://schemas.microsoft.com/office/drawing/2014/main" id="{EA969B00-D897-4C4F-B67C-8D51F48731C5}"/>
                </a:ext>
              </a:extLst>
            </p:cNvPr>
            <p:cNvSpPr txBox="1"/>
            <p:nvPr/>
          </p:nvSpPr>
          <p:spPr>
            <a:xfrm>
              <a:off x="7889844" y="543175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grpSp>
      <p:cxnSp>
        <p:nvCxnSpPr>
          <p:cNvPr id="673" name="カギ線コネクタ 912">
            <a:extLst>
              <a:ext uri="{FF2B5EF4-FFF2-40B4-BE49-F238E27FC236}">
                <a16:creationId xmlns:a16="http://schemas.microsoft.com/office/drawing/2014/main" id="{DC074F1D-46FE-4E02-B65E-C63E6C049D80}"/>
              </a:ext>
            </a:extLst>
          </p:cNvPr>
          <p:cNvCxnSpPr>
            <a:stCxn id="640" idx="3"/>
          </p:cNvCxnSpPr>
          <p:nvPr/>
        </p:nvCxnSpPr>
        <p:spPr>
          <a:xfrm flipV="1">
            <a:off x="7588880" y="5765240"/>
            <a:ext cx="525599" cy="276180"/>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sp>
        <p:nvSpPr>
          <p:cNvPr id="674" name="正方形/長方形 673">
            <a:extLst>
              <a:ext uri="{FF2B5EF4-FFF2-40B4-BE49-F238E27FC236}">
                <a16:creationId xmlns:a16="http://schemas.microsoft.com/office/drawing/2014/main" id="{3B02065E-AF20-4297-9068-08997E04041E}"/>
              </a:ext>
            </a:extLst>
          </p:cNvPr>
          <p:cNvSpPr/>
          <p:nvPr/>
        </p:nvSpPr>
        <p:spPr>
          <a:xfrm>
            <a:off x="286723" y="1220208"/>
            <a:ext cx="6198552" cy="91718"/>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5" name="テキスト ボックス 674">
            <a:extLst>
              <a:ext uri="{FF2B5EF4-FFF2-40B4-BE49-F238E27FC236}">
                <a16:creationId xmlns:a16="http://schemas.microsoft.com/office/drawing/2014/main" id="{7498E996-2037-49BD-8D92-AA19E0079E31}"/>
              </a:ext>
            </a:extLst>
          </p:cNvPr>
          <p:cNvSpPr txBox="1"/>
          <p:nvPr/>
        </p:nvSpPr>
        <p:spPr>
          <a:xfrm>
            <a:off x="2522783" y="891770"/>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データの用意</a:t>
            </a:r>
            <a:endParaRPr kumimoji="0" lang="en-US" altLang="ja-JP" b="1" dirty="0">
              <a:solidFill>
                <a:prstClr val="black">
                  <a:lumMod val="75000"/>
                  <a:lumOff val="25000"/>
                </a:prstClr>
              </a:solidFill>
              <a:latin typeface="Calibri" panose="020F0502020204030204"/>
            </a:endParaRPr>
          </a:p>
        </p:txBody>
      </p:sp>
      <p:sp>
        <p:nvSpPr>
          <p:cNvPr id="682" name="正方形/長方形 681">
            <a:extLst>
              <a:ext uri="{FF2B5EF4-FFF2-40B4-BE49-F238E27FC236}">
                <a16:creationId xmlns:a16="http://schemas.microsoft.com/office/drawing/2014/main" id="{A755D762-95B4-4B80-A374-09AD0FBE4252}"/>
              </a:ext>
            </a:extLst>
          </p:cNvPr>
          <p:cNvSpPr/>
          <p:nvPr/>
        </p:nvSpPr>
        <p:spPr>
          <a:xfrm>
            <a:off x="359792" y="4574939"/>
            <a:ext cx="3173668"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3" name="テキスト ボックス 682">
            <a:extLst>
              <a:ext uri="{FF2B5EF4-FFF2-40B4-BE49-F238E27FC236}">
                <a16:creationId xmlns:a16="http://schemas.microsoft.com/office/drawing/2014/main" id="{2A6F118E-1471-49BC-967F-7CEE90C3D306}"/>
              </a:ext>
            </a:extLst>
          </p:cNvPr>
          <p:cNvSpPr txBox="1"/>
          <p:nvPr/>
        </p:nvSpPr>
        <p:spPr>
          <a:xfrm>
            <a:off x="1183306" y="4230836"/>
            <a:ext cx="159341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自然言語処理</a:t>
            </a:r>
            <a:endParaRPr kumimoji="0" lang="en-US" altLang="ja-JP" b="1" dirty="0">
              <a:solidFill>
                <a:prstClr val="black">
                  <a:lumMod val="75000"/>
                  <a:lumOff val="25000"/>
                </a:prstClr>
              </a:solidFill>
              <a:latin typeface="Calibri" panose="020F0502020204030204"/>
            </a:endParaRPr>
          </a:p>
        </p:txBody>
      </p:sp>
      <p:sp>
        <p:nvSpPr>
          <p:cNvPr id="684" name="正方形/長方形 683">
            <a:extLst>
              <a:ext uri="{FF2B5EF4-FFF2-40B4-BE49-F238E27FC236}">
                <a16:creationId xmlns:a16="http://schemas.microsoft.com/office/drawing/2014/main" id="{37494429-79F0-4754-99EB-97ABACE57EE5}"/>
              </a:ext>
            </a:extLst>
          </p:cNvPr>
          <p:cNvSpPr/>
          <p:nvPr/>
        </p:nvSpPr>
        <p:spPr>
          <a:xfrm>
            <a:off x="3681236" y="4575992"/>
            <a:ext cx="1669433"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5" name="テキスト ボックス 684">
            <a:extLst>
              <a:ext uri="{FF2B5EF4-FFF2-40B4-BE49-F238E27FC236}">
                <a16:creationId xmlns:a16="http://schemas.microsoft.com/office/drawing/2014/main" id="{746C08E6-7959-4130-8B31-701B9E381927}"/>
              </a:ext>
            </a:extLst>
          </p:cNvPr>
          <p:cNvSpPr txBox="1"/>
          <p:nvPr/>
        </p:nvSpPr>
        <p:spPr>
          <a:xfrm>
            <a:off x="3617910" y="4217387"/>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分類モデル構築</a:t>
            </a:r>
            <a:endParaRPr kumimoji="0" lang="en-US" altLang="ja-JP" b="1" dirty="0">
              <a:solidFill>
                <a:prstClr val="black">
                  <a:lumMod val="75000"/>
                  <a:lumOff val="25000"/>
                </a:prstClr>
              </a:solidFill>
              <a:latin typeface="Calibri" panose="020F0502020204030204"/>
            </a:endParaRPr>
          </a:p>
        </p:txBody>
      </p:sp>
      <p:sp>
        <p:nvSpPr>
          <p:cNvPr id="686" name="正方形/長方形 685">
            <a:extLst>
              <a:ext uri="{FF2B5EF4-FFF2-40B4-BE49-F238E27FC236}">
                <a16:creationId xmlns:a16="http://schemas.microsoft.com/office/drawing/2014/main" id="{AEFF382A-DC7F-4671-BFC4-5F4BA7C846D7}"/>
              </a:ext>
            </a:extLst>
          </p:cNvPr>
          <p:cNvSpPr/>
          <p:nvPr/>
        </p:nvSpPr>
        <p:spPr>
          <a:xfrm>
            <a:off x="5510177" y="4580554"/>
            <a:ext cx="3386174"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7" name="テキスト ボックス 686">
            <a:extLst>
              <a:ext uri="{FF2B5EF4-FFF2-40B4-BE49-F238E27FC236}">
                <a16:creationId xmlns:a16="http://schemas.microsoft.com/office/drawing/2014/main" id="{A4F2C610-DB96-4E5D-B298-071C8063FDFF}"/>
              </a:ext>
            </a:extLst>
          </p:cNvPr>
          <p:cNvSpPr txBox="1"/>
          <p:nvPr/>
        </p:nvSpPr>
        <p:spPr>
          <a:xfrm>
            <a:off x="6189076" y="4221949"/>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a:t>
            </a:r>
            <a:endParaRPr kumimoji="0" lang="en-US" altLang="ja-JP" b="1" dirty="0">
              <a:solidFill>
                <a:prstClr val="black">
                  <a:lumMod val="75000"/>
                  <a:lumOff val="25000"/>
                </a:prstClr>
              </a:solidFill>
              <a:latin typeface="Calibri" panose="020F0502020204030204"/>
            </a:endParaRPr>
          </a:p>
        </p:txBody>
      </p:sp>
    </p:spTree>
    <p:extLst>
      <p:ext uri="{BB962C8B-B14F-4D97-AF65-F5344CB8AC3E}">
        <p14:creationId xmlns:p14="http://schemas.microsoft.com/office/powerpoint/2010/main" val="203181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既存研究の課題</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4</a:t>
            </a:fld>
            <a:endParaRPr kumimoji="1" lang="ja-JP" altLang="en-US" dirty="0"/>
          </a:p>
        </p:txBody>
      </p:sp>
      <p:sp>
        <p:nvSpPr>
          <p:cNvPr id="497" name="雲 496">
            <a:extLst>
              <a:ext uri="{FF2B5EF4-FFF2-40B4-BE49-F238E27FC236}">
                <a16:creationId xmlns:a16="http://schemas.microsoft.com/office/drawing/2014/main" id="{20433F71-4CC4-4AC6-BD92-B7978391E1D9}"/>
              </a:ext>
            </a:extLst>
          </p:cNvPr>
          <p:cNvSpPr/>
          <p:nvPr/>
        </p:nvSpPr>
        <p:spPr>
          <a:xfrm>
            <a:off x="286723" y="1375174"/>
            <a:ext cx="2545865" cy="1617200"/>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498" name="テキスト ボックス 497">
            <a:extLst>
              <a:ext uri="{FF2B5EF4-FFF2-40B4-BE49-F238E27FC236}">
                <a16:creationId xmlns:a16="http://schemas.microsoft.com/office/drawing/2014/main" id="{F10EEC39-CE6D-4334-8DB8-8160821E8B0F}"/>
              </a:ext>
            </a:extLst>
          </p:cNvPr>
          <p:cNvSpPr txBox="1"/>
          <p:nvPr/>
        </p:nvSpPr>
        <p:spPr>
          <a:xfrm>
            <a:off x="637920" y="3009093"/>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アプリストア</a:t>
            </a:r>
            <a:endParaRPr kumimoji="0" lang="en-US" altLang="ja-JP" b="1" dirty="0">
              <a:solidFill>
                <a:prstClr val="black">
                  <a:lumMod val="75000"/>
                  <a:lumOff val="25000"/>
                </a:prstClr>
              </a:solidFill>
              <a:latin typeface="Calibri" panose="020F0502020204030204"/>
            </a:endParaRPr>
          </a:p>
        </p:txBody>
      </p:sp>
      <p:cxnSp>
        <p:nvCxnSpPr>
          <p:cNvPr id="499" name="直線矢印コネクタ 498">
            <a:extLst>
              <a:ext uri="{FF2B5EF4-FFF2-40B4-BE49-F238E27FC236}">
                <a16:creationId xmlns:a16="http://schemas.microsoft.com/office/drawing/2014/main" id="{DA9E1922-0A9A-4A38-BB02-EBF07F4CB8E8}"/>
              </a:ext>
            </a:extLst>
          </p:cNvPr>
          <p:cNvCxnSpPr>
            <a:cxnSpLocks/>
          </p:cNvCxnSpPr>
          <p:nvPr/>
        </p:nvCxnSpPr>
        <p:spPr>
          <a:xfrm>
            <a:off x="2823953" y="1727520"/>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500" name="直線矢印コネクタ 499">
            <a:extLst>
              <a:ext uri="{FF2B5EF4-FFF2-40B4-BE49-F238E27FC236}">
                <a16:creationId xmlns:a16="http://schemas.microsoft.com/office/drawing/2014/main" id="{43DA9C3F-9147-4FA4-A083-0C70C85A2DB9}"/>
              </a:ext>
            </a:extLst>
          </p:cNvPr>
          <p:cNvCxnSpPr>
            <a:cxnSpLocks/>
          </p:cNvCxnSpPr>
          <p:nvPr/>
        </p:nvCxnSpPr>
        <p:spPr>
          <a:xfrm>
            <a:off x="4592551" y="1725492"/>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501" name="図 500">
            <a:extLst>
              <a:ext uri="{FF2B5EF4-FFF2-40B4-BE49-F238E27FC236}">
                <a16:creationId xmlns:a16="http://schemas.microsoft.com/office/drawing/2014/main" id="{36BDE972-C538-4D9D-9F3D-EE5D521104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9775" y="1308197"/>
            <a:ext cx="355600" cy="355600"/>
          </a:xfrm>
          <a:prstGeom prst="rect">
            <a:avLst/>
          </a:prstGeom>
        </p:spPr>
      </p:pic>
      <p:sp>
        <p:nvSpPr>
          <p:cNvPr id="502" name="テキスト ボックス 501">
            <a:extLst>
              <a:ext uri="{FF2B5EF4-FFF2-40B4-BE49-F238E27FC236}">
                <a16:creationId xmlns:a16="http://schemas.microsoft.com/office/drawing/2014/main" id="{4B4F5315-C3E7-4654-AADC-9800A3C55E43}"/>
              </a:ext>
            </a:extLst>
          </p:cNvPr>
          <p:cNvSpPr txBox="1"/>
          <p:nvPr/>
        </p:nvSpPr>
        <p:spPr>
          <a:xfrm>
            <a:off x="2832170" y="1768245"/>
            <a:ext cx="461665" cy="61557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抽出</a:t>
            </a:r>
            <a:endParaRPr kumimoji="0" lang="en-US" altLang="ja-JP" b="1" dirty="0">
              <a:solidFill>
                <a:prstClr val="black">
                  <a:lumMod val="75000"/>
                  <a:lumOff val="25000"/>
                </a:prstClr>
              </a:solidFill>
              <a:latin typeface="Calibri" panose="020F0502020204030204"/>
            </a:endParaRPr>
          </a:p>
        </p:txBody>
      </p:sp>
      <p:sp>
        <p:nvSpPr>
          <p:cNvPr id="503" name="テキスト ボックス 502">
            <a:extLst>
              <a:ext uri="{FF2B5EF4-FFF2-40B4-BE49-F238E27FC236}">
                <a16:creationId xmlns:a16="http://schemas.microsoft.com/office/drawing/2014/main" id="{E11B01DA-9652-43B1-BB8A-42D39E181B79}"/>
              </a:ext>
            </a:extLst>
          </p:cNvPr>
          <p:cNvSpPr txBox="1"/>
          <p:nvPr/>
        </p:nvSpPr>
        <p:spPr>
          <a:xfrm>
            <a:off x="4591354" y="1759560"/>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sp>
        <p:nvSpPr>
          <p:cNvPr id="504" name="テキスト ボックス 503">
            <a:extLst>
              <a:ext uri="{FF2B5EF4-FFF2-40B4-BE49-F238E27FC236}">
                <a16:creationId xmlns:a16="http://schemas.microsoft.com/office/drawing/2014/main" id="{FBE767CF-BE12-4C92-96B5-2B3EB7CC0E7B}"/>
              </a:ext>
            </a:extLst>
          </p:cNvPr>
          <p:cNvSpPr txBox="1"/>
          <p:nvPr/>
        </p:nvSpPr>
        <p:spPr>
          <a:xfrm>
            <a:off x="4925833" y="2451478"/>
            <a:ext cx="161468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教師データ</a:t>
            </a:r>
            <a:endParaRPr kumimoji="0" lang="en-US" altLang="ja-JP" b="1" dirty="0">
              <a:solidFill>
                <a:prstClr val="black">
                  <a:lumMod val="75000"/>
                  <a:lumOff val="25000"/>
                </a:prstClr>
              </a:solidFill>
              <a:latin typeface="Calibri" panose="020F0502020204030204"/>
            </a:endParaRPr>
          </a:p>
        </p:txBody>
      </p:sp>
      <p:grpSp>
        <p:nvGrpSpPr>
          <p:cNvPr id="505" name="グループ化 504">
            <a:extLst>
              <a:ext uri="{FF2B5EF4-FFF2-40B4-BE49-F238E27FC236}">
                <a16:creationId xmlns:a16="http://schemas.microsoft.com/office/drawing/2014/main" id="{0B395D98-123F-4ABC-A0D4-072A55A6ADF5}"/>
              </a:ext>
            </a:extLst>
          </p:cNvPr>
          <p:cNvGrpSpPr/>
          <p:nvPr/>
        </p:nvGrpSpPr>
        <p:grpSpPr>
          <a:xfrm>
            <a:off x="459336" y="1684901"/>
            <a:ext cx="731470" cy="443561"/>
            <a:chOff x="12455755" y="5835829"/>
            <a:chExt cx="731470" cy="443561"/>
          </a:xfrm>
        </p:grpSpPr>
        <p:sp>
          <p:nvSpPr>
            <p:cNvPr id="506" name="正方形/長方形 505">
              <a:extLst>
                <a:ext uri="{FF2B5EF4-FFF2-40B4-BE49-F238E27FC236}">
                  <a16:creationId xmlns:a16="http://schemas.microsoft.com/office/drawing/2014/main" id="{80B00457-F239-4E63-B12B-E99E58CF2CF1}"/>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7" name="正方形/長方形 506">
              <a:extLst>
                <a:ext uri="{FF2B5EF4-FFF2-40B4-BE49-F238E27FC236}">
                  <a16:creationId xmlns:a16="http://schemas.microsoft.com/office/drawing/2014/main" id="{8AA10D99-9F15-4BE2-AE02-0A6C80123A7D}"/>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8" name="正方形/長方形 507">
              <a:extLst>
                <a:ext uri="{FF2B5EF4-FFF2-40B4-BE49-F238E27FC236}">
                  <a16:creationId xmlns:a16="http://schemas.microsoft.com/office/drawing/2014/main" id="{A4238F1B-B67E-42ED-B4E2-614B036713D5}"/>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09" name="テキスト ボックス 508">
              <a:extLst>
                <a:ext uri="{FF2B5EF4-FFF2-40B4-BE49-F238E27FC236}">
                  <a16:creationId xmlns:a16="http://schemas.microsoft.com/office/drawing/2014/main" id="{A56ECDEC-F53E-4EF9-89F9-459BC0CB2D9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10" name="グループ化 509">
            <a:extLst>
              <a:ext uri="{FF2B5EF4-FFF2-40B4-BE49-F238E27FC236}">
                <a16:creationId xmlns:a16="http://schemas.microsoft.com/office/drawing/2014/main" id="{A4663220-B856-4AC1-90CE-B491073EA762}"/>
              </a:ext>
            </a:extLst>
          </p:cNvPr>
          <p:cNvGrpSpPr/>
          <p:nvPr/>
        </p:nvGrpSpPr>
        <p:grpSpPr>
          <a:xfrm>
            <a:off x="382844" y="2245521"/>
            <a:ext cx="731470" cy="443561"/>
            <a:chOff x="12455755" y="5835829"/>
            <a:chExt cx="731470" cy="443561"/>
          </a:xfrm>
        </p:grpSpPr>
        <p:sp>
          <p:nvSpPr>
            <p:cNvPr id="511" name="正方形/長方形 510">
              <a:extLst>
                <a:ext uri="{FF2B5EF4-FFF2-40B4-BE49-F238E27FC236}">
                  <a16:creationId xmlns:a16="http://schemas.microsoft.com/office/drawing/2014/main" id="{BB1A8D8F-DF23-4EF4-9B9D-0BD9E57DC271}"/>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2" name="正方形/長方形 511">
              <a:extLst>
                <a:ext uri="{FF2B5EF4-FFF2-40B4-BE49-F238E27FC236}">
                  <a16:creationId xmlns:a16="http://schemas.microsoft.com/office/drawing/2014/main" id="{3BC98891-C15D-4638-AE2B-49F227573E87}"/>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3" name="正方形/長方形 512">
              <a:extLst>
                <a:ext uri="{FF2B5EF4-FFF2-40B4-BE49-F238E27FC236}">
                  <a16:creationId xmlns:a16="http://schemas.microsoft.com/office/drawing/2014/main" id="{D641BC65-6F00-4E0A-8D34-726A7000817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4" name="テキスト ボックス 513">
              <a:extLst>
                <a:ext uri="{FF2B5EF4-FFF2-40B4-BE49-F238E27FC236}">
                  <a16:creationId xmlns:a16="http://schemas.microsoft.com/office/drawing/2014/main" id="{9EAF9AD2-AE7C-407F-934C-CA320C9826B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15" name="グループ化 514">
            <a:extLst>
              <a:ext uri="{FF2B5EF4-FFF2-40B4-BE49-F238E27FC236}">
                <a16:creationId xmlns:a16="http://schemas.microsoft.com/office/drawing/2014/main" id="{2D93CD7D-CF1D-4BB4-AA35-D4E755049C86}"/>
              </a:ext>
            </a:extLst>
          </p:cNvPr>
          <p:cNvGrpSpPr/>
          <p:nvPr/>
        </p:nvGrpSpPr>
        <p:grpSpPr>
          <a:xfrm>
            <a:off x="1148327" y="1844177"/>
            <a:ext cx="731470" cy="443561"/>
            <a:chOff x="12455755" y="5835829"/>
            <a:chExt cx="731470" cy="443561"/>
          </a:xfrm>
        </p:grpSpPr>
        <p:sp>
          <p:nvSpPr>
            <p:cNvPr id="516" name="正方形/長方形 515">
              <a:extLst>
                <a:ext uri="{FF2B5EF4-FFF2-40B4-BE49-F238E27FC236}">
                  <a16:creationId xmlns:a16="http://schemas.microsoft.com/office/drawing/2014/main" id="{E385E01D-056A-4BED-BD74-DAC9E3C6AA4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7" name="正方形/長方形 516">
              <a:extLst>
                <a:ext uri="{FF2B5EF4-FFF2-40B4-BE49-F238E27FC236}">
                  <a16:creationId xmlns:a16="http://schemas.microsoft.com/office/drawing/2014/main" id="{BB6A42D0-6275-4A9C-B6FB-14B1FBC5577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8" name="正方形/長方形 517">
              <a:extLst>
                <a:ext uri="{FF2B5EF4-FFF2-40B4-BE49-F238E27FC236}">
                  <a16:creationId xmlns:a16="http://schemas.microsoft.com/office/drawing/2014/main" id="{7A4FC82C-1794-4D4F-9B47-D376DFBF2397}"/>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19" name="テキスト ボックス 518">
              <a:extLst>
                <a:ext uri="{FF2B5EF4-FFF2-40B4-BE49-F238E27FC236}">
                  <a16:creationId xmlns:a16="http://schemas.microsoft.com/office/drawing/2014/main" id="{7C1AE28C-90FE-4628-ADEB-E5BBF55ED412}"/>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20" name="グループ化 519">
            <a:extLst>
              <a:ext uri="{FF2B5EF4-FFF2-40B4-BE49-F238E27FC236}">
                <a16:creationId xmlns:a16="http://schemas.microsoft.com/office/drawing/2014/main" id="{854DDDED-4AA0-46E6-9C51-87BD04A13BFB}"/>
              </a:ext>
            </a:extLst>
          </p:cNvPr>
          <p:cNvGrpSpPr/>
          <p:nvPr/>
        </p:nvGrpSpPr>
        <p:grpSpPr>
          <a:xfrm>
            <a:off x="1102541" y="2405313"/>
            <a:ext cx="731470" cy="443561"/>
            <a:chOff x="12455755" y="5835829"/>
            <a:chExt cx="731470" cy="443561"/>
          </a:xfrm>
        </p:grpSpPr>
        <p:sp>
          <p:nvSpPr>
            <p:cNvPr id="521" name="正方形/長方形 520">
              <a:extLst>
                <a:ext uri="{FF2B5EF4-FFF2-40B4-BE49-F238E27FC236}">
                  <a16:creationId xmlns:a16="http://schemas.microsoft.com/office/drawing/2014/main" id="{FF384845-09AA-4065-BA2F-EA00F44D99F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2" name="正方形/長方形 521">
              <a:extLst>
                <a:ext uri="{FF2B5EF4-FFF2-40B4-BE49-F238E27FC236}">
                  <a16:creationId xmlns:a16="http://schemas.microsoft.com/office/drawing/2014/main" id="{066111F9-FC77-474A-9249-D3985F1593B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3" name="正方形/長方形 522">
              <a:extLst>
                <a:ext uri="{FF2B5EF4-FFF2-40B4-BE49-F238E27FC236}">
                  <a16:creationId xmlns:a16="http://schemas.microsoft.com/office/drawing/2014/main" id="{D3D7D8A2-D1D0-48FB-ACF2-5BB7ECE88F7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4" name="テキスト ボックス 523">
              <a:extLst>
                <a:ext uri="{FF2B5EF4-FFF2-40B4-BE49-F238E27FC236}">
                  <a16:creationId xmlns:a16="http://schemas.microsoft.com/office/drawing/2014/main" id="{A7208E32-080F-4EF4-B164-B5F83E52DD6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25" name="グループ化 524">
            <a:extLst>
              <a:ext uri="{FF2B5EF4-FFF2-40B4-BE49-F238E27FC236}">
                <a16:creationId xmlns:a16="http://schemas.microsoft.com/office/drawing/2014/main" id="{D62C000B-B28F-4C26-AF98-F28ECF23418A}"/>
              </a:ext>
            </a:extLst>
          </p:cNvPr>
          <p:cNvGrpSpPr/>
          <p:nvPr/>
        </p:nvGrpSpPr>
        <p:grpSpPr>
          <a:xfrm>
            <a:off x="1850665" y="2134470"/>
            <a:ext cx="731470" cy="443561"/>
            <a:chOff x="12455755" y="5835829"/>
            <a:chExt cx="731470" cy="443561"/>
          </a:xfrm>
        </p:grpSpPr>
        <p:sp>
          <p:nvSpPr>
            <p:cNvPr id="526" name="正方形/長方形 525">
              <a:extLst>
                <a:ext uri="{FF2B5EF4-FFF2-40B4-BE49-F238E27FC236}">
                  <a16:creationId xmlns:a16="http://schemas.microsoft.com/office/drawing/2014/main" id="{5DB2999F-DD04-451C-AA56-969D24FE518E}"/>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7" name="正方形/長方形 526">
              <a:extLst>
                <a:ext uri="{FF2B5EF4-FFF2-40B4-BE49-F238E27FC236}">
                  <a16:creationId xmlns:a16="http://schemas.microsoft.com/office/drawing/2014/main" id="{E324112D-A7F5-4086-9A38-61DFFDCB6BB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8" name="正方形/長方形 527">
              <a:extLst>
                <a:ext uri="{FF2B5EF4-FFF2-40B4-BE49-F238E27FC236}">
                  <a16:creationId xmlns:a16="http://schemas.microsoft.com/office/drawing/2014/main" id="{15E7CD7A-305E-4FDD-9C50-CDB40A70BD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29" name="テキスト ボックス 528">
              <a:extLst>
                <a:ext uri="{FF2B5EF4-FFF2-40B4-BE49-F238E27FC236}">
                  <a16:creationId xmlns:a16="http://schemas.microsoft.com/office/drawing/2014/main" id="{12678856-373E-41E5-A7DB-14C1ADB19F1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0" name="グループ化 529">
            <a:extLst>
              <a:ext uri="{FF2B5EF4-FFF2-40B4-BE49-F238E27FC236}">
                <a16:creationId xmlns:a16="http://schemas.microsoft.com/office/drawing/2014/main" id="{FDFE21E2-F428-4462-9E1E-349BDCEE9684}"/>
              </a:ext>
            </a:extLst>
          </p:cNvPr>
          <p:cNvGrpSpPr/>
          <p:nvPr/>
        </p:nvGrpSpPr>
        <p:grpSpPr>
          <a:xfrm>
            <a:off x="1874330" y="1553969"/>
            <a:ext cx="731470" cy="443561"/>
            <a:chOff x="12455755" y="5835829"/>
            <a:chExt cx="731470" cy="443561"/>
          </a:xfrm>
        </p:grpSpPr>
        <p:sp>
          <p:nvSpPr>
            <p:cNvPr id="531" name="正方形/長方形 530">
              <a:extLst>
                <a:ext uri="{FF2B5EF4-FFF2-40B4-BE49-F238E27FC236}">
                  <a16:creationId xmlns:a16="http://schemas.microsoft.com/office/drawing/2014/main" id="{ABDA43AD-1ACE-4A2C-98AF-8C5D331581B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2" name="正方形/長方形 531">
              <a:extLst>
                <a:ext uri="{FF2B5EF4-FFF2-40B4-BE49-F238E27FC236}">
                  <a16:creationId xmlns:a16="http://schemas.microsoft.com/office/drawing/2014/main" id="{2BA4A8B6-8917-44BA-A929-84B438C8C0F4}"/>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3" name="正方形/長方形 532">
              <a:extLst>
                <a:ext uri="{FF2B5EF4-FFF2-40B4-BE49-F238E27FC236}">
                  <a16:creationId xmlns:a16="http://schemas.microsoft.com/office/drawing/2014/main" id="{11FFFA0B-A167-4D63-B072-8836B229EE2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4" name="テキスト ボックス 533">
              <a:extLst>
                <a:ext uri="{FF2B5EF4-FFF2-40B4-BE49-F238E27FC236}">
                  <a16:creationId xmlns:a16="http://schemas.microsoft.com/office/drawing/2014/main" id="{E5DCE2F7-7AAD-4702-8BF2-0C1501C2C40B}"/>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35" name="グループ化 534">
            <a:extLst>
              <a:ext uri="{FF2B5EF4-FFF2-40B4-BE49-F238E27FC236}">
                <a16:creationId xmlns:a16="http://schemas.microsoft.com/office/drawing/2014/main" id="{27DE858D-C651-45A9-B34E-C5FEBF18C334}"/>
              </a:ext>
            </a:extLst>
          </p:cNvPr>
          <p:cNvGrpSpPr/>
          <p:nvPr/>
        </p:nvGrpSpPr>
        <p:grpSpPr>
          <a:xfrm>
            <a:off x="3218283" y="1969498"/>
            <a:ext cx="731470" cy="443561"/>
            <a:chOff x="12455755" y="5835829"/>
            <a:chExt cx="731470" cy="443561"/>
          </a:xfrm>
        </p:grpSpPr>
        <p:sp>
          <p:nvSpPr>
            <p:cNvPr id="536" name="正方形/長方形 535">
              <a:extLst>
                <a:ext uri="{FF2B5EF4-FFF2-40B4-BE49-F238E27FC236}">
                  <a16:creationId xmlns:a16="http://schemas.microsoft.com/office/drawing/2014/main" id="{90F9AC20-9521-4355-936F-9A9C9AF926D3}"/>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7" name="正方形/長方形 536">
              <a:extLst>
                <a:ext uri="{FF2B5EF4-FFF2-40B4-BE49-F238E27FC236}">
                  <a16:creationId xmlns:a16="http://schemas.microsoft.com/office/drawing/2014/main" id="{E32D607F-62EA-41AA-AA3C-3C5AD67E27E0}"/>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8" name="正方形/長方形 537">
              <a:extLst>
                <a:ext uri="{FF2B5EF4-FFF2-40B4-BE49-F238E27FC236}">
                  <a16:creationId xmlns:a16="http://schemas.microsoft.com/office/drawing/2014/main" id="{6F8F65CA-4E54-4BA7-9FC8-3B907FEDBA44}"/>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39" name="テキスト ボックス 538">
              <a:extLst>
                <a:ext uri="{FF2B5EF4-FFF2-40B4-BE49-F238E27FC236}">
                  <a16:creationId xmlns:a16="http://schemas.microsoft.com/office/drawing/2014/main" id="{586C11A5-0C66-4D5B-8AD2-E227B1B5D562}"/>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40" name="グループ化 539">
            <a:extLst>
              <a:ext uri="{FF2B5EF4-FFF2-40B4-BE49-F238E27FC236}">
                <a16:creationId xmlns:a16="http://schemas.microsoft.com/office/drawing/2014/main" id="{A57F590F-06B8-47A5-86CC-00EF62B591CC}"/>
              </a:ext>
            </a:extLst>
          </p:cNvPr>
          <p:cNvGrpSpPr/>
          <p:nvPr/>
        </p:nvGrpSpPr>
        <p:grpSpPr>
          <a:xfrm>
            <a:off x="3909690" y="1960959"/>
            <a:ext cx="731470" cy="443561"/>
            <a:chOff x="12455755" y="5835829"/>
            <a:chExt cx="731470" cy="443561"/>
          </a:xfrm>
        </p:grpSpPr>
        <p:sp>
          <p:nvSpPr>
            <p:cNvPr id="541" name="正方形/長方形 540">
              <a:extLst>
                <a:ext uri="{FF2B5EF4-FFF2-40B4-BE49-F238E27FC236}">
                  <a16:creationId xmlns:a16="http://schemas.microsoft.com/office/drawing/2014/main" id="{8C9CF5CA-B0A4-471B-AEA7-813CDD5EE013}"/>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2" name="正方形/長方形 541">
              <a:extLst>
                <a:ext uri="{FF2B5EF4-FFF2-40B4-BE49-F238E27FC236}">
                  <a16:creationId xmlns:a16="http://schemas.microsoft.com/office/drawing/2014/main" id="{F1EF8BA0-8FAA-414F-A2D8-3416518D489D}"/>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3" name="正方形/長方形 542">
              <a:extLst>
                <a:ext uri="{FF2B5EF4-FFF2-40B4-BE49-F238E27FC236}">
                  <a16:creationId xmlns:a16="http://schemas.microsoft.com/office/drawing/2014/main" id="{79309698-7D79-4E0A-AC41-8A0F1629D8E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4" name="テキスト ボックス 543">
              <a:extLst>
                <a:ext uri="{FF2B5EF4-FFF2-40B4-BE49-F238E27FC236}">
                  <a16:creationId xmlns:a16="http://schemas.microsoft.com/office/drawing/2014/main" id="{22537013-3850-4CEB-B652-6F8C8747D3E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45" name="グループ化 544">
            <a:extLst>
              <a:ext uri="{FF2B5EF4-FFF2-40B4-BE49-F238E27FC236}">
                <a16:creationId xmlns:a16="http://schemas.microsoft.com/office/drawing/2014/main" id="{0BCE555E-C96A-4A25-9007-6F2DF3C531C1}"/>
              </a:ext>
            </a:extLst>
          </p:cNvPr>
          <p:cNvGrpSpPr/>
          <p:nvPr/>
        </p:nvGrpSpPr>
        <p:grpSpPr>
          <a:xfrm>
            <a:off x="3581990" y="1479256"/>
            <a:ext cx="731470" cy="443561"/>
            <a:chOff x="12455755" y="5835829"/>
            <a:chExt cx="731470" cy="443561"/>
          </a:xfrm>
        </p:grpSpPr>
        <p:sp>
          <p:nvSpPr>
            <p:cNvPr id="546" name="正方形/長方形 545">
              <a:extLst>
                <a:ext uri="{FF2B5EF4-FFF2-40B4-BE49-F238E27FC236}">
                  <a16:creationId xmlns:a16="http://schemas.microsoft.com/office/drawing/2014/main" id="{3E8F2558-85F7-483B-94FB-D9895DF0C6D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7" name="正方形/長方形 546">
              <a:extLst>
                <a:ext uri="{FF2B5EF4-FFF2-40B4-BE49-F238E27FC236}">
                  <a16:creationId xmlns:a16="http://schemas.microsoft.com/office/drawing/2014/main" id="{A06C989B-0A29-482F-917A-1AB2AC1F269B}"/>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8" name="正方形/長方形 547">
              <a:extLst>
                <a:ext uri="{FF2B5EF4-FFF2-40B4-BE49-F238E27FC236}">
                  <a16:creationId xmlns:a16="http://schemas.microsoft.com/office/drawing/2014/main" id="{8B31AC5B-C498-4C5F-8383-5D44F512826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49" name="テキスト ボックス 548">
              <a:extLst>
                <a:ext uri="{FF2B5EF4-FFF2-40B4-BE49-F238E27FC236}">
                  <a16:creationId xmlns:a16="http://schemas.microsoft.com/office/drawing/2014/main" id="{A740034C-C2DC-430F-AC72-4CBAAD1A24E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50" name="グループ化 549">
            <a:extLst>
              <a:ext uri="{FF2B5EF4-FFF2-40B4-BE49-F238E27FC236}">
                <a16:creationId xmlns:a16="http://schemas.microsoft.com/office/drawing/2014/main" id="{74BFC8F9-C07E-445F-BA80-E4E16E88CABC}"/>
              </a:ext>
            </a:extLst>
          </p:cNvPr>
          <p:cNvGrpSpPr/>
          <p:nvPr/>
        </p:nvGrpSpPr>
        <p:grpSpPr>
          <a:xfrm>
            <a:off x="5766499" y="1960959"/>
            <a:ext cx="662961" cy="435298"/>
            <a:chOff x="5677474" y="1307291"/>
            <a:chExt cx="662961" cy="435298"/>
          </a:xfrm>
        </p:grpSpPr>
        <p:sp>
          <p:nvSpPr>
            <p:cNvPr id="551" name="正方形/長方形 550">
              <a:extLst>
                <a:ext uri="{FF2B5EF4-FFF2-40B4-BE49-F238E27FC236}">
                  <a16:creationId xmlns:a16="http://schemas.microsoft.com/office/drawing/2014/main" id="{24AE92D8-6AA0-463D-AC01-75A1C8033C62}"/>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2" name="正方形/長方形 551">
              <a:extLst>
                <a:ext uri="{FF2B5EF4-FFF2-40B4-BE49-F238E27FC236}">
                  <a16:creationId xmlns:a16="http://schemas.microsoft.com/office/drawing/2014/main" id="{49A87CC8-B387-4BFA-A149-AF8D97803B1E}"/>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3" name="正方形/長方形 552">
              <a:extLst>
                <a:ext uri="{FF2B5EF4-FFF2-40B4-BE49-F238E27FC236}">
                  <a16:creationId xmlns:a16="http://schemas.microsoft.com/office/drawing/2014/main" id="{EAC3ED71-26A5-41C8-B8DE-FE4E8043EB63}"/>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554" name="グループ化 553">
            <a:extLst>
              <a:ext uri="{FF2B5EF4-FFF2-40B4-BE49-F238E27FC236}">
                <a16:creationId xmlns:a16="http://schemas.microsoft.com/office/drawing/2014/main" id="{CD0C18EB-85CE-4FF6-99A9-EAC904557388}"/>
              </a:ext>
            </a:extLst>
          </p:cNvPr>
          <p:cNvGrpSpPr/>
          <p:nvPr/>
        </p:nvGrpSpPr>
        <p:grpSpPr>
          <a:xfrm>
            <a:off x="5370290" y="1479256"/>
            <a:ext cx="731470" cy="443561"/>
            <a:chOff x="5281265" y="825588"/>
            <a:chExt cx="731470" cy="443561"/>
          </a:xfrm>
        </p:grpSpPr>
        <p:sp>
          <p:nvSpPr>
            <p:cNvPr id="555" name="正方形/長方形 554">
              <a:extLst>
                <a:ext uri="{FF2B5EF4-FFF2-40B4-BE49-F238E27FC236}">
                  <a16:creationId xmlns:a16="http://schemas.microsoft.com/office/drawing/2014/main" id="{D23FEA00-CEBD-445D-97C0-24EFA1A815FF}"/>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6" name="正方形/長方形 555">
              <a:extLst>
                <a:ext uri="{FF2B5EF4-FFF2-40B4-BE49-F238E27FC236}">
                  <a16:creationId xmlns:a16="http://schemas.microsoft.com/office/drawing/2014/main" id="{E015D6A5-41BA-41A4-B96C-AD24CA3F534A}"/>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7" name="正方形/長方形 556">
              <a:extLst>
                <a:ext uri="{FF2B5EF4-FFF2-40B4-BE49-F238E27FC236}">
                  <a16:creationId xmlns:a16="http://schemas.microsoft.com/office/drawing/2014/main" id="{6AE961F8-475A-450F-9F3A-8BCF00338A7C}"/>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58" name="テキスト ボックス 557">
              <a:extLst>
                <a:ext uri="{FF2B5EF4-FFF2-40B4-BE49-F238E27FC236}">
                  <a16:creationId xmlns:a16="http://schemas.microsoft.com/office/drawing/2014/main" id="{AB0427EF-7E98-42F7-9FD0-A2EAE5B18AA2}"/>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559" name="グループ化 558">
            <a:extLst>
              <a:ext uri="{FF2B5EF4-FFF2-40B4-BE49-F238E27FC236}">
                <a16:creationId xmlns:a16="http://schemas.microsoft.com/office/drawing/2014/main" id="{50A86E7D-EE60-4691-B595-7739A989CCD5}"/>
              </a:ext>
            </a:extLst>
          </p:cNvPr>
          <p:cNvGrpSpPr/>
          <p:nvPr/>
        </p:nvGrpSpPr>
        <p:grpSpPr>
          <a:xfrm>
            <a:off x="5006583" y="1969498"/>
            <a:ext cx="731470" cy="443561"/>
            <a:chOff x="4917558" y="1315830"/>
            <a:chExt cx="731470" cy="443561"/>
          </a:xfrm>
        </p:grpSpPr>
        <p:sp>
          <p:nvSpPr>
            <p:cNvPr id="560" name="正方形/長方形 559">
              <a:extLst>
                <a:ext uri="{FF2B5EF4-FFF2-40B4-BE49-F238E27FC236}">
                  <a16:creationId xmlns:a16="http://schemas.microsoft.com/office/drawing/2014/main" id="{A8C47565-ADE3-48FE-8045-870D93731752}"/>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1" name="正方形/長方形 560">
              <a:extLst>
                <a:ext uri="{FF2B5EF4-FFF2-40B4-BE49-F238E27FC236}">
                  <a16:creationId xmlns:a16="http://schemas.microsoft.com/office/drawing/2014/main" id="{A5839DE4-C733-47AC-AF78-B70F968CA069}"/>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2" name="正方形/長方形 561">
              <a:extLst>
                <a:ext uri="{FF2B5EF4-FFF2-40B4-BE49-F238E27FC236}">
                  <a16:creationId xmlns:a16="http://schemas.microsoft.com/office/drawing/2014/main" id="{6F42861E-A602-4D14-B4F6-539868609CA2}"/>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563" name="テキスト ボックス 562">
              <a:extLst>
                <a:ext uri="{FF2B5EF4-FFF2-40B4-BE49-F238E27FC236}">
                  <a16:creationId xmlns:a16="http://schemas.microsoft.com/office/drawing/2014/main" id="{18E8C95B-B95A-42CC-A7A1-63AEDA96AD08}"/>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564" name="テキスト ボックス 563">
            <a:extLst>
              <a:ext uri="{FF2B5EF4-FFF2-40B4-BE49-F238E27FC236}">
                <a16:creationId xmlns:a16="http://schemas.microsoft.com/office/drawing/2014/main" id="{777E4775-833C-45D7-80B5-5EF5A9F36685}"/>
              </a:ext>
            </a:extLst>
          </p:cNvPr>
          <p:cNvSpPr txBox="1"/>
          <p:nvPr/>
        </p:nvSpPr>
        <p:spPr>
          <a:xfrm>
            <a:off x="5697990" y="2096743"/>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sp>
        <p:nvSpPr>
          <p:cNvPr id="674" name="正方形/長方形 673">
            <a:extLst>
              <a:ext uri="{FF2B5EF4-FFF2-40B4-BE49-F238E27FC236}">
                <a16:creationId xmlns:a16="http://schemas.microsoft.com/office/drawing/2014/main" id="{3B02065E-AF20-4297-9068-08997E04041E}"/>
              </a:ext>
            </a:extLst>
          </p:cNvPr>
          <p:cNvSpPr/>
          <p:nvPr/>
        </p:nvSpPr>
        <p:spPr>
          <a:xfrm>
            <a:off x="286723" y="1220208"/>
            <a:ext cx="6198552" cy="91718"/>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5" name="テキスト ボックス 674">
            <a:extLst>
              <a:ext uri="{FF2B5EF4-FFF2-40B4-BE49-F238E27FC236}">
                <a16:creationId xmlns:a16="http://schemas.microsoft.com/office/drawing/2014/main" id="{7498E996-2037-49BD-8D92-AA19E0079E31}"/>
              </a:ext>
            </a:extLst>
          </p:cNvPr>
          <p:cNvSpPr txBox="1"/>
          <p:nvPr/>
        </p:nvSpPr>
        <p:spPr>
          <a:xfrm>
            <a:off x="2522783" y="891770"/>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データの用意</a:t>
            </a:r>
            <a:endParaRPr kumimoji="0" lang="en-US" altLang="ja-JP" b="1" dirty="0">
              <a:solidFill>
                <a:prstClr val="black">
                  <a:lumMod val="75000"/>
                  <a:lumOff val="25000"/>
                </a:prstClr>
              </a:solidFill>
              <a:latin typeface="Calibri" panose="020F0502020204030204"/>
            </a:endParaRPr>
          </a:p>
        </p:txBody>
      </p:sp>
      <p:sp>
        <p:nvSpPr>
          <p:cNvPr id="141" name="コンテンツ プレースホルダー 2">
            <a:extLst>
              <a:ext uri="{FF2B5EF4-FFF2-40B4-BE49-F238E27FC236}">
                <a16:creationId xmlns:a16="http://schemas.microsoft.com/office/drawing/2014/main" id="{9B38A245-6B41-4C8E-9041-356A1543967A}"/>
              </a:ext>
            </a:extLst>
          </p:cNvPr>
          <p:cNvSpPr>
            <a:spLocks noGrp="1"/>
          </p:cNvSpPr>
          <p:nvPr>
            <p:ph idx="1"/>
          </p:nvPr>
        </p:nvSpPr>
        <p:spPr>
          <a:xfrm>
            <a:off x="628137" y="5098085"/>
            <a:ext cx="7886700" cy="1420210"/>
          </a:xfrm>
        </p:spPr>
        <p:txBody>
          <a:bodyPr/>
          <a:lstStyle/>
          <a:p>
            <a:r>
              <a:rPr kumimoji="1" lang="ja-JP" altLang="en-US" dirty="0"/>
              <a:t>数</a:t>
            </a:r>
            <a:r>
              <a:rPr kumimoji="1" lang="en-US" altLang="ja-JP" dirty="0"/>
              <a:t>1,000</a:t>
            </a:r>
            <a:r>
              <a:rPr kumimoji="1" lang="ja-JP" altLang="en-US" dirty="0"/>
              <a:t>件のレビューを目視でラベル付け</a:t>
            </a:r>
            <a:endParaRPr kumimoji="1" lang="en-US" altLang="ja-JP" dirty="0"/>
          </a:p>
          <a:p>
            <a:pPr lvl="3"/>
            <a:endParaRPr kumimoji="1" lang="en-US" altLang="ja-JP" dirty="0"/>
          </a:p>
          <a:p>
            <a:r>
              <a:rPr kumimoji="1" lang="ja-JP" altLang="en-US" dirty="0"/>
              <a:t>アプリ開発者がレビューを分類する際の障壁</a:t>
            </a:r>
            <a:endParaRPr kumimoji="1" lang="en-US" altLang="ja-JP" dirty="0"/>
          </a:p>
        </p:txBody>
      </p:sp>
      <p:sp>
        <p:nvSpPr>
          <p:cNvPr id="142" name="四角形: 角を丸くする 141">
            <a:extLst>
              <a:ext uri="{FF2B5EF4-FFF2-40B4-BE49-F238E27FC236}">
                <a16:creationId xmlns:a16="http://schemas.microsoft.com/office/drawing/2014/main" id="{245F109E-650E-4B0C-A176-FF0B39A986E8}"/>
              </a:ext>
            </a:extLst>
          </p:cNvPr>
          <p:cNvSpPr/>
          <p:nvPr/>
        </p:nvSpPr>
        <p:spPr>
          <a:xfrm>
            <a:off x="649555" y="3938493"/>
            <a:ext cx="7687107" cy="902679"/>
          </a:xfrm>
          <a:prstGeom prst="roundRect">
            <a:avLst/>
          </a:prstGeom>
          <a:solidFill>
            <a:schemeClr val="bg1"/>
          </a:solidFill>
          <a:ln w="38100">
            <a:solidFill>
              <a:srgbClr val="089CA3"/>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ja-JP" altLang="en-US" sz="3600" b="1" dirty="0">
                <a:solidFill>
                  <a:schemeClr val="tx1">
                    <a:lumMod val="75000"/>
                    <a:lumOff val="25000"/>
                  </a:schemeClr>
                </a:solidFill>
              </a:rPr>
              <a:t>データの用意にかかる労力が大きい</a:t>
            </a:r>
          </a:p>
        </p:txBody>
      </p:sp>
    </p:spTree>
    <p:extLst>
      <p:ext uri="{BB962C8B-B14F-4D97-AF65-F5344CB8AC3E}">
        <p14:creationId xmlns:p14="http://schemas.microsoft.com/office/powerpoint/2010/main" val="100001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8CDBB-BC97-4F1B-A973-7F7026FEB593}"/>
              </a:ext>
            </a:extLst>
          </p:cNvPr>
          <p:cNvSpPr>
            <a:spLocks noGrp="1"/>
          </p:cNvSpPr>
          <p:nvPr>
            <p:ph type="title"/>
          </p:nvPr>
        </p:nvSpPr>
        <p:spPr/>
        <p:txBody>
          <a:bodyPr>
            <a:normAutofit fontScale="90000"/>
          </a:bodyPr>
          <a:lstStyle/>
          <a:p>
            <a:r>
              <a:rPr kumimoji="1" lang="ja-JP" altLang="en-US" dirty="0"/>
              <a:t>目的とアイデア</a:t>
            </a:r>
          </a:p>
        </p:txBody>
      </p:sp>
      <p:sp>
        <p:nvSpPr>
          <p:cNvPr id="4" name="スライド番号プレースホルダー 3">
            <a:extLst>
              <a:ext uri="{FF2B5EF4-FFF2-40B4-BE49-F238E27FC236}">
                <a16:creationId xmlns:a16="http://schemas.microsoft.com/office/drawing/2014/main" id="{EBD96150-ED6B-4AF8-9C26-16409304C22E}"/>
              </a:ext>
            </a:extLst>
          </p:cNvPr>
          <p:cNvSpPr>
            <a:spLocks noGrp="1"/>
          </p:cNvSpPr>
          <p:nvPr>
            <p:ph type="sldNum" sz="quarter" idx="12"/>
          </p:nvPr>
        </p:nvSpPr>
        <p:spPr/>
        <p:txBody>
          <a:bodyPr/>
          <a:lstStyle/>
          <a:p>
            <a:fld id="{310E90F2-0F65-4717-A352-08170F7BDCAA}" type="slidenum">
              <a:rPr kumimoji="1" lang="ja-JP" altLang="en-US" smtClean="0"/>
              <a:t>5</a:t>
            </a:fld>
            <a:endParaRPr kumimoji="1" lang="ja-JP" altLang="en-US" dirty="0"/>
          </a:p>
        </p:txBody>
      </p:sp>
      <p:sp>
        <p:nvSpPr>
          <p:cNvPr id="3" name="コンテンツ プレースホルダー 2">
            <a:extLst>
              <a:ext uri="{FF2B5EF4-FFF2-40B4-BE49-F238E27FC236}">
                <a16:creationId xmlns:a16="http://schemas.microsoft.com/office/drawing/2014/main" id="{5E354A66-5E37-41D8-843E-C2225E9D723F}"/>
              </a:ext>
            </a:extLst>
          </p:cNvPr>
          <p:cNvSpPr>
            <a:spLocks noGrp="1"/>
          </p:cNvSpPr>
          <p:nvPr>
            <p:ph idx="1"/>
          </p:nvPr>
        </p:nvSpPr>
        <p:spPr/>
        <p:txBody>
          <a:bodyPr/>
          <a:lstStyle/>
          <a:p>
            <a:pPr marL="0" indent="0">
              <a:buNone/>
            </a:pPr>
            <a:r>
              <a:rPr lang="ja-JP" altLang="en-US" dirty="0"/>
              <a:t>目的</a:t>
            </a:r>
            <a:endParaRPr lang="en-US" altLang="ja-JP" dirty="0"/>
          </a:p>
          <a:p>
            <a:pPr lvl="1"/>
            <a:r>
              <a:rPr lang="ja-JP" altLang="en-US" sz="2800" dirty="0"/>
              <a:t>アプリレビュー自動分類における教師データ作成コストの削減</a:t>
            </a:r>
            <a:endParaRPr lang="en-US" altLang="ja-JP" sz="2800" dirty="0"/>
          </a:p>
          <a:p>
            <a:endParaRPr lang="en-US" altLang="ja-JP" dirty="0"/>
          </a:p>
          <a:p>
            <a:pPr marL="0" indent="0">
              <a:buNone/>
            </a:pPr>
            <a:r>
              <a:rPr lang="ja-JP" altLang="en-US" dirty="0"/>
              <a:t>アイデア</a:t>
            </a:r>
            <a:endParaRPr lang="en-US" altLang="ja-JP" dirty="0"/>
          </a:p>
          <a:p>
            <a:pPr lvl="1"/>
            <a:r>
              <a:rPr lang="ja-JP" altLang="en-US" sz="2800" dirty="0"/>
              <a:t>バグ報告や機能要求にカテゴライズ済みの</a:t>
            </a:r>
            <a:br>
              <a:rPr lang="en-US" altLang="ja-JP" sz="2800" dirty="0"/>
            </a:br>
            <a:r>
              <a:rPr lang="ja-JP" altLang="en-US" sz="2800" dirty="0"/>
              <a:t>テキストデータを教師データとして利用</a:t>
            </a:r>
            <a:endParaRPr lang="en-US" altLang="ja-JP" sz="2800" dirty="0"/>
          </a:p>
          <a:p>
            <a:pPr lvl="1"/>
            <a:r>
              <a:rPr lang="ja-JP" altLang="en-US" sz="2800" dirty="0"/>
              <a:t>フォーラムを利用することを検討</a:t>
            </a:r>
          </a:p>
          <a:p>
            <a:endParaRPr kumimoji="1" lang="ja-JP" altLang="en-US" dirty="0"/>
          </a:p>
        </p:txBody>
      </p:sp>
    </p:spTree>
    <p:extLst>
      <p:ext uri="{BB962C8B-B14F-4D97-AF65-F5344CB8AC3E}">
        <p14:creationId xmlns:p14="http://schemas.microsoft.com/office/powerpoint/2010/main" val="3777322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5FF5C-15FD-49B4-80A9-5E517061FF8C}"/>
              </a:ext>
            </a:extLst>
          </p:cNvPr>
          <p:cNvSpPr>
            <a:spLocks noGrp="1"/>
          </p:cNvSpPr>
          <p:nvPr>
            <p:ph type="title"/>
          </p:nvPr>
        </p:nvSpPr>
        <p:spPr/>
        <p:txBody>
          <a:bodyPr>
            <a:normAutofit fontScale="90000"/>
          </a:bodyPr>
          <a:lstStyle/>
          <a:p>
            <a:r>
              <a:rPr kumimoji="1" lang="ja-JP" altLang="en-US" dirty="0"/>
              <a:t>フォーラム</a:t>
            </a:r>
          </a:p>
        </p:txBody>
      </p:sp>
      <p:sp>
        <p:nvSpPr>
          <p:cNvPr id="3" name="コンテンツ プレースホルダー 2">
            <a:extLst>
              <a:ext uri="{FF2B5EF4-FFF2-40B4-BE49-F238E27FC236}">
                <a16:creationId xmlns:a16="http://schemas.microsoft.com/office/drawing/2014/main" id="{DD77CAC7-A9DD-4710-8C0D-200A7F950D1F}"/>
              </a:ext>
            </a:extLst>
          </p:cNvPr>
          <p:cNvSpPr>
            <a:spLocks noGrp="1"/>
          </p:cNvSpPr>
          <p:nvPr>
            <p:ph idx="1"/>
          </p:nvPr>
        </p:nvSpPr>
        <p:spPr/>
        <p:txBody>
          <a:bodyPr/>
          <a:lstStyle/>
          <a:p>
            <a:r>
              <a:rPr lang="ja-JP" altLang="en-US" dirty="0"/>
              <a:t>エンドユーザや開発者が自由に議論できる</a:t>
            </a:r>
            <a:br>
              <a:rPr lang="en-US" altLang="ja-JP" dirty="0"/>
            </a:br>
            <a:r>
              <a:rPr lang="ja-JP" altLang="en-US" dirty="0"/>
              <a:t>インターネットコミュニティ</a:t>
            </a:r>
            <a:endParaRPr lang="en-US" altLang="ja-JP" dirty="0"/>
          </a:p>
          <a:p>
            <a:r>
              <a:rPr kumimoji="1" lang="ja-JP" altLang="en-US" dirty="0"/>
              <a:t>各トピックがカテゴリーごとに分かれている</a:t>
            </a:r>
            <a:endParaRPr kumimoji="1" lang="en-US" altLang="ja-JP" dirty="0"/>
          </a:p>
          <a:p>
            <a:r>
              <a:rPr lang="ja-JP" altLang="en-US" dirty="0"/>
              <a:t>主にゲームで盛んな文化</a:t>
            </a:r>
            <a:endParaRPr kumimoji="1" lang="ja-JP" altLang="en-US" dirty="0"/>
          </a:p>
        </p:txBody>
      </p:sp>
      <p:sp>
        <p:nvSpPr>
          <p:cNvPr id="4" name="スライド番号プレースホルダー 3">
            <a:extLst>
              <a:ext uri="{FF2B5EF4-FFF2-40B4-BE49-F238E27FC236}">
                <a16:creationId xmlns:a16="http://schemas.microsoft.com/office/drawing/2014/main" id="{2FB2F970-4B28-435E-9D35-4801251B7E28}"/>
              </a:ext>
            </a:extLst>
          </p:cNvPr>
          <p:cNvSpPr>
            <a:spLocks noGrp="1"/>
          </p:cNvSpPr>
          <p:nvPr>
            <p:ph type="sldNum" sz="quarter" idx="12"/>
          </p:nvPr>
        </p:nvSpPr>
        <p:spPr/>
        <p:txBody>
          <a:bodyPr/>
          <a:lstStyle/>
          <a:p>
            <a:fld id="{310E90F2-0F65-4717-A352-08170F7BDCAA}" type="slidenum">
              <a:rPr kumimoji="1" lang="ja-JP" altLang="en-US" smtClean="0"/>
              <a:t>6</a:t>
            </a:fld>
            <a:endParaRPr kumimoji="1" lang="ja-JP" altLang="en-US" dirty="0"/>
          </a:p>
        </p:txBody>
      </p:sp>
      <p:grpSp>
        <p:nvGrpSpPr>
          <p:cNvPr id="10" name="グループ化 9">
            <a:extLst>
              <a:ext uri="{FF2B5EF4-FFF2-40B4-BE49-F238E27FC236}">
                <a16:creationId xmlns:a16="http://schemas.microsoft.com/office/drawing/2014/main" id="{EE3639C1-3BC3-4ADF-8B9B-A1B77BD8E6D0}"/>
              </a:ext>
            </a:extLst>
          </p:cNvPr>
          <p:cNvGrpSpPr/>
          <p:nvPr/>
        </p:nvGrpSpPr>
        <p:grpSpPr>
          <a:xfrm>
            <a:off x="628650" y="2926327"/>
            <a:ext cx="7886700" cy="3445328"/>
            <a:chOff x="628650" y="2926327"/>
            <a:chExt cx="7886700" cy="3445328"/>
          </a:xfrm>
        </p:grpSpPr>
        <p:pic>
          <p:nvPicPr>
            <p:cNvPr id="5" name="図 4">
              <a:extLst>
                <a:ext uri="{FF2B5EF4-FFF2-40B4-BE49-F238E27FC236}">
                  <a16:creationId xmlns:a16="http://schemas.microsoft.com/office/drawing/2014/main" id="{9CB341F2-ED65-4522-8C7D-5F7B09796E5A}"/>
                </a:ext>
              </a:extLst>
            </p:cNvPr>
            <p:cNvPicPr>
              <a:picLocks noChangeAspect="1"/>
            </p:cNvPicPr>
            <p:nvPr/>
          </p:nvPicPr>
          <p:blipFill rotWithShape="1">
            <a:blip r:embed="rId3"/>
            <a:srcRect t="9775" b="66848"/>
            <a:stretch/>
          </p:blipFill>
          <p:spPr>
            <a:xfrm>
              <a:off x="628652" y="2926327"/>
              <a:ext cx="7886698" cy="1667758"/>
            </a:xfrm>
            <a:prstGeom prst="rect">
              <a:avLst/>
            </a:prstGeom>
          </p:spPr>
        </p:pic>
        <p:pic>
          <p:nvPicPr>
            <p:cNvPr id="6" name="図 5">
              <a:extLst>
                <a:ext uri="{FF2B5EF4-FFF2-40B4-BE49-F238E27FC236}">
                  <a16:creationId xmlns:a16="http://schemas.microsoft.com/office/drawing/2014/main" id="{9F63CA25-BC7B-4A4C-BC23-A4A344E8A465}"/>
                </a:ext>
              </a:extLst>
            </p:cNvPr>
            <p:cNvPicPr>
              <a:picLocks noChangeAspect="1"/>
            </p:cNvPicPr>
            <p:nvPr/>
          </p:nvPicPr>
          <p:blipFill rotWithShape="1">
            <a:blip r:embed="rId3"/>
            <a:srcRect t="39718" b="54167"/>
            <a:stretch/>
          </p:blipFill>
          <p:spPr>
            <a:xfrm>
              <a:off x="628652" y="4594085"/>
              <a:ext cx="7886698" cy="436235"/>
            </a:xfrm>
            <a:prstGeom prst="rect">
              <a:avLst/>
            </a:prstGeom>
          </p:spPr>
        </p:pic>
        <p:pic>
          <p:nvPicPr>
            <p:cNvPr id="7" name="図 6">
              <a:extLst>
                <a:ext uri="{FF2B5EF4-FFF2-40B4-BE49-F238E27FC236}">
                  <a16:creationId xmlns:a16="http://schemas.microsoft.com/office/drawing/2014/main" id="{34D377F9-8ADA-4CCA-85A5-06465B2006B7}"/>
                </a:ext>
              </a:extLst>
            </p:cNvPr>
            <p:cNvPicPr>
              <a:picLocks noChangeAspect="1"/>
            </p:cNvPicPr>
            <p:nvPr/>
          </p:nvPicPr>
          <p:blipFill rotWithShape="1">
            <a:blip r:embed="rId3"/>
            <a:srcRect t="73981" b="7218"/>
            <a:stretch/>
          </p:blipFill>
          <p:spPr>
            <a:xfrm>
              <a:off x="628650" y="5030320"/>
              <a:ext cx="7886698" cy="1341335"/>
            </a:xfrm>
            <a:prstGeom prst="rect">
              <a:avLst/>
            </a:prstGeom>
          </p:spPr>
        </p:pic>
        <p:sp>
          <p:nvSpPr>
            <p:cNvPr id="8" name="正方形/長方形 7">
              <a:extLst>
                <a:ext uri="{FF2B5EF4-FFF2-40B4-BE49-F238E27FC236}">
                  <a16:creationId xmlns:a16="http://schemas.microsoft.com/office/drawing/2014/main" id="{F9E128CF-0F86-4D9F-B5DB-C682EBAEF4AD}"/>
                </a:ext>
              </a:extLst>
            </p:cNvPr>
            <p:cNvSpPr/>
            <p:nvPr/>
          </p:nvSpPr>
          <p:spPr>
            <a:xfrm>
              <a:off x="2238374" y="4633151"/>
              <a:ext cx="2076450" cy="278546"/>
            </a:xfrm>
            <a:prstGeom prst="rect">
              <a:avLst/>
            </a:prstGeom>
            <a:noFill/>
            <a:ln w="28575">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1D16990-CAD9-480D-9AFB-18D81879F055}"/>
                </a:ext>
              </a:extLst>
            </p:cNvPr>
            <p:cNvSpPr/>
            <p:nvPr/>
          </p:nvSpPr>
          <p:spPr>
            <a:xfrm>
              <a:off x="4419599" y="4633151"/>
              <a:ext cx="1981200" cy="278546"/>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ABD7771-562C-491C-A087-23C8A1A442CF}"/>
                </a:ext>
              </a:extLst>
            </p:cNvPr>
            <p:cNvSpPr/>
            <p:nvPr/>
          </p:nvSpPr>
          <p:spPr>
            <a:xfrm>
              <a:off x="742949" y="4630163"/>
              <a:ext cx="1390650" cy="287617"/>
            </a:xfrm>
            <a:prstGeom prst="rect">
              <a:avLst/>
            </a:prstGeom>
            <a:noFill/>
            <a:ln w="285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70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p:txBody>
          <a:bodyPr>
            <a:normAutofit fontScale="90000"/>
          </a:bodyPr>
          <a:lstStyle/>
          <a:p>
            <a:r>
              <a:rPr lang="ja-JP" altLang="en-US" dirty="0"/>
              <a:t>研究背景 </a:t>
            </a:r>
            <a:r>
              <a:rPr lang="en-US" altLang="ja-JP" dirty="0"/>
              <a:t>| </a:t>
            </a:r>
            <a:r>
              <a:rPr lang="ja-JP" altLang="en-US" dirty="0"/>
              <a:t>既存研究の分類手法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p:txBody>
          <a:bodyPr/>
          <a:lstStyle/>
          <a:p>
            <a:fld id="{310E90F2-0F65-4717-A352-08170F7BDCAA}" type="slidenum">
              <a:rPr kumimoji="1" lang="ja-JP" altLang="en-US" smtClean="0"/>
              <a:t>7</a:t>
            </a:fld>
            <a:endParaRPr kumimoji="1" lang="ja-JP" altLang="en-US" dirty="0"/>
          </a:p>
        </p:txBody>
      </p:sp>
      <p:sp>
        <p:nvSpPr>
          <p:cNvPr id="613" name="テキスト ボックス 612">
            <a:extLst>
              <a:ext uri="{FF2B5EF4-FFF2-40B4-BE49-F238E27FC236}">
                <a16:creationId xmlns:a16="http://schemas.microsoft.com/office/drawing/2014/main" id="{E630F629-7C1C-4699-8A10-274DFA30E1F5}"/>
              </a:ext>
            </a:extLst>
          </p:cNvPr>
          <p:cNvSpPr txBox="1"/>
          <p:nvPr/>
        </p:nvSpPr>
        <p:spPr>
          <a:xfrm>
            <a:off x="2966719" y="47399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(1,0,…,1,1)</a:t>
            </a:r>
            <a:endParaRPr kumimoji="0" lang="ja-JP" altLang="en-US" sz="1200" b="1" dirty="0">
              <a:solidFill>
                <a:prstClr val="black"/>
              </a:solidFill>
              <a:latin typeface="Calibri" panose="020F0502020204030204"/>
            </a:endParaRPr>
          </a:p>
        </p:txBody>
      </p:sp>
      <p:sp>
        <p:nvSpPr>
          <p:cNvPr id="614" name="星 4 463">
            <a:extLst>
              <a:ext uri="{FF2B5EF4-FFF2-40B4-BE49-F238E27FC236}">
                <a16:creationId xmlns:a16="http://schemas.microsoft.com/office/drawing/2014/main" id="{C231BD02-5FE5-4EC0-8A99-D831C3B70E9D}"/>
              </a:ext>
            </a:extLst>
          </p:cNvPr>
          <p:cNvSpPr/>
          <p:nvPr/>
        </p:nvSpPr>
        <p:spPr>
          <a:xfrm>
            <a:off x="2153170" y="4887872"/>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15" name="星 4 463">
            <a:extLst>
              <a:ext uri="{FF2B5EF4-FFF2-40B4-BE49-F238E27FC236}">
                <a16:creationId xmlns:a16="http://schemas.microsoft.com/office/drawing/2014/main" id="{0B4D3A5B-0B3A-4294-A2D4-BE7A1903CFB2}"/>
              </a:ext>
            </a:extLst>
          </p:cNvPr>
          <p:cNvSpPr/>
          <p:nvPr/>
        </p:nvSpPr>
        <p:spPr>
          <a:xfrm>
            <a:off x="1067728" y="4770411"/>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616" name="直線矢印コネクタ 615">
            <a:extLst>
              <a:ext uri="{FF2B5EF4-FFF2-40B4-BE49-F238E27FC236}">
                <a16:creationId xmlns:a16="http://schemas.microsoft.com/office/drawing/2014/main" id="{1561EE0C-6842-46B4-A975-40C757960424}"/>
              </a:ext>
            </a:extLst>
          </p:cNvPr>
          <p:cNvCxnSpPr>
            <a:cxnSpLocks/>
          </p:cNvCxnSpPr>
          <p:nvPr/>
        </p:nvCxnSpPr>
        <p:spPr>
          <a:xfrm>
            <a:off x="407291" y="5072998"/>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617" name="直線矢印コネクタ 616">
            <a:extLst>
              <a:ext uri="{FF2B5EF4-FFF2-40B4-BE49-F238E27FC236}">
                <a16:creationId xmlns:a16="http://schemas.microsoft.com/office/drawing/2014/main" id="{9F99DDDE-A19E-4BAB-A3C4-022E439F9858}"/>
              </a:ext>
            </a:extLst>
          </p:cNvPr>
          <p:cNvCxnSpPr>
            <a:cxnSpLocks/>
          </p:cNvCxnSpPr>
          <p:nvPr/>
        </p:nvCxnSpPr>
        <p:spPr>
          <a:xfrm>
            <a:off x="2539423" y="5056394"/>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618" name="テキスト ボックス 617">
            <a:extLst>
              <a:ext uri="{FF2B5EF4-FFF2-40B4-BE49-F238E27FC236}">
                <a16:creationId xmlns:a16="http://schemas.microsoft.com/office/drawing/2014/main" id="{856BBB1A-BA1A-4423-A933-2EBB1C666F15}"/>
              </a:ext>
            </a:extLst>
          </p:cNvPr>
          <p:cNvSpPr txBox="1"/>
          <p:nvPr/>
        </p:nvSpPr>
        <p:spPr>
          <a:xfrm>
            <a:off x="2136760" y="5123893"/>
            <a:ext cx="1015663" cy="113790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ベクトル</a:t>
            </a:r>
            <a:br>
              <a:rPr kumimoji="0" lang="en-US" altLang="ja-JP" b="1" dirty="0">
                <a:solidFill>
                  <a:prstClr val="black">
                    <a:lumMod val="75000"/>
                    <a:lumOff val="25000"/>
                  </a:prstClr>
                </a:solidFill>
                <a:latin typeface="Calibri" panose="020F0502020204030204"/>
              </a:rPr>
            </a:br>
            <a:r>
              <a:rPr kumimoji="0" lang="ja-JP" altLang="en-US" b="1" dirty="0">
                <a:solidFill>
                  <a:prstClr val="black">
                    <a:lumMod val="75000"/>
                    <a:lumOff val="25000"/>
                  </a:prstClr>
                </a:solidFill>
                <a:latin typeface="Calibri" panose="020F0502020204030204"/>
              </a:rPr>
              <a:t>に変換</a:t>
            </a:r>
            <a:endParaRPr kumimoji="0" lang="en-US" altLang="ja-JP" b="1" dirty="0">
              <a:solidFill>
                <a:prstClr val="black">
                  <a:lumMod val="75000"/>
                  <a:lumOff val="25000"/>
                </a:prstClr>
              </a:solidFill>
              <a:latin typeface="Calibri" panose="020F0502020204030204"/>
            </a:endParaRPr>
          </a:p>
        </p:txBody>
      </p:sp>
      <p:sp>
        <p:nvSpPr>
          <p:cNvPr id="619" name="テキスト ボックス 618">
            <a:extLst>
              <a:ext uri="{FF2B5EF4-FFF2-40B4-BE49-F238E27FC236}">
                <a16:creationId xmlns:a16="http://schemas.microsoft.com/office/drawing/2014/main" id="{C7341272-8093-457B-9092-0DE1A811628B}"/>
              </a:ext>
            </a:extLst>
          </p:cNvPr>
          <p:cNvSpPr txBox="1"/>
          <p:nvPr/>
        </p:nvSpPr>
        <p:spPr>
          <a:xfrm>
            <a:off x="415508" y="5113722"/>
            <a:ext cx="461665" cy="839277"/>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前処理</a:t>
            </a:r>
            <a:endParaRPr kumimoji="0" lang="en-US" altLang="ja-JP" b="1" dirty="0">
              <a:solidFill>
                <a:prstClr val="black">
                  <a:lumMod val="75000"/>
                  <a:lumOff val="25000"/>
                </a:prstClr>
              </a:solidFill>
              <a:latin typeface="Calibri" panose="020F0502020204030204"/>
            </a:endParaRPr>
          </a:p>
        </p:txBody>
      </p:sp>
      <p:sp>
        <p:nvSpPr>
          <p:cNvPr id="620" name="テキスト ボックス 619">
            <a:extLst>
              <a:ext uri="{FF2B5EF4-FFF2-40B4-BE49-F238E27FC236}">
                <a16:creationId xmlns:a16="http://schemas.microsoft.com/office/drawing/2014/main" id="{7E8E741F-C820-4910-B361-F8A22999458A}"/>
              </a:ext>
            </a:extLst>
          </p:cNvPr>
          <p:cNvSpPr txBox="1"/>
          <p:nvPr/>
        </p:nvSpPr>
        <p:spPr>
          <a:xfrm>
            <a:off x="3119119" y="48923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(1,1,…,0,0)</a:t>
            </a:r>
            <a:endParaRPr kumimoji="0" lang="ja-JP" altLang="en-US" sz="1200" b="1" dirty="0">
              <a:solidFill>
                <a:prstClr val="black"/>
              </a:solidFill>
              <a:latin typeface="Calibri" panose="020F0502020204030204"/>
            </a:endParaRPr>
          </a:p>
        </p:txBody>
      </p:sp>
      <p:sp>
        <p:nvSpPr>
          <p:cNvPr id="621" name="テキスト ボックス 620">
            <a:extLst>
              <a:ext uri="{FF2B5EF4-FFF2-40B4-BE49-F238E27FC236}">
                <a16:creationId xmlns:a16="http://schemas.microsoft.com/office/drawing/2014/main" id="{B8B6B14A-5DE9-461A-B26E-830F0B18AD35}"/>
              </a:ext>
            </a:extLst>
          </p:cNvPr>
          <p:cNvSpPr txBox="1"/>
          <p:nvPr/>
        </p:nvSpPr>
        <p:spPr>
          <a:xfrm>
            <a:off x="3271519" y="50447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(0,0,…,0,1)</a:t>
            </a:r>
            <a:endParaRPr kumimoji="0" lang="ja-JP" altLang="en-US" sz="1200" b="1" dirty="0">
              <a:solidFill>
                <a:prstClr val="black"/>
              </a:solidFill>
              <a:latin typeface="Calibri" panose="020F0502020204030204"/>
            </a:endParaRPr>
          </a:p>
        </p:txBody>
      </p:sp>
      <p:grpSp>
        <p:nvGrpSpPr>
          <p:cNvPr id="622" name="グループ化 621">
            <a:extLst>
              <a:ext uri="{FF2B5EF4-FFF2-40B4-BE49-F238E27FC236}">
                <a16:creationId xmlns:a16="http://schemas.microsoft.com/office/drawing/2014/main" id="{1FA8D1FB-6689-4A48-991E-7263C0CD6C94}"/>
              </a:ext>
            </a:extLst>
          </p:cNvPr>
          <p:cNvGrpSpPr/>
          <p:nvPr/>
        </p:nvGrpSpPr>
        <p:grpSpPr>
          <a:xfrm>
            <a:off x="1690078" y="5292441"/>
            <a:ext cx="662961" cy="435298"/>
            <a:chOff x="5677474" y="1307291"/>
            <a:chExt cx="662961" cy="435298"/>
          </a:xfrm>
        </p:grpSpPr>
        <p:sp>
          <p:nvSpPr>
            <p:cNvPr id="623" name="正方形/長方形 622">
              <a:extLst>
                <a:ext uri="{FF2B5EF4-FFF2-40B4-BE49-F238E27FC236}">
                  <a16:creationId xmlns:a16="http://schemas.microsoft.com/office/drawing/2014/main" id="{22F1903E-C3B9-47FE-B4F1-D272A2D099ED}"/>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4" name="正方形/長方形 623">
              <a:extLst>
                <a:ext uri="{FF2B5EF4-FFF2-40B4-BE49-F238E27FC236}">
                  <a16:creationId xmlns:a16="http://schemas.microsoft.com/office/drawing/2014/main" id="{2C3FC6E0-EDF2-42FC-9348-F472965C80C8}"/>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5" name="正方形/長方形 624">
              <a:extLst>
                <a:ext uri="{FF2B5EF4-FFF2-40B4-BE49-F238E27FC236}">
                  <a16:creationId xmlns:a16="http://schemas.microsoft.com/office/drawing/2014/main" id="{BC675DA2-E005-4DC2-853E-0969F91F700C}"/>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626" name="グループ化 625">
            <a:extLst>
              <a:ext uri="{FF2B5EF4-FFF2-40B4-BE49-F238E27FC236}">
                <a16:creationId xmlns:a16="http://schemas.microsoft.com/office/drawing/2014/main" id="{25FFC94F-AF81-4D2D-BCDE-5CCB9486044A}"/>
              </a:ext>
            </a:extLst>
          </p:cNvPr>
          <p:cNvGrpSpPr/>
          <p:nvPr/>
        </p:nvGrpSpPr>
        <p:grpSpPr>
          <a:xfrm>
            <a:off x="1293869" y="4810738"/>
            <a:ext cx="731470" cy="443561"/>
            <a:chOff x="5281265" y="825588"/>
            <a:chExt cx="731470" cy="443561"/>
          </a:xfrm>
        </p:grpSpPr>
        <p:sp>
          <p:nvSpPr>
            <p:cNvPr id="627" name="正方形/長方形 626">
              <a:extLst>
                <a:ext uri="{FF2B5EF4-FFF2-40B4-BE49-F238E27FC236}">
                  <a16:creationId xmlns:a16="http://schemas.microsoft.com/office/drawing/2014/main" id="{B0038A72-F411-4CA3-8D17-86E9AACFC727}"/>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8" name="正方形/長方形 627">
              <a:extLst>
                <a:ext uri="{FF2B5EF4-FFF2-40B4-BE49-F238E27FC236}">
                  <a16:creationId xmlns:a16="http://schemas.microsoft.com/office/drawing/2014/main" id="{0752853F-7D22-4FF8-A4F4-EB13209DB496}"/>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29" name="正方形/長方形 628">
              <a:extLst>
                <a:ext uri="{FF2B5EF4-FFF2-40B4-BE49-F238E27FC236}">
                  <a16:creationId xmlns:a16="http://schemas.microsoft.com/office/drawing/2014/main" id="{7B567870-1881-4EA2-B100-26C83F157FE2}"/>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0" name="テキスト ボックス 629">
              <a:extLst>
                <a:ext uri="{FF2B5EF4-FFF2-40B4-BE49-F238E27FC236}">
                  <a16:creationId xmlns:a16="http://schemas.microsoft.com/office/drawing/2014/main" id="{A027CCE7-F01B-4788-9739-987EE5EBDEFF}"/>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31" name="グループ化 630">
            <a:extLst>
              <a:ext uri="{FF2B5EF4-FFF2-40B4-BE49-F238E27FC236}">
                <a16:creationId xmlns:a16="http://schemas.microsoft.com/office/drawing/2014/main" id="{BDAB8CF4-B048-415C-BF90-BBE1DC16B328}"/>
              </a:ext>
            </a:extLst>
          </p:cNvPr>
          <p:cNvGrpSpPr/>
          <p:nvPr/>
        </p:nvGrpSpPr>
        <p:grpSpPr>
          <a:xfrm>
            <a:off x="930162" y="5300980"/>
            <a:ext cx="731470" cy="443561"/>
            <a:chOff x="4917558" y="1315830"/>
            <a:chExt cx="731470" cy="443561"/>
          </a:xfrm>
        </p:grpSpPr>
        <p:sp>
          <p:nvSpPr>
            <p:cNvPr id="632" name="正方形/長方形 631">
              <a:extLst>
                <a:ext uri="{FF2B5EF4-FFF2-40B4-BE49-F238E27FC236}">
                  <a16:creationId xmlns:a16="http://schemas.microsoft.com/office/drawing/2014/main" id="{0FA81763-B4B7-4270-A276-69FB2F65E648}"/>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3" name="正方形/長方形 632">
              <a:extLst>
                <a:ext uri="{FF2B5EF4-FFF2-40B4-BE49-F238E27FC236}">
                  <a16:creationId xmlns:a16="http://schemas.microsoft.com/office/drawing/2014/main" id="{ECE5C86B-F4B4-4529-8FBA-58CEE0E23EEA}"/>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4" name="正方形/長方形 633">
              <a:extLst>
                <a:ext uri="{FF2B5EF4-FFF2-40B4-BE49-F238E27FC236}">
                  <a16:creationId xmlns:a16="http://schemas.microsoft.com/office/drawing/2014/main" id="{F5A21EEB-2918-4BD3-8364-2722A921C619}"/>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35" name="テキスト ボックス 634">
              <a:extLst>
                <a:ext uri="{FF2B5EF4-FFF2-40B4-BE49-F238E27FC236}">
                  <a16:creationId xmlns:a16="http://schemas.microsoft.com/office/drawing/2014/main" id="{7A38552E-15BA-4707-8FF1-9A62C012DC81}"/>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636" name="テキスト ボックス 635">
            <a:extLst>
              <a:ext uri="{FF2B5EF4-FFF2-40B4-BE49-F238E27FC236}">
                <a16:creationId xmlns:a16="http://schemas.microsoft.com/office/drawing/2014/main" id="{8A6FA93A-99B5-48EE-888F-83EB16357BF0}"/>
              </a:ext>
            </a:extLst>
          </p:cNvPr>
          <p:cNvSpPr txBox="1"/>
          <p:nvPr/>
        </p:nvSpPr>
        <p:spPr>
          <a:xfrm>
            <a:off x="1621569" y="542822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pic>
        <p:nvPicPr>
          <p:cNvPr id="637" name="グラフィックス 636" descr="歯車">
            <a:extLst>
              <a:ext uri="{FF2B5EF4-FFF2-40B4-BE49-F238E27FC236}">
                <a16:creationId xmlns:a16="http://schemas.microsoft.com/office/drawing/2014/main" id="{B9481CBD-FA64-4266-B52F-0F214AB2591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8889" y="4684287"/>
            <a:ext cx="742042" cy="742042"/>
          </a:xfrm>
          <a:prstGeom prst="rect">
            <a:avLst/>
          </a:prstGeom>
        </p:spPr>
      </p:pic>
      <p:cxnSp>
        <p:nvCxnSpPr>
          <p:cNvPr id="638" name="直線矢印コネクタ 637">
            <a:extLst>
              <a:ext uri="{FF2B5EF4-FFF2-40B4-BE49-F238E27FC236}">
                <a16:creationId xmlns:a16="http://schemas.microsoft.com/office/drawing/2014/main" id="{68251F41-5041-455F-8A89-145682BA72BE}"/>
              </a:ext>
            </a:extLst>
          </p:cNvPr>
          <p:cNvCxnSpPr>
            <a:cxnSpLocks/>
          </p:cNvCxnSpPr>
          <p:nvPr/>
        </p:nvCxnSpPr>
        <p:spPr>
          <a:xfrm>
            <a:off x="4151623" y="5014662"/>
            <a:ext cx="455235"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639" name="テキスト ボックス 638">
            <a:extLst>
              <a:ext uri="{FF2B5EF4-FFF2-40B4-BE49-F238E27FC236}">
                <a16:creationId xmlns:a16="http://schemas.microsoft.com/office/drawing/2014/main" id="{51C0FB28-CE64-4EAD-9918-12AF7E33F702}"/>
              </a:ext>
            </a:extLst>
          </p:cNvPr>
          <p:cNvSpPr txBox="1"/>
          <p:nvPr/>
        </p:nvSpPr>
        <p:spPr>
          <a:xfrm>
            <a:off x="4120889" y="5069605"/>
            <a:ext cx="461665" cy="637309"/>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学習</a:t>
            </a:r>
            <a:endParaRPr kumimoji="0" lang="en-US" altLang="ja-JP" b="1" dirty="0">
              <a:solidFill>
                <a:prstClr val="black">
                  <a:lumMod val="75000"/>
                  <a:lumOff val="25000"/>
                </a:prstClr>
              </a:solidFill>
              <a:latin typeface="Calibri" panose="020F0502020204030204"/>
            </a:endParaRPr>
          </a:p>
        </p:txBody>
      </p:sp>
      <p:pic>
        <p:nvPicPr>
          <p:cNvPr id="640" name="グラフィックス 639" descr="歯車">
            <a:extLst>
              <a:ext uri="{FF2B5EF4-FFF2-40B4-BE49-F238E27FC236}">
                <a16:creationId xmlns:a16="http://schemas.microsoft.com/office/drawing/2014/main" id="{1A3D8347-FD37-49A9-ABD1-9A3A1A7F285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6838" y="5670399"/>
            <a:ext cx="742042" cy="742042"/>
          </a:xfrm>
          <a:prstGeom prst="rect">
            <a:avLst/>
          </a:prstGeom>
        </p:spPr>
      </p:pic>
      <p:sp>
        <p:nvSpPr>
          <p:cNvPr id="641" name="雲 640">
            <a:extLst>
              <a:ext uri="{FF2B5EF4-FFF2-40B4-BE49-F238E27FC236}">
                <a16:creationId xmlns:a16="http://schemas.microsoft.com/office/drawing/2014/main" id="{E3926BCF-429F-4C97-ABB9-048E462B8A7E}"/>
              </a:ext>
            </a:extLst>
          </p:cNvPr>
          <p:cNvSpPr/>
          <p:nvPr/>
        </p:nvSpPr>
        <p:spPr>
          <a:xfrm>
            <a:off x="5478098" y="4737072"/>
            <a:ext cx="1750409" cy="1096054"/>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642" name="カギ線コネクタ 3">
            <a:extLst>
              <a:ext uri="{FF2B5EF4-FFF2-40B4-BE49-F238E27FC236}">
                <a16:creationId xmlns:a16="http://schemas.microsoft.com/office/drawing/2014/main" id="{90865EBB-FCC2-49E0-AA25-128A604BD50C}"/>
              </a:ext>
            </a:extLst>
          </p:cNvPr>
          <p:cNvCxnSpPr>
            <a:stCxn id="641" idx="1"/>
            <a:endCxn id="640" idx="1"/>
          </p:cNvCxnSpPr>
          <p:nvPr/>
        </p:nvCxnSpPr>
        <p:spPr>
          <a:xfrm rot="16200000" flipH="1">
            <a:off x="6495340" y="5689921"/>
            <a:ext cx="209461" cy="493535"/>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grpSp>
        <p:nvGrpSpPr>
          <p:cNvPr id="643" name="グループ化 642">
            <a:extLst>
              <a:ext uri="{FF2B5EF4-FFF2-40B4-BE49-F238E27FC236}">
                <a16:creationId xmlns:a16="http://schemas.microsoft.com/office/drawing/2014/main" id="{90B051DC-8916-455B-A2E7-C17E5B633030}"/>
              </a:ext>
            </a:extLst>
          </p:cNvPr>
          <p:cNvGrpSpPr/>
          <p:nvPr/>
        </p:nvGrpSpPr>
        <p:grpSpPr>
          <a:xfrm>
            <a:off x="6269009" y="4823167"/>
            <a:ext cx="731470" cy="443561"/>
            <a:chOff x="12455755" y="5835829"/>
            <a:chExt cx="731470" cy="443561"/>
          </a:xfrm>
        </p:grpSpPr>
        <p:sp>
          <p:nvSpPr>
            <p:cNvPr id="644" name="正方形/長方形 643">
              <a:extLst>
                <a:ext uri="{FF2B5EF4-FFF2-40B4-BE49-F238E27FC236}">
                  <a16:creationId xmlns:a16="http://schemas.microsoft.com/office/drawing/2014/main" id="{7C4E6544-C723-47C0-8666-6EE6CA595B6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5" name="正方形/長方形 644">
              <a:extLst>
                <a:ext uri="{FF2B5EF4-FFF2-40B4-BE49-F238E27FC236}">
                  <a16:creationId xmlns:a16="http://schemas.microsoft.com/office/drawing/2014/main" id="{26ED7445-6181-497D-97CD-B6FC1483A141}"/>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6" name="正方形/長方形 645">
              <a:extLst>
                <a:ext uri="{FF2B5EF4-FFF2-40B4-BE49-F238E27FC236}">
                  <a16:creationId xmlns:a16="http://schemas.microsoft.com/office/drawing/2014/main" id="{4C124CA9-5669-46FA-8E84-D09BF11B47F8}"/>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47" name="テキスト ボックス 646">
              <a:extLst>
                <a:ext uri="{FF2B5EF4-FFF2-40B4-BE49-F238E27FC236}">
                  <a16:creationId xmlns:a16="http://schemas.microsoft.com/office/drawing/2014/main" id="{D01354E8-ECA4-4F75-A115-6D6BF6EF1DE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48" name="グループ化 647">
            <a:extLst>
              <a:ext uri="{FF2B5EF4-FFF2-40B4-BE49-F238E27FC236}">
                <a16:creationId xmlns:a16="http://schemas.microsoft.com/office/drawing/2014/main" id="{1A2AC223-D24C-4737-BFCE-3BDD7A425618}"/>
              </a:ext>
            </a:extLst>
          </p:cNvPr>
          <p:cNvGrpSpPr/>
          <p:nvPr/>
        </p:nvGrpSpPr>
        <p:grpSpPr>
          <a:xfrm>
            <a:off x="6012906" y="5303293"/>
            <a:ext cx="731470" cy="443561"/>
            <a:chOff x="12455755" y="5835829"/>
            <a:chExt cx="731470" cy="443561"/>
          </a:xfrm>
        </p:grpSpPr>
        <p:sp>
          <p:nvSpPr>
            <p:cNvPr id="649" name="正方形/長方形 648">
              <a:extLst>
                <a:ext uri="{FF2B5EF4-FFF2-40B4-BE49-F238E27FC236}">
                  <a16:creationId xmlns:a16="http://schemas.microsoft.com/office/drawing/2014/main" id="{E1903951-C03E-455F-A94D-A34BCE0D661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0" name="正方形/長方形 649">
              <a:extLst>
                <a:ext uri="{FF2B5EF4-FFF2-40B4-BE49-F238E27FC236}">
                  <a16:creationId xmlns:a16="http://schemas.microsoft.com/office/drawing/2014/main" id="{14A45D3A-147C-4283-A0DB-0763959C041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1" name="正方形/長方形 650">
              <a:extLst>
                <a:ext uri="{FF2B5EF4-FFF2-40B4-BE49-F238E27FC236}">
                  <a16:creationId xmlns:a16="http://schemas.microsoft.com/office/drawing/2014/main" id="{20DEBB7F-C0C5-409D-B37B-E0CA3B3AE041}"/>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2" name="テキスト ボックス 651">
              <a:extLst>
                <a:ext uri="{FF2B5EF4-FFF2-40B4-BE49-F238E27FC236}">
                  <a16:creationId xmlns:a16="http://schemas.microsoft.com/office/drawing/2014/main" id="{3FCD1345-A0EC-40EE-95F3-EDE4B5B150A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53" name="グループ化 652">
            <a:extLst>
              <a:ext uri="{FF2B5EF4-FFF2-40B4-BE49-F238E27FC236}">
                <a16:creationId xmlns:a16="http://schemas.microsoft.com/office/drawing/2014/main" id="{5F4F7281-40F4-44B3-9271-48C32501E40D}"/>
              </a:ext>
            </a:extLst>
          </p:cNvPr>
          <p:cNvGrpSpPr/>
          <p:nvPr/>
        </p:nvGrpSpPr>
        <p:grpSpPr>
          <a:xfrm>
            <a:off x="5540870" y="4911105"/>
            <a:ext cx="731470" cy="443561"/>
            <a:chOff x="12455755" y="5835829"/>
            <a:chExt cx="731470" cy="443561"/>
          </a:xfrm>
        </p:grpSpPr>
        <p:sp>
          <p:nvSpPr>
            <p:cNvPr id="654" name="正方形/長方形 653">
              <a:extLst>
                <a:ext uri="{FF2B5EF4-FFF2-40B4-BE49-F238E27FC236}">
                  <a16:creationId xmlns:a16="http://schemas.microsoft.com/office/drawing/2014/main" id="{902820CD-4C90-4B23-BDA5-74549E7C9788}"/>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5" name="正方形/長方形 654">
              <a:extLst>
                <a:ext uri="{FF2B5EF4-FFF2-40B4-BE49-F238E27FC236}">
                  <a16:creationId xmlns:a16="http://schemas.microsoft.com/office/drawing/2014/main" id="{915F5070-8001-4EE7-BA0E-01765F6DC07A}"/>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6" name="正方形/長方形 655">
              <a:extLst>
                <a:ext uri="{FF2B5EF4-FFF2-40B4-BE49-F238E27FC236}">
                  <a16:creationId xmlns:a16="http://schemas.microsoft.com/office/drawing/2014/main" id="{D4C4287E-17C7-489F-BAFD-E1C299B3CA00}"/>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57" name="テキスト ボックス 656">
              <a:extLst>
                <a:ext uri="{FF2B5EF4-FFF2-40B4-BE49-F238E27FC236}">
                  <a16:creationId xmlns:a16="http://schemas.microsoft.com/office/drawing/2014/main" id="{88FC1712-D701-4C84-822B-23C164700B1D}"/>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58" name="グループ化 657">
            <a:extLst>
              <a:ext uri="{FF2B5EF4-FFF2-40B4-BE49-F238E27FC236}">
                <a16:creationId xmlns:a16="http://schemas.microsoft.com/office/drawing/2014/main" id="{AEFA0FE5-FF11-4E50-8125-533D2408ECCE}"/>
              </a:ext>
            </a:extLst>
          </p:cNvPr>
          <p:cNvGrpSpPr/>
          <p:nvPr/>
        </p:nvGrpSpPr>
        <p:grpSpPr>
          <a:xfrm>
            <a:off x="7958353" y="5295971"/>
            <a:ext cx="662961" cy="435298"/>
            <a:chOff x="5677474" y="1307291"/>
            <a:chExt cx="662961" cy="435298"/>
          </a:xfrm>
        </p:grpSpPr>
        <p:sp>
          <p:nvSpPr>
            <p:cNvPr id="659" name="正方形/長方形 658">
              <a:extLst>
                <a:ext uri="{FF2B5EF4-FFF2-40B4-BE49-F238E27FC236}">
                  <a16:creationId xmlns:a16="http://schemas.microsoft.com/office/drawing/2014/main" id="{C854E938-8D24-411F-AA28-36FA60E84ABC}"/>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0" name="正方形/長方形 659">
              <a:extLst>
                <a:ext uri="{FF2B5EF4-FFF2-40B4-BE49-F238E27FC236}">
                  <a16:creationId xmlns:a16="http://schemas.microsoft.com/office/drawing/2014/main" id="{B7AA831F-4C10-4545-B875-35D59E39542E}"/>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1" name="正方形/長方形 660">
              <a:extLst>
                <a:ext uri="{FF2B5EF4-FFF2-40B4-BE49-F238E27FC236}">
                  <a16:creationId xmlns:a16="http://schemas.microsoft.com/office/drawing/2014/main" id="{86B5CE6A-C434-400B-80A4-67448FB3EB83}"/>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662" name="グループ化 661">
            <a:extLst>
              <a:ext uri="{FF2B5EF4-FFF2-40B4-BE49-F238E27FC236}">
                <a16:creationId xmlns:a16="http://schemas.microsoft.com/office/drawing/2014/main" id="{187D2A65-F01F-4D5C-91B1-5659B823E654}"/>
              </a:ext>
            </a:extLst>
          </p:cNvPr>
          <p:cNvGrpSpPr/>
          <p:nvPr/>
        </p:nvGrpSpPr>
        <p:grpSpPr>
          <a:xfrm>
            <a:off x="8080148" y="4784256"/>
            <a:ext cx="731470" cy="443561"/>
            <a:chOff x="5281265" y="825588"/>
            <a:chExt cx="731470" cy="443561"/>
          </a:xfrm>
        </p:grpSpPr>
        <p:sp>
          <p:nvSpPr>
            <p:cNvPr id="663" name="正方形/長方形 662">
              <a:extLst>
                <a:ext uri="{FF2B5EF4-FFF2-40B4-BE49-F238E27FC236}">
                  <a16:creationId xmlns:a16="http://schemas.microsoft.com/office/drawing/2014/main" id="{64B6A38D-B29D-4D80-B9A9-6442A70B6163}"/>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4" name="正方形/長方形 663">
              <a:extLst>
                <a:ext uri="{FF2B5EF4-FFF2-40B4-BE49-F238E27FC236}">
                  <a16:creationId xmlns:a16="http://schemas.microsoft.com/office/drawing/2014/main" id="{F7D8F405-CE8F-43FC-8DC2-376B56F6B940}"/>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5" name="正方形/長方形 664">
              <a:extLst>
                <a:ext uri="{FF2B5EF4-FFF2-40B4-BE49-F238E27FC236}">
                  <a16:creationId xmlns:a16="http://schemas.microsoft.com/office/drawing/2014/main" id="{0623D1A4-80E7-47B4-9BB8-75E784A05181}"/>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6" name="テキスト ボックス 665">
              <a:extLst>
                <a:ext uri="{FF2B5EF4-FFF2-40B4-BE49-F238E27FC236}">
                  <a16:creationId xmlns:a16="http://schemas.microsoft.com/office/drawing/2014/main" id="{7A42B464-CFFB-4778-B06E-1585DA177900}"/>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667" name="グループ化 666">
            <a:extLst>
              <a:ext uri="{FF2B5EF4-FFF2-40B4-BE49-F238E27FC236}">
                <a16:creationId xmlns:a16="http://schemas.microsoft.com/office/drawing/2014/main" id="{AC6A9EC4-0067-4959-A84B-B8D8C9D33A14}"/>
              </a:ext>
            </a:extLst>
          </p:cNvPr>
          <p:cNvGrpSpPr/>
          <p:nvPr/>
        </p:nvGrpSpPr>
        <p:grpSpPr>
          <a:xfrm>
            <a:off x="7342562" y="4949491"/>
            <a:ext cx="731470" cy="443561"/>
            <a:chOff x="4917558" y="1315830"/>
            <a:chExt cx="731470" cy="443561"/>
          </a:xfrm>
        </p:grpSpPr>
        <p:sp>
          <p:nvSpPr>
            <p:cNvPr id="668" name="正方形/長方形 667">
              <a:extLst>
                <a:ext uri="{FF2B5EF4-FFF2-40B4-BE49-F238E27FC236}">
                  <a16:creationId xmlns:a16="http://schemas.microsoft.com/office/drawing/2014/main" id="{1581FE61-7AD7-44FE-8406-F42EB54F5812}"/>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69" name="正方形/長方形 668">
              <a:extLst>
                <a:ext uri="{FF2B5EF4-FFF2-40B4-BE49-F238E27FC236}">
                  <a16:creationId xmlns:a16="http://schemas.microsoft.com/office/drawing/2014/main" id="{8F9DDB7A-7251-4275-96EC-4F0E2F70CF70}"/>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0" name="正方形/長方形 669">
              <a:extLst>
                <a:ext uri="{FF2B5EF4-FFF2-40B4-BE49-F238E27FC236}">
                  <a16:creationId xmlns:a16="http://schemas.microsoft.com/office/drawing/2014/main" id="{978E251D-91EF-4E6E-A90E-83C0D5FAE075}"/>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71" name="テキスト ボックス 670">
              <a:extLst>
                <a:ext uri="{FF2B5EF4-FFF2-40B4-BE49-F238E27FC236}">
                  <a16:creationId xmlns:a16="http://schemas.microsoft.com/office/drawing/2014/main" id="{874D5406-4843-44E1-BD3C-8F6D771B21F0}"/>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672" name="テキスト ボックス 671">
            <a:extLst>
              <a:ext uri="{FF2B5EF4-FFF2-40B4-BE49-F238E27FC236}">
                <a16:creationId xmlns:a16="http://schemas.microsoft.com/office/drawing/2014/main" id="{EA969B00-D897-4C4F-B67C-8D51F48731C5}"/>
              </a:ext>
            </a:extLst>
          </p:cNvPr>
          <p:cNvSpPr txBox="1"/>
          <p:nvPr/>
        </p:nvSpPr>
        <p:spPr>
          <a:xfrm>
            <a:off x="7889844" y="543175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cxnSp>
        <p:nvCxnSpPr>
          <p:cNvPr id="673" name="カギ線コネクタ 912">
            <a:extLst>
              <a:ext uri="{FF2B5EF4-FFF2-40B4-BE49-F238E27FC236}">
                <a16:creationId xmlns:a16="http://schemas.microsoft.com/office/drawing/2014/main" id="{DC074F1D-46FE-4E02-B65E-C63E6C049D80}"/>
              </a:ext>
            </a:extLst>
          </p:cNvPr>
          <p:cNvCxnSpPr>
            <a:stCxn id="640" idx="3"/>
          </p:cNvCxnSpPr>
          <p:nvPr/>
        </p:nvCxnSpPr>
        <p:spPr>
          <a:xfrm flipV="1">
            <a:off x="7588880" y="5765240"/>
            <a:ext cx="525599" cy="276180"/>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sp>
        <p:nvSpPr>
          <p:cNvPr id="682" name="正方形/長方形 681">
            <a:extLst>
              <a:ext uri="{FF2B5EF4-FFF2-40B4-BE49-F238E27FC236}">
                <a16:creationId xmlns:a16="http://schemas.microsoft.com/office/drawing/2014/main" id="{A755D762-95B4-4B80-A374-09AD0FBE4252}"/>
              </a:ext>
            </a:extLst>
          </p:cNvPr>
          <p:cNvSpPr/>
          <p:nvPr/>
        </p:nvSpPr>
        <p:spPr>
          <a:xfrm>
            <a:off x="359792" y="4574939"/>
            <a:ext cx="3173668"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3" name="テキスト ボックス 682">
            <a:extLst>
              <a:ext uri="{FF2B5EF4-FFF2-40B4-BE49-F238E27FC236}">
                <a16:creationId xmlns:a16="http://schemas.microsoft.com/office/drawing/2014/main" id="{2A6F118E-1471-49BC-967F-7CEE90C3D306}"/>
              </a:ext>
            </a:extLst>
          </p:cNvPr>
          <p:cNvSpPr txBox="1"/>
          <p:nvPr/>
        </p:nvSpPr>
        <p:spPr>
          <a:xfrm>
            <a:off x="1183306" y="4230836"/>
            <a:ext cx="159341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自然言語処理</a:t>
            </a:r>
            <a:endParaRPr kumimoji="0" lang="en-US" altLang="ja-JP" b="1" dirty="0">
              <a:solidFill>
                <a:prstClr val="black">
                  <a:lumMod val="75000"/>
                  <a:lumOff val="25000"/>
                </a:prstClr>
              </a:solidFill>
              <a:latin typeface="Calibri" panose="020F0502020204030204"/>
            </a:endParaRPr>
          </a:p>
        </p:txBody>
      </p:sp>
      <p:sp>
        <p:nvSpPr>
          <p:cNvPr id="684" name="正方形/長方形 683">
            <a:extLst>
              <a:ext uri="{FF2B5EF4-FFF2-40B4-BE49-F238E27FC236}">
                <a16:creationId xmlns:a16="http://schemas.microsoft.com/office/drawing/2014/main" id="{37494429-79F0-4754-99EB-97ABACE57EE5}"/>
              </a:ext>
            </a:extLst>
          </p:cNvPr>
          <p:cNvSpPr/>
          <p:nvPr/>
        </p:nvSpPr>
        <p:spPr>
          <a:xfrm>
            <a:off x="3681236" y="4575992"/>
            <a:ext cx="1669433"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5" name="テキスト ボックス 684">
            <a:extLst>
              <a:ext uri="{FF2B5EF4-FFF2-40B4-BE49-F238E27FC236}">
                <a16:creationId xmlns:a16="http://schemas.microsoft.com/office/drawing/2014/main" id="{746C08E6-7959-4130-8B31-701B9E381927}"/>
              </a:ext>
            </a:extLst>
          </p:cNvPr>
          <p:cNvSpPr txBox="1"/>
          <p:nvPr/>
        </p:nvSpPr>
        <p:spPr>
          <a:xfrm>
            <a:off x="3617910" y="4217387"/>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分類モデル構築</a:t>
            </a:r>
            <a:endParaRPr kumimoji="0" lang="en-US" altLang="ja-JP" b="1" dirty="0">
              <a:solidFill>
                <a:prstClr val="black">
                  <a:lumMod val="75000"/>
                  <a:lumOff val="25000"/>
                </a:prstClr>
              </a:solidFill>
              <a:latin typeface="Calibri" panose="020F0502020204030204"/>
            </a:endParaRPr>
          </a:p>
        </p:txBody>
      </p:sp>
      <p:sp>
        <p:nvSpPr>
          <p:cNvPr id="686" name="正方形/長方形 685">
            <a:extLst>
              <a:ext uri="{FF2B5EF4-FFF2-40B4-BE49-F238E27FC236}">
                <a16:creationId xmlns:a16="http://schemas.microsoft.com/office/drawing/2014/main" id="{AEFF382A-DC7F-4671-BFC4-5F4BA7C846D7}"/>
              </a:ext>
            </a:extLst>
          </p:cNvPr>
          <p:cNvSpPr/>
          <p:nvPr/>
        </p:nvSpPr>
        <p:spPr>
          <a:xfrm>
            <a:off x="5510177" y="4580554"/>
            <a:ext cx="3386174"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687" name="テキスト ボックス 686">
            <a:extLst>
              <a:ext uri="{FF2B5EF4-FFF2-40B4-BE49-F238E27FC236}">
                <a16:creationId xmlns:a16="http://schemas.microsoft.com/office/drawing/2014/main" id="{A4F2C610-DB96-4E5D-B298-071C8063FDFF}"/>
              </a:ext>
            </a:extLst>
          </p:cNvPr>
          <p:cNvSpPr txBox="1"/>
          <p:nvPr/>
        </p:nvSpPr>
        <p:spPr>
          <a:xfrm>
            <a:off x="6189076" y="4221949"/>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a:t>
            </a:r>
            <a:endParaRPr kumimoji="0" lang="en-US" altLang="ja-JP" b="1" dirty="0">
              <a:solidFill>
                <a:prstClr val="black">
                  <a:lumMod val="75000"/>
                  <a:lumOff val="25000"/>
                </a:prstClr>
              </a:solidFill>
              <a:latin typeface="Calibri" panose="020F0502020204030204"/>
            </a:endParaRPr>
          </a:p>
        </p:txBody>
      </p:sp>
      <p:sp>
        <p:nvSpPr>
          <p:cNvPr id="211" name="雲 210">
            <a:extLst>
              <a:ext uri="{FF2B5EF4-FFF2-40B4-BE49-F238E27FC236}">
                <a16:creationId xmlns:a16="http://schemas.microsoft.com/office/drawing/2014/main" id="{0E1192BE-F04C-4705-A3D4-5B8350D654A5}"/>
              </a:ext>
            </a:extLst>
          </p:cNvPr>
          <p:cNvSpPr/>
          <p:nvPr/>
        </p:nvSpPr>
        <p:spPr>
          <a:xfrm>
            <a:off x="286723" y="1375174"/>
            <a:ext cx="2545865" cy="1617200"/>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12" name="テキスト ボックス 211">
            <a:extLst>
              <a:ext uri="{FF2B5EF4-FFF2-40B4-BE49-F238E27FC236}">
                <a16:creationId xmlns:a16="http://schemas.microsoft.com/office/drawing/2014/main" id="{647E7A33-796F-4EC1-AD9C-C2301E4E093F}"/>
              </a:ext>
            </a:extLst>
          </p:cNvPr>
          <p:cNvSpPr txBox="1"/>
          <p:nvPr/>
        </p:nvSpPr>
        <p:spPr>
          <a:xfrm>
            <a:off x="637920" y="3009093"/>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アプリストア</a:t>
            </a:r>
            <a:endParaRPr kumimoji="0" lang="en-US" altLang="ja-JP" b="1" dirty="0">
              <a:solidFill>
                <a:prstClr val="black">
                  <a:lumMod val="75000"/>
                  <a:lumOff val="25000"/>
                </a:prstClr>
              </a:solidFill>
              <a:latin typeface="Calibri" panose="020F0502020204030204"/>
            </a:endParaRPr>
          </a:p>
        </p:txBody>
      </p:sp>
      <p:cxnSp>
        <p:nvCxnSpPr>
          <p:cNvPr id="213" name="直線矢印コネクタ 212">
            <a:extLst>
              <a:ext uri="{FF2B5EF4-FFF2-40B4-BE49-F238E27FC236}">
                <a16:creationId xmlns:a16="http://schemas.microsoft.com/office/drawing/2014/main" id="{C15B719B-8192-4BAC-994D-7E1E1C67CD8E}"/>
              </a:ext>
            </a:extLst>
          </p:cNvPr>
          <p:cNvCxnSpPr>
            <a:cxnSpLocks/>
          </p:cNvCxnSpPr>
          <p:nvPr/>
        </p:nvCxnSpPr>
        <p:spPr>
          <a:xfrm>
            <a:off x="2823953" y="1727520"/>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214" name="直線矢印コネクタ 213">
            <a:extLst>
              <a:ext uri="{FF2B5EF4-FFF2-40B4-BE49-F238E27FC236}">
                <a16:creationId xmlns:a16="http://schemas.microsoft.com/office/drawing/2014/main" id="{0776145B-6460-4E10-875D-97CED2DB855A}"/>
              </a:ext>
            </a:extLst>
          </p:cNvPr>
          <p:cNvCxnSpPr>
            <a:cxnSpLocks/>
          </p:cNvCxnSpPr>
          <p:nvPr/>
        </p:nvCxnSpPr>
        <p:spPr>
          <a:xfrm>
            <a:off x="4592551" y="1725492"/>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pic>
        <p:nvPicPr>
          <p:cNvPr id="215" name="図 214">
            <a:extLst>
              <a:ext uri="{FF2B5EF4-FFF2-40B4-BE49-F238E27FC236}">
                <a16:creationId xmlns:a16="http://schemas.microsoft.com/office/drawing/2014/main" id="{30607584-FBCF-499D-9C2B-E7AC95B414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59775" y="1308197"/>
            <a:ext cx="355600" cy="355600"/>
          </a:xfrm>
          <a:prstGeom prst="rect">
            <a:avLst/>
          </a:prstGeom>
        </p:spPr>
      </p:pic>
      <p:sp>
        <p:nvSpPr>
          <p:cNvPr id="216" name="テキスト ボックス 215">
            <a:extLst>
              <a:ext uri="{FF2B5EF4-FFF2-40B4-BE49-F238E27FC236}">
                <a16:creationId xmlns:a16="http://schemas.microsoft.com/office/drawing/2014/main" id="{BD738BE8-65E4-485B-80CA-E4DB2552A454}"/>
              </a:ext>
            </a:extLst>
          </p:cNvPr>
          <p:cNvSpPr txBox="1"/>
          <p:nvPr/>
        </p:nvSpPr>
        <p:spPr>
          <a:xfrm>
            <a:off x="2832170" y="1768245"/>
            <a:ext cx="461665" cy="61557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抽出</a:t>
            </a:r>
            <a:endParaRPr kumimoji="0" lang="en-US" altLang="ja-JP" b="1" dirty="0">
              <a:solidFill>
                <a:prstClr val="black">
                  <a:lumMod val="75000"/>
                  <a:lumOff val="25000"/>
                </a:prstClr>
              </a:solidFill>
              <a:latin typeface="Calibri" panose="020F0502020204030204"/>
            </a:endParaRPr>
          </a:p>
        </p:txBody>
      </p:sp>
      <p:sp>
        <p:nvSpPr>
          <p:cNvPr id="217" name="テキスト ボックス 216">
            <a:extLst>
              <a:ext uri="{FF2B5EF4-FFF2-40B4-BE49-F238E27FC236}">
                <a16:creationId xmlns:a16="http://schemas.microsoft.com/office/drawing/2014/main" id="{CEA64380-4689-4C4A-BBE5-64B89AEC43EF}"/>
              </a:ext>
            </a:extLst>
          </p:cNvPr>
          <p:cNvSpPr txBox="1"/>
          <p:nvPr/>
        </p:nvSpPr>
        <p:spPr>
          <a:xfrm>
            <a:off x="4591354" y="1759560"/>
            <a:ext cx="461665" cy="126615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ラベル付け</a:t>
            </a:r>
            <a:endParaRPr kumimoji="0" lang="en-US" altLang="ja-JP" b="1" dirty="0">
              <a:solidFill>
                <a:prstClr val="black">
                  <a:lumMod val="75000"/>
                  <a:lumOff val="25000"/>
                </a:prstClr>
              </a:solidFill>
              <a:latin typeface="Calibri" panose="020F0502020204030204"/>
            </a:endParaRPr>
          </a:p>
        </p:txBody>
      </p:sp>
      <p:sp>
        <p:nvSpPr>
          <p:cNvPr id="218" name="テキスト ボックス 217">
            <a:extLst>
              <a:ext uri="{FF2B5EF4-FFF2-40B4-BE49-F238E27FC236}">
                <a16:creationId xmlns:a16="http://schemas.microsoft.com/office/drawing/2014/main" id="{DDB61A05-DCEE-4EA7-87A3-BF400988157F}"/>
              </a:ext>
            </a:extLst>
          </p:cNvPr>
          <p:cNvSpPr txBox="1"/>
          <p:nvPr/>
        </p:nvSpPr>
        <p:spPr>
          <a:xfrm>
            <a:off x="4925833" y="2451478"/>
            <a:ext cx="161468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教師データ</a:t>
            </a:r>
            <a:endParaRPr kumimoji="0" lang="en-US" altLang="ja-JP" b="1" dirty="0">
              <a:solidFill>
                <a:prstClr val="black">
                  <a:lumMod val="75000"/>
                  <a:lumOff val="25000"/>
                </a:prstClr>
              </a:solidFill>
              <a:latin typeface="Calibri" panose="020F0502020204030204"/>
            </a:endParaRPr>
          </a:p>
        </p:txBody>
      </p:sp>
      <p:grpSp>
        <p:nvGrpSpPr>
          <p:cNvPr id="219" name="グループ化 218">
            <a:extLst>
              <a:ext uri="{FF2B5EF4-FFF2-40B4-BE49-F238E27FC236}">
                <a16:creationId xmlns:a16="http://schemas.microsoft.com/office/drawing/2014/main" id="{DC5E4411-3A44-40FE-BE26-E05546840F97}"/>
              </a:ext>
            </a:extLst>
          </p:cNvPr>
          <p:cNvGrpSpPr/>
          <p:nvPr/>
        </p:nvGrpSpPr>
        <p:grpSpPr>
          <a:xfrm>
            <a:off x="459336" y="1684901"/>
            <a:ext cx="731470" cy="443561"/>
            <a:chOff x="12455755" y="5835829"/>
            <a:chExt cx="731470" cy="443561"/>
          </a:xfrm>
        </p:grpSpPr>
        <p:sp>
          <p:nvSpPr>
            <p:cNvPr id="220" name="正方形/長方形 219">
              <a:extLst>
                <a:ext uri="{FF2B5EF4-FFF2-40B4-BE49-F238E27FC236}">
                  <a16:creationId xmlns:a16="http://schemas.microsoft.com/office/drawing/2014/main" id="{FE9DEEEB-5103-4F19-9367-39320D33847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1" name="正方形/長方形 220">
              <a:extLst>
                <a:ext uri="{FF2B5EF4-FFF2-40B4-BE49-F238E27FC236}">
                  <a16:creationId xmlns:a16="http://schemas.microsoft.com/office/drawing/2014/main" id="{D7C9F41A-B730-40E3-AD76-E91D4EE08E8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2" name="正方形/長方形 221">
              <a:extLst>
                <a:ext uri="{FF2B5EF4-FFF2-40B4-BE49-F238E27FC236}">
                  <a16:creationId xmlns:a16="http://schemas.microsoft.com/office/drawing/2014/main" id="{88DC5B3F-8C8D-4A6A-A104-3C5D3875C1A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3" name="テキスト ボックス 222">
              <a:extLst>
                <a:ext uri="{FF2B5EF4-FFF2-40B4-BE49-F238E27FC236}">
                  <a16:creationId xmlns:a16="http://schemas.microsoft.com/office/drawing/2014/main" id="{24A20328-A949-4E17-933C-A785CDD875CF}"/>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24" name="グループ化 223">
            <a:extLst>
              <a:ext uri="{FF2B5EF4-FFF2-40B4-BE49-F238E27FC236}">
                <a16:creationId xmlns:a16="http://schemas.microsoft.com/office/drawing/2014/main" id="{D25387CC-DEAA-462F-ABF5-47E06891B6A5}"/>
              </a:ext>
            </a:extLst>
          </p:cNvPr>
          <p:cNvGrpSpPr/>
          <p:nvPr/>
        </p:nvGrpSpPr>
        <p:grpSpPr>
          <a:xfrm>
            <a:off x="382844" y="2245521"/>
            <a:ext cx="731470" cy="443561"/>
            <a:chOff x="12455755" y="5835829"/>
            <a:chExt cx="731470" cy="443561"/>
          </a:xfrm>
        </p:grpSpPr>
        <p:sp>
          <p:nvSpPr>
            <p:cNvPr id="225" name="正方形/長方形 224">
              <a:extLst>
                <a:ext uri="{FF2B5EF4-FFF2-40B4-BE49-F238E27FC236}">
                  <a16:creationId xmlns:a16="http://schemas.microsoft.com/office/drawing/2014/main" id="{6358D028-B317-49DC-B277-25B22019A93C}"/>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6" name="正方形/長方形 225">
              <a:extLst>
                <a:ext uri="{FF2B5EF4-FFF2-40B4-BE49-F238E27FC236}">
                  <a16:creationId xmlns:a16="http://schemas.microsoft.com/office/drawing/2014/main" id="{BD851981-257A-4A20-9481-D8E80E1E5B2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7" name="正方形/長方形 226">
              <a:extLst>
                <a:ext uri="{FF2B5EF4-FFF2-40B4-BE49-F238E27FC236}">
                  <a16:creationId xmlns:a16="http://schemas.microsoft.com/office/drawing/2014/main" id="{856DFE4B-C8DF-414B-82C8-9AD7036007EB}"/>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8" name="テキスト ボックス 227">
              <a:extLst>
                <a:ext uri="{FF2B5EF4-FFF2-40B4-BE49-F238E27FC236}">
                  <a16:creationId xmlns:a16="http://schemas.microsoft.com/office/drawing/2014/main" id="{32643E47-BC4E-4C8D-9FB0-F522E871E690}"/>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29" name="グループ化 228">
            <a:extLst>
              <a:ext uri="{FF2B5EF4-FFF2-40B4-BE49-F238E27FC236}">
                <a16:creationId xmlns:a16="http://schemas.microsoft.com/office/drawing/2014/main" id="{2E65433A-CF3F-477E-9CCC-4899EFAF37D3}"/>
              </a:ext>
            </a:extLst>
          </p:cNvPr>
          <p:cNvGrpSpPr/>
          <p:nvPr/>
        </p:nvGrpSpPr>
        <p:grpSpPr>
          <a:xfrm>
            <a:off x="1148327" y="1844177"/>
            <a:ext cx="731470" cy="443561"/>
            <a:chOff x="12455755" y="5835829"/>
            <a:chExt cx="731470" cy="443561"/>
          </a:xfrm>
        </p:grpSpPr>
        <p:sp>
          <p:nvSpPr>
            <p:cNvPr id="230" name="正方形/長方形 229">
              <a:extLst>
                <a:ext uri="{FF2B5EF4-FFF2-40B4-BE49-F238E27FC236}">
                  <a16:creationId xmlns:a16="http://schemas.microsoft.com/office/drawing/2014/main" id="{2CB32AC0-50C9-468B-ACFE-4CAC7F09DE06}"/>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1" name="正方形/長方形 230">
              <a:extLst>
                <a:ext uri="{FF2B5EF4-FFF2-40B4-BE49-F238E27FC236}">
                  <a16:creationId xmlns:a16="http://schemas.microsoft.com/office/drawing/2014/main" id="{D35AFA30-8318-449C-A8CA-5A9F1EAFFC76}"/>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2" name="正方形/長方形 231">
              <a:extLst>
                <a:ext uri="{FF2B5EF4-FFF2-40B4-BE49-F238E27FC236}">
                  <a16:creationId xmlns:a16="http://schemas.microsoft.com/office/drawing/2014/main" id="{8F291B1F-E6B3-42E4-A49B-0142213B159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3" name="テキスト ボックス 232">
              <a:extLst>
                <a:ext uri="{FF2B5EF4-FFF2-40B4-BE49-F238E27FC236}">
                  <a16:creationId xmlns:a16="http://schemas.microsoft.com/office/drawing/2014/main" id="{B7FD3582-9997-4A0F-9D79-1A20232CE897}"/>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34" name="グループ化 233">
            <a:extLst>
              <a:ext uri="{FF2B5EF4-FFF2-40B4-BE49-F238E27FC236}">
                <a16:creationId xmlns:a16="http://schemas.microsoft.com/office/drawing/2014/main" id="{5FC0882B-5214-4075-86AE-090AD3B0C574}"/>
              </a:ext>
            </a:extLst>
          </p:cNvPr>
          <p:cNvGrpSpPr/>
          <p:nvPr/>
        </p:nvGrpSpPr>
        <p:grpSpPr>
          <a:xfrm>
            <a:off x="1102541" y="2405313"/>
            <a:ext cx="731470" cy="443561"/>
            <a:chOff x="12455755" y="5835829"/>
            <a:chExt cx="731470" cy="443561"/>
          </a:xfrm>
        </p:grpSpPr>
        <p:sp>
          <p:nvSpPr>
            <p:cNvPr id="235" name="正方形/長方形 234">
              <a:extLst>
                <a:ext uri="{FF2B5EF4-FFF2-40B4-BE49-F238E27FC236}">
                  <a16:creationId xmlns:a16="http://schemas.microsoft.com/office/drawing/2014/main" id="{5BC56D9E-185C-4F26-8EC7-C8760E3276D9}"/>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6" name="正方形/長方形 235">
              <a:extLst>
                <a:ext uri="{FF2B5EF4-FFF2-40B4-BE49-F238E27FC236}">
                  <a16:creationId xmlns:a16="http://schemas.microsoft.com/office/drawing/2014/main" id="{050B1339-B5C1-4437-8A44-CBE4634AFD1F}"/>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7" name="正方形/長方形 236">
              <a:extLst>
                <a:ext uri="{FF2B5EF4-FFF2-40B4-BE49-F238E27FC236}">
                  <a16:creationId xmlns:a16="http://schemas.microsoft.com/office/drawing/2014/main" id="{9EE70B59-B275-4B8E-97EA-431828F031C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38" name="テキスト ボックス 237">
              <a:extLst>
                <a:ext uri="{FF2B5EF4-FFF2-40B4-BE49-F238E27FC236}">
                  <a16:creationId xmlns:a16="http://schemas.microsoft.com/office/drawing/2014/main" id="{85BEDC1F-7773-4427-8F76-F4BBFC16566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39" name="グループ化 238">
            <a:extLst>
              <a:ext uri="{FF2B5EF4-FFF2-40B4-BE49-F238E27FC236}">
                <a16:creationId xmlns:a16="http://schemas.microsoft.com/office/drawing/2014/main" id="{B74E598F-B196-43E7-BD88-0285B50FBB0F}"/>
              </a:ext>
            </a:extLst>
          </p:cNvPr>
          <p:cNvGrpSpPr/>
          <p:nvPr/>
        </p:nvGrpSpPr>
        <p:grpSpPr>
          <a:xfrm>
            <a:off x="1850665" y="2134470"/>
            <a:ext cx="731470" cy="443561"/>
            <a:chOff x="12455755" y="5835829"/>
            <a:chExt cx="731470" cy="443561"/>
          </a:xfrm>
        </p:grpSpPr>
        <p:sp>
          <p:nvSpPr>
            <p:cNvPr id="240" name="正方形/長方形 239">
              <a:extLst>
                <a:ext uri="{FF2B5EF4-FFF2-40B4-BE49-F238E27FC236}">
                  <a16:creationId xmlns:a16="http://schemas.microsoft.com/office/drawing/2014/main" id="{DD6C0C41-EDF0-4356-95C6-B8FE3CEDE58D}"/>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1" name="正方形/長方形 240">
              <a:extLst>
                <a:ext uri="{FF2B5EF4-FFF2-40B4-BE49-F238E27FC236}">
                  <a16:creationId xmlns:a16="http://schemas.microsoft.com/office/drawing/2014/main" id="{F4F006EA-5B9F-4551-B3FC-619C487F0C9C}"/>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2" name="正方形/長方形 241">
              <a:extLst>
                <a:ext uri="{FF2B5EF4-FFF2-40B4-BE49-F238E27FC236}">
                  <a16:creationId xmlns:a16="http://schemas.microsoft.com/office/drawing/2014/main" id="{DFDDCD50-0B7B-4AA1-ACF3-3D21B98A5ABE}"/>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3" name="テキスト ボックス 242">
              <a:extLst>
                <a:ext uri="{FF2B5EF4-FFF2-40B4-BE49-F238E27FC236}">
                  <a16:creationId xmlns:a16="http://schemas.microsoft.com/office/drawing/2014/main" id="{8593D70B-925B-4379-9D32-59B63B205EE5}"/>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44" name="グループ化 243">
            <a:extLst>
              <a:ext uri="{FF2B5EF4-FFF2-40B4-BE49-F238E27FC236}">
                <a16:creationId xmlns:a16="http://schemas.microsoft.com/office/drawing/2014/main" id="{3FE2AD76-82BB-446D-8BFF-F3FD7A79E857}"/>
              </a:ext>
            </a:extLst>
          </p:cNvPr>
          <p:cNvGrpSpPr/>
          <p:nvPr/>
        </p:nvGrpSpPr>
        <p:grpSpPr>
          <a:xfrm>
            <a:off x="1874330" y="1553969"/>
            <a:ext cx="731470" cy="443561"/>
            <a:chOff x="12455755" y="5835829"/>
            <a:chExt cx="731470" cy="443561"/>
          </a:xfrm>
        </p:grpSpPr>
        <p:sp>
          <p:nvSpPr>
            <p:cNvPr id="245" name="正方形/長方形 244">
              <a:extLst>
                <a:ext uri="{FF2B5EF4-FFF2-40B4-BE49-F238E27FC236}">
                  <a16:creationId xmlns:a16="http://schemas.microsoft.com/office/drawing/2014/main" id="{42F7416B-B4F2-411E-99CA-4883B47A6C3E}"/>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6" name="正方形/長方形 245">
              <a:extLst>
                <a:ext uri="{FF2B5EF4-FFF2-40B4-BE49-F238E27FC236}">
                  <a16:creationId xmlns:a16="http://schemas.microsoft.com/office/drawing/2014/main" id="{D4C6BE4B-CFF3-4D56-B1ED-87CF99BA9AAB}"/>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7" name="正方形/長方形 246">
              <a:extLst>
                <a:ext uri="{FF2B5EF4-FFF2-40B4-BE49-F238E27FC236}">
                  <a16:creationId xmlns:a16="http://schemas.microsoft.com/office/drawing/2014/main" id="{6D107A80-064F-4AAA-9499-0879B57D4F09}"/>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48" name="テキスト ボックス 247">
              <a:extLst>
                <a:ext uri="{FF2B5EF4-FFF2-40B4-BE49-F238E27FC236}">
                  <a16:creationId xmlns:a16="http://schemas.microsoft.com/office/drawing/2014/main" id="{FEC2C9AD-C9C2-4473-B1DC-01A20A9D4E51}"/>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49" name="グループ化 248">
            <a:extLst>
              <a:ext uri="{FF2B5EF4-FFF2-40B4-BE49-F238E27FC236}">
                <a16:creationId xmlns:a16="http://schemas.microsoft.com/office/drawing/2014/main" id="{D6D65F72-4133-4667-9806-3C226CBC2FB4}"/>
              </a:ext>
            </a:extLst>
          </p:cNvPr>
          <p:cNvGrpSpPr/>
          <p:nvPr/>
        </p:nvGrpSpPr>
        <p:grpSpPr>
          <a:xfrm>
            <a:off x="3218283" y="1969498"/>
            <a:ext cx="731470" cy="443561"/>
            <a:chOff x="12455755" y="5835829"/>
            <a:chExt cx="731470" cy="443561"/>
          </a:xfrm>
        </p:grpSpPr>
        <p:sp>
          <p:nvSpPr>
            <p:cNvPr id="250" name="正方形/長方形 249">
              <a:extLst>
                <a:ext uri="{FF2B5EF4-FFF2-40B4-BE49-F238E27FC236}">
                  <a16:creationId xmlns:a16="http://schemas.microsoft.com/office/drawing/2014/main" id="{44BCE57F-BD05-4D42-8819-2060AF2D7455}"/>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1" name="正方形/長方形 250">
              <a:extLst>
                <a:ext uri="{FF2B5EF4-FFF2-40B4-BE49-F238E27FC236}">
                  <a16:creationId xmlns:a16="http://schemas.microsoft.com/office/drawing/2014/main" id="{C28E589B-2287-42DD-A209-600283ECC7A3}"/>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2" name="正方形/長方形 251">
              <a:extLst>
                <a:ext uri="{FF2B5EF4-FFF2-40B4-BE49-F238E27FC236}">
                  <a16:creationId xmlns:a16="http://schemas.microsoft.com/office/drawing/2014/main" id="{A2CA5AA0-909A-4BB9-B952-E29551256D3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3" name="テキスト ボックス 252">
              <a:extLst>
                <a:ext uri="{FF2B5EF4-FFF2-40B4-BE49-F238E27FC236}">
                  <a16:creationId xmlns:a16="http://schemas.microsoft.com/office/drawing/2014/main" id="{53B1E7CF-FF17-429C-BC04-6167A1981DC8}"/>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54" name="グループ化 253">
            <a:extLst>
              <a:ext uri="{FF2B5EF4-FFF2-40B4-BE49-F238E27FC236}">
                <a16:creationId xmlns:a16="http://schemas.microsoft.com/office/drawing/2014/main" id="{603CBFA4-1C93-423F-82C8-14CA99B2FEF6}"/>
              </a:ext>
            </a:extLst>
          </p:cNvPr>
          <p:cNvGrpSpPr/>
          <p:nvPr/>
        </p:nvGrpSpPr>
        <p:grpSpPr>
          <a:xfrm>
            <a:off x="3909690" y="1960959"/>
            <a:ext cx="731470" cy="443561"/>
            <a:chOff x="12455755" y="5835829"/>
            <a:chExt cx="731470" cy="443561"/>
          </a:xfrm>
        </p:grpSpPr>
        <p:sp>
          <p:nvSpPr>
            <p:cNvPr id="255" name="正方形/長方形 254">
              <a:extLst>
                <a:ext uri="{FF2B5EF4-FFF2-40B4-BE49-F238E27FC236}">
                  <a16:creationId xmlns:a16="http://schemas.microsoft.com/office/drawing/2014/main" id="{80A4DEE1-3A47-4008-9652-0F4522FF6252}"/>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6" name="正方形/長方形 255">
              <a:extLst>
                <a:ext uri="{FF2B5EF4-FFF2-40B4-BE49-F238E27FC236}">
                  <a16:creationId xmlns:a16="http://schemas.microsoft.com/office/drawing/2014/main" id="{D9C35843-9E3A-42A1-A1BB-01EDFCCDD509}"/>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7" name="正方形/長方形 256">
              <a:extLst>
                <a:ext uri="{FF2B5EF4-FFF2-40B4-BE49-F238E27FC236}">
                  <a16:creationId xmlns:a16="http://schemas.microsoft.com/office/drawing/2014/main" id="{7853933E-4CCE-4029-AA92-C79D00A32783}"/>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58" name="テキスト ボックス 257">
              <a:extLst>
                <a:ext uri="{FF2B5EF4-FFF2-40B4-BE49-F238E27FC236}">
                  <a16:creationId xmlns:a16="http://schemas.microsoft.com/office/drawing/2014/main" id="{8A7D35A6-5DCF-4628-A093-8C0095F729FC}"/>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59" name="グループ化 258">
            <a:extLst>
              <a:ext uri="{FF2B5EF4-FFF2-40B4-BE49-F238E27FC236}">
                <a16:creationId xmlns:a16="http://schemas.microsoft.com/office/drawing/2014/main" id="{4306C2A1-7BE0-4D20-86A9-6278B16A1015}"/>
              </a:ext>
            </a:extLst>
          </p:cNvPr>
          <p:cNvGrpSpPr/>
          <p:nvPr/>
        </p:nvGrpSpPr>
        <p:grpSpPr>
          <a:xfrm>
            <a:off x="3581990" y="1479256"/>
            <a:ext cx="731470" cy="443561"/>
            <a:chOff x="12455755" y="5835829"/>
            <a:chExt cx="731470" cy="443561"/>
          </a:xfrm>
        </p:grpSpPr>
        <p:sp>
          <p:nvSpPr>
            <p:cNvPr id="260" name="正方形/長方形 259">
              <a:extLst>
                <a:ext uri="{FF2B5EF4-FFF2-40B4-BE49-F238E27FC236}">
                  <a16:creationId xmlns:a16="http://schemas.microsoft.com/office/drawing/2014/main" id="{FF3F1599-C128-47D2-9E1A-768CF71004FF}"/>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1" name="正方形/長方形 260">
              <a:extLst>
                <a:ext uri="{FF2B5EF4-FFF2-40B4-BE49-F238E27FC236}">
                  <a16:creationId xmlns:a16="http://schemas.microsoft.com/office/drawing/2014/main" id="{B7FA6ED2-9D48-46D7-ABDC-B6C4E0781FA2}"/>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2" name="正方形/長方形 261">
              <a:extLst>
                <a:ext uri="{FF2B5EF4-FFF2-40B4-BE49-F238E27FC236}">
                  <a16:creationId xmlns:a16="http://schemas.microsoft.com/office/drawing/2014/main" id="{35175092-7424-4220-849A-083676F01CA6}"/>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3" name="テキスト ボックス 262">
              <a:extLst>
                <a:ext uri="{FF2B5EF4-FFF2-40B4-BE49-F238E27FC236}">
                  <a16:creationId xmlns:a16="http://schemas.microsoft.com/office/drawing/2014/main" id="{04D25A1D-EB5D-4DCD-94E9-BD0C6FDD50AE}"/>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64" name="グループ化 263">
            <a:extLst>
              <a:ext uri="{FF2B5EF4-FFF2-40B4-BE49-F238E27FC236}">
                <a16:creationId xmlns:a16="http://schemas.microsoft.com/office/drawing/2014/main" id="{01A193DB-D31C-4651-B4BA-C06524A4AA65}"/>
              </a:ext>
            </a:extLst>
          </p:cNvPr>
          <p:cNvGrpSpPr/>
          <p:nvPr/>
        </p:nvGrpSpPr>
        <p:grpSpPr>
          <a:xfrm>
            <a:off x="5766499" y="1960959"/>
            <a:ext cx="662961" cy="435298"/>
            <a:chOff x="5677474" y="1307291"/>
            <a:chExt cx="662961" cy="435298"/>
          </a:xfrm>
        </p:grpSpPr>
        <p:sp>
          <p:nvSpPr>
            <p:cNvPr id="265" name="正方形/長方形 264">
              <a:extLst>
                <a:ext uri="{FF2B5EF4-FFF2-40B4-BE49-F238E27FC236}">
                  <a16:creationId xmlns:a16="http://schemas.microsoft.com/office/drawing/2014/main" id="{09139B8D-E146-479F-B69F-06CE0169E4AE}"/>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6" name="正方形/長方形 265">
              <a:extLst>
                <a:ext uri="{FF2B5EF4-FFF2-40B4-BE49-F238E27FC236}">
                  <a16:creationId xmlns:a16="http://schemas.microsoft.com/office/drawing/2014/main" id="{D8309DD4-A712-4734-864D-E486150FFE4E}"/>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67" name="正方形/長方形 266">
              <a:extLst>
                <a:ext uri="{FF2B5EF4-FFF2-40B4-BE49-F238E27FC236}">
                  <a16:creationId xmlns:a16="http://schemas.microsoft.com/office/drawing/2014/main" id="{66625AAA-8C3E-4F7A-A033-59ECC4606017}"/>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268" name="グループ化 267">
            <a:extLst>
              <a:ext uri="{FF2B5EF4-FFF2-40B4-BE49-F238E27FC236}">
                <a16:creationId xmlns:a16="http://schemas.microsoft.com/office/drawing/2014/main" id="{81CBB0F9-FA34-42CA-83D5-3E1825FFF554}"/>
              </a:ext>
            </a:extLst>
          </p:cNvPr>
          <p:cNvGrpSpPr/>
          <p:nvPr/>
        </p:nvGrpSpPr>
        <p:grpSpPr>
          <a:xfrm>
            <a:off x="5370290" y="1479256"/>
            <a:ext cx="731470" cy="443561"/>
            <a:chOff x="5281265" y="825588"/>
            <a:chExt cx="731470" cy="443561"/>
          </a:xfrm>
        </p:grpSpPr>
        <p:sp>
          <p:nvSpPr>
            <p:cNvPr id="269" name="正方形/長方形 268">
              <a:extLst>
                <a:ext uri="{FF2B5EF4-FFF2-40B4-BE49-F238E27FC236}">
                  <a16:creationId xmlns:a16="http://schemas.microsoft.com/office/drawing/2014/main" id="{7ACA5943-F457-4F49-94C6-D842B9FE862D}"/>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0" name="正方形/長方形 269">
              <a:extLst>
                <a:ext uri="{FF2B5EF4-FFF2-40B4-BE49-F238E27FC236}">
                  <a16:creationId xmlns:a16="http://schemas.microsoft.com/office/drawing/2014/main" id="{57BD0763-00EC-492D-9F6A-4F2545BDABD4}"/>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1" name="正方形/長方形 270">
              <a:extLst>
                <a:ext uri="{FF2B5EF4-FFF2-40B4-BE49-F238E27FC236}">
                  <a16:creationId xmlns:a16="http://schemas.microsoft.com/office/drawing/2014/main" id="{5DF4C793-C902-4E6F-989F-5AFCB23C0CB2}"/>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2" name="テキスト ボックス 271">
              <a:extLst>
                <a:ext uri="{FF2B5EF4-FFF2-40B4-BE49-F238E27FC236}">
                  <a16:creationId xmlns:a16="http://schemas.microsoft.com/office/drawing/2014/main" id="{5B95F0DB-3294-4EC3-B0FA-310B26EC94C6}"/>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273" name="グループ化 272">
            <a:extLst>
              <a:ext uri="{FF2B5EF4-FFF2-40B4-BE49-F238E27FC236}">
                <a16:creationId xmlns:a16="http://schemas.microsoft.com/office/drawing/2014/main" id="{554E581A-342C-48F6-A4AF-0660D8EA7024}"/>
              </a:ext>
            </a:extLst>
          </p:cNvPr>
          <p:cNvGrpSpPr/>
          <p:nvPr/>
        </p:nvGrpSpPr>
        <p:grpSpPr>
          <a:xfrm>
            <a:off x="5006583" y="1969498"/>
            <a:ext cx="731470" cy="443561"/>
            <a:chOff x="4917558" y="1315830"/>
            <a:chExt cx="731470" cy="443561"/>
          </a:xfrm>
        </p:grpSpPr>
        <p:sp>
          <p:nvSpPr>
            <p:cNvPr id="274" name="正方形/長方形 273">
              <a:extLst>
                <a:ext uri="{FF2B5EF4-FFF2-40B4-BE49-F238E27FC236}">
                  <a16:creationId xmlns:a16="http://schemas.microsoft.com/office/drawing/2014/main" id="{F8537C4F-5CF6-4E1F-90A4-8FDD9D18A113}"/>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5" name="正方形/長方形 274">
              <a:extLst>
                <a:ext uri="{FF2B5EF4-FFF2-40B4-BE49-F238E27FC236}">
                  <a16:creationId xmlns:a16="http://schemas.microsoft.com/office/drawing/2014/main" id="{3B02A37A-F49A-4A25-A1BA-B452288E0327}"/>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6" name="正方形/長方形 275">
              <a:extLst>
                <a:ext uri="{FF2B5EF4-FFF2-40B4-BE49-F238E27FC236}">
                  <a16:creationId xmlns:a16="http://schemas.microsoft.com/office/drawing/2014/main" id="{E6D3F172-5B16-4B47-AB8F-9602680F06A8}"/>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77" name="テキスト ボックス 276">
              <a:extLst>
                <a:ext uri="{FF2B5EF4-FFF2-40B4-BE49-F238E27FC236}">
                  <a16:creationId xmlns:a16="http://schemas.microsoft.com/office/drawing/2014/main" id="{89E09E00-E0BA-4490-92DE-683CEEFB5026}"/>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278" name="テキスト ボックス 277">
            <a:extLst>
              <a:ext uri="{FF2B5EF4-FFF2-40B4-BE49-F238E27FC236}">
                <a16:creationId xmlns:a16="http://schemas.microsoft.com/office/drawing/2014/main" id="{CFF8A588-ACEF-41FD-A6E4-5E9CC77A2864}"/>
              </a:ext>
            </a:extLst>
          </p:cNvPr>
          <p:cNvSpPr txBox="1"/>
          <p:nvPr/>
        </p:nvSpPr>
        <p:spPr>
          <a:xfrm>
            <a:off x="5697990" y="2096743"/>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sp>
        <p:nvSpPr>
          <p:cNvPr id="279" name="正方形/長方形 278">
            <a:extLst>
              <a:ext uri="{FF2B5EF4-FFF2-40B4-BE49-F238E27FC236}">
                <a16:creationId xmlns:a16="http://schemas.microsoft.com/office/drawing/2014/main" id="{C8D67F15-2B15-4217-90EC-5AF5B5900ED6}"/>
              </a:ext>
            </a:extLst>
          </p:cNvPr>
          <p:cNvSpPr/>
          <p:nvPr/>
        </p:nvSpPr>
        <p:spPr>
          <a:xfrm>
            <a:off x="286723" y="1220208"/>
            <a:ext cx="6198552" cy="91718"/>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80" name="テキスト ボックス 279">
            <a:extLst>
              <a:ext uri="{FF2B5EF4-FFF2-40B4-BE49-F238E27FC236}">
                <a16:creationId xmlns:a16="http://schemas.microsoft.com/office/drawing/2014/main" id="{973B16FA-33D3-4F9E-8E2A-16E03D0E9B02}"/>
              </a:ext>
            </a:extLst>
          </p:cNvPr>
          <p:cNvSpPr txBox="1"/>
          <p:nvPr/>
        </p:nvSpPr>
        <p:spPr>
          <a:xfrm>
            <a:off x="2522783" y="891770"/>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データの用意</a:t>
            </a:r>
            <a:endParaRPr kumimoji="0" lang="en-US" altLang="ja-JP" b="1" dirty="0">
              <a:solidFill>
                <a:prstClr val="black">
                  <a:lumMod val="75000"/>
                  <a:lumOff val="25000"/>
                </a:prstClr>
              </a:solidFill>
              <a:latin typeface="Calibri" panose="020F0502020204030204"/>
            </a:endParaRPr>
          </a:p>
        </p:txBody>
      </p:sp>
      <p:sp>
        <p:nvSpPr>
          <p:cNvPr id="281" name="四角形: 角を丸くする 280">
            <a:extLst>
              <a:ext uri="{FF2B5EF4-FFF2-40B4-BE49-F238E27FC236}">
                <a16:creationId xmlns:a16="http://schemas.microsoft.com/office/drawing/2014/main" id="{91B591D8-F814-47CA-9635-0090EEC5C520}"/>
              </a:ext>
            </a:extLst>
          </p:cNvPr>
          <p:cNvSpPr/>
          <p:nvPr/>
        </p:nvSpPr>
        <p:spPr>
          <a:xfrm>
            <a:off x="8270308" y="83127"/>
            <a:ext cx="611357" cy="886544"/>
          </a:xfrm>
          <a:prstGeom prst="roundRect">
            <a:avLst/>
          </a:prstGeom>
          <a:solidFill>
            <a:schemeClr val="bg1">
              <a:lumMod val="5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800" b="1" dirty="0">
                <a:solidFill>
                  <a:schemeClr val="bg1"/>
                </a:solidFill>
              </a:rPr>
              <a:t>再掲</a:t>
            </a:r>
          </a:p>
        </p:txBody>
      </p:sp>
    </p:spTree>
    <p:extLst>
      <p:ext uri="{BB962C8B-B14F-4D97-AF65-F5344CB8AC3E}">
        <p14:creationId xmlns:p14="http://schemas.microsoft.com/office/powerpoint/2010/main" val="19894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EF6267-4A70-45E2-8D11-173632A4E7DE}"/>
              </a:ext>
            </a:extLst>
          </p:cNvPr>
          <p:cNvSpPr>
            <a:spLocks noGrp="1"/>
          </p:cNvSpPr>
          <p:nvPr>
            <p:ph type="title"/>
          </p:nvPr>
        </p:nvSpPr>
        <p:spPr>
          <a:xfrm>
            <a:off x="628650" y="83127"/>
            <a:ext cx="7886700" cy="637309"/>
          </a:xfrm>
        </p:spPr>
        <p:txBody>
          <a:bodyPr>
            <a:normAutofit fontScale="90000"/>
          </a:bodyPr>
          <a:lstStyle/>
          <a:p>
            <a:r>
              <a:rPr lang="ja-JP" altLang="en-US" dirty="0"/>
              <a:t>提案手法</a:t>
            </a:r>
            <a:endParaRPr kumimoji="1" lang="ja-JP" altLang="en-US" dirty="0"/>
          </a:p>
        </p:txBody>
      </p:sp>
      <p:sp>
        <p:nvSpPr>
          <p:cNvPr id="4" name="スライド番号プレースホルダー 3">
            <a:extLst>
              <a:ext uri="{FF2B5EF4-FFF2-40B4-BE49-F238E27FC236}">
                <a16:creationId xmlns:a16="http://schemas.microsoft.com/office/drawing/2014/main" id="{00BD8DFB-F752-4565-8AE8-06BEAF7CD65C}"/>
              </a:ext>
            </a:extLst>
          </p:cNvPr>
          <p:cNvSpPr>
            <a:spLocks noGrp="1"/>
          </p:cNvSpPr>
          <p:nvPr>
            <p:ph type="sldNum" sz="quarter" idx="12"/>
          </p:nvPr>
        </p:nvSpPr>
        <p:spPr>
          <a:xfrm>
            <a:off x="7086600" y="6490278"/>
            <a:ext cx="2057400" cy="365125"/>
          </a:xfrm>
        </p:spPr>
        <p:txBody>
          <a:bodyPr/>
          <a:lstStyle/>
          <a:p>
            <a:fld id="{310E90F2-0F65-4717-A352-08170F7BDCAA}" type="slidenum">
              <a:rPr kumimoji="1" lang="ja-JP" altLang="en-US" smtClean="0"/>
              <a:t>8</a:t>
            </a:fld>
            <a:endParaRPr kumimoji="1" lang="ja-JP" altLang="en-US" dirty="0"/>
          </a:p>
        </p:txBody>
      </p:sp>
      <p:sp>
        <p:nvSpPr>
          <p:cNvPr id="701" name="テキスト ボックス 700">
            <a:extLst>
              <a:ext uri="{FF2B5EF4-FFF2-40B4-BE49-F238E27FC236}">
                <a16:creationId xmlns:a16="http://schemas.microsoft.com/office/drawing/2014/main" id="{2628149D-FFB6-4861-B90E-6908AE8008B3}"/>
              </a:ext>
            </a:extLst>
          </p:cNvPr>
          <p:cNvSpPr txBox="1"/>
          <p:nvPr/>
        </p:nvSpPr>
        <p:spPr>
          <a:xfrm>
            <a:off x="2966719" y="47399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(1,0,…,1,1)</a:t>
            </a:r>
            <a:endParaRPr kumimoji="0" lang="ja-JP" altLang="en-US" sz="1200" b="1" dirty="0">
              <a:solidFill>
                <a:prstClr val="black"/>
              </a:solidFill>
              <a:latin typeface="Calibri" panose="020F0502020204030204"/>
            </a:endParaRPr>
          </a:p>
        </p:txBody>
      </p:sp>
      <p:cxnSp>
        <p:nvCxnSpPr>
          <p:cNvPr id="704" name="直線矢印コネクタ 703">
            <a:extLst>
              <a:ext uri="{FF2B5EF4-FFF2-40B4-BE49-F238E27FC236}">
                <a16:creationId xmlns:a16="http://schemas.microsoft.com/office/drawing/2014/main" id="{39907DF9-4E5D-4EB4-95CD-C3FFD91AD082}"/>
              </a:ext>
            </a:extLst>
          </p:cNvPr>
          <p:cNvCxnSpPr>
            <a:cxnSpLocks/>
          </p:cNvCxnSpPr>
          <p:nvPr/>
        </p:nvCxnSpPr>
        <p:spPr>
          <a:xfrm>
            <a:off x="407291" y="5072998"/>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cxnSp>
        <p:nvCxnSpPr>
          <p:cNvPr id="705" name="直線矢印コネクタ 704">
            <a:extLst>
              <a:ext uri="{FF2B5EF4-FFF2-40B4-BE49-F238E27FC236}">
                <a16:creationId xmlns:a16="http://schemas.microsoft.com/office/drawing/2014/main" id="{7EC4BC41-6AEF-442B-A12C-E2BF4ECD5975}"/>
              </a:ext>
            </a:extLst>
          </p:cNvPr>
          <p:cNvCxnSpPr>
            <a:cxnSpLocks/>
          </p:cNvCxnSpPr>
          <p:nvPr/>
        </p:nvCxnSpPr>
        <p:spPr>
          <a:xfrm>
            <a:off x="2539423" y="5056394"/>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706" name="テキスト ボックス 705">
            <a:extLst>
              <a:ext uri="{FF2B5EF4-FFF2-40B4-BE49-F238E27FC236}">
                <a16:creationId xmlns:a16="http://schemas.microsoft.com/office/drawing/2014/main" id="{A92CE243-BFCF-47B5-AC9E-2941036F2EB3}"/>
              </a:ext>
            </a:extLst>
          </p:cNvPr>
          <p:cNvSpPr txBox="1"/>
          <p:nvPr/>
        </p:nvSpPr>
        <p:spPr>
          <a:xfrm>
            <a:off x="2136760" y="5123893"/>
            <a:ext cx="1015663" cy="1137900"/>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ベクトル</a:t>
            </a:r>
            <a:br>
              <a:rPr kumimoji="0" lang="en-US" altLang="ja-JP" b="1" dirty="0">
                <a:solidFill>
                  <a:prstClr val="black">
                    <a:lumMod val="75000"/>
                    <a:lumOff val="25000"/>
                  </a:prstClr>
                </a:solidFill>
                <a:latin typeface="Calibri" panose="020F0502020204030204"/>
              </a:rPr>
            </a:br>
            <a:r>
              <a:rPr kumimoji="0" lang="ja-JP" altLang="en-US" b="1" dirty="0">
                <a:solidFill>
                  <a:prstClr val="black">
                    <a:lumMod val="75000"/>
                    <a:lumOff val="25000"/>
                  </a:prstClr>
                </a:solidFill>
                <a:latin typeface="Calibri" panose="020F0502020204030204"/>
              </a:rPr>
              <a:t>に変換</a:t>
            </a:r>
            <a:endParaRPr kumimoji="0" lang="en-US" altLang="ja-JP" b="1" dirty="0">
              <a:solidFill>
                <a:prstClr val="black">
                  <a:lumMod val="75000"/>
                  <a:lumOff val="25000"/>
                </a:prstClr>
              </a:solidFill>
              <a:latin typeface="Calibri" panose="020F0502020204030204"/>
            </a:endParaRPr>
          </a:p>
        </p:txBody>
      </p:sp>
      <p:sp>
        <p:nvSpPr>
          <p:cNvPr id="707" name="テキスト ボックス 706">
            <a:extLst>
              <a:ext uri="{FF2B5EF4-FFF2-40B4-BE49-F238E27FC236}">
                <a16:creationId xmlns:a16="http://schemas.microsoft.com/office/drawing/2014/main" id="{90FD3F36-090A-4028-975C-95D03ACD7210}"/>
              </a:ext>
            </a:extLst>
          </p:cNvPr>
          <p:cNvSpPr txBox="1"/>
          <p:nvPr/>
        </p:nvSpPr>
        <p:spPr>
          <a:xfrm>
            <a:off x="415508" y="5113722"/>
            <a:ext cx="461665" cy="839277"/>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前処理</a:t>
            </a:r>
            <a:endParaRPr kumimoji="0" lang="en-US" altLang="ja-JP" b="1" dirty="0">
              <a:solidFill>
                <a:prstClr val="black">
                  <a:lumMod val="75000"/>
                  <a:lumOff val="25000"/>
                </a:prstClr>
              </a:solidFill>
              <a:latin typeface="Calibri" panose="020F0502020204030204"/>
            </a:endParaRPr>
          </a:p>
        </p:txBody>
      </p:sp>
      <p:sp>
        <p:nvSpPr>
          <p:cNvPr id="708" name="テキスト ボックス 707">
            <a:extLst>
              <a:ext uri="{FF2B5EF4-FFF2-40B4-BE49-F238E27FC236}">
                <a16:creationId xmlns:a16="http://schemas.microsoft.com/office/drawing/2014/main" id="{A5A914E4-8B8D-4DC9-8638-6994008AD87D}"/>
              </a:ext>
            </a:extLst>
          </p:cNvPr>
          <p:cNvSpPr txBox="1"/>
          <p:nvPr/>
        </p:nvSpPr>
        <p:spPr>
          <a:xfrm>
            <a:off x="3119119" y="48923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(1,1,…,0,0)</a:t>
            </a:r>
            <a:endParaRPr kumimoji="0" lang="ja-JP" altLang="en-US" sz="1200" b="1" dirty="0">
              <a:solidFill>
                <a:prstClr val="black"/>
              </a:solidFill>
              <a:latin typeface="Calibri" panose="020F0502020204030204"/>
            </a:endParaRPr>
          </a:p>
        </p:txBody>
      </p:sp>
      <p:sp>
        <p:nvSpPr>
          <p:cNvPr id="709" name="テキスト ボックス 708">
            <a:extLst>
              <a:ext uri="{FF2B5EF4-FFF2-40B4-BE49-F238E27FC236}">
                <a16:creationId xmlns:a16="http://schemas.microsoft.com/office/drawing/2014/main" id="{5AE2B59E-2C2E-4A3E-AFF3-137FEC85FDD1}"/>
              </a:ext>
            </a:extLst>
          </p:cNvPr>
          <p:cNvSpPr txBox="1"/>
          <p:nvPr/>
        </p:nvSpPr>
        <p:spPr>
          <a:xfrm>
            <a:off x="3271519" y="5044706"/>
            <a:ext cx="1041376" cy="276999"/>
          </a:xfrm>
          <a:prstGeom prst="rect">
            <a:avLst/>
          </a:prstGeom>
          <a:noFill/>
        </p:spPr>
        <p:txBody>
          <a:bodyPr wrap="square" rtlCol="0">
            <a:spAutoFit/>
          </a:bodyPr>
          <a:lstStyle/>
          <a:p>
            <a:pPr algn="ctr" defTabSz="457200"/>
            <a:r>
              <a:rPr kumimoji="0" lang="en-US" altLang="ja-JP" sz="1200" b="1" dirty="0">
                <a:solidFill>
                  <a:prstClr val="black"/>
                </a:solidFill>
                <a:latin typeface="Calibri" panose="020F0502020204030204"/>
              </a:rPr>
              <a:t>(0,0,…,0,1)</a:t>
            </a:r>
            <a:endParaRPr kumimoji="0" lang="ja-JP" altLang="en-US" sz="1200" b="1" dirty="0">
              <a:solidFill>
                <a:prstClr val="black"/>
              </a:solidFill>
              <a:latin typeface="Calibri" panose="020F0502020204030204"/>
            </a:endParaRPr>
          </a:p>
        </p:txBody>
      </p:sp>
      <p:pic>
        <p:nvPicPr>
          <p:cNvPr id="847" name="グラフィックス 846" descr="歯車">
            <a:extLst>
              <a:ext uri="{FF2B5EF4-FFF2-40B4-BE49-F238E27FC236}">
                <a16:creationId xmlns:a16="http://schemas.microsoft.com/office/drawing/2014/main" id="{73A99C4D-EC0F-4658-8E07-5507D883F2B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8889" y="4684287"/>
            <a:ext cx="742042" cy="742042"/>
          </a:xfrm>
          <a:prstGeom prst="rect">
            <a:avLst/>
          </a:prstGeom>
        </p:spPr>
      </p:pic>
      <p:cxnSp>
        <p:nvCxnSpPr>
          <p:cNvPr id="848" name="直線矢印コネクタ 847">
            <a:extLst>
              <a:ext uri="{FF2B5EF4-FFF2-40B4-BE49-F238E27FC236}">
                <a16:creationId xmlns:a16="http://schemas.microsoft.com/office/drawing/2014/main" id="{781B1183-5EB9-4E93-A061-7F858802100A}"/>
              </a:ext>
            </a:extLst>
          </p:cNvPr>
          <p:cNvCxnSpPr>
            <a:cxnSpLocks/>
          </p:cNvCxnSpPr>
          <p:nvPr/>
        </p:nvCxnSpPr>
        <p:spPr>
          <a:xfrm>
            <a:off x="4151623" y="5014662"/>
            <a:ext cx="455235"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849" name="テキスト ボックス 848">
            <a:extLst>
              <a:ext uri="{FF2B5EF4-FFF2-40B4-BE49-F238E27FC236}">
                <a16:creationId xmlns:a16="http://schemas.microsoft.com/office/drawing/2014/main" id="{159B6B5A-45EA-4281-9E18-9EB3A3105452}"/>
              </a:ext>
            </a:extLst>
          </p:cNvPr>
          <p:cNvSpPr txBox="1"/>
          <p:nvPr/>
        </p:nvSpPr>
        <p:spPr>
          <a:xfrm>
            <a:off x="4120889" y="5069605"/>
            <a:ext cx="461665" cy="637309"/>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学習</a:t>
            </a:r>
            <a:endParaRPr kumimoji="0" lang="en-US" altLang="ja-JP" b="1" dirty="0">
              <a:solidFill>
                <a:prstClr val="black">
                  <a:lumMod val="75000"/>
                  <a:lumOff val="25000"/>
                </a:prstClr>
              </a:solidFill>
              <a:latin typeface="Calibri" panose="020F0502020204030204"/>
            </a:endParaRPr>
          </a:p>
        </p:txBody>
      </p:sp>
      <p:pic>
        <p:nvPicPr>
          <p:cNvPr id="850" name="グラフィックス 849" descr="歯車">
            <a:extLst>
              <a:ext uri="{FF2B5EF4-FFF2-40B4-BE49-F238E27FC236}">
                <a16:creationId xmlns:a16="http://schemas.microsoft.com/office/drawing/2014/main" id="{68970F18-A46F-408B-93DE-BF4FFA5A9ED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46838" y="5670399"/>
            <a:ext cx="742042" cy="742042"/>
          </a:xfrm>
          <a:prstGeom prst="rect">
            <a:avLst/>
          </a:prstGeom>
        </p:spPr>
      </p:pic>
      <p:sp>
        <p:nvSpPr>
          <p:cNvPr id="851" name="雲 850">
            <a:extLst>
              <a:ext uri="{FF2B5EF4-FFF2-40B4-BE49-F238E27FC236}">
                <a16:creationId xmlns:a16="http://schemas.microsoft.com/office/drawing/2014/main" id="{E4AD13E5-E1A7-42BF-B70C-62B9B7D0A9C1}"/>
              </a:ext>
            </a:extLst>
          </p:cNvPr>
          <p:cNvSpPr/>
          <p:nvPr/>
        </p:nvSpPr>
        <p:spPr>
          <a:xfrm>
            <a:off x="5478098" y="4737072"/>
            <a:ext cx="1750409" cy="1096054"/>
          </a:xfrm>
          <a:prstGeom prst="cloud">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cxnSp>
        <p:nvCxnSpPr>
          <p:cNvPr id="852" name="カギ線コネクタ 3">
            <a:extLst>
              <a:ext uri="{FF2B5EF4-FFF2-40B4-BE49-F238E27FC236}">
                <a16:creationId xmlns:a16="http://schemas.microsoft.com/office/drawing/2014/main" id="{F3F767E3-2204-4811-AF06-C56A1259B9A9}"/>
              </a:ext>
            </a:extLst>
          </p:cNvPr>
          <p:cNvCxnSpPr>
            <a:stCxn id="851" idx="1"/>
            <a:endCxn id="850" idx="1"/>
          </p:cNvCxnSpPr>
          <p:nvPr/>
        </p:nvCxnSpPr>
        <p:spPr>
          <a:xfrm rot="16200000" flipH="1">
            <a:off x="6495340" y="5689921"/>
            <a:ext cx="209461" cy="493535"/>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grpSp>
        <p:nvGrpSpPr>
          <p:cNvPr id="853" name="グループ化 852">
            <a:extLst>
              <a:ext uri="{FF2B5EF4-FFF2-40B4-BE49-F238E27FC236}">
                <a16:creationId xmlns:a16="http://schemas.microsoft.com/office/drawing/2014/main" id="{63A4C172-4F8A-49FB-8484-5E8CE21903D3}"/>
              </a:ext>
            </a:extLst>
          </p:cNvPr>
          <p:cNvGrpSpPr/>
          <p:nvPr/>
        </p:nvGrpSpPr>
        <p:grpSpPr>
          <a:xfrm>
            <a:off x="6269009" y="4823167"/>
            <a:ext cx="731470" cy="443561"/>
            <a:chOff x="12455755" y="5835829"/>
            <a:chExt cx="731470" cy="443561"/>
          </a:xfrm>
        </p:grpSpPr>
        <p:sp>
          <p:nvSpPr>
            <p:cNvPr id="854" name="正方形/長方形 853">
              <a:extLst>
                <a:ext uri="{FF2B5EF4-FFF2-40B4-BE49-F238E27FC236}">
                  <a16:creationId xmlns:a16="http://schemas.microsoft.com/office/drawing/2014/main" id="{D565ED5C-A0DE-4BA6-BC27-270727098CE0}"/>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55" name="正方形/長方形 854">
              <a:extLst>
                <a:ext uri="{FF2B5EF4-FFF2-40B4-BE49-F238E27FC236}">
                  <a16:creationId xmlns:a16="http://schemas.microsoft.com/office/drawing/2014/main" id="{5A04FE9F-BF0E-4801-9847-22FA8C909218}"/>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56" name="正方形/長方形 855">
              <a:extLst>
                <a:ext uri="{FF2B5EF4-FFF2-40B4-BE49-F238E27FC236}">
                  <a16:creationId xmlns:a16="http://schemas.microsoft.com/office/drawing/2014/main" id="{25DF31EA-4B6E-4D43-AF67-BBCF838708E1}"/>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57" name="テキスト ボックス 856">
              <a:extLst>
                <a:ext uri="{FF2B5EF4-FFF2-40B4-BE49-F238E27FC236}">
                  <a16:creationId xmlns:a16="http://schemas.microsoft.com/office/drawing/2014/main" id="{33F9B6A5-8939-4ADD-9B90-42E56E791EB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58" name="グループ化 857">
            <a:extLst>
              <a:ext uri="{FF2B5EF4-FFF2-40B4-BE49-F238E27FC236}">
                <a16:creationId xmlns:a16="http://schemas.microsoft.com/office/drawing/2014/main" id="{863EB274-1986-4AF7-8D30-CF7CC96A3F33}"/>
              </a:ext>
            </a:extLst>
          </p:cNvPr>
          <p:cNvGrpSpPr/>
          <p:nvPr/>
        </p:nvGrpSpPr>
        <p:grpSpPr>
          <a:xfrm>
            <a:off x="6012906" y="5303293"/>
            <a:ext cx="731470" cy="443561"/>
            <a:chOff x="12455755" y="5835829"/>
            <a:chExt cx="731470" cy="443561"/>
          </a:xfrm>
        </p:grpSpPr>
        <p:sp>
          <p:nvSpPr>
            <p:cNvPr id="859" name="正方形/長方形 858">
              <a:extLst>
                <a:ext uri="{FF2B5EF4-FFF2-40B4-BE49-F238E27FC236}">
                  <a16:creationId xmlns:a16="http://schemas.microsoft.com/office/drawing/2014/main" id="{C6B327F9-F003-402D-A1FB-42044C98328B}"/>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0" name="正方形/長方形 859">
              <a:extLst>
                <a:ext uri="{FF2B5EF4-FFF2-40B4-BE49-F238E27FC236}">
                  <a16:creationId xmlns:a16="http://schemas.microsoft.com/office/drawing/2014/main" id="{C62CCA8A-E525-4FAB-BE58-4873789C5C51}"/>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1" name="正方形/長方形 860">
              <a:extLst>
                <a:ext uri="{FF2B5EF4-FFF2-40B4-BE49-F238E27FC236}">
                  <a16:creationId xmlns:a16="http://schemas.microsoft.com/office/drawing/2014/main" id="{B9C591DE-A77A-4821-BF05-28D01614A622}"/>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2" name="テキスト ボックス 861">
              <a:extLst>
                <a:ext uri="{FF2B5EF4-FFF2-40B4-BE49-F238E27FC236}">
                  <a16:creationId xmlns:a16="http://schemas.microsoft.com/office/drawing/2014/main" id="{23578F47-35F5-448E-90E2-344CE9B4C873}"/>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63" name="グループ化 862">
            <a:extLst>
              <a:ext uri="{FF2B5EF4-FFF2-40B4-BE49-F238E27FC236}">
                <a16:creationId xmlns:a16="http://schemas.microsoft.com/office/drawing/2014/main" id="{44C3A574-5A9F-48B7-8499-BD13623063A7}"/>
              </a:ext>
            </a:extLst>
          </p:cNvPr>
          <p:cNvGrpSpPr/>
          <p:nvPr/>
        </p:nvGrpSpPr>
        <p:grpSpPr>
          <a:xfrm>
            <a:off x="5540870" y="4911105"/>
            <a:ext cx="731470" cy="443561"/>
            <a:chOff x="12455755" y="5835829"/>
            <a:chExt cx="731470" cy="443561"/>
          </a:xfrm>
        </p:grpSpPr>
        <p:sp>
          <p:nvSpPr>
            <p:cNvPr id="864" name="正方形/長方形 863">
              <a:extLst>
                <a:ext uri="{FF2B5EF4-FFF2-40B4-BE49-F238E27FC236}">
                  <a16:creationId xmlns:a16="http://schemas.microsoft.com/office/drawing/2014/main" id="{B8C644CF-1ABD-46A5-BC61-205C21E2E839}"/>
                </a:ext>
              </a:extLst>
            </p:cNvPr>
            <p:cNvSpPr/>
            <p:nvPr/>
          </p:nvSpPr>
          <p:spPr>
            <a:xfrm>
              <a:off x="12639943" y="5835829"/>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5" name="正方形/長方形 864">
              <a:extLst>
                <a:ext uri="{FF2B5EF4-FFF2-40B4-BE49-F238E27FC236}">
                  <a16:creationId xmlns:a16="http://schemas.microsoft.com/office/drawing/2014/main" id="{1B328B4A-CF86-48DF-AEF3-7789D3983028}"/>
                </a:ext>
              </a:extLst>
            </p:cNvPr>
            <p:cNvSpPr/>
            <p:nvPr/>
          </p:nvSpPr>
          <p:spPr>
            <a:xfrm>
              <a:off x="12581741" y="5907853"/>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6" name="正方形/長方形 865">
              <a:extLst>
                <a:ext uri="{FF2B5EF4-FFF2-40B4-BE49-F238E27FC236}">
                  <a16:creationId xmlns:a16="http://schemas.microsoft.com/office/drawing/2014/main" id="{AB6D4C0A-BDC2-457C-8AC4-4194690DE37D}"/>
                </a:ext>
              </a:extLst>
            </p:cNvPr>
            <p:cNvSpPr/>
            <p:nvPr/>
          </p:nvSpPr>
          <p:spPr>
            <a:xfrm>
              <a:off x="12524264" y="5979877"/>
              <a:ext cx="547282" cy="291250"/>
            </a:xfrm>
            <a:prstGeom prst="rect">
              <a:avLst/>
            </a:prstGeom>
            <a:solidFill>
              <a:sysClr val="window" lastClr="FFFF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67" name="テキスト ボックス 866">
              <a:extLst>
                <a:ext uri="{FF2B5EF4-FFF2-40B4-BE49-F238E27FC236}">
                  <a16:creationId xmlns:a16="http://schemas.microsoft.com/office/drawing/2014/main" id="{A95BA256-6E65-4CDA-A00D-70633EEA74A9}"/>
                </a:ext>
              </a:extLst>
            </p:cNvPr>
            <p:cNvSpPr txBox="1"/>
            <p:nvPr/>
          </p:nvSpPr>
          <p:spPr>
            <a:xfrm>
              <a:off x="12455755" y="5971613"/>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68" name="グループ化 867">
            <a:extLst>
              <a:ext uri="{FF2B5EF4-FFF2-40B4-BE49-F238E27FC236}">
                <a16:creationId xmlns:a16="http://schemas.microsoft.com/office/drawing/2014/main" id="{5177963A-F78B-43E3-8E28-CF9F8CF19FE3}"/>
              </a:ext>
            </a:extLst>
          </p:cNvPr>
          <p:cNvGrpSpPr/>
          <p:nvPr/>
        </p:nvGrpSpPr>
        <p:grpSpPr>
          <a:xfrm>
            <a:off x="7958353" y="5295971"/>
            <a:ext cx="662961" cy="435298"/>
            <a:chOff x="5677474" y="1307291"/>
            <a:chExt cx="662961" cy="435298"/>
          </a:xfrm>
        </p:grpSpPr>
        <p:sp>
          <p:nvSpPr>
            <p:cNvPr id="869" name="正方形/長方形 868">
              <a:extLst>
                <a:ext uri="{FF2B5EF4-FFF2-40B4-BE49-F238E27FC236}">
                  <a16:creationId xmlns:a16="http://schemas.microsoft.com/office/drawing/2014/main" id="{2BC544B5-21CC-4823-9031-1CECADB0A232}"/>
                </a:ext>
              </a:extLst>
            </p:cNvPr>
            <p:cNvSpPr/>
            <p:nvPr/>
          </p:nvSpPr>
          <p:spPr>
            <a:xfrm>
              <a:off x="5793153" y="130729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0" name="正方形/長方形 869">
              <a:extLst>
                <a:ext uri="{FF2B5EF4-FFF2-40B4-BE49-F238E27FC236}">
                  <a16:creationId xmlns:a16="http://schemas.microsoft.com/office/drawing/2014/main" id="{2470C272-8D5D-4123-9904-50D05772F074}"/>
                </a:ext>
              </a:extLst>
            </p:cNvPr>
            <p:cNvSpPr/>
            <p:nvPr/>
          </p:nvSpPr>
          <p:spPr>
            <a:xfrm>
              <a:off x="5734951" y="137931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1" name="正方形/長方形 870">
              <a:extLst>
                <a:ext uri="{FF2B5EF4-FFF2-40B4-BE49-F238E27FC236}">
                  <a16:creationId xmlns:a16="http://schemas.microsoft.com/office/drawing/2014/main" id="{755CE8B4-1C96-421A-BDED-55C100BCDD97}"/>
                </a:ext>
              </a:extLst>
            </p:cNvPr>
            <p:cNvSpPr/>
            <p:nvPr/>
          </p:nvSpPr>
          <p:spPr>
            <a:xfrm>
              <a:off x="5677474" y="145133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872" name="グループ化 871">
            <a:extLst>
              <a:ext uri="{FF2B5EF4-FFF2-40B4-BE49-F238E27FC236}">
                <a16:creationId xmlns:a16="http://schemas.microsoft.com/office/drawing/2014/main" id="{0C04644D-2FC1-473B-A5E7-13607B684F84}"/>
              </a:ext>
            </a:extLst>
          </p:cNvPr>
          <p:cNvGrpSpPr/>
          <p:nvPr/>
        </p:nvGrpSpPr>
        <p:grpSpPr>
          <a:xfrm>
            <a:off x="8080148" y="4784256"/>
            <a:ext cx="731470" cy="443561"/>
            <a:chOff x="5281265" y="825588"/>
            <a:chExt cx="731470" cy="443561"/>
          </a:xfrm>
        </p:grpSpPr>
        <p:sp>
          <p:nvSpPr>
            <p:cNvPr id="873" name="正方形/長方形 872">
              <a:extLst>
                <a:ext uri="{FF2B5EF4-FFF2-40B4-BE49-F238E27FC236}">
                  <a16:creationId xmlns:a16="http://schemas.microsoft.com/office/drawing/2014/main" id="{B4D22B44-DED8-4369-8FBD-8F73133C0C44}"/>
                </a:ext>
              </a:extLst>
            </p:cNvPr>
            <p:cNvSpPr/>
            <p:nvPr/>
          </p:nvSpPr>
          <p:spPr>
            <a:xfrm>
              <a:off x="5465453" y="825588"/>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4" name="正方形/長方形 873">
              <a:extLst>
                <a:ext uri="{FF2B5EF4-FFF2-40B4-BE49-F238E27FC236}">
                  <a16:creationId xmlns:a16="http://schemas.microsoft.com/office/drawing/2014/main" id="{D320042C-8B31-4679-8DAF-10200012B613}"/>
                </a:ext>
              </a:extLst>
            </p:cNvPr>
            <p:cNvSpPr/>
            <p:nvPr/>
          </p:nvSpPr>
          <p:spPr>
            <a:xfrm>
              <a:off x="5407251" y="89761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5" name="正方形/長方形 874">
              <a:extLst>
                <a:ext uri="{FF2B5EF4-FFF2-40B4-BE49-F238E27FC236}">
                  <a16:creationId xmlns:a16="http://schemas.microsoft.com/office/drawing/2014/main" id="{219E2326-2353-4CB6-B2F8-07D987771D43}"/>
                </a:ext>
              </a:extLst>
            </p:cNvPr>
            <p:cNvSpPr/>
            <p:nvPr/>
          </p:nvSpPr>
          <p:spPr>
            <a:xfrm>
              <a:off x="5349774" y="969636"/>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6" name="テキスト ボックス 875">
              <a:extLst>
                <a:ext uri="{FF2B5EF4-FFF2-40B4-BE49-F238E27FC236}">
                  <a16:creationId xmlns:a16="http://schemas.microsoft.com/office/drawing/2014/main" id="{9AB7AA34-05FD-4BBB-B007-D81E27776FA0}"/>
                </a:ext>
              </a:extLst>
            </p:cNvPr>
            <p:cNvSpPr txBox="1"/>
            <p:nvPr/>
          </p:nvSpPr>
          <p:spPr>
            <a:xfrm>
              <a:off x="5281265" y="96137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877" name="グループ化 876">
            <a:extLst>
              <a:ext uri="{FF2B5EF4-FFF2-40B4-BE49-F238E27FC236}">
                <a16:creationId xmlns:a16="http://schemas.microsoft.com/office/drawing/2014/main" id="{D39EA8B9-F6CA-4FC5-8094-05ACD954EFF1}"/>
              </a:ext>
            </a:extLst>
          </p:cNvPr>
          <p:cNvGrpSpPr/>
          <p:nvPr/>
        </p:nvGrpSpPr>
        <p:grpSpPr>
          <a:xfrm>
            <a:off x="7342562" y="4949491"/>
            <a:ext cx="731470" cy="443561"/>
            <a:chOff x="4917558" y="1315830"/>
            <a:chExt cx="731470" cy="443561"/>
          </a:xfrm>
        </p:grpSpPr>
        <p:sp>
          <p:nvSpPr>
            <p:cNvPr id="878" name="正方形/長方形 877">
              <a:extLst>
                <a:ext uri="{FF2B5EF4-FFF2-40B4-BE49-F238E27FC236}">
                  <a16:creationId xmlns:a16="http://schemas.microsoft.com/office/drawing/2014/main" id="{D7AE4250-6564-4379-B052-88BFF1632F17}"/>
                </a:ext>
              </a:extLst>
            </p:cNvPr>
            <p:cNvSpPr/>
            <p:nvPr/>
          </p:nvSpPr>
          <p:spPr>
            <a:xfrm>
              <a:off x="5101746" y="1315830"/>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79" name="正方形/長方形 878">
              <a:extLst>
                <a:ext uri="{FF2B5EF4-FFF2-40B4-BE49-F238E27FC236}">
                  <a16:creationId xmlns:a16="http://schemas.microsoft.com/office/drawing/2014/main" id="{7367DC49-EAA0-4E2F-BBF6-DB634DCEB3AA}"/>
                </a:ext>
              </a:extLst>
            </p:cNvPr>
            <p:cNvSpPr/>
            <p:nvPr/>
          </p:nvSpPr>
          <p:spPr>
            <a:xfrm>
              <a:off x="5043544" y="1387854"/>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0" name="正方形/長方形 879">
              <a:extLst>
                <a:ext uri="{FF2B5EF4-FFF2-40B4-BE49-F238E27FC236}">
                  <a16:creationId xmlns:a16="http://schemas.microsoft.com/office/drawing/2014/main" id="{2A11050A-AEA0-4CD8-9658-D8B1FC517875}"/>
                </a:ext>
              </a:extLst>
            </p:cNvPr>
            <p:cNvSpPr/>
            <p:nvPr/>
          </p:nvSpPr>
          <p:spPr>
            <a:xfrm>
              <a:off x="4986067" y="145987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1" name="テキスト ボックス 880">
              <a:extLst>
                <a:ext uri="{FF2B5EF4-FFF2-40B4-BE49-F238E27FC236}">
                  <a16:creationId xmlns:a16="http://schemas.microsoft.com/office/drawing/2014/main" id="{0B7D9DC0-7DB2-46B5-8B2C-72DA890BE4D4}"/>
                </a:ext>
              </a:extLst>
            </p:cNvPr>
            <p:cNvSpPr txBox="1"/>
            <p:nvPr/>
          </p:nvSpPr>
          <p:spPr>
            <a:xfrm>
              <a:off x="4917558" y="1451614"/>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review</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882" name="テキスト ボックス 881">
            <a:extLst>
              <a:ext uri="{FF2B5EF4-FFF2-40B4-BE49-F238E27FC236}">
                <a16:creationId xmlns:a16="http://schemas.microsoft.com/office/drawing/2014/main" id="{92FEB869-8CBA-4238-8043-7B2B785EDB04}"/>
              </a:ext>
            </a:extLst>
          </p:cNvPr>
          <p:cNvSpPr txBox="1"/>
          <p:nvPr/>
        </p:nvSpPr>
        <p:spPr>
          <a:xfrm>
            <a:off x="7889844" y="5431755"/>
            <a:ext cx="686143" cy="307777"/>
          </a:xfrm>
          <a:prstGeom prst="rect">
            <a:avLst/>
          </a:prstGeom>
          <a:noFill/>
        </p:spPr>
        <p:txBody>
          <a:bodyPr wrap="square" rtlCol="0">
            <a:spAutoFit/>
          </a:bodyPr>
          <a:lstStyle/>
          <a:p>
            <a:pPr algn="ctr" defTabSz="457200"/>
            <a:r>
              <a:rPr lang="en-US" altLang="ja-JP" sz="1400" dirty="0">
                <a:solidFill>
                  <a:prstClr val="black">
                    <a:lumMod val="75000"/>
                    <a:lumOff val="25000"/>
                  </a:prstClr>
                </a:solidFill>
                <a:latin typeface="Calibri" panose="020F0502020204030204"/>
              </a:rPr>
              <a:t>review</a:t>
            </a:r>
            <a:endParaRPr lang="ja-JP" altLang="en-US" sz="1400" dirty="0">
              <a:solidFill>
                <a:prstClr val="black">
                  <a:lumMod val="75000"/>
                  <a:lumOff val="25000"/>
                </a:prstClr>
              </a:solidFill>
              <a:latin typeface="Calibri" panose="020F0502020204030204"/>
            </a:endParaRPr>
          </a:p>
        </p:txBody>
      </p:sp>
      <p:cxnSp>
        <p:nvCxnSpPr>
          <p:cNvPr id="883" name="カギ線コネクタ 912">
            <a:extLst>
              <a:ext uri="{FF2B5EF4-FFF2-40B4-BE49-F238E27FC236}">
                <a16:creationId xmlns:a16="http://schemas.microsoft.com/office/drawing/2014/main" id="{1D122199-8F5E-414B-89FE-0605088C0868}"/>
              </a:ext>
            </a:extLst>
          </p:cNvPr>
          <p:cNvCxnSpPr>
            <a:stCxn id="850" idx="3"/>
          </p:cNvCxnSpPr>
          <p:nvPr/>
        </p:nvCxnSpPr>
        <p:spPr>
          <a:xfrm flipV="1">
            <a:off x="7588880" y="5765240"/>
            <a:ext cx="525599" cy="276180"/>
          </a:xfrm>
          <a:prstGeom prst="bentConnector2">
            <a:avLst/>
          </a:prstGeom>
          <a:noFill/>
          <a:ln w="19050" cap="flat" cmpd="sng" algn="ctr">
            <a:solidFill>
              <a:sysClr val="windowText" lastClr="000000">
                <a:lumMod val="75000"/>
                <a:lumOff val="25000"/>
              </a:sysClr>
            </a:solidFill>
            <a:prstDash val="solid"/>
            <a:miter lim="800000"/>
            <a:tailEnd type="triangle"/>
          </a:ln>
          <a:effectLst/>
        </p:spPr>
      </p:cxnSp>
      <p:sp>
        <p:nvSpPr>
          <p:cNvPr id="886" name="正方形/長方形 885">
            <a:extLst>
              <a:ext uri="{FF2B5EF4-FFF2-40B4-BE49-F238E27FC236}">
                <a16:creationId xmlns:a16="http://schemas.microsoft.com/office/drawing/2014/main" id="{CB87F731-6D06-4497-BBBC-0593241F9329}"/>
              </a:ext>
            </a:extLst>
          </p:cNvPr>
          <p:cNvSpPr/>
          <p:nvPr/>
        </p:nvSpPr>
        <p:spPr>
          <a:xfrm>
            <a:off x="359792" y="4574939"/>
            <a:ext cx="3173668"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7" name="テキスト ボックス 886">
            <a:extLst>
              <a:ext uri="{FF2B5EF4-FFF2-40B4-BE49-F238E27FC236}">
                <a16:creationId xmlns:a16="http://schemas.microsoft.com/office/drawing/2014/main" id="{76B982FC-DED3-48F4-8CBC-76F132C3B302}"/>
              </a:ext>
            </a:extLst>
          </p:cNvPr>
          <p:cNvSpPr txBox="1"/>
          <p:nvPr/>
        </p:nvSpPr>
        <p:spPr>
          <a:xfrm>
            <a:off x="1183306" y="4230836"/>
            <a:ext cx="159341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自然言語処理</a:t>
            </a:r>
            <a:endParaRPr kumimoji="0" lang="en-US" altLang="ja-JP" b="1" dirty="0">
              <a:solidFill>
                <a:prstClr val="black">
                  <a:lumMod val="75000"/>
                  <a:lumOff val="25000"/>
                </a:prstClr>
              </a:solidFill>
              <a:latin typeface="Calibri" panose="020F0502020204030204"/>
            </a:endParaRPr>
          </a:p>
        </p:txBody>
      </p:sp>
      <p:sp>
        <p:nvSpPr>
          <p:cNvPr id="888" name="正方形/長方形 887">
            <a:extLst>
              <a:ext uri="{FF2B5EF4-FFF2-40B4-BE49-F238E27FC236}">
                <a16:creationId xmlns:a16="http://schemas.microsoft.com/office/drawing/2014/main" id="{3BB71FC5-FEE1-42A5-9663-6FB5E3D87030}"/>
              </a:ext>
            </a:extLst>
          </p:cNvPr>
          <p:cNvSpPr/>
          <p:nvPr/>
        </p:nvSpPr>
        <p:spPr>
          <a:xfrm>
            <a:off x="3681236" y="4575992"/>
            <a:ext cx="1669433"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89" name="テキスト ボックス 888">
            <a:extLst>
              <a:ext uri="{FF2B5EF4-FFF2-40B4-BE49-F238E27FC236}">
                <a16:creationId xmlns:a16="http://schemas.microsoft.com/office/drawing/2014/main" id="{897E28C1-9282-4A49-ABD2-8C7EDD86541F}"/>
              </a:ext>
            </a:extLst>
          </p:cNvPr>
          <p:cNvSpPr txBox="1"/>
          <p:nvPr/>
        </p:nvSpPr>
        <p:spPr>
          <a:xfrm>
            <a:off x="3617910" y="4217387"/>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分類モデル構築</a:t>
            </a:r>
            <a:endParaRPr kumimoji="0" lang="en-US" altLang="ja-JP" b="1" dirty="0">
              <a:solidFill>
                <a:prstClr val="black">
                  <a:lumMod val="75000"/>
                  <a:lumOff val="25000"/>
                </a:prstClr>
              </a:solidFill>
              <a:latin typeface="Calibri" panose="020F0502020204030204"/>
            </a:endParaRPr>
          </a:p>
        </p:txBody>
      </p:sp>
      <p:sp>
        <p:nvSpPr>
          <p:cNvPr id="890" name="正方形/長方形 889">
            <a:extLst>
              <a:ext uri="{FF2B5EF4-FFF2-40B4-BE49-F238E27FC236}">
                <a16:creationId xmlns:a16="http://schemas.microsoft.com/office/drawing/2014/main" id="{6DFEC78C-90EA-4599-BEF0-A8C9124E7583}"/>
              </a:ext>
            </a:extLst>
          </p:cNvPr>
          <p:cNvSpPr/>
          <p:nvPr/>
        </p:nvSpPr>
        <p:spPr>
          <a:xfrm>
            <a:off x="5510177" y="4580554"/>
            <a:ext cx="3386174" cy="90251"/>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891" name="テキスト ボックス 890">
            <a:extLst>
              <a:ext uri="{FF2B5EF4-FFF2-40B4-BE49-F238E27FC236}">
                <a16:creationId xmlns:a16="http://schemas.microsoft.com/office/drawing/2014/main" id="{7519B83B-FFCB-484D-820C-193516150253}"/>
              </a:ext>
            </a:extLst>
          </p:cNvPr>
          <p:cNvSpPr txBox="1"/>
          <p:nvPr/>
        </p:nvSpPr>
        <p:spPr>
          <a:xfrm>
            <a:off x="6189076" y="4221949"/>
            <a:ext cx="178530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分類</a:t>
            </a:r>
            <a:endParaRPr kumimoji="0" lang="en-US" altLang="ja-JP" b="1" dirty="0">
              <a:solidFill>
                <a:prstClr val="black">
                  <a:lumMod val="75000"/>
                  <a:lumOff val="25000"/>
                </a:prstClr>
              </a:solidFill>
              <a:latin typeface="Calibri" panose="020F0502020204030204"/>
            </a:endParaRPr>
          </a:p>
        </p:txBody>
      </p:sp>
      <p:sp>
        <p:nvSpPr>
          <p:cNvPr id="1138" name="星 4 463">
            <a:extLst>
              <a:ext uri="{FF2B5EF4-FFF2-40B4-BE49-F238E27FC236}">
                <a16:creationId xmlns:a16="http://schemas.microsoft.com/office/drawing/2014/main" id="{49D686D5-3EDF-4F16-9574-926B1F886F0C}"/>
              </a:ext>
            </a:extLst>
          </p:cNvPr>
          <p:cNvSpPr/>
          <p:nvPr/>
        </p:nvSpPr>
        <p:spPr>
          <a:xfrm>
            <a:off x="2159682" y="4882762"/>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39" name="星 4 463">
            <a:extLst>
              <a:ext uri="{FF2B5EF4-FFF2-40B4-BE49-F238E27FC236}">
                <a16:creationId xmlns:a16="http://schemas.microsoft.com/office/drawing/2014/main" id="{77B170BD-527A-4D71-99A7-EB85977DD6E6}"/>
              </a:ext>
            </a:extLst>
          </p:cNvPr>
          <p:cNvSpPr/>
          <p:nvPr/>
        </p:nvSpPr>
        <p:spPr>
          <a:xfrm>
            <a:off x="1074240" y="4765301"/>
            <a:ext cx="196583" cy="262564"/>
          </a:xfrm>
          <a:prstGeom prst="star4">
            <a:avLst/>
          </a:prstGeom>
          <a:solidFill>
            <a:srgbClr val="FFFF00"/>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nvGrpSpPr>
          <p:cNvPr id="1140" name="グループ化 1139">
            <a:extLst>
              <a:ext uri="{FF2B5EF4-FFF2-40B4-BE49-F238E27FC236}">
                <a16:creationId xmlns:a16="http://schemas.microsoft.com/office/drawing/2014/main" id="{E26C8EFC-B280-480A-950C-9E79696DBD63}"/>
              </a:ext>
            </a:extLst>
          </p:cNvPr>
          <p:cNvGrpSpPr/>
          <p:nvPr/>
        </p:nvGrpSpPr>
        <p:grpSpPr>
          <a:xfrm>
            <a:off x="1630599" y="5288097"/>
            <a:ext cx="731470" cy="443561"/>
            <a:chOff x="1828541" y="3600557"/>
            <a:chExt cx="731470" cy="443561"/>
          </a:xfrm>
        </p:grpSpPr>
        <p:sp>
          <p:nvSpPr>
            <p:cNvPr id="1141" name="正方形/長方形 1140">
              <a:extLst>
                <a:ext uri="{FF2B5EF4-FFF2-40B4-BE49-F238E27FC236}">
                  <a16:creationId xmlns:a16="http://schemas.microsoft.com/office/drawing/2014/main" id="{81AFE369-307D-448E-B8F9-37814297F0CB}"/>
                </a:ext>
              </a:extLst>
            </p:cNvPr>
            <p:cNvSpPr/>
            <p:nvPr/>
          </p:nvSpPr>
          <p:spPr>
            <a:xfrm>
              <a:off x="2012729" y="360055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2" name="正方形/長方形 1141">
              <a:extLst>
                <a:ext uri="{FF2B5EF4-FFF2-40B4-BE49-F238E27FC236}">
                  <a16:creationId xmlns:a16="http://schemas.microsoft.com/office/drawing/2014/main" id="{87E185CA-0E0A-4815-9E6D-94BCEAC0771E}"/>
                </a:ext>
              </a:extLst>
            </p:cNvPr>
            <p:cNvSpPr/>
            <p:nvPr/>
          </p:nvSpPr>
          <p:spPr>
            <a:xfrm>
              <a:off x="1954527" y="3672581"/>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3" name="正方形/長方形 1142">
              <a:extLst>
                <a:ext uri="{FF2B5EF4-FFF2-40B4-BE49-F238E27FC236}">
                  <a16:creationId xmlns:a16="http://schemas.microsoft.com/office/drawing/2014/main" id="{2461B781-A82A-4672-B85D-86ADEAD617CA}"/>
                </a:ext>
              </a:extLst>
            </p:cNvPr>
            <p:cNvSpPr/>
            <p:nvPr/>
          </p:nvSpPr>
          <p:spPr>
            <a:xfrm>
              <a:off x="1897050" y="374460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4" name="テキスト ボックス 1143">
              <a:extLst>
                <a:ext uri="{FF2B5EF4-FFF2-40B4-BE49-F238E27FC236}">
                  <a16:creationId xmlns:a16="http://schemas.microsoft.com/office/drawing/2014/main" id="{7438F1D3-1558-44B9-A973-D3799558D7D2}"/>
                </a:ext>
              </a:extLst>
            </p:cNvPr>
            <p:cNvSpPr txBox="1"/>
            <p:nvPr/>
          </p:nvSpPr>
          <p:spPr>
            <a:xfrm>
              <a:off x="1828541" y="3736341"/>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145" name="グループ化 1144">
            <a:extLst>
              <a:ext uri="{FF2B5EF4-FFF2-40B4-BE49-F238E27FC236}">
                <a16:creationId xmlns:a16="http://schemas.microsoft.com/office/drawing/2014/main" id="{5080BE6B-7F0D-4872-9F5F-4802C12AC0F3}"/>
              </a:ext>
            </a:extLst>
          </p:cNvPr>
          <p:cNvGrpSpPr/>
          <p:nvPr/>
        </p:nvGrpSpPr>
        <p:grpSpPr>
          <a:xfrm>
            <a:off x="936752" y="5295957"/>
            <a:ext cx="731470" cy="443561"/>
            <a:chOff x="296442" y="3703851"/>
            <a:chExt cx="731470" cy="443561"/>
          </a:xfrm>
        </p:grpSpPr>
        <p:sp>
          <p:nvSpPr>
            <p:cNvPr id="1146" name="正方形/長方形 1145">
              <a:extLst>
                <a:ext uri="{FF2B5EF4-FFF2-40B4-BE49-F238E27FC236}">
                  <a16:creationId xmlns:a16="http://schemas.microsoft.com/office/drawing/2014/main" id="{B3CFD80E-2A20-48D8-8EA5-A7F31AF673BE}"/>
                </a:ext>
              </a:extLst>
            </p:cNvPr>
            <p:cNvSpPr/>
            <p:nvPr/>
          </p:nvSpPr>
          <p:spPr>
            <a:xfrm>
              <a:off x="480630" y="3703851"/>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7" name="正方形/長方形 1146">
              <a:extLst>
                <a:ext uri="{FF2B5EF4-FFF2-40B4-BE49-F238E27FC236}">
                  <a16:creationId xmlns:a16="http://schemas.microsoft.com/office/drawing/2014/main" id="{466830EE-421F-4DB0-AF1B-A8D67417CFAA}"/>
                </a:ext>
              </a:extLst>
            </p:cNvPr>
            <p:cNvSpPr/>
            <p:nvPr/>
          </p:nvSpPr>
          <p:spPr>
            <a:xfrm>
              <a:off x="422428" y="377587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8" name="正方形/長方形 1147">
              <a:extLst>
                <a:ext uri="{FF2B5EF4-FFF2-40B4-BE49-F238E27FC236}">
                  <a16:creationId xmlns:a16="http://schemas.microsoft.com/office/drawing/2014/main" id="{0575940F-D105-4658-956C-399B06F639C2}"/>
                </a:ext>
              </a:extLst>
            </p:cNvPr>
            <p:cNvSpPr/>
            <p:nvPr/>
          </p:nvSpPr>
          <p:spPr>
            <a:xfrm>
              <a:off x="364951" y="384789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49" name="テキスト ボックス 1148">
              <a:extLst>
                <a:ext uri="{FF2B5EF4-FFF2-40B4-BE49-F238E27FC236}">
                  <a16:creationId xmlns:a16="http://schemas.microsoft.com/office/drawing/2014/main" id="{77503BDF-CECE-4FD7-B116-5FDEC2F359E4}"/>
                </a:ext>
              </a:extLst>
            </p:cNvPr>
            <p:cNvSpPr txBox="1"/>
            <p:nvPr/>
          </p:nvSpPr>
          <p:spPr>
            <a:xfrm>
              <a:off x="296442" y="383963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150" name="グループ化 1149">
            <a:extLst>
              <a:ext uri="{FF2B5EF4-FFF2-40B4-BE49-F238E27FC236}">
                <a16:creationId xmlns:a16="http://schemas.microsoft.com/office/drawing/2014/main" id="{D2FB08BB-F052-4135-86C7-401B453E65C1}"/>
              </a:ext>
            </a:extLst>
          </p:cNvPr>
          <p:cNvGrpSpPr/>
          <p:nvPr/>
        </p:nvGrpSpPr>
        <p:grpSpPr>
          <a:xfrm>
            <a:off x="1301163" y="4807728"/>
            <a:ext cx="731470" cy="443561"/>
            <a:chOff x="1054802" y="3755531"/>
            <a:chExt cx="731470" cy="443561"/>
          </a:xfrm>
        </p:grpSpPr>
        <p:sp>
          <p:nvSpPr>
            <p:cNvPr id="1151" name="正方形/長方形 1150">
              <a:extLst>
                <a:ext uri="{FF2B5EF4-FFF2-40B4-BE49-F238E27FC236}">
                  <a16:creationId xmlns:a16="http://schemas.microsoft.com/office/drawing/2014/main" id="{E1F05245-03BC-474E-8BB4-03D2D41CC0C0}"/>
                </a:ext>
              </a:extLst>
            </p:cNvPr>
            <p:cNvSpPr/>
            <p:nvPr/>
          </p:nvSpPr>
          <p:spPr>
            <a:xfrm>
              <a:off x="1238990" y="375553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52" name="正方形/長方形 1151">
              <a:extLst>
                <a:ext uri="{FF2B5EF4-FFF2-40B4-BE49-F238E27FC236}">
                  <a16:creationId xmlns:a16="http://schemas.microsoft.com/office/drawing/2014/main" id="{0FB88E7A-F0C2-4AD9-99FC-58FA3142CA16}"/>
                </a:ext>
              </a:extLst>
            </p:cNvPr>
            <p:cNvSpPr/>
            <p:nvPr/>
          </p:nvSpPr>
          <p:spPr>
            <a:xfrm>
              <a:off x="1180788" y="3827555"/>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53" name="正方形/長方形 1152">
              <a:extLst>
                <a:ext uri="{FF2B5EF4-FFF2-40B4-BE49-F238E27FC236}">
                  <a16:creationId xmlns:a16="http://schemas.microsoft.com/office/drawing/2014/main" id="{DF7C5E7C-26B7-4579-AF26-735A3AA8BC68}"/>
                </a:ext>
              </a:extLst>
            </p:cNvPr>
            <p:cNvSpPr/>
            <p:nvPr/>
          </p:nvSpPr>
          <p:spPr>
            <a:xfrm>
              <a:off x="1123311" y="3899579"/>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154" name="テキスト ボックス 1153">
              <a:extLst>
                <a:ext uri="{FF2B5EF4-FFF2-40B4-BE49-F238E27FC236}">
                  <a16:creationId xmlns:a16="http://schemas.microsoft.com/office/drawing/2014/main" id="{EB89F2CA-8E0A-42E1-9007-9F47D1C1BE66}"/>
                </a:ext>
              </a:extLst>
            </p:cNvPr>
            <p:cNvSpPr txBox="1"/>
            <p:nvPr/>
          </p:nvSpPr>
          <p:spPr>
            <a:xfrm>
              <a:off x="1054802" y="389131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
        <p:nvSpPr>
          <p:cNvPr id="1225" name="正方形/長方形 1224">
            <a:extLst>
              <a:ext uri="{FF2B5EF4-FFF2-40B4-BE49-F238E27FC236}">
                <a16:creationId xmlns:a16="http://schemas.microsoft.com/office/drawing/2014/main" id="{8D7D1DC6-6E2C-4A03-9C51-5327D095B4E8}"/>
              </a:ext>
            </a:extLst>
          </p:cNvPr>
          <p:cNvSpPr/>
          <p:nvPr/>
        </p:nvSpPr>
        <p:spPr>
          <a:xfrm>
            <a:off x="286723" y="1212281"/>
            <a:ext cx="6198552" cy="91718"/>
          </a:xfrm>
          <a:prstGeom prst="rect">
            <a:avLst/>
          </a:prstGeom>
          <a:solidFill>
            <a:srgbClr val="5B9BD5"/>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26" name="テキスト ボックス 1225">
            <a:extLst>
              <a:ext uri="{FF2B5EF4-FFF2-40B4-BE49-F238E27FC236}">
                <a16:creationId xmlns:a16="http://schemas.microsoft.com/office/drawing/2014/main" id="{C91BFE6D-0FF6-4866-85AD-D60569713313}"/>
              </a:ext>
            </a:extLst>
          </p:cNvPr>
          <p:cNvSpPr txBox="1"/>
          <p:nvPr/>
        </p:nvSpPr>
        <p:spPr>
          <a:xfrm>
            <a:off x="2522783" y="883843"/>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データの用意</a:t>
            </a:r>
            <a:endParaRPr kumimoji="0" lang="en-US" altLang="ja-JP" b="1" dirty="0">
              <a:solidFill>
                <a:prstClr val="black">
                  <a:lumMod val="75000"/>
                  <a:lumOff val="25000"/>
                </a:prstClr>
              </a:solidFill>
              <a:latin typeface="Calibri" panose="020F0502020204030204"/>
            </a:endParaRPr>
          </a:p>
        </p:txBody>
      </p:sp>
      <p:sp>
        <p:nvSpPr>
          <p:cNvPr id="1227" name="雲 1226">
            <a:extLst>
              <a:ext uri="{FF2B5EF4-FFF2-40B4-BE49-F238E27FC236}">
                <a16:creationId xmlns:a16="http://schemas.microsoft.com/office/drawing/2014/main" id="{749243CA-6A1D-4993-A7ED-5CE361418EC5}"/>
              </a:ext>
            </a:extLst>
          </p:cNvPr>
          <p:cNvSpPr/>
          <p:nvPr/>
        </p:nvSpPr>
        <p:spPr>
          <a:xfrm>
            <a:off x="284221" y="1376648"/>
            <a:ext cx="2545865" cy="1617200"/>
          </a:xfrm>
          <a:prstGeom prst="cloud">
            <a:avLst/>
          </a:prstGeom>
          <a:solidFill>
            <a:srgbClr val="E9BC9E"/>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1" i="0" u="none" strike="noStrike" kern="0" cap="none" spc="0" normalizeH="0" baseline="0" noProof="0" dirty="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28" name="テキスト ボックス 1227">
            <a:extLst>
              <a:ext uri="{FF2B5EF4-FFF2-40B4-BE49-F238E27FC236}">
                <a16:creationId xmlns:a16="http://schemas.microsoft.com/office/drawing/2014/main" id="{FCD23B1B-BB2A-4782-B37D-B98B8CBA7AA6}"/>
              </a:ext>
            </a:extLst>
          </p:cNvPr>
          <p:cNvSpPr txBox="1"/>
          <p:nvPr/>
        </p:nvSpPr>
        <p:spPr>
          <a:xfrm>
            <a:off x="635418" y="3010567"/>
            <a:ext cx="1793057"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フォーラム</a:t>
            </a:r>
            <a:endParaRPr kumimoji="0" lang="en-US" altLang="ja-JP" b="1" dirty="0">
              <a:solidFill>
                <a:prstClr val="black">
                  <a:lumMod val="75000"/>
                  <a:lumOff val="25000"/>
                </a:prstClr>
              </a:solidFill>
              <a:latin typeface="Calibri" panose="020F0502020204030204"/>
            </a:endParaRPr>
          </a:p>
        </p:txBody>
      </p:sp>
      <p:cxnSp>
        <p:nvCxnSpPr>
          <p:cNvPr id="1229" name="直線矢印コネクタ 1228">
            <a:extLst>
              <a:ext uri="{FF2B5EF4-FFF2-40B4-BE49-F238E27FC236}">
                <a16:creationId xmlns:a16="http://schemas.microsoft.com/office/drawing/2014/main" id="{BE4885EF-255E-4B20-8CA3-EB03096C405F}"/>
              </a:ext>
            </a:extLst>
          </p:cNvPr>
          <p:cNvCxnSpPr/>
          <p:nvPr/>
        </p:nvCxnSpPr>
        <p:spPr>
          <a:xfrm>
            <a:off x="2821451" y="1728994"/>
            <a:ext cx="550789" cy="0"/>
          </a:xfrm>
          <a:prstGeom prst="straightConnector1">
            <a:avLst/>
          </a:prstGeom>
          <a:noFill/>
          <a:ln w="19050" cap="flat" cmpd="sng" algn="ctr">
            <a:solidFill>
              <a:sysClr val="windowText" lastClr="000000">
                <a:lumMod val="75000"/>
                <a:lumOff val="25000"/>
              </a:sysClr>
            </a:solidFill>
            <a:prstDash val="solid"/>
            <a:miter lim="800000"/>
            <a:tailEnd type="triangle"/>
          </a:ln>
          <a:effectLst/>
        </p:spPr>
      </p:cxnSp>
      <p:sp>
        <p:nvSpPr>
          <p:cNvPr id="1230" name="テキスト ボックス 1229">
            <a:extLst>
              <a:ext uri="{FF2B5EF4-FFF2-40B4-BE49-F238E27FC236}">
                <a16:creationId xmlns:a16="http://schemas.microsoft.com/office/drawing/2014/main" id="{7963B645-15F9-4157-88C5-BCFDF36A62C0}"/>
              </a:ext>
            </a:extLst>
          </p:cNvPr>
          <p:cNvSpPr txBox="1"/>
          <p:nvPr/>
        </p:nvSpPr>
        <p:spPr>
          <a:xfrm>
            <a:off x="2829668" y="1769719"/>
            <a:ext cx="461665" cy="615573"/>
          </a:xfrm>
          <a:prstGeom prst="rect">
            <a:avLst/>
          </a:prstGeom>
          <a:noFill/>
        </p:spPr>
        <p:txBody>
          <a:bodyPr vert="eaVert" wrap="square" rtlCol="0">
            <a:spAutoFit/>
          </a:bodyPr>
          <a:lstStyle/>
          <a:p>
            <a:pPr defTabSz="457200"/>
            <a:r>
              <a:rPr kumimoji="0" lang="ja-JP" altLang="en-US" b="1" dirty="0">
                <a:solidFill>
                  <a:prstClr val="black">
                    <a:lumMod val="75000"/>
                    <a:lumOff val="25000"/>
                  </a:prstClr>
                </a:solidFill>
                <a:latin typeface="Calibri" panose="020F0502020204030204"/>
              </a:rPr>
              <a:t>抽出</a:t>
            </a:r>
            <a:endParaRPr kumimoji="0" lang="en-US" altLang="ja-JP" b="1" dirty="0">
              <a:solidFill>
                <a:prstClr val="black">
                  <a:lumMod val="75000"/>
                  <a:lumOff val="25000"/>
                </a:prstClr>
              </a:solidFill>
              <a:latin typeface="Calibri" panose="020F0502020204030204"/>
            </a:endParaRPr>
          </a:p>
        </p:txBody>
      </p:sp>
      <p:sp>
        <p:nvSpPr>
          <p:cNvPr id="1231" name="テキスト ボックス 1230">
            <a:extLst>
              <a:ext uri="{FF2B5EF4-FFF2-40B4-BE49-F238E27FC236}">
                <a16:creationId xmlns:a16="http://schemas.microsoft.com/office/drawing/2014/main" id="{AE316089-7A2F-4B64-9062-0B3C5B985E7A}"/>
              </a:ext>
            </a:extLst>
          </p:cNvPr>
          <p:cNvSpPr txBox="1"/>
          <p:nvPr/>
        </p:nvSpPr>
        <p:spPr>
          <a:xfrm>
            <a:off x="3076221" y="2452952"/>
            <a:ext cx="1614682" cy="369332"/>
          </a:xfrm>
          <a:prstGeom prst="rect">
            <a:avLst/>
          </a:prstGeom>
          <a:noFill/>
        </p:spPr>
        <p:txBody>
          <a:bodyPr vert="horz" wrap="square" rtlCol="0">
            <a:spAutoFit/>
          </a:bodyPr>
          <a:lstStyle/>
          <a:p>
            <a:pPr algn="ctr" defTabSz="457200"/>
            <a:r>
              <a:rPr kumimoji="0" lang="ja-JP" altLang="en-US" b="1" dirty="0">
                <a:solidFill>
                  <a:prstClr val="black">
                    <a:lumMod val="75000"/>
                    <a:lumOff val="25000"/>
                  </a:prstClr>
                </a:solidFill>
                <a:latin typeface="Calibri" panose="020F0502020204030204"/>
              </a:rPr>
              <a:t>教師データ</a:t>
            </a:r>
            <a:endParaRPr kumimoji="0" lang="en-US" altLang="ja-JP" b="1" dirty="0">
              <a:solidFill>
                <a:prstClr val="black">
                  <a:lumMod val="75000"/>
                  <a:lumOff val="25000"/>
                </a:prstClr>
              </a:solidFill>
              <a:latin typeface="Calibri" panose="020F0502020204030204"/>
            </a:endParaRPr>
          </a:p>
        </p:txBody>
      </p:sp>
      <p:cxnSp>
        <p:nvCxnSpPr>
          <p:cNvPr id="1232" name="直線コネクタ 1231">
            <a:extLst>
              <a:ext uri="{FF2B5EF4-FFF2-40B4-BE49-F238E27FC236}">
                <a16:creationId xmlns:a16="http://schemas.microsoft.com/office/drawing/2014/main" id="{36D1AF2C-75B6-419B-809B-60254BAD829B}"/>
              </a:ext>
            </a:extLst>
          </p:cNvPr>
          <p:cNvCxnSpPr>
            <a:cxnSpLocks/>
          </p:cNvCxnSpPr>
          <p:nvPr/>
        </p:nvCxnSpPr>
        <p:spPr>
          <a:xfrm>
            <a:off x="1182497" y="1493322"/>
            <a:ext cx="809" cy="1376084"/>
          </a:xfrm>
          <a:prstGeom prst="line">
            <a:avLst/>
          </a:prstGeom>
          <a:noFill/>
          <a:ln w="28575" cap="flat" cmpd="sng" algn="ctr">
            <a:solidFill>
              <a:sysClr val="window" lastClr="FFFFFF"/>
            </a:solidFill>
            <a:prstDash val="dash"/>
            <a:miter lim="800000"/>
          </a:ln>
          <a:effectLst/>
        </p:spPr>
      </p:cxnSp>
      <p:cxnSp>
        <p:nvCxnSpPr>
          <p:cNvPr id="1233" name="直線コネクタ 1232">
            <a:extLst>
              <a:ext uri="{FF2B5EF4-FFF2-40B4-BE49-F238E27FC236}">
                <a16:creationId xmlns:a16="http://schemas.microsoft.com/office/drawing/2014/main" id="{35A08B2F-AD7D-43B8-9A1E-5D7910D9ED8F}"/>
              </a:ext>
            </a:extLst>
          </p:cNvPr>
          <p:cNvCxnSpPr>
            <a:cxnSpLocks/>
          </p:cNvCxnSpPr>
          <p:nvPr/>
        </p:nvCxnSpPr>
        <p:spPr>
          <a:xfrm>
            <a:off x="1940244" y="1425144"/>
            <a:ext cx="0" cy="1368062"/>
          </a:xfrm>
          <a:prstGeom prst="line">
            <a:avLst/>
          </a:prstGeom>
          <a:noFill/>
          <a:ln w="28575" cap="flat" cmpd="sng" algn="ctr">
            <a:solidFill>
              <a:sysClr val="window" lastClr="FFFFFF"/>
            </a:solidFill>
            <a:prstDash val="dash"/>
            <a:miter lim="800000"/>
          </a:ln>
          <a:effectLst/>
        </p:spPr>
      </p:cxnSp>
      <p:grpSp>
        <p:nvGrpSpPr>
          <p:cNvPr id="1234" name="グループ化 1233">
            <a:extLst>
              <a:ext uri="{FF2B5EF4-FFF2-40B4-BE49-F238E27FC236}">
                <a16:creationId xmlns:a16="http://schemas.microsoft.com/office/drawing/2014/main" id="{3578EA95-48E9-4603-A2FA-BEA468CBE6CD}"/>
              </a:ext>
            </a:extLst>
          </p:cNvPr>
          <p:cNvGrpSpPr/>
          <p:nvPr/>
        </p:nvGrpSpPr>
        <p:grpSpPr>
          <a:xfrm>
            <a:off x="406537" y="1673352"/>
            <a:ext cx="731470" cy="443561"/>
            <a:chOff x="296442" y="3703851"/>
            <a:chExt cx="731470" cy="443561"/>
          </a:xfrm>
        </p:grpSpPr>
        <p:sp>
          <p:nvSpPr>
            <p:cNvPr id="1235" name="正方形/長方形 1234">
              <a:extLst>
                <a:ext uri="{FF2B5EF4-FFF2-40B4-BE49-F238E27FC236}">
                  <a16:creationId xmlns:a16="http://schemas.microsoft.com/office/drawing/2014/main" id="{54E37EEE-8782-4289-964F-CD34E6048440}"/>
                </a:ext>
              </a:extLst>
            </p:cNvPr>
            <p:cNvSpPr/>
            <p:nvPr/>
          </p:nvSpPr>
          <p:spPr>
            <a:xfrm>
              <a:off x="480630" y="3703851"/>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36" name="正方形/長方形 1235">
              <a:extLst>
                <a:ext uri="{FF2B5EF4-FFF2-40B4-BE49-F238E27FC236}">
                  <a16:creationId xmlns:a16="http://schemas.microsoft.com/office/drawing/2014/main" id="{0D954D07-EBA4-4ADE-AB56-59960FC18639}"/>
                </a:ext>
              </a:extLst>
            </p:cNvPr>
            <p:cNvSpPr/>
            <p:nvPr/>
          </p:nvSpPr>
          <p:spPr>
            <a:xfrm>
              <a:off x="422428" y="377587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37" name="正方形/長方形 1236">
              <a:extLst>
                <a:ext uri="{FF2B5EF4-FFF2-40B4-BE49-F238E27FC236}">
                  <a16:creationId xmlns:a16="http://schemas.microsoft.com/office/drawing/2014/main" id="{54C771FF-EC63-47FC-B546-5E874C4CDF82}"/>
                </a:ext>
              </a:extLst>
            </p:cNvPr>
            <p:cNvSpPr/>
            <p:nvPr/>
          </p:nvSpPr>
          <p:spPr>
            <a:xfrm>
              <a:off x="364951" y="384789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38" name="テキスト ボックス 1237">
              <a:extLst>
                <a:ext uri="{FF2B5EF4-FFF2-40B4-BE49-F238E27FC236}">
                  <a16:creationId xmlns:a16="http://schemas.microsoft.com/office/drawing/2014/main" id="{26BB06FE-B05E-4AA7-AB88-BF727A6CF469}"/>
                </a:ext>
              </a:extLst>
            </p:cNvPr>
            <p:cNvSpPr txBox="1"/>
            <p:nvPr/>
          </p:nvSpPr>
          <p:spPr>
            <a:xfrm>
              <a:off x="296442" y="383963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39" name="グループ化 1238">
            <a:extLst>
              <a:ext uri="{FF2B5EF4-FFF2-40B4-BE49-F238E27FC236}">
                <a16:creationId xmlns:a16="http://schemas.microsoft.com/office/drawing/2014/main" id="{2EF3CD80-85C4-42B9-AC44-E1D86C645E98}"/>
              </a:ext>
            </a:extLst>
          </p:cNvPr>
          <p:cNvGrpSpPr/>
          <p:nvPr/>
        </p:nvGrpSpPr>
        <p:grpSpPr>
          <a:xfrm>
            <a:off x="330045" y="2233972"/>
            <a:ext cx="731470" cy="443561"/>
            <a:chOff x="219950" y="4264471"/>
            <a:chExt cx="731470" cy="443561"/>
          </a:xfrm>
        </p:grpSpPr>
        <p:sp>
          <p:nvSpPr>
            <p:cNvPr id="1240" name="正方形/長方形 1239">
              <a:extLst>
                <a:ext uri="{FF2B5EF4-FFF2-40B4-BE49-F238E27FC236}">
                  <a16:creationId xmlns:a16="http://schemas.microsoft.com/office/drawing/2014/main" id="{255AC947-2F52-4DC9-816F-433EDFA6C336}"/>
                </a:ext>
              </a:extLst>
            </p:cNvPr>
            <p:cNvSpPr/>
            <p:nvPr/>
          </p:nvSpPr>
          <p:spPr>
            <a:xfrm>
              <a:off x="404138" y="4264471"/>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1" name="正方形/長方形 1240">
              <a:extLst>
                <a:ext uri="{FF2B5EF4-FFF2-40B4-BE49-F238E27FC236}">
                  <a16:creationId xmlns:a16="http://schemas.microsoft.com/office/drawing/2014/main" id="{F27E63C1-074D-41D1-A5EF-186C7695C974}"/>
                </a:ext>
              </a:extLst>
            </p:cNvPr>
            <p:cNvSpPr/>
            <p:nvPr/>
          </p:nvSpPr>
          <p:spPr>
            <a:xfrm>
              <a:off x="345936" y="433649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2" name="正方形/長方形 1241">
              <a:extLst>
                <a:ext uri="{FF2B5EF4-FFF2-40B4-BE49-F238E27FC236}">
                  <a16:creationId xmlns:a16="http://schemas.microsoft.com/office/drawing/2014/main" id="{88B2F18B-0F7E-47CA-BAAB-3050E93DABC4}"/>
                </a:ext>
              </a:extLst>
            </p:cNvPr>
            <p:cNvSpPr/>
            <p:nvPr/>
          </p:nvSpPr>
          <p:spPr>
            <a:xfrm>
              <a:off x="288459" y="440851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3" name="テキスト ボックス 1242">
              <a:extLst>
                <a:ext uri="{FF2B5EF4-FFF2-40B4-BE49-F238E27FC236}">
                  <a16:creationId xmlns:a16="http://schemas.microsoft.com/office/drawing/2014/main" id="{D0AD2CCE-058F-4C41-99F6-AC028C1C620C}"/>
                </a:ext>
              </a:extLst>
            </p:cNvPr>
            <p:cNvSpPr txBox="1"/>
            <p:nvPr/>
          </p:nvSpPr>
          <p:spPr>
            <a:xfrm>
              <a:off x="219950" y="440025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44" name="グループ化 1243">
            <a:extLst>
              <a:ext uri="{FF2B5EF4-FFF2-40B4-BE49-F238E27FC236}">
                <a16:creationId xmlns:a16="http://schemas.microsoft.com/office/drawing/2014/main" id="{E354A4B3-ECC2-4456-9CE6-73F277812B77}"/>
              </a:ext>
            </a:extLst>
          </p:cNvPr>
          <p:cNvGrpSpPr/>
          <p:nvPr/>
        </p:nvGrpSpPr>
        <p:grpSpPr>
          <a:xfrm>
            <a:off x="1164897" y="1725032"/>
            <a:ext cx="731470" cy="443561"/>
            <a:chOff x="1054802" y="3755531"/>
            <a:chExt cx="731470" cy="443561"/>
          </a:xfrm>
        </p:grpSpPr>
        <p:sp>
          <p:nvSpPr>
            <p:cNvPr id="1245" name="正方形/長方形 1244">
              <a:extLst>
                <a:ext uri="{FF2B5EF4-FFF2-40B4-BE49-F238E27FC236}">
                  <a16:creationId xmlns:a16="http://schemas.microsoft.com/office/drawing/2014/main" id="{B2C52025-59DD-420C-AEAA-3CF2A8DCE9B2}"/>
                </a:ext>
              </a:extLst>
            </p:cNvPr>
            <p:cNvSpPr/>
            <p:nvPr/>
          </p:nvSpPr>
          <p:spPr>
            <a:xfrm>
              <a:off x="1238990" y="375553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6" name="正方形/長方形 1245">
              <a:extLst>
                <a:ext uri="{FF2B5EF4-FFF2-40B4-BE49-F238E27FC236}">
                  <a16:creationId xmlns:a16="http://schemas.microsoft.com/office/drawing/2014/main" id="{2E182BBD-6225-4180-84F5-20EE6BBDEB23}"/>
                </a:ext>
              </a:extLst>
            </p:cNvPr>
            <p:cNvSpPr/>
            <p:nvPr/>
          </p:nvSpPr>
          <p:spPr>
            <a:xfrm>
              <a:off x="1180788" y="3827555"/>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7" name="正方形/長方形 1246">
              <a:extLst>
                <a:ext uri="{FF2B5EF4-FFF2-40B4-BE49-F238E27FC236}">
                  <a16:creationId xmlns:a16="http://schemas.microsoft.com/office/drawing/2014/main" id="{AFC4894A-4C39-47BA-A250-CB9EDC9F8BC5}"/>
                </a:ext>
              </a:extLst>
            </p:cNvPr>
            <p:cNvSpPr/>
            <p:nvPr/>
          </p:nvSpPr>
          <p:spPr>
            <a:xfrm>
              <a:off x="1123311" y="3899579"/>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48" name="テキスト ボックス 1247">
              <a:extLst>
                <a:ext uri="{FF2B5EF4-FFF2-40B4-BE49-F238E27FC236}">
                  <a16:creationId xmlns:a16="http://schemas.microsoft.com/office/drawing/2014/main" id="{86671871-FAEE-4E71-8BE9-FDFDF6EEDDCC}"/>
                </a:ext>
              </a:extLst>
            </p:cNvPr>
            <p:cNvSpPr txBox="1"/>
            <p:nvPr/>
          </p:nvSpPr>
          <p:spPr>
            <a:xfrm>
              <a:off x="1054802" y="389131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49" name="グループ化 1248">
            <a:extLst>
              <a:ext uri="{FF2B5EF4-FFF2-40B4-BE49-F238E27FC236}">
                <a16:creationId xmlns:a16="http://schemas.microsoft.com/office/drawing/2014/main" id="{4E644B1C-8A85-478A-88F0-71CD86147936}"/>
              </a:ext>
            </a:extLst>
          </p:cNvPr>
          <p:cNvGrpSpPr/>
          <p:nvPr/>
        </p:nvGrpSpPr>
        <p:grpSpPr>
          <a:xfrm>
            <a:off x="1152954" y="2287196"/>
            <a:ext cx="731470" cy="443561"/>
            <a:chOff x="1042859" y="4317695"/>
            <a:chExt cx="731470" cy="443561"/>
          </a:xfrm>
        </p:grpSpPr>
        <p:sp>
          <p:nvSpPr>
            <p:cNvPr id="1250" name="正方形/長方形 1249">
              <a:extLst>
                <a:ext uri="{FF2B5EF4-FFF2-40B4-BE49-F238E27FC236}">
                  <a16:creationId xmlns:a16="http://schemas.microsoft.com/office/drawing/2014/main" id="{C090FF69-79AF-4601-AB48-A83D8E04A67F}"/>
                </a:ext>
              </a:extLst>
            </p:cNvPr>
            <p:cNvSpPr/>
            <p:nvPr/>
          </p:nvSpPr>
          <p:spPr>
            <a:xfrm>
              <a:off x="1227047" y="4317695"/>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1" name="正方形/長方形 1250">
              <a:extLst>
                <a:ext uri="{FF2B5EF4-FFF2-40B4-BE49-F238E27FC236}">
                  <a16:creationId xmlns:a16="http://schemas.microsoft.com/office/drawing/2014/main" id="{638286B2-0DA1-4400-B01B-BCE14C2CB2EE}"/>
                </a:ext>
              </a:extLst>
            </p:cNvPr>
            <p:cNvSpPr/>
            <p:nvPr/>
          </p:nvSpPr>
          <p:spPr>
            <a:xfrm>
              <a:off x="1168845" y="4389719"/>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2" name="正方形/長方形 1251">
              <a:extLst>
                <a:ext uri="{FF2B5EF4-FFF2-40B4-BE49-F238E27FC236}">
                  <a16:creationId xmlns:a16="http://schemas.microsoft.com/office/drawing/2014/main" id="{481E56B3-A5F8-4CE9-92D8-904BCAFF454A}"/>
                </a:ext>
              </a:extLst>
            </p:cNvPr>
            <p:cNvSpPr/>
            <p:nvPr/>
          </p:nvSpPr>
          <p:spPr>
            <a:xfrm>
              <a:off x="1111368" y="4461743"/>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3" name="テキスト ボックス 1252">
              <a:extLst>
                <a:ext uri="{FF2B5EF4-FFF2-40B4-BE49-F238E27FC236}">
                  <a16:creationId xmlns:a16="http://schemas.microsoft.com/office/drawing/2014/main" id="{852B92DF-2C31-4261-AF8D-5B5D4C0360FF}"/>
                </a:ext>
              </a:extLst>
            </p:cNvPr>
            <p:cNvSpPr txBox="1"/>
            <p:nvPr/>
          </p:nvSpPr>
          <p:spPr>
            <a:xfrm>
              <a:off x="1042859" y="4453479"/>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54" name="グループ化 1253">
            <a:extLst>
              <a:ext uri="{FF2B5EF4-FFF2-40B4-BE49-F238E27FC236}">
                <a16:creationId xmlns:a16="http://schemas.microsoft.com/office/drawing/2014/main" id="{4ACA7A5C-9742-4340-8508-5C2DB02475C2}"/>
              </a:ext>
            </a:extLst>
          </p:cNvPr>
          <p:cNvGrpSpPr/>
          <p:nvPr/>
        </p:nvGrpSpPr>
        <p:grpSpPr>
          <a:xfrm>
            <a:off x="1914971" y="2150559"/>
            <a:ext cx="731470" cy="443561"/>
            <a:chOff x="1804876" y="4181058"/>
            <a:chExt cx="731470" cy="443561"/>
          </a:xfrm>
        </p:grpSpPr>
        <p:sp>
          <p:nvSpPr>
            <p:cNvPr id="1255" name="正方形/長方形 1254">
              <a:extLst>
                <a:ext uri="{FF2B5EF4-FFF2-40B4-BE49-F238E27FC236}">
                  <a16:creationId xmlns:a16="http://schemas.microsoft.com/office/drawing/2014/main" id="{8B65999B-0472-45E3-92CE-89B03A719239}"/>
                </a:ext>
              </a:extLst>
            </p:cNvPr>
            <p:cNvSpPr/>
            <p:nvPr/>
          </p:nvSpPr>
          <p:spPr>
            <a:xfrm>
              <a:off x="1989064" y="4181058"/>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6" name="正方形/長方形 1255">
              <a:extLst>
                <a:ext uri="{FF2B5EF4-FFF2-40B4-BE49-F238E27FC236}">
                  <a16:creationId xmlns:a16="http://schemas.microsoft.com/office/drawing/2014/main" id="{82D4B2ED-9242-420C-B570-0DE0F2BFF447}"/>
                </a:ext>
              </a:extLst>
            </p:cNvPr>
            <p:cNvSpPr/>
            <p:nvPr/>
          </p:nvSpPr>
          <p:spPr>
            <a:xfrm>
              <a:off x="1930862" y="4253082"/>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7" name="正方形/長方形 1256">
              <a:extLst>
                <a:ext uri="{FF2B5EF4-FFF2-40B4-BE49-F238E27FC236}">
                  <a16:creationId xmlns:a16="http://schemas.microsoft.com/office/drawing/2014/main" id="{50913FE0-6719-44C9-BE35-995DD37FA3B0}"/>
                </a:ext>
              </a:extLst>
            </p:cNvPr>
            <p:cNvSpPr/>
            <p:nvPr/>
          </p:nvSpPr>
          <p:spPr>
            <a:xfrm>
              <a:off x="1873385" y="4325106"/>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58" name="テキスト ボックス 1257">
              <a:extLst>
                <a:ext uri="{FF2B5EF4-FFF2-40B4-BE49-F238E27FC236}">
                  <a16:creationId xmlns:a16="http://schemas.microsoft.com/office/drawing/2014/main" id="{D712872F-EB66-47C2-B5F4-DFF242103862}"/>
                </a:ext>
              </a:extLst>
            </p:cNvPr>
            <p:cNvSpPr txBox="1"/>
            <p:nvPr/>
          </p:nvSpPr>
          <p:spPr>
            <a:xfrm>
              <a:off x="1804876" y="4316842"/>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59" name="グループ化 1258">
            <a:extLst>
              <a:ext uri="{FF2B5EF4-FFF2-40B4-BE49-F238E27FC236}">
                <a16:creationId xmlns:a16="http://schemas.microsoft.com/office/drawing/2014/main" id="{A311956A-7639-4D2D-B5BF-CD5862E54401}"/>
              </a:ext>
            </a:extLst>
          </p:cNvPr>
          <p:cNvGrpSpPr/>
          <p:nvPr/>
        </p:nvGrpSpPr>
        <p:grpSpPr>
          <a:xfrm>
            <a:off x="1938636" y="1570058"/>
            <a:ext cx="731470" cy="443561"/>
            <a:chOff x="1828541" y="3600557"/>
            <a:chExt cx="731470" cy="443561"/>
          </a:xfrm>
        </p:grpSpPr>
        <p:sp>
          <p:nvSpPr>
            <p:cNvPr id="1260" name="正方形/長方形 1259">
              <a:extLst>
                <a:ext uri="{FF2B5EF4-FFF2-40B4-BE49-F238E27FC236}">
                  <a16:creationId xmlns:a16="http://schemas.microsoft.com/office/drawing/2014/main" id="{0DEDF4AC-C19E-4E83-A346-52A22F2250E9}"/>
                </a:ext>
              </a:extLst>
            </p:cNvPr>
            <p:cNvSpPr/>
            <p:nvPr/>
          </p:nvSpPr>
          <p:spPr>
            <a:xfrm>
              <a:off x="2012729" y="360055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1" name="正方形/長方形 1260">
              <a:extLst>
                <a:ext uri="{FF2B5EF4-FFF2-40B4-BE49-F238E27FC236}">
                  <a16:creationId xmlns:a16="http://schemas.microsoft.com/office/drawing/2014/main" id="{6EC2A7E5-00CD-4398-A679-085A2AF7CB65}"/>
                </a:ext>
              </a:extLst>
            </p:cNvPr>
            <p:cNvSpPr/>
            <p:nvPr/>
          </p:nvSpPr>
          <p:spPr>
            <a:xfrm>
              <a:off x="1954527" y="3672581"/>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2" name="正方形/長方形 1261">
              <a:extLst>
                <a:ext uri="{FF2B5EF4-FFF2-40B4-BE49-F238E27FC236}">
                  <a16:creationId xmlns:a16="http://schemas.microsoft.com/office/drawing/2014/main" id="{07E07EFB-BB56-44AB-B89D-58F676569462}"/>
                </a:ext>
              </a:extLst>
            </p:cNvPr>
            <p:cNvSpPr/>
            <p:nvPr/>
          </p:nvSpPr>
          <p:spPr>
            <a:xfrm>
              <a:off x="1897050" y="374460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3" name="テキスト ボックス 1262">
              <a:extLst>
                <a:ext uri="{FF2B5EF4-FFF2-40B4-BE49-F238E27FC236}">
                  <a16:creationId xmlns:a16="http://schemas.microsoft.com/office/drawing/2014/main" id="{1E0F2E35-2236-42E2-8771-4BE289CB82BC}"/>
                </a:ext>
              </a:extLst>
            </p:cNvPr>
            <p:cNvSpPr txBox="1"/>
            <p:nvPr/>
          </p:nvSpPr>
          <p:spPr>
            <a:xfrm>
              <a:off x="1828541" y="3736341"/>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64" name="グループ化 1263">
            <a:extLst>
              <a:ext uri="{FF2B5EF4-FFF2-40B4-BE49-F238E27FC236}">
                <a16:creationId xmlns:a16="http://schemas.microsoft.com/office/drawing/2014/main" id="{EECCFD14-1FAB-4AE7-B947-AD510D73BDE6}"/>
              </a:ext>
            </a:extLst>
          </p:cNvPr>
          <p:cNvGrpSpPr/>
          <p:nvPr/>
        </p:nvGrpSpPr>
        <p:grpSpPr>
          <a:xfrm>
            <a:off x="3907188" y="1963710"/>
            <a:ext cx="731470" cy="443561"/>
            <a:chOff x="1828541" y="3600557"/>
            <a:chExt cx="731470" cy="443561"/>
          </a:xfrm>
        </p:grpSpPr>
        <p:sp>
          <p:nvSpPr>
            <p:cNvPr id="1265" name="正方形/長方形 1264">
              <a:extLst>
                <a:ext uri="{FF2B5EF4-FFF2-40B4-BE49-F238E27FC236}">
                  <a16:creationId xmlns:a16="http://schemas.microsoft.com/office/drawing/2014/main" id="{5441E085-F1C9-447C-99D1-820162773B68}"/>
                </a:ext>
              </a:extLst>
            </p:cNvPr>
            <p:cNvSpPr/>
            <p:nvPr/>
          </p:nvSpPr>
          <p:spPr>
            <a:xfrm>
              <a:off x="2012729" y="3600557"/>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6" name="正方形/長方形 1265">
              <a:extLst>
                <a:ext uri="{FF2B5EF4-FFF2-40B4-BE49-F238E27FC236}">
                  <a16:creationId xmlns:a16="http://schemas.microsoft.com/office/drawing/2014/main" id="{9C73E191-45AF-49C3-A34D-0EA10B60A28C}"/>
                </a:ext>
              </a:extLst>
            </p:cNvPr>
            <p:cNvSpPr/>
            <p:nvPr/>
          </p:nvSpPr>
          <p:spPr>
            <a:xfrm>
              <a:off x="1954527" y="3672581"/>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7" name="正方形/長方形 1266">
              <a:extLst>
                <a:ext uri="{FF2B5EF4-FFF2-40B4-BE49-F238E27FC236}">
                  <a16:creationId xmlns:a16="http://schemas.microsoft.com/office/drawing/2014/main" id="{DCE5BF35-507F-4333-93DA-358C7AD2CA64}"/>
                </a:ext>
              </a:extLst>
            </p:cNvPr>
            <p:cNvSpPr/>
            <p:nvPr/>
          </p:nvSpPr>
          <p:spPr>
            <a:xfrm>
              <a:off x="1897050" y="3744605"/>
              <a:ext cx="547282" cy="291250"/>
            </a:xfrm>
            <a:prstGeom prst="rect">
              <a:avLst/>
            </a:prstGeom>
            <a:solidFill>
              <a:srgbClr val="D9D9D9"/>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68" name="テキスト ボックス 1267">
              <a:extLst>
                <a:ext uri="{FF2B5EF4-FFF2-40B4-BE49-F238E27FC236}">
                  <a16:creationId xmlns:a16="http://schemas.microsoft.com/office/drawing/2014/main" id="{7D5D0591-BD8E-4A1A-A50D-39E25A9AF7D5}"/>
                </a:ext>
              </a:extLst>
            </p:cNvPr>
            <p:cNvSpPr txBox="1"/>
            <p:nvPr/>
          </p:nvSpPr>
          <p:spPr>
            <a:xfrm>
              <a:off x="1828541" y="3736341"/>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69" name="グループ化 1268">
            <a:extLst>
              <a:ext uri="{FF2B5EF4-FFF2-40B4-BE49-F238E27FC236}">
                <a16:creationId xmlns:a16="http://schemas.microsoft.com/office/drawing/2014/main" id="{D2F301A3-E583-4150-9174-D372371A5899}"/>
              </a:ext>
            </a:extLst>
          </p:cNvPr>
          <p:cNvGrpSpPr/>
          <p:nvPr/>
        </p:nvGrpSpPr>
        <p:grpSpPr>
          <a:xfrm>
            <a:off x="3213341" y="1971570"/>
            <a:ext cx="731470" cy="443561"/>
            <a:chOff x="296442" y="3703851"/>
            <a:chExt cx="731470" cy="443561"/>
          </a:xfrm>
        </p:grpSpPr>
        <p:sp>
          <p:nvSpPr>
            <p:cNvPr id="1270" name="正方形/長方形 1269">
              <a:extLst>
                <a:ext uri="{FF2B5EF4-FFF2-40B4-BE49-F238E27FC236}">
                  <a16:creationId xmlns:a16="http://schemas.microsoft.com/office/drawing/2014/main" id="{B43F5755-E95E-4931-B32B-00467D28F484}"/>
                </a:ext>
              </a:extLst>
            </p:cNvPr>
            <p:cNvSpPr/>
            <p:nvPr/>
          </p:nvSpPr>
          <p:spPr>
            <a:xfrm>
              <a:off x="480630" y="3703851"/>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1" name="正方形/長方形 1270">
              <a:extLst>
                <a:ext uri="{FF2B5EF4-FFF2-40B4-BE49-F238E27FC236}">
                  <a16:creationId xmlns:a16="http://schemas.microsoft.com/office/drawing/2014/main" id="{435DCB90-1DB7-4B8A-99C5-C8D2D85D56C3}"/>
                </a:ext>
              </a:extLst>
            </p:cNvPr>
            <p:cNvSpPr/>
            <p:nvPr/>
          </p:nvSpPr>
          <p:spPr>
            <a:xfrm>
              <a:off x="422428" y="3775875"/>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2" name="正方形/長方形 1271">
              <a:extLst>
                <a:ext uri="{FF2B5EF4-FFF2-40B4-BE49-F238E27FC236}">
                  <a16:creationId xmlns:a16="http://schemas.microsoft.com/office/drawing/2014/main" id="{90EB4F5B-642C-4799-9376-16C307605EAD}"/>
                </a:ext>
              </a:extLst>
            </p:cNvPr>
            <p:cNvSpPr/>
            <p:nvPr/>
          </p:nvSpPr>
          <p:spPr>
            <a:xfrm>
              <a:off x="364951" y="3847899"/>
              <a:ext cx="547282" cy="291250"/>
            </a:xfrm>
            <a:prstGeom prst="rect">
              <a:avLst/>
            </a:prstGeom>
            <a:solidFill>
              <a:srgbClr val="FFCCFF"/>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3" name="テキスト ボックス 1272">
              <a:extLst>
                <a:ext uri="{FF2B5EF4-FFF2-40B4-BE49-F238E27FC236}">
                  <a16:creationId xmlns:a16="http://schemas.microsoft.com/office/drawing/2014/main" id="{E455D827-AC75-480F-92A4-A512FF3C65C4}"/>
                </a:ext>
              </a:extLst>
            </p:cNvPr>
            <p:cNvSpPr txBox="1"/>
            <p:nvPr/>
          </p:nvSpPr>
          <p:spPr>
            <a:xfrm>
              <a:off x="296442" y="383963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74" name="グループ化 1273">
            <a:extLst>
              <a:ext uri="{FF2B5EF4-FFF2-40B4-BE49-F238E27FC236}">
                <a16:creationId xmlns:a16="http://schemas.microsoft.com/office/drawing/2014/main" id="{68AE65C5-1745-4D52-B8D7-950744B45150}"/>
              </a:ext>
            </a:extLst>
          </p:cNvPr>
          <p:cNvGrpSpPr/>
          <p:nvPr/>
        </p:nvGrpSpPr>
        <p:grpSpPr>
          <a:xfrm>
            <a:off x="3577752" y="1483341"/>
            <a:ext cx="731470" cy="443561"/>
            <a:chOff x="1054802" y="3755531"/>
            <a:chExt cx="731470" cy="443561"/>
          </a:xfrm>
        </p:grpSpPr>
        <p:sp>
          <p:nvSpPr>
            <p:cNvPr id="1275" name="正方形/長方形 1274">
              <a:extLst>
                <a:ext uri="{FF2B5EF4-FFF2-40B4-BE49-F238E27FC236}">
                  <a16:creationId xmlns:a16="http://schemas.microsoft.com/office/drawing/2014/main" id="{DA9F04DE-A4F8-409C-BF22-031D48BF2A0F}"/>
                </a:ext>
              </a:extLst>
            </p:cNvPr>
            <p:cNvSpPr/>
            <p:nvPr/>
          </p:nvSpPr>
          <p:spPr>
            <a:xfrm>
              <a:off x="1238990" y="3755531"/>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6" name="正方形/長方形 1275">
              <a:extLst>
                <a:ext uri="{FF2B5EF4-FFF2-40B4-BE49-F238E27FC236}">
                  <a16:creationId xmlns:a16="http://schemas.microsoft.com/office/drawing/2014/main" id="{C1AF4D2E-0359-431C-975D-F8E8EEB4FA06}"/>
                </a:ext>
              </a:extLst>
            </p:cNvPr>
            <p:cNvSpPr/>
            <p:nvPr/>
          </p:nvSpPr>
          <p:spPr>
            <a:xfrm>
              <a:off x="1180788" y="3827555"/>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7" name="正方形/長方形 1276">
              <a:extLst>
                <a:ext uri="{FF2B5EF4-FFF2-40B4-BE49-F238E27FC236}">
                  <a16:creationId xmlns:a16="http://schemas.microsoft.com/office/drawing/2014/main" id="{62B4B0F3-22C9-4027-B545-53B3EEAF521D}"/>
                </a:ext>
              </a:extLst>
            </p:cNvPr>
            <p:cNvSpPr/>
            <p:nvPr/>
          </p:nvSpPr>
          <p:spPr>
            <a:xfrm>
              <a:off x="1123311" y="3899579"/>
              <a:ext cx="547282" cy="291250"/>
            </a:xfrm>
            <a:prstGeom prst="rect">
              <a:avLst/>
            </a:prstGeom>
            <a:solidFill>
              <a:srgbClr val="C5E0B4"/>
            </a:solidFill>
            <a:ln w="12700" cap="flat" cmpd="sng" algn="ctr">
              <a:solidFill>
                <a:sysClr val="windowText" lastClr="000000">
                  <a:lumMod val="75000"/>
                  <a:lumOff val="25000"/>
                </a:sysClr>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78" name="テキスト ボックス 1277">
              <a:extLst>
                <a:ext uri="{FF2B5EF4-FFF2-40B4-BE49-F238E27FC236}">
                  <a16:creationId xmlns:a16="http://schemas.microsoft.com/office/drawing/2014/main" id="{82754B54-883B-43B4-B39B-52CEA7CD1833}"/>
                </a:ext>
              </a:extLst>
            </p:cNvPr>
            <p:cNvSpPr txBox="1"/>
            <p:nvPr/>
          </p:nvSpPr>
          <p:spPr>
            <a:xfrm>
              <a:off x="1054802" y="3891315"/>
              <a:ext cx="686143" cy="307777"/>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ja-JP" sz="1400" b="0" i="0" u="none" strike="noStrike" kern="0" cap="none" spc="0" normalizeH="0" baseline="0" noProof="0" dirty="0">
                  <a:ln>
                    <a:noFill/>
                  </a:ln>
                  <a:solidFill>
                    <a:prstClr val="black">
                      <a:lumMod val="75000"/>
                      <a:lumOff val="25000"/>
                    </a:prstClr>
                  </a:solidFill>
                  <a:effectLst/>
                  <a:uLnTx/>
                  <a:uFillTx/>
                  <a:latin typeface="Calibri" panose="020F0502020204030204"/>
                </a:rPr>
                <a:t>topic</a:t>
              </a:r>
              <a:endParaRPr kumimoji="0" lang="ja-JP" altLang="en-US" sz="1400" b="0"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grpSp>
        <p:nvGrpSpPr>
          <p:cNvPr id="1279" name="グループ化 1278">
            <a:extLst>
              <a:ext uri="{FF2B5EF4-FFF2-40B4-BE49-F238E27FC236}">
                <a16:creationId xmlns:a16="http://schemas.microsoft.com/office/drawing/2014/main" id="{B838CA10-A829-4CFB-AAE5-02027AF1D1C9}"/>
              </a:ext>
            </a:extLst>
          </p:cNvPr>
          <p:cNvGrpSpPr/>
          <p:nvPr/>
        </p:nvGrpSpPr>
        <p:grpSpPr>
          <a:xfrm>
            <a:off x="5093663" y="1253617"/>
            <a:ext cx="787058" cy="1740231"/>
            <a:chOff x="4857091" y="7788833"/>
            <a:chExt cx="787058" cy="1740231"/>
          </a:xfrm>
        </p:grpSpPr>
        <p:pic>
          <p:nvPicPr>
            <p:cNvPr id="1280" name="図 1279">
              <a:extLst>
                <a:ext uri="{FF2B5EF4-FFF2-40B4-BE49-F238E27FC236}">
                  <a16:creationId xmlns:a16="http://schemas.microsoft.com/office/drawing/2014/main" id="{08F8E6E7-BC15-4D04-B99D-C08513953C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6005" y="8006748"/>
              <a:ext cx="355600" cy="355600"/>
            </a:xfrm>
            <a:prstGeom prst="rect">
              <a:avLst/>
            </a:prstGeom>
          </p:spPr>
        </p:pic>
        <p:sp>
          <p:nvSpPr>
            <p:cNvPr id="1281" name="乗算 1194">
              <a:extLst>
                <a:ext uri="{FF2B5EF4-FFF2-40B4-BE49-F238E27FC236}">
                  <a16:creationId xmlns:a16="http://schemas.microsoft.com/office/drawing/2014/main" id="{D72945FD-2C61-4314-9347-EE3CEC60E21A}"/>
                </a:ext>
              </a:extLst>
            </p:cNvPr>
            <p:cNvSpPr>
              <a:spLocks noChangeAspect="1"/>
            </p:cNvSpPr>
            <p:nvPr/>
          </p:nvSpPr>
          <p:spPr>
            <a:xfrm>
              <a:off x="4857091" y="7788833"/>
              <a:ext cx="787058" cy="787058"/>
            </a:xfrm>
            <a:prstGeom prst="mathMultiply">
              <a:avLst>
                <a:gd name="adj1" fmla="val 9613"/>
              </a:avLst>
            </a:prstGeom>
            <a:solidFill>
              <a:sysClr val="windowText" lastClr="000000">
                <a:lumMod val="75000"/>
                <a:lumOff val="25000"/>
                <a:alpha val="50000"/>
              </a:sys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82" name="テキスト ボックス 1281">
              <a:extLst>
                <a:ext uri="{FF2B5EF4-FFF2-40B4-BE49-F238E27FC236}">
                  <a16:creationId xmlns:a16="http://schemas.microsoft.com/office/drawing/2014/main" id="{C5300AF8-D583-4020-9DFE-ADA3E994B27B}"/>
                </a:ext>
              </a:extLst>
            </p:cNvPr>
            <p:cNvSpPr txBox="1"/>
            <p:nvPr/>
          </p:nvSpPr>
          <p:spPr>
            <a:xfrm>
              <a:off x="5021342" y="8450573"/>
              <a:ext cx="461665" cy="1078491"/>
            </a:xfrm>
            <a:prstGeom prst="rect">
              <a:avLst/>
            </a:prstGeom>
            <a:noFill/>
          </p:spPr>
          <p:txBody>
            <a:bodyPr vert="eaVert"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ja-JP" altLang="en-US" sz="1800" b="1" i="0" u="none" strike="noStrike" kern="0" cap="none" spc="0" normalizeH="0" baseline="0" noProof="0" dirty="0">
                  <a:ln>
                    <a:noFill/>
                  </a:ln>
                  <a:solidFill>
                    <a:prstClr val="black">
                      <a:lumMod val="75000"/>
                      <a:lumOff val="25000"/>
                    </a:prstClr>
                  </a:solidFill>
                  <a:effectLst/>
                  <a:uLnTx/>
                  <a:uFillTx/>
                  <a:latin typeface="Calibri" panose="020F0502020204030204"/>
                </a:rPr>
                <a:t>目視不要</a:t>
              </a:r>
              <a:endParaRPr kumimoji="0" lang="en-US" altLang="ja-JP" sz="1800" b="1" i="0" u="none" strike="noStrike" kern="0" cap="none" spc="0" normalizeH="0" baseline="0" noProof="0" dirty="0">
                <a:ln>
                  <a:noFill/>
                </a:ln>
                <a:solidFill>
                  <a:prstClr val="black">
                    <a:lumMod val="75000"/>
                    <a:lumOff val="25000"/>
                  </a:prstClr>
                </a:solidFill>
                <a:effectLst/>
                <a:uLnTx/>
                <a:uFillTx/>
                <a:latin typeface="Calibri" panose="020F0502020204030204"/>
              </a:endParaRPr>
            </a:p>
          </p:txBody>
        </p:sp>
      </p:grpSp>
    </p:spTree>
    <p:extLst>
      <p:ext uri="{BB962C8B-B14F-4D97-AF65-F5344CB8AC3E}">
        <p14:creationId xmlns:p14="http://schemas.microsoft.com/office/powerpoint/2010/main" val="3441141925"/>
      </p:ext>
    </p:extLst>
  </p:cSld>
  <p:clrMapOvr>
    <a:masterClrMapping/>
  </p:clrMapOvr>
</p:sld>
</file>

<file path=ppt/theme/theme1.xml><?xml version="1.0" encoding="utf-8"?>
<a:theme xmlns:a="http://schemas.openxmlformats.org/drawingml/2006/main" name="Office テーマ">
  <a:themeElements>
    <a:clrScheme name="青">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45249</TotalTime>
  <Words>4779</Words>
  <Application>Microsoft Office PowerPoint</Application>
  <PresentationFormat>画面に合わせる (4:3)</PresentationFormat>
  <Paragraphs>690</Paragraphs>
  <Slides>29</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Cica</vt:lpstr>
      <vt:lpstr>游ゴシック</vt:lpstr>
      <vt:lpstr>游ゴシック Light</vt:lpstr>
      <vt:lpstr>Arial</vt:lpstr>
      <vt:lpstr>Calibri</vt:lpstr>
      <vt:lpstr>Cambria Math</vt:lpstr>
      <vt:lpstr>Times New Roman</vt:lpstr>
      <vt:lpstr>Office テーマ</vt:lpstr>
      <vt:lpstr>フォーラムを教師データとした アプリケーションレビュー分類手法の提案</vt:lpstr>
      <vt:lpstr>研究背景 | アプリレビューの自動分類</vt:lpstr>
      <vt:lpstr>研究背景 | アプリレビューの自動分類</vt:lpstr>
      <vt:lpstr>研究背景 | 既存研究の分類手法</vt:lpstr>
      <vt:lpstr>研究背景 | 既存研究の課題</vt:lpstr>
      <vt:lpstr>目的とアイデア</vt:lpstr>
      <vt:lpstr>フォーラム</vt:lpstr>
      <vt:lpstr>研究背景 | 既存研究の分類手法</vt:lpstr>
      <vt:lpstr>提案手法</vt:lpstr>
      <vt:lpstr>仮説</vt:lpstr>
      <vt:lpstr>Research Question</vt:lpstr>
      <vt:lpstr>実験対象</vt:lpstr>
      <vt:lpstr>実験手順 | レビューの収集</vt:lpstr>
      <vt:lpstr>実験手順 | レビューの収集</vt:lpstr>
      <vt:lpstr>実験手順 | フォーラムの収集</vt:lpstr>
      <vt:lpstr>実験手順 | 分類モデル構築</vt:lpstr>
      <vt:lpstr>実験手順 | 評価</vt:lpstr>
      <vt:lpstr>実験結果 | RQ1. 提案手法の精度は？</vt:lpstr>
      <vt:lpstr>実験結果 | RQ2.  </vt:lpstr>
      <vt:lpstr>まとめと今後の課題</vt:lpstr>
      <vt:lpstr>sigss質疑</vt:lpstr>
      <vt:lpstr>実験手順 | レビューの収集</vt:lpstr>
      <vt:lpstr>タイトル案</vt:lpstr>
      <vt:lpstr>PowerPoint プレゼンテーション</vt:lpstr>
      <vt:lpstr>実験結果 | 全評価指標</vt:lpstr>
      <vt:lpstr>実験結果 | ROC曲線</vt:lpstr>
      <vt:lpstr>フォーラムとレビューの単語数</vt:lpstr>
      <vt:lpstr>フォーラムとレビューの語彙</vt:lpstr>
      <vt:lpstr>実験手順 | 自然言語処理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n-ichikawa</dc:creator>
  <cp:lastModifiedBy>n-itikaw</cp:lastModifiedBy>
  <cp:revision>824</cp:revision>
  <cp:lastPrinted>2022-01-13T05:56:18Z</cp:lastPrinted>
  <dcterms:created xsi:type="dcterms:W3CDTF">2019-10-12T13:58:29Z</dcterms:created>
  <dcterms:modified xsi:type="dcterms:W3CDTF">2022-01-13T08:35:54Z</dcterms:modified>
</cp:coreProperties>
</file>