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01" r:id="rId1"/>
  </p:sldMasterIdLst>
  <p:notesMasterIdLst>
    <p:notesMasterId r:id="rId6"/>
  </p:notesMasterIdLst>
  <p:handoutMasterIdLst>
    <p:handoutMasterId r:id="rId7"/>
  </p:handoutMasterIdLst>
  <p:sldIdLst>
    <p:sldId id="283" r:id="rId2"/>
    <p:sldId id="284" r:id="rId3"/>
    <p:sldId id="285" r:id="rId4"/>
    <p:sldId id="286" r:id="rId5"/>
  </p:sldIdLst>
  <p:sldSz cx="9144000" cy="6858000" type="screen4x3"/>
  <p:notesSz cx="6802438" cy="993457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sto" initials="d" lastIdx="2" clrIdx="0">
    <p:extLst>
      <p:ext uri="{19B8F6BF-5375-455C-9EA6-DF929625EA0E}">
        <p15:presenceInfo xmlns:p15="http://schemas.microsoft.com/office/powerpoint/2012/main" userId="5b9c666168024ce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FF99"/>
    <a:srgbClr val="FFCCFF"/>
    <a:srgbClr val="089CA3"/>
    <a:srgbClr val="6600FF"/>
    <a:srgbClr val="FFFFFF"/>
    <a:srgbClr val="FF66CC"/>
    <a:srgbClr val="F2F2F2"/>
    <a:srgbClr val="FFCC00"/>
    <a:srgbClr val="C1D8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71" autoAdjust="0"/>
    <p:restoredTop sz="91153" autoAdjust="0"/>
  </p:normalViewPr>
  <p:slideViewPr>
    <p:cSldViewPr snapToGrid="0">
      <p:cViewPr>
        <p:scale>
          <a:sx n="150" d="100"/>
          <a:sy n="150" d="100"/>
        </p:scale>
        <p:origin x="1384" y="160"/>
      </p:cViewPr>
      <p:guideLst/>
    </p:cSldViewPr>
  </p:slideViewPr>
  <p:notesTextViewPr>
    <p:cViewPr>
      <p:scale>
        <a:sx n="1" d="1"/>
        <a:sy n="1" d="1"/>
      </p:scale>
      <p:origin x="0" y="0"/>
    </p:cViewPr>
  </p:notesTextViewPr>
  <p:notesViewPr>
    <p:cSldViewPr snapToGrid="0">
      <p:cViewPr varScale="1">
        <p:scale>
          <a:sx n="48" d="100"/>
          <a:sy n="48" d="100"/>
        </p:scale>
        <p:origin x="2756" y="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7723" cy="498454"/>
          </a:xfrm>
          <a:prstGeom prst="rect">
            <a:avLst/>
          </a:prstGeom>
        </p:spPr>
        <p:txBody>
          <a:bodyPr vert="horz" lIns="91431" tIns="45716" rIns="91431" bIns="45716"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3142" y="1"/>
            <a:ext cx="2947723" cy="498454"/>
          </a:xfrm>
          <a:prstGeom prst="rect">
            <a:avLst/>
          </a:prstGeom>
        </p:spPr>
        <p:txBody>
          <a:bodyPr vert="horz" lIns="91431" tIns="45716" rIns="91431" bIns="45716" rtlCol="0"/>
          <a:lstStyle>
            <a:lvl1pPr algn="r">
              <a:defRPr sz="1200"/>
            </a:lvl1pPr>
          </a:lstStyle>
          <a:p>
            <a:fld id="{1A135487-3B0B-4099-A9AF-A1DD3FB96830}" type="datetimeFigureOut">
              <a:rPr kumimoji="1" lang="ja-JP" altLang="en-US" smtClean="0"/>
              <a:t>2021/11/2</a:t>
            </a:fld>
            <a:endParaRPr kumimoji="1" lang="ja-JP" altLang="en-US"/>
          </a:p>
        </p:txBody>
      </p:sp>
      <p:sp>
        <p:nvSpPr>
          <p:cNvPr id="4" name="フッター プレースホルダー 3"/>
          <p:cNvSpPr>
            <a:spLocks noGrp="1"/>
          </p:cNvSpPr>
          <p:nvPr>
            <p:ph type="ftr" sz="quarter" idx="2"/>
          </p:nvPr>
        </p:nvSpPr>
        <p:spPr>
          <a:xfrm>
            <a:off x="1" y="9436124"/>
            <a:ext cx="2947723" cy="498453"/>
          </a:xfrm>
          <a:prstGeom prst="rect">
            <a:avLst/>
          </a:prstGeom>
        </p:spPr>
        <p:txBody>
          <a:bodyPr vert="horz" lIns="91431" tIns="45716" rIns="91431" bIns="45716"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3142" y="9436124"/>
            <a:ext cx="2947723" cy="498453"/>
          </a:xfrm>
          <a:prstGeom prst="rect">
            <a:avLst/>
          </a:prstGeom>
        </p:spPr>
        <p:txBody>
          <a:bodyPr vert="horz" lIns="91431" tIns="45716" rIns="91431" bIns="45716" rtlCol="0" anchor="b"/>
          <a:lstStyle>
            <a:lvl1pPr algn="r">
              <a:defRPr sz="1200"/>
            </a:lvl1pPr>
          </a:lstStyle>
          <a:p>
            <a:fld id="{7CD364CF-2646-4E89-9FEB-C410F65C103E}" type="slidenum">
              <a:rPr kumimoji="1" lang="ja-JP" altLang="en-US" smtClean="0"/>
              <a:t>‹#›</a:t>
            </a:fld>
            <a:endParaRPr kumimoji="1" lang="ja-JP" altLang="en-US"/>
          </a:p>
        </p:txBody>
      </p:sp>
    </p:spTree>
    <p:extLst>
      <p:ext uri="{BB962C8B-B14F-4D97-AF65-F5344CB8AC3E}">
        <p14:creationId xmlns:p14="http://schemas.microsoft.com/office/powerpoint/2010/main" val="587173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7723" cy="498454"/>
          </a:xfrm>
          <a:prstGeom prst="rect">
            <a:avLst/>
          </a:prstGeom>
        </p:spPr>
        <p:txBody>
          <a:bodyPr vert="horz" lIns="91431" tIns="45716" rIns="91431" bIns="45716"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3142" y="1"/>
            <a:ext cx="2947723" cy="498454"/>
          </a:xfrm>
          <a:prstGeom prst="rect">
            <a:avLst/>
          </a:prstGeom>
        </p:spPr>
        <p:txBody>
          <a:bodyPr vert="horz" lIns="91431" tIns="45716" rIns="91431" bIns="45716" rtlCol="0"/>
          <a:lstStyle>
            <a:lvl1pPr algn="r">
              <a:defRPr sz="1200"/>
            </a:lvl1pPr>
          </a:lstStyle>
          <a:p>
            <a:fld id="{311F266F-543F-491F-AAE1-BD3B073CB50F}" type="datetimeFigureOut">
              <a:rPr kumimoji="1" lang="ja-JP" altLang="en-US" smtClean="0"/>
              <a:t>2021/11/2</a:t>
            </a:fld>
            <a:endParaRPr kumimoji="1" lang="ja-JP" altLang="en-US"/>
          </a:p>
        </p:txBody>
      </p:sp>
      <p:sp>
        <p:nvSpPr>
          <p:cNvPr id="4" name="スライド イメージ プレースホルダー 3"/>
          <p:cNvSpPr>
            <a:spLocks noGrp="1" noRot="1" noChangeAspect="1"/>
          </p:cNvSpPr>
          <p:nvPr>
            <p:ph type="sldImg" idx="2"/>
          </p:nvPr>
        </p:nvSpPr>
        <p:spPr>
          <a:xfrm>
            <a:off x="1166813" y="1241425"/>
            <a:ext cx="4468812" cy="3352800"/>
          </a:xfrm>
          <a:prstGeom prst="rect">
            <a:avLst/>
          </a:prstGeom>
          <a:noFill/>
          <a:ln w="12700">
            <a:solidFill>
              <a:prstClr val="black"/>
            </a:solidFill>
          </a:ln>
        </p:spPr>
        <p:txBody>
          <a:bodyPr vert="horz" lIns="91431" tIns="45716" rIns="91431" bIns="45716" rtlCol="0" anchor="ctr"/>
          <a:lstStyle/>
          <a:p>
            <a:endParaRPr lang="ja-JP" altLang="en-US"/>
          </a:p>
        </p:txBody>
      </p:sp>
      <p:sp>
        <p:nvSpPr>
          <p:cNvPr id="5" name="ノート プレースホルダー 4"/>
          <p:cNvSpPr>
            <a:spLocks noGrp="1"/>
          </p:cNvSpPr>
          <p:nvPr>
            <p:ph type="body" sz="quarter" idx="3"/>
          </p:nvPr>
        </p:nvSpPr>
        <p:spPr>
          <a:xfrm>
            <a:off x="680244" y="4781015"/>
            <a:ext cx="5441950" cy="3911739"/>
          </a:xfrm>
          <a:prstGeom prst="rect">
            <a:avLst/>
          </a:prstGeom>
        </p:spPr>
        <p:txBody>
          <a:bodyPr vert="horz" lIns="91431" tIns="45716" rIns="91431" bIns="45716"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436124"/>
            <a:ext cx="2947723" cy="498453"/>
          </a:xfrm>
          <a:prstGeom prst="rect">
            <a:avLst/>
          </a:prstGeom>
        </p:spPr>
        <p:txBody>
          <a:bodyPr vert="horz" lIns="91431" tIns="45716" rIns="91431" bIns="45716"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3142" y="9436124"/>
            <a:ext cx="2947723" cy="498453"/>
          </a:xfrm>
          <a:prstGeom prst="rect">
            <a:avLst/>
          </a:prstGeom>
        </p:spPr>
        <p:txBody>
          <a:bodyPr vert="horz" lIns="91431" tIns="45716" rIns="91431" bIns="45716" rtlCol="0" anchor="b"/>
          <a:lstStyle>
            <a:lvl1pPr algn="r">
              <a:defRPr sz="1200"/>
            </a:lvl1pPr>
          </a:lstStyle>
          <a:p>
            <a:fld id="{95767C1C-10FB-4333-8A05-1CD5D2B47B53}" type="slidenum">
              <a:rPr kumimoji="1" lang="ja-JP" altLang="en-US" smtClean="0"/>
              <a:t>‹#›</a:t>
            </a:fld>
            <a:endParaRPr kumimoji="1" lang="ja-JP" altLang="en-US"/>
          </a:p>
        </p:txBody>
      </p:sp>
    </p:spTree>
    <p:extLst>
      <p:ext uri="{BB962C8B-B14F-4D97-AF65-F5344CB8AC3E}">
        <p14:creationId xmlns:p14="http://schemas.microsoft.com/office/powerpoint/2010/main" val="3176996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結果はこのようになります．</a:t>
            </a:r>
            <a:endParaRPr kumimoji="1" lang="en-US" altLang="ja-JP" dirty="0"/>
          </a:p>
          <a:p>
            <a:r>
              <a:rPr kumimoji="1" lang="ja-JP" altLang="en-US" dirty="0"/>
              <a:t>黄色で強調された部分が正しく分類できたレビューの数になります．</a:t>
            </a:r>
            <a:endParaRPr kumimoji="1" lang="en-US" altLang="ja-JP" dirty="0"/>
          </a:p>
          <a:p>
            <a:r>
              <a:rPr kumimoji="1" lang="ja-JP" altLang="en-US" dirty="0"/>
              <a:t>レビューを用いて学習した既存手法では，全体で</a:t>
            </a:r>
            <a:r>
              <a:rPr kumimoji="1" lang="en-US" altLang="ja-JP" dirty="0"/>
              <a:t>92%</a:t>
            </a:r>
            <a:r>
              <a:rPr kumimoji="1" lang="ja-JP" altLang="en-US" dirty="0"/>
              <a:t>の正解率となりました．対してフォーラムを用いて学習した提案手法では，</a:t>
            </a:r>
            <a:r>
              <a:rPr kumimoji="1" lang="en-US" altLang="ja-JP" dirty="0"/>
              <a:t>82%</a:t>
            </a:r>
            <a:r>
              <a:rPr kumimoji="1" lang="ja-JP" altLang="en-US" dirty="0"/>
              <a:t>と既存手法には劣りますが高い正解率になっています．また，機能要求の</a:t>
            </a:r>
            <a:r>
              <a:rPr kumimoji="1" lang="en-US" altLang="ja-JP" dirty="0"/>
              <a:t>recall</a:t>
            </a:r>
            <a:r>
              <a:rPr kumimoji="1" lang="ja-JP" altLang="en-US" dirty="0"/>
              <a:t>については既存手法を上回っています．</a:t>
            </a:r>
            <a:endParaRPr kumimoji="1" lang="en-US" altLang="ja-JP" dirty="0"/>
          </a:p>
          <a:p>
            <a:r>
              <a:rPr kumimoji="1" lang="ja-JP" altLang="en-US" dirty="0"/>
              <a:t>この結果から，フォーラムを教師データとして用いると，分類精度は低下するもののある程度の精度で分類が可能であると言えます．</a:t>
            </a:r>
            <a:endParaRPr kumimoji="1" lang="en-US" altLang="ja-JP" dirty="0"/>
          </a:p>
          <a:p>
            <a:r>
              <a:rPr kumimoji="1" lang="ja-JP" altLang="en-US" dirty="0"/>
              <a:t>現在は</a:t>
            </a:r>
            <a:r>
              <a:rPr kumimoji="1" lang="en-US" altLang="ja-JP" dirty="0"/>
              <a:t>1</a:t>
            </a:r>
            <a:r>
              <a:rPr kumimoji="1" lang="ja-JP" altLang="en-US" dirty="0" err="1"/>
              <a:t>つの</a:t>
            </a:r>
            <a:r>
              <a:rPr kumimoji="1" lang="ja-JP" altLang="en-US" dirty="0"/>
              <a:t>ゲームタイトルのデータしか集まっていませんが，今後は他のタイトルのレビューもラベル付けすることで，異なるゲームタイトルのフォーラムを教師データとした際の分類精度も確認するつもりです．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0</a:t>
            </a:fld>
            <a:endParaRPr kumimoji="1" lang="ja-JP" altLang="en-US"/>
          </a:p>
        </p:txBody>
      </p:sp>
    </p:spTree>
    <p:extLst>
      <p:ext uri="{BB962C8B-B14F-4D97-AF65-F5344CB8AC3E}">
        <p14:creationId xmlns:p14="http://schemas.microsoft.com/office/powerpoint/2010/main" val="3692819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結果はこのようになります．</a:t>
            </a:r>
            <a:endParaRPr kumimoji="1" lang="en-US" altLang="ja-JP" dirty="0"/>
          </a:p>
          <a:p>
            <a:r>
              <a:rPr kumimoji="1" lang="ja-JP" altLang="en-US" dirty="0"/>
              <a:t>黄色で強調された部分が正しく分類できたレビューの数になります．</a:t>
            </a:r>
            <a:endParaRPr kumimoji="1" lang="en-US" altLang="ja-JP" dirty="0"/>
          </a:p>
          <a:p>
            <a:r>
              <a:rPr kumimoji="1" lang="ja-JP" altLang="en-US" dirty="0"/>
              <a:t>レビューを用いて学習した既存手法では，全体で</a:t>
            </a:r>
            <a:r>
              <a:rPr kumimoji="1" lang="en-US" altLang="ja-JP" dirty="0"/>
              <a:t>92%</a:t>
            </a:r>
            <a:r>
              <a:rPr kumimoji="1" lang="ja-JP" altLang="en-US" dirty="0"/>
              <a:t>の正解率となりました．対してフォーラムを用いて学習した提案手法では，</a:t>
            </a:r>
            <a:r>
              <a:rPr kumimoji="1" lang="en-US" altLang="ja-JP" dirty="0"/>
              <a:t>82%</a:t>
            </a:r>
            <a:r>
              <a:rPr kumimoji="1" lang="ja-JP" altLang="en-US" dirty="0"/>
              <a:t>と既存手法には劣りますが高い正解率になっています．また，機能要求の</a:t>
            </a:r>
            <a:r>
              <a:rPr kumimoji="1" lang="en-US" altLang="ja-JP" dirty="0"/>
              <a:t>recall</a:t>
            </a:r>
            <a:r>
              <a:rPr kumimoji="1" lang="ja-JP" altLang="en-US" dirty="0"/>
              <a:t>については既存手法を上回っています．</a:t>
            </a:r>
            <a:endParaRPr kumimoji="1" lang="en-US" altLang="ja-JP" dirty="0"/>
          </a:p>
          <a:p>
            <a:r>
              <a:rPr kumimoji="1" lang="ja-JP" altLang="en-US" dirty="0"/>
              <a:t>この結果から，フォーラムを教師データとして用いると，分類精度は低下するもののある程度の精度で分類が可能であると言えます．</a:t>
            </a:r>
            <a:endParaRPr kumimoji="1" lang="en-US" altLang="ja-JP" dirty="0"/>
          </a:p>
          <a:p>
            <a:r>
              <a:rPr kumimoji="1" lang="ja-JP" altLang="en-US" dirty="0"/>
              <a:t>現在は</a:t>
            </a:r>
            <a:r>
              <a:rPr kumimoji="1" lang="en-US" altLang="ja-JP" dirty="0"/>
              <a:t>1</a:t>
            </a:r>
            <a:r>
              <a:rPr kumimoji="1" lang="ja-JP" altLang="en-US" dirty="0" err="1"/>
              <a:t>つの</a:t>
            </a:r>
            <a:r>
              <a:rPr kumimoji="1" lang="ja-JP" altLang="en-US" dirty="0"/>
              <a:t>ゲームタイトルのデータしか集まっていませんが，今後は他のタイトルのレビューもラベル付けすることで，異なるゲームタイトルのフォーラムを教師データとした際の分類精度も確認するつもりです．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a:t>
            </a:fld>
            <a:endParaRPr kumimoji="1" lang="ja-JP" altLang="en-US"/>
          </a:p>
        </p:txBody>
      </p:sp>
    </p:spTree>
    <p:extLst>
      <p:ext uri="{BB962C8B-B14F-4D97-AF65-F5344CB8AC3E}">
        <p14:creationId xmlns:p14="http://schemas.microsoft.com/office/powerpoint/2010/main" val="1632246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結果はこのようになります．</a:t>
            </a:r>
            <a:endParaRPr kumimoji="1" lang="en-US" altLang="ja-JP" dirty="0"/>
          </a:p>
          <a:p>
            <a:r>
              <a:rPr kumimoji="1" lang="ja-JP" altLang="en-US" dirty="0"/>
              <a:t>黄色で強調された部分が正しく分類できたレビューの数になります．</a:t>
            </a:r>
            <a:endParaRPr kumimoji="1" lang="en-US" altLang="ja-JP" dirty="0"/>
          </a:p>
          <a:p>
            <a:r>
              <a:rPr kumimoji="1" lang="ja-JP" altLang="en-US" dirty="0"/>
              <a:t>レビューを用いて学習した既存手法では，全体で</a:t>
            </a:r>
            <a:r>
              <a:rPr kumimoji="1" lang="en-US" altLang="ja-JP" dirty="0"/>
              <a:t>92%</a:t>
            </a:r>
            <a:r>
              <a:rPr kumimoji="1" lang="ja-JP" altLang="en-US" dirty="0"/>
              <a:t>の正解率となりました．対してフォーラムを用いて学習した提案手法では，</a:t>
            </a:r>
            <a:r>
              <a:rPr kumimoji="1" lang="en-US" altLang="ja-JP" dirty="0"/>
              <a:t>82%</a:t>
            </a:r>
            <a:r>
              <a:rPr kumimoji="1" lang="ja-JP" altLang="en-US" dirty="0"/>
              <a:t>と既存手法には劣りますが高い正解率になっています．また，機能要求の</a:t>
            </a:r>
            <a:r>
              <a:rPr kumimoji="1" lang="en-US" altLang="ja-JP" dirty="0"/>
              <a:t>recall</a:t>
            </a:r>
            <a:r>
              <a:rPr kumimoji="1" lang="ja-JP" altLang="en-US" dirty="0"/>
              <a:t>については既存手法を上回っています．</a:t>
            </a:r>
            <a:endParaRPr kumimoji="1" lang="en-US" altLang="ja-JP" dirty="0"/>
          </a:p>
          <a:p>
            <a:r>
              <a:rPr kumimoji="1" lang="ja-JP" altLang="en-US" dirty="0"/>
              <a:t>この結果から，フォーラムを教師データとして用いると，分類精度は低下するもののある程度の精度で分類が可能であると言えます．</a:t>
            </a:r>
            <a:endParaRPr kumimoji="1" lang="en-US" altLang="ja-JP" dirty="0"/>
          </a:p>
          <a:p>
            <a:r>
              <a:rPr kumimoji="1" lang="ja-JP" altLang="en-US" dirty="0"/>
              <a:t>現在は</a:t>
            </a:r>
            <a:r>
              <a:rPr kumimoji="1" lang="en-US" altLang="ja-JP" dirty="0"/>
              <a:t>1</a:t>
            </a:r>
            <a:r>
              <a:rPr kumimoji="1" lang="ja-JP" altLang="en-US" dirty="0" err="1"/>
              <a:t>つの</a:t>
            </a:r>
            <a:r>
              <a:rPr kumimoji="1" lang="ja-JP" altLang="en-US" dirty="0"/>
              <a:t>ゲームタイトルのデータしか集まっていませんが，今後は他のタイトルのレビューもラベル付けすることで，異なるゲームタイトルのフォーラムを教師データとした際の分類精度も確認するつもりです．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2</a:t>
            </a:fld>
            <a:endParaRPr kumimoji="1" lang="ja-JP" altLang="en-US"/>
          </a:p>
        </p:txBody>
      </p:sp>
    </p:spTree>
    <p:extLst>
      <p:ext uri="{BB962C8B-B14F-4D97-AF65-F5344CB8AC3E}">
        <p14:creationId xmlns:p14="http://schemas.microsoft.com/office/powerpoint/2010/main" val="37031738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F5581346-EEBF-4FF2-AF25-0E3C525C64B9}"/>
              </a:ext>
            </a:extLst>
          </p:cNvPr>
          <p:cNvSpPr/>
          <p:nvPr userDrawn="1"/>
        </p:nvSpPr>
        <p:spPr bwMode="blackWhite">
          <a:xfrm>
            <a:off x="0" y="6342187"/>
            <a:ext cx="9144000" cy="523905"/>
          </a:xfrm>
          <a:prstGeom prst="rect">
            <a:avLst/>
          </a:prstGeom>
          <a:solidFill>
            <a:srgbClr val="089C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Cica" panose="020B0409020203020207" pitchFamily="49" charset="-128"/>
              <a:ea typeface="游ゴシック" panose="020B0400000000000000" pitchFamily="50" charset="-128"/>
            </a:endParaRPr>
          </a:p>
        </p:txBody>
      </p:sp>
      <p:sp>
        <p:nvSpPr>
          <p:cNvPr id="9" name="Text Box 66">
            <a:extLst>
              <a:ext uri="{FF2B5EF4-FFF2-40B4-BE49-F238E27FC236}">
                <a16:creationId xmlns:a16="http://schemas.microsoft.com/office/drawing/2014/main" id="{3A679732-77DC-49E5-B80B-8FEC8DA66673}"/>
              </a:ext>
            </a:extLst>
          </p:cNvPr>
          <p:cNvSpPr txBox="1">
            <a:spLocks noChangeArrowheads="1"/>
          </p:cNvSpPr>
          <p:nvPr userDrawn="1"/>
        </p:nvSpPr>
        <p:spPr bwMode="auto">
          <a:xfrm>
            <a:off x="616748" y="6373310"/>
            <a:ext cx="8527252" cy="461657"/>
          </a:xfrm>
          <a:prstGeom prst="rect">
            <a:avLst/>
          </a:prstGeom>
          <a:noFill/>
          <a:ln w="9525">
            <a:noFill/>
            <a:miter lim="800000"/>
            <a:headEnd/>
            <a:tailEnd/>
          </a:ln>
          <a:effectLst/>
        </p:spPr>
        <p:txBody>
          <a:bodyPr wrap="square" lIns="91434" tIns="45716" rIns="91434" bIns="45716" anchor="b">
            <a:spAutoFit/>
          </a:bodyPr>
          <a:lstStyle/>
          <a:p>
            <a:pPr algn="l">
              <a:lnSpc>
                <a:spcPct val="100000"/>
              </a:lnSpc>
              <a:spcBef>
                <a:spcPct val="0"/>
              </a:spcBef>
              <a:buSzTx/>
              <a:buFontTx/>
              <a:buNone/>
            </a:pPr>
            <a:r>
              <a:rPr kumimoji="0" lang="en-US" altLang="ja-JP" sz="1200" b="1"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Department of Computer Science, Graduate School of Information Science and Technology, Osaka University.</a:t>
            </a:r>
          </a:p>
          <a:p>
            <a:pPr marL="0" marR="0" indent="0" algn="l" defTabSz="914400" rtl="0" eaLnBrk="1" fontAlgn="auto" latinLnBrk="0" hangingPunct="1">
              <a:lnSpc>
                <a:spcPct val="100000"/>
              </a:lnSpc>
              <a:spcBef>
                <a:spcPct val="0"/>
              </a:spcBef>
              <a:spcAft>
                <a:spcPts val="0"/>
              </a:spcAft>
              <a:buClrTx/>
              <a:buSzTx/>
              <a:buFontTx/>
              <a:buNone/>
              <a:tabLst/>
              <a:defRPr/>
            </a:pPr>
            <a:r>
              <a:rPr kumimoji="0" lang="en-US" altLang="ja-JP" sz="1200" b="1" dirty="0" err="1">
                <a:solidFill>
                  <a:schemeClr val="bg1"/>
                </a:solidFill>
                <a:effectLst/>
                <a:latin typeface="游ゴシック" panose="020B0400000000000000" pitchFamily="50" charset="-128"/>
                <a:ea typeface="游ゴシック" panose="020B0400000000000000" pitchFamily="50" charset="-128"/>
                <a:cs typeface="Times New Roman" pitchFamily="18" charset="0"/>
              </a:rPr>
              <a:t>Kusumoto</a:t>
            </a:r>
            <a:r>
              <a:rPr kumimoji="0" lang="en-US" altLang="ja-JP" sz="1200" b="1"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 Lab. </a:t>
            </a:r>
            <a:r>
              <a:rPr kumimoji="0" lang="en-US" altLang="ja-JP" sz="1200" b="1">
                <a:solidFill>
                  <a:schemeClr val="bg1"/>
                </a:solidFill>
                <a:effectLst/>
                <a:latin typeface="游ゴシック" panose="020B0400000000000000" pitchFamily="50" charset="-128"/>
                <a:ea typeface="游ゴシック" panose="020B0400000000000000" pitchFamily="50" charset="-128"/>
                <a:cs typeface="Times New Roman" pitchFamily="18" charset="0"/>
              </a:rPr>
              <a:t>- </a:t>
            </a:r>
            <a:r>
              <a:rPr kumimoji="0" lang="en-US" altLang="ja-JP" sz="1200" b="1" baseline="0">
                <a:solidFill>
                  <a:schemeClr val="bg1"/>
                </a:solidFill>
                <a:effectLst/>
                <a:latin typeface="游ゴシック" panose="020B0400000000000000" pitchFamily="50" charset="-128"/>
                <a:ea typeface="游ゴシック" panose="020B0400000000000000" pitchFamily="50" charset="-128"/>
                <a:cs typeface="Times New Roman" pitchFamily="18" charset="0"/>
              </a:rPr>
              <a:t>https://</a:t>
            </a:r>
            <a:r>
              <a:rPr kumimoji="0" lang="en-US" altLang="ja-JP" sz="1200" b="1" baseline="0"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sdl.ist.osaka-u.ac.jp/ </a:t>
            </a:r>
            <a:r>
              <a:rPr kumimoji="0" lang="en-US" altLang="ja-JP" sz="1200" b="1"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 </a:t>
            </a:r>
          </a:p>
        </p:txBody>
      </p:sp>
      <p:pic>
        <p:nvPicPr>
          <p:cNvPr id="13" name="図 12">
            <a:extLst>
              <a:ext uri="{FF2B5EF4-FFF2-40B4-BE49-F238E27FC236}">
                <a16:creationId xmlns:a16="http://schemas.microsoft.com/office/drawing/2014/main" id="{2FD437EB-9983-4D2F-B62C-EC9ADFCE0A32}"/>
              </a:ext>
            </a:extLst>
          </p:cNvPr>
          <p:cNvPicPr>
            <a:picLocks noChangeAspect="1"/>
          </p:cNvPicPr>
          <p:nvPr userDrawn="1"/>
        </p:nvPicPr>
        <p:blipFill>
          <a:blip r:embed="rId2" cstate="print">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159548" y="6382293"/>
            <a:ext cx="451624" cy="443690"/>
          </a:xfrm>
          <a:prstGeom prst="rect">
            <a:avLst/>
          </a:prstGeom>
        </p:spPr>
      </p:pic>
      <p:sp>
        <p:nvSpPr>
          <p:cNvPr id="4" name="日付プレースホルダー 3"/>
          <p:cNvSpPr>
            <a:spLocks noGrp="1"/>
          </p:cNvSpPr>
          <p:nvPr>
            <p:ph type="dt" sz="half" idx="10"/>
          </p:nvPr>
        </p:nvSpPr>
        <p:spPr/>
        <p:txBody>
          <a:bodyPr/>
          <a:lstStyle/>
          <a:p>
            <a:fld id="{6EF8C076-2BBF-4B38-83E1-4ECAE93235BF}" type="datetime1">
              <a:rPr kumimoji="1" lang="ja-JP" altLang="en-US" smtClean="0"/>
              <a:t>2021/11/2</a:t>
            </a:fld>
            <a:endParaRPr kumimoji="1" lang="ja-JP" altLang="en-US"/>
          </a:p>
        </p:txBody>
      </p:sp>
      <p:sp>
        <p:nvSpPr>
          <p:cNvPr id="5" name="フッター プレースホルダー 4"/>
          <p:cNvSpPr>
            <a:spLocks noGrp="1"/>
          </p:cNvSpPr>
          <p:nvPr>
            <p:ph type="ftr" sz="quarter" idx="11"/>
          </p:nvPr>
        </p:nvSpPr>
        <p:spPr>
          <a:xfrm>
            <a:off x="3028950" y="6356351"/>
            <a:ext cx="3086100" cy="365125"/>
          </a:xfrm>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dirty="0"/>
          </a:p>
        </p:txBody>
      </p:sp>
      <p:sp>
        <p:nvSpPr>
          <p:cNvPr id="10" name="正方形/長方形 9"/>
          <p:cNvSpPr/>
          <p:nvPr userDrawn="1"/>
        </p:nvSpPr>
        <p:spPr>
          <a:xfrm>
            <a:off x="0" y="1765188"/>
            <a:ext cx="9144000" cy="227805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dirty="0">
              <a:latin typeface="游ゴシック" panose="020B0400000000000000" pitchFamily="50" charset="-128"/>
            </a:endParaRPr>
          </a:p>
        </p:txBody>
      </p:sp>
      <p:sp>
        <p:nvSpPr>
          <p:cNvPr id="11" name="Title 1"/>
          <p:cNvSpPr>
            <a:spLocks noGrp="1"/>
          </p:cNvSpPr>
          <p:nvPr>
            <p:ph type="ctrTitle"/>
          </p:nvPr>
        </p:nvSpPr>
        <p:spPr>
          <a:xfrm>
            <a:off x="685800" y="2133039"/>
            <a:ext cx="7772400" cy="1542347"/>
          </a:xfrm>
        </p:spPr>
        <p:txBody>
          <a:bodyPr anchor="ctr"/>
          <a:lstStyle>
            <a:lvl1pPr algn="ctr">
              <a:defRPr sz="6000">
                <a:solidFill>
                  <a:schemeClr val="bg1"/>
                </a:solidFill>
                <a:latin typeface="游ゴシック" panose="020B0400000000000000" pitchFamily="50" charset="-128"/>
                <a:ea typeface="游ゴシック" panose="020B0400000000000000" pitchFamily="50" charset="-128"/>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692946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79729C8-6443-4713-958D-FB0AA1851F46}" type="datetime1">
              <a:rPr kumimoji="1" lang="ja-JP" altLang="en-US" smtClean="0"/>
              <a:t>2021/11/2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78647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4765AF4-C7A1-429A-A652-B34B2E76344F}" type="datetime1">
              <a:rPr kumimoji="1" lang="ja-JP" altLang="en-US" smtClean="0"/>
              <a:t>2021/11/2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2788967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p:cNvSpPr/>
          <p:nvPr userDrawn="1"/>
        </p:nvSpPr>
        <p:spPr>
          <a:xfrm>
            <a:off x="0" y="1"/>
            <a:ext cx="9144000" cy="72043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dirty="0">
              <a:latin typeface="游ゴシック" panose="020B0400000000000000" pitchFamily="50" charset="-128"/>
            </a:endParaRPr>
          </a:p>
        </p:txBody>
      </p:sp>
      <p:sp>
        <p:nvSpPr>
          <p:cNvPr id="2" name="タイトル 1"/>
          <p:cNvSpPr>
            <a:spLocks noGrp="1"/>
          </p:cNvSpPr>
          <p:nvPr>
            <p:ph type="title"/>
          </p:nvPr>
        </p:nvSpPr>
        <p:spPr>
          <a:xfrm>
            <a:off x="628650" y="83127"/>
            <a:ext cx="7886700" cy="637309"/>
          </a:xfrm>
        </p:spPr>
        <p:txBody>
          <a:bodyPr>
            <a:normAutofit/>
          </a:bodyPr>
          <a:lstStyle>
            <a:lvl1pPr>
              <a:defRPr sz="4400" b="1">
                <a:solidFill>
                  <a:schemeClr val="bg1"/>
                </a:solidFill>
                <a:latin typeface="+mn-ea"/>
                <a:ea typeface="+mn-ea"/>
              </a:defRPr>
            </a:lvl1pPr>
          </a:lstStyle>
          <a:p>
            <a:r>
              <a:rPr kumimoji="1" lang="ja-JP" altLang="en-US" dirty="0"/>
              <a:t>マスター タイトルの書式設定</a:t>
            </a:r>
          </a:p>
        </p:txBody>
      </p:sp>
      <p:sp>
        <p:nvSpPr>
          <p:cNvPr id="3" name="コンテンツ プレースホルダー 2"/>
          <p:cNvSpPr>
            <a:spLocks noGrp="1"/>
          </p:cNvSpPr>
          <p:nvPr>
            <p:ph idx="1"/>
          </p:nvPr>
        </p:nvSpPr>
        <p:spPr>
          <a:xfrm>
            <a:off x="628650" y="905164"/>
            <a:ext cx="7886700" cy="5271799"/>
          </a:xfrm>
        </p:spPr>
        <p:txBody>
          <a:bodyPr>
            <a:noAutofit/>
          </a:bodyPr>
          <a:lstStyle>
            <a:lvl1pPr>
              <a:buClr>
                <a:schemeClr val="accent4">
                  <a:lumMod val="50000"/>
                </a:schemeClr>
              </a:buClr>
              <a:defRPr sz="2800" b="1">
                <a:solidFill>
                  <a:schemeClr val="tx1">
                    <a:lumMod val="75000"/>
                    <a:lumOff val="25000"/>
                  </a:schemeClr>
                </a:solidFill>
              </a:defRPr>
            </a:lvl1pPr>
            <a:lvl2pPr marL="432000" indent="-171450">
              <a:buClr>
                <a:schemeClr val="accent4">
                  <a:lumMod val="75000"/>
                </a:schemeClr>
              </a:buClr>
              <a:buFont typeface="游ゴシック" panose="020B0400000000000000" pitchFamily="50" charset="-128"/>
              <a:buChar char="-"/>
              <a:defRPr sz="2400" b="1">
                <a:solidFill>
                  <a:schemeClr val="tx1">
                    <a:lumMod val="75000"/>
                    <a:lumOff val="25000"/>
                  </a:schemeClr>
                </a:solidFill>
              </a:defRPr>
            </a:lvl2pPr>
            <a:lvl3pPr marL="864000" indent="-342900">
              <a:buClr>
                <a:schemeClr val="accent4">
                  <a:lumMod val="75000"/>
                </a:schemeClr>
              </a:buClr>
              <a:buFont typeface="游ゴシック" panose="020B0400000000000000" pitchFamily="50" charset="-128"/>
              <a:buChar char="▪"/>
              <a:defRPr sz="2000" b="1">
                <a:solidFill>
                  <a:schemeClr val="tx1">
                    <a:lumMod val="75000"/>
                    <a:lumOff val="25000"/>
                  </a:schemeClr>
                </a:solidFill>
              </a:defRPr>
            </a:lvl3pPr>
            <a:lvl4pPr marL="1028700" indent="0">
              <a:buClr>
                <a:schemeClr val="accent4">
                  <a:lumMod val="40000"/>
                  <a:lumOff val="60000"/>
                </a:schemeClr>
              </a:buClr>
              <a:buNone/>
              <a:defRPr sz="500">
                <a:solidFill>
                  <a:schemeClr val="tx1">
                    <a:lumMod val="75000"/>
                    <a:lumOff val="25000"/>
                  </a:schemeClr>
                </a:solidFill>
              </a:defRPr>
            </a:lvl4pPr>
            <a:lvl5pPr marL="1371600" indent="0">
              <a:buClr>
                <a:schemeClr val="accent4">
                  <a:lumMod val="20000"/>
                  <a:lumOff val="80000"/>
                </a:schemeClr>
              </a:buClr>
              <a:buNone/>
              <a:defRPr sz="500">
                <a:solidFill>
                  <a:schemeClr val="tx1">
                    <a:lumMod val="75000"/>
                    <a:lumOff val="25000"/>
                  </a:schemeClr>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209CC299-5D92-41D8-9419-B5FAF20B7E17}" type="datetime1">
              <a:rPr kumimoji="1" lang="ja-JP" altLang="en-US" smtClean="0"/>
              <a:t>2021/11/2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dirty="0"/>
          </a:p>
        </p:txBody>
      </p:sp>
    </p:spTree>
    <p:extLst>
      <p:ext uri="{BB962C8B-B14F-4D97-AF65-F5344CB8AC3E}">
        <p14:creationId xmlns:p14="http://schemas.microsoft.com/office/powerpoint/2010/main" val="515585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4BAC7283-620A-4653-9F1E-039F3D362187}" type="datetime1">
              <a:rPr kumimoji="1" lang="ja-JP" altLang="en-US" smtClean="0"/>
              <a:t>2021/11/2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3096753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4A4EE016-2822-4458-8F57-5398A5932203}" type="datetime1">
              <a:rPr kumimoji="1" lang="ja-JP" altLang="en-US" smtClean="0"/>
              <a:t>2021/11/2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967394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207670B6-8429-442F-B6A6-B12A4387D506}" type="datetime1">
              <a:rPr kumimoji="1" lang="ja-JP" altLang="en-US" smtClean="0"/>
              <a:t>2021/11/2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520851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F95E6910-53D1-4B71-85DF-BB7B54297707}" type="datetime1">
              <a:rPr kumimoji="1" lang="ja-JP" altLang="en-US" smtClean="0"/>
              <a:t>2021/11/2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298285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AE48976-5A13-4B17-B57A-22956F6F3A86}" type="datetime1">
              <a:rPr kumimoji="1" lang="ja-JP" altLang="en-US" smtClean="0"/>
              <a:t>2021/11/2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750871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02C1540-8895-4E63-AC78-3D7ADA2A0F06}" type="datetime1">
              <a:rPr kumimoji="1" lang="ja-JP" altLang="en-US" smtClean="0"/>
              <a:t>2021/11/2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2519365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6464D58-E288-4AF7-9E7F-3530E4C812DB}" type="datetime1">
              <a:rPr kumimoji="1" lang="ja-JP" altLang="en-US" smtClean="0"/>
              <a:t>2021/11/2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4077103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lumMod val="75000"/>
                    <a:lumOff val="25000"/>
                  </a:schemeClr>
                </a:solidFill>
              </a:defRPr>
            </a:lvl1pPr>
          </a:lstStyle>
          <a:p>
            <a:fld id="{3B819935-A763-4BCA-8969-272AE3AC709B}" type="datetime1">
              <a:rPr lang="ja-JP" altLang="en-US" smtClean="0"/>
              <a:pPr/>
              <a:t>2021/11/2</a:t>
            </a:fld>
            <a:endParaRPr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lumMod val="75000"/>
                    <a:lumOff val="25000"/>
                  </a:schemeClr>
                </a:solidFill>
              </a:defRPr>
            </a:lvl1pPr>
          </a:lstStyle>
          <a:p>
            <a:endParaRPr lang="ja-JP" altLang="en-US"/>
          </a:p>
        </p:txBody>
      </p:sp>
      <p:sp>
        <p:nvSpPr>
          <p:cNvPr id="6" name="スライド番号プレースホルダー 5"/>
          <p:cNvSpPr>
            <a:spLocks noGrp="1"/>
          </p:cNvSpPr>
          <p:nvPr>
            <p:ph type="sldNum" sz="quarter" idx="4"/>
          </p:nvPr>
        </p:nvSpPr>
        <p:spPr>
          <a:xfrm>
            <a:off x="7086600" y="6490278"/>
            <a:ext cx="2057400" cy="365125"/>
          </a:xfrm>
          <a:prstGeom prst="rect">
            <a:avLst/>
          </a:prstGeom>
        </p:spPr>
        <p:txBody>
          <a:bodyPr vert="horz" lIns="91440" tIns="45720" rIns="91440" bIns="45720" rtlCol="0" anchor="ctr"/>
          <a:lstStyle>
            <a:lvl1pPr algn="r">
              <a:defRPr sz="1200">
                <a:solidFill>
                  <a:schemeClr val="tx1">
                    <a:lumMod val="75000"/>
                    <a:lumOff val="25000"/>
                  </a:schemeClr>
                </a:solidFill>
              </a:defRPr>
            </a:lvl1pPr>
          </a:lstStyle>
          <a:p>
            <a:fld id="{310E90F2-0F65-4717-A352-08170F7BDCAA}" type="slidenum">
              <a:rPr lang="ja-JP" altLang="en-US" smtClean="0"/>
              <a:pPr/>
              <a:t>‹#›</a:t>
            </a:fld>
            <a:endParaRPr lang="ja-JP" altLang="en-US" dirty="0"/>
          </a:p>
        </p:txBody>
      </p:sp>
    </p:spTree>
    <p:extLst>
      <p:ext uri="{BB962C8B-B14F-4D97-AF65-F5344CB8AC3E}">
        <p14:creationId xmlns:p14="http://schemas.microsoft.com/office/powerpoint/2010/main" val="283296454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dt="0"/>
  <p:txStyles>
    <p:titleStyle>
      <a:lvl1pPr algn="l" defTabSz="685800" rtl="0" eaLnBrk="1" latinLnBrk="0" hangingPunct="1">
        <a:lnSpc>
          <a:spcPct val="90000"/>
        </a:lnSpc>
        <a:spcBef>
          <a:spcPct val="0"/>
        </a:spcBef>
        <a:buNone/>
        <a:defRPr kumimoji="1" sz="3300" kern="1200">
          <a:solidFill>
            <a:schemeClr val="tx1">
              <a:lumMod val="75000"/>
              <a:lumOff val="25000"/>
            </a:schemeClr>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77DB93-8CC2-4374-8072-03F06ADA13E6}"/>
              </a:ext>
            </a:extLst>
          </p:cNvPr>
          <p:cNvSpPr>
            <a:spLocks noGrp="1"/>
          </p:cNvSpPr>
          <p:nvPr>
            <p:ph type="title"/>
          </p:nvPr>
        </p:nvSpPr>
        <p:spPr/>
        <p:txBody>
          <a:bodyPr>
            <a:normAutofit fontScale="90000"/>
          </a:bodyPr>
          <a:lstStyle/>
          <a:p>
            <a:r>
              <a:rPr kumimoji="1" lang="ja-JP" altLang="en-US" dirty="0"/>
              <a:t>実験</a:t>
            </a:r>
            <a:r>
              <a:rPr kumimoji="1" lang="ja-JP" altLang="en-US" dirty="0" smtClean="0"/>
              <a:t>結果</a:t>
            </a:r>
            <a:r>
              <a:rPr kumimoji="1" lang="en-US" altLang="ja-JP" dirty="0" smtClean="0"/>
              <a:t>(Cities: Skylines)</a:t>
            </a:r>
            <a:endParaRPr kumimoji="1" lang="ja-JP" altLang="en-US" dirty="0"/>
          </a:p>
        </p:txBody>
      </p:sp>
      <p:graphicFrame>
        <p:nvGraphicFramePr>
          <p:cNvPr id="11" name="コンテンツ プレースホルダー 4">
            <a:extLst>
              <a:ext uri="{FF2B5EF4-FFF2-40B4-BE49-F238E27FC236}">
                <a16:creationId xmlns:a16="http://schemas.microsoft.com/office/drawing/2014/main" id="{B6C615EF-9CEE-472B-85AD-FC76E8D92178}"/>
              </a:ext>
            </a:extLst>
          </p:cNvPr>
          <p:cNvGraphicFramePr>
            <a:graphicFrameLocks/>
          </p:cNvGraphicFramePr>
          <p:nvPr>
            <p:extLst>
              <p:ext uri="{D42A27DB-BD31-4B8C-83A1-F6EECF244321}">
                <p14:modId xmlns:p14="http://schemas.microsoft.com/office/powerpoint/2010/main" val="4140177940"/>
              </p:ext>
            </p:extLst>
          </p:nvPr>
        </p:nvGraphicFramePr>
        <p:xfrm>
          <a:off x="125639" y="2447350"/>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r>
                        <a:rPr kumimoji="1" lang="ja-JP" altLang="en-US" sz="1800" b="1" dirty="0">
                          <a:solidFill>
                            <a:schemeClr val="tx1">
                              <a:lumMod val="75000"/>
                              <a:lumOff val="25000"/>
                            </a:schemeClr>
                          </a:solidFill>
                        </a:rPr>
                        <a:t>既存手法</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review-review</a:t>
                      </a:r>
                      <a:endParaRPr kumimoji="1" lang="ja-JP" altLang="en-US" sz="2000" b="0" dirty="0">
                        <a:solidFill>
                          <a:schemeClr val="tx1">
                            <a:lumMod val="75000"/>
                            <a:lumOff val="25000"/>
                          </a:schemeClr>
                        </a:solidFill>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正解率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accuracy</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24</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0.86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0.86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0.86</a:t>
                      </a:r>
                      <a:endParaRPr kumimoji="1" lang="ja-JP" altLang="en-US" sz="1800" b="1" dirty="0">
                        <a:solidFill>
                          <a:schemeClr val="tx1">
                            <a:lumMod val="75000"/>
                            <a:lumOff val="25000"/>
                          </a:schemeClr>
                        </a:solidFill>
                      </a:endParaRPr>
                    </a:p>
                  </a:txBody>
                  <a:tcPr anchor="ctr"/>
                </a:tc>
                <a:tc rowSpan="3">
                  <a:txBody>
                    <a:bodyPr/>
                    <a:lstStyle/>
                    <a:p>
                      <a:pPr algn="ctr"/>
                      <a:r>
                        <a:rPr kumimoji="1" lang="en-US" altLang="ja-JP" sz="1800" b="1" dirty="0">
                          <a:solidFill>
                            <a:schemeClr val="tx1">
                              <a:lumMod val="75000"/>
                              <a:lumOff val="25000"/>
                            </a:schemeClr>
                          </a:solidFill>
                        </a:rPr>
                        <a:t>0.92</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6</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0.33</a:t>
                      </a:r>
                      <a:endParaRPr kumimoji="1" lang="ja-JP" altLang="en-US" sz="1800" b="1" dirty="0">
                        <a:solidFill>
                          <a:schemeClr val="tx1">
                            <a:lumMod val="75000"/>
                            <a:lumOff val="25000"/>
                          </a:schemeClr>
                        </a:solidFill>
                      </a:endParaRPr>
                    </a:p>
                  </a:txBody>
                  <a:tcPr anchor="ctr"/>
                </a:tc>
                <a:tc v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294</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0.95</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0.96</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0.96</a:t>
                      </a:r>
                      <a:endParaRPr kumimoji="1" lang="ja-JP" altLang="en-US" sz="1800" b="1" dirty="0">
                        <a:solidFill>
                          <a:schemeClr val="tx1">
                            <a:lumMod val="75000"/>
                            <a:lumOff val="25000"/>
                          </a:schemeClr>
                        </a:solidFill>
                      </a:endParaRPr>
                    </a:p>
                  </a:txBody>
                  <a:tcPr anchor="ctr">
                    <a:noFill/>
                  </a:tcPr>
                </a:tc>
                <a:tc vMerge="1">
                  <a:txBody>
                    <a:bodyPr/>
                    <a:lstStyle/>
                    <a:p>
                      <a:pPr algn="ct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cxnSp>
        <p:nvCxnSpPr>
          <p:cNvPr id="15" name="直線コネクタ 14">
            <a:extLst>
              <a:ext uri="{FF2B5EF4-FFF2-40B4-BE49-F238E27FC236}">
                <a16:creationId xmlns:a16="http://schemas.microsoft.com/office/drawing/2014/main" id="{0B22DF8F-9DC9-4E57-B6B4-5C0B3E3CB7C5}"/>
              </a:ext>
            </a:extLst>
          </p:cNvPr>
          <p:cNvCxnSpPr>
            <a:cxnSpLocks/>
          </p:cNvCxnSpPr>
          <p:nvPr/>
        </p:nvCxnSpPr>
        <p:spPr>
          <a:xfrm>
            <a:off x="5086563" y="2447350"/>
            <a:ext cx="0" cy="18288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表 4">
            <a:extLst>
              <a:ext uri="{FF2B5EF4-FFF2-40B4-BE49-F238E27FC236}">
                <a16:creationId xmlns:a16="http://schemas.microsoft.com/office/drawing/2014/main" id="{8AC64D62-57EC-4B8C-864D-8DA29F26C0B2}"/>
              </a:ext>
            </a:extLst>
          </p:cNvPr>
          <p:cNvGraphicFramePr>
            <a:graphicFrameLocks noGrp="1"/>
          </p:cNvGraphicFramePr>
          <p:nvPr>
            <p:extLst>
              <p:ext uri="{D42A27DB-BD31-4B8C-83A1-F6EECF244321}">
                <p14:modId xmlns:p14="http://schemas.microsoft.com/office/powerpoint/2010/main" val="63177865"/>
              </p:ext>
            </p:extLst>
          </p:nvPr>
        </p:nvGraphicFramePr>
        <p:xfrm>
          <a:off x="125638" y="970300"/>
          <a:ext cx="4960924" cy="1112520"/>
        </p:xfrm>
        <a:graphic>
          <a:graphicData uri="http://schemas.openxmlformats.org/drawingml/2006/table">
            <a:tbl>
              <a:tblPr firstRow="1" bandRow="1">
                <a:tableStyleId>{5940675A-B579-460E-94D1-54222C63F5DA}</a:tableStyleId>
              </a:tblPr>
              <a:tblGrid>
                <a:gridCol w="1630591">
                  <a:extLst>
                    <a:ext uri="{9D8B030D-6E8A-4147-A177-3AD203B41FA5}">
                      <a16:colId xmlns:a16="http://schemas.microsoft.com/office/drawing/2014/main" val="1177785589"/>
                    </a:ext>
                  </a:extLst>
                </a:gridCol>
                <a:gridCol w="1110111">
                  <a:extLst>
                    <a:ext uri="{9D8B030D-6E8A-4147-A177-3AD203B41FA5}">
                      <a16:colId xmlns:a16="http://schemas.microsoft.com/office/drawing/2014/main" val="3458905210"/>
                    </a:ext>
                  </a:extLst>
                </a:gridCol>
                <a:gridCol w="1110111">
                  <a:extLst>
                    <a:ext uri="{9D8B030D-6E8A-4147-A177-3AD203B41FA5}">
                      <a16:colId xmlns:a16="http://schemas.microsoft.com/office/drawing/2014/main" val="683119308"/>
                    </a:ext>
                  </a:extLst>
                </a:gridCol>
                <a:gridCol w="1110111">
                  <a:extLst>
                    <a:ext uri="{9D8B030D-6E8A-4147-A177-3AD203B41FA5}">
                      <a16:colId xmlns:a16="http://schemas.microsoft.com/office/drawing/2014/main" val="3813063030"/>
                    </a:ext>
                  </a:extLst>
                </a:gridCol>
              </a:tblGrid>
              <a:tr h="370840">
                <a:tc>
                  <a:txBody>
                    <a:bodyPr/>
                    <a:lstStyle/>
                    <a:p>
                      <a:pPr algn="ctr"/>
                      <a:endParaRPr kumimoji="1" lang="ja-JP" altLang="en-US" sz="1800" b="1" dirty="0">
                        <a:solidFill>
                          <a:schemeClr val="tx1">
                            <a:lumMod val="75000"/>
                            <a:lumOff val="25000"/>
                          </a:schemeClr>
                        </a:solidFill>
                      </a:endParaRPr>
                    </a:p>
                  </a:txBody>
                  <a:tcPr/>
                </a:tc>
                <a:tc>
                  <a:txBody>
                    <a:bodyPr/>
                    <a:lstStyle/>
                    <a:p>
                      <a:pPr algn="ctr"/>
                      <a:r>
                        <a:rPr kumimoji="1" lang="ja-JP" altLang="en-US" sz="1800" b="1" dirty="0">
                          <a:solidFill>
                            <a:schemeClr val="tx1">
                              <a:lumMod val="75000"/>
                              <a:lumOff val="25000"/>
                            </a:schemeClr>
                          </a:solidFill>
                        </a:rPr>
                        <a:t>バグ報告</a:t>
                      </a:r>
                    </a:p>
                  </a:txBody>
                  <a:tcPr anchor="ctr"/>
                </a:tc>
                <a:tc>
                  <a:txBody>
                    <a:bodyPr/>
                    <a:lstStyle/>
                    <a:p>
                      <a:pPr algn="ctr"/>
                      <a:r>
                        <a:rPr kumimoji="1" lang="ja-JP" altLang="en-US" sz="1800" b="1" dirty="0">
                          <a:solidFill>
                            <a:schemeClr val="tx1">
                              <a:lumMod val="75000"/>
                              <a:lumOff val="25000"/>
                            </a:schemeClr>
                          </a:solidFill>
                        </a:rPr>
                        <a:t>機能要求</a:t>
                      </a:r>
                    </a:p>
                  </a:txBody>
                  <a:tcPr anchor="ctr"/>
                </a:tc>
                <a:tc>
                  <a:txBody>
                    <a:bodyPr/>
                    <a:lstStyle/>
                    <a:p>
                      <a:pPr algn="ctr"/>
                      <a:r>
                        <a:rPr kumimoji="1" lang="ja-JP" altLang="en-US" sz="1800" b="1" dirty="0">
                          <a:solidFill>
                            <a:schemeClr val="tx1">
                              <a:lumMod val="75000"/>
                              <a:lumOff val="25000"/>
                            </a:schemeClr>
                          </a:solidFill>
                        </a:rPr>
                        <a:t>その他</a:t>
                      </a:r>
                    </a:p>
                  </a:txBody>
                  <a:tcPr anchor="ctr"/>
                </a:tc>
                <a:extLst>
                  <a:ext uri="{0D108BD9-81ED-4DB2-BD59-A6C34878D82A}">
                    <a16:rowId xmlns:a16="http://schemas.microsoft.com/office/drawing/2014/main" val="13191471"/>
                  </a:ext>
                </a:extLst>
              </a:tr>
              <a:tr h="370840">
                <a:tc>
                  <a:txBody>
                    <a:bodyPr/>
                    <a:lstStyle/>
                    <a:p>
                      <a:pPr algn="ctr"/>
                      <a:r>
                        <a:rPr kumimoji="1" lang="ja-JP" altLang="en-US" sz="1800" b="1" dirty="0">
                          <a:solidFill>
                            <a:schemeClr val="tx1">
                              <a:lumMod val="75000"/>
                              <a:lumOff val="25000"/>
                            </a:schemeClr>
                          </a:solidFill>
                        </a:rPr>
                        <a:t>教師データ</a:t>
                      </a:r>
                    </a:p>
                  </a:txBody>
                  <a:tcPr/>
                </a:tc>
                <a:tc>
                  <a:txBody>
                    <a:bodyPr/>
                    <a:lstStyle/>
                    <a:p>
                      <a:pPr algn="ctr"/>
                      <a:r>
                        <a:rPr kumimoji="1" lang="en-US" altLang="ja-JP" sz="1800" b="1" dirty="0">
                          <a:solidFill>
                            <a:schemeClr val="tx1">
                              <a:lumMod val="75000"/>
                              <a:lumOff val="25000"/>
                            </a:schemeClr>
                          </a:solidFill>
                        </a:rPr>
                        <a:t>80</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a:solidFill>
                            <a:schemeClr val="tx1">
                              <a:lumMod val="75000"/>
                              <a:lumOff val="25000"/>
                            </a:schemeClr>
                          </a:solidFill>
                        </a:rPr>
                        <a:t>47</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a:solidFill>
                            <a:schemeClr val="tx1">
                              <a:lumMod val="75000"/>
                              <a:lumOff val="25000"/>
                            </a:schemeClr>
                          </a:solidFill>
                        </a:rPr>
                        <a:t>695</a:t>
                      </a:r>
                      <a:endParaRPr kumimoji="1" lang="ja-JP" altLang="en-US" sz="1800" b="1" dirty="0">
                        <a:solidFill>
                          <a:schemeClr val="tx1">
                            <a:lumMod val="75000"/>
                            <a:lumOff val="25000"/>
                          </a:schemeClr>
                        </a:solidFill>
                      </a:endParaRPr>
                    </a:p>
                  </a:txBody>
                  <a:tcPr/>
                </a:tc>
                <a:extLst>
                  <a:ext uri="{0D108BD9-81ED-4DB2-BD59-A6C34878D82A}">
                    <a16:rowId xmlns:a16="http://schemas.microsoft.com/office/drawing/2014/main" val="2961215049"/>
                  </a:ext>
                </a:extLst>
              </a:tr>
              <a:tr h="370840">
                <a:tc>
                  <a:txBody>
                    <a:bodyPr/>
                    <a:lstStyle/>
                    <a:p>
                      <a:pPr algn="ctr"/>
                      <a:r>
                        <a:rPr kumimoji="1" lang="ja-JP" altLang="en-US" sz="1800" b="1" dirty="0">
                          <a:solidFill>
                            <a:schemeClr val="tx1">
                              <a:lumMod val="75000"/>
                              <a:lumOff val="25000"/>
                            </a:schemeClr>
                          </a:solidFill>
                        </a:rPr>
                        <a:t>テストデータ</a:t>
                      </a:r>
                    </a:p>
                  </a:txBody>
                  <a:tcPr/>
                </a:tc>
                <a:tc>
                  <a:txBody>
                    <a:bodyPr/>
                    <a:lstStyle/>
                    <a:p>
                      <a:pPr algn="ctr"/>
                      <a:r>
                        <a:rPr kumimoji="1" lang="en-US" altLang="ja-JP" sz="1800" b="1" dirty="0">
                          <a:solidFill>
                            <a:schemeClr val="tx1">
                              <a:lumMod val="75000"/>
                              <a:lumOff val="25000"/>
                            </a:schemeClr>
                          </a:solidFill>
                        </a:rPr>
                        <a:t>28</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a:solidFill>
                            <a:schemeClr val="tx1">
                              <a:lumMod val="75000"/>
                              <a:lumOff val="25000"/>
                            </a:schemeClr>
                          </a:solidFill>
                        </a:rPr>
                        <a:t>20</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a:solidFill>
                            <a:schemeClr val="tx1">
                              <a:lumMod val="75000"/>
                              <a:lumOff val="25000"/>
                            </a:schemeClr>
                          </a:solidFill>
                        </a:rPr>
                        <a:t>305</a:t>
                      </a:r>
                      <a:endParaRPr kumimoji="1" lang="ja-JP" altLang="en-US" sz="1800" b="1" dirty="0">
                        <a:solidFill>
                          <a:schemeClr val="tx1">
                            <a:lumMod val="75000"/>
                            <a:lumOff val="25000"/>
                          </a:schemeClr>
                        </a:solidFill>
                      </a:endParaRPr>
                    </a:p>
                  </a:txBody>
                  <a:tcPr/>
                </a:tc>
                <a:extLst>
                  <a:ext uri="{0D108BD9-81ED-4DB2-BD59-A6C34878D82A}">
                    <a16:rowId xmlns:a16="http://schemas.microsoft.com/office/drawing/2014/main" val="2279886790"/>
                  </a:ext>
                </a:extLst>
              </a:tr>
            </a:tbl>
          </a:graphicData>
        </a:graphic>
      </p:graphicFrame>
      <p:graphicFrame>
        <p:nvGraphicFramePr>
          <p:cNvPr id="20" name="コンテンツ プレースホルダー 4">
            <a:extLst>
              <a:ext uri="{FF2B5EF4-FFF2-40B4-BE49-F238E27FC236}">
                <a16:creationId xmlns:a16="http://schemas.microsoft.com/office/drawing/2014/main" id="{94AA94F2-2491-4730-BA26-88F2D248DE99}"/>
              </a:ext>
            </a:extLst>
          </p:cNvPr>
          <p:cNvGraphicFramePr>
            <a:graphicFrameLocks/>
          </p:cNvGraphicFramePr>
          <p:nvPr>
            <p:extLst>
              <p:ext uri="{D42A27DB-BD31-4B8C-83A1-F6EECF244321}">
                <p14:modId xmlns:p14="http://schemas.microsoft.com/office/powerpoint/2010/main" val="155144224"/>
              </p:ext>
            </p:extLst>
          </p:nvPr>
        </p:nvGraphicFramePr>
        <p:xfrm>
          <a:off x="125639" y="4526014"/>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r>
                        <a:rPr kumimoji="1" lang="ja-JP" altLang="en-US" sz="1800" b="1" dirty="0">
                          <a:solidFill>
                            <a:schemeClr val="tx1">
                              <a:lumMod val="75000"/>
                              <a:lumOff val="25000"/>
                            </a:schemeClr>
                          </a:solidFill>
                        </a:rPr>
                        <a:t>提案手法</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lumMod val="75000"/>
                              <a:lumOff val="25000"/>
                            </a:prstClr>
                          </a:solidFill>
                          <a:effectLst/>
                          <a:uLnTx/>
                          <a:uFillTx/>
                          <a:latin typeface="+mn-lt"/>
                          <a:ea typeface="+mn-ea"/>
                          <a:cs typeface="+mn-cs"/>
                        </a:rPr>
                        <a:t>forum-review</a:t>
                      </a:r>
                      <a:endParaRPr kumimoji="1" lang="ja-JP" altLang="en-US" sz="20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正解率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accuracy</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22</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0.79</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0.59</a:t>
                      </a:r>
                      <a:endParaRPr kumimoji="1" lang="ja-JP" altLang="en-US" sz="1800" b="1" dirty="0">
                        <a:solidFill>
                          <a:schemeClr val="tx1">
                            <a:lumMod val="75000"/>
                            <a:lumOff val="25000"/>
                          </a:schemeClr>
                        </a:solidFill>
                      </a:endParaRPr>
                    </a:p>
                  </a:txBody>
                  <a:tcPr anchor="ctr"/>
                </a:tc>
                <a:tc rowSpan="3">
                  <a:txBody>
                    <a:bodyPr/>
                    <a:lstStyle/>
                    <a:p>
                      <a:pPr algn="ctr"/>
                      <a:r>
                        <a:rPr kumimoji="1" lang="en-US" altLang="ja-JP" sz="1800" b="1" dirty="0">
                          <a:solidFill>
                            <a:schemeClr val="tx1">
                              <a:lumMod val="75000"/>
                              <a:lumOff val="25000"/>
                            </a:schemeClr>
                          </a:solidFill>
                        </a:rPr>
                        <a:t>0.82</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13</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0.65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0.43</a:t>
                      </a:r>
                      <a:endParaRPr kumimoji="1" lang="ja-JP" altLang="en-US" sz="1800" b="1" dirty="0">
                        <a:solidFill>
                          <a:schemeClr val="tx1">
                            <a:lumMod val="75000"/>
                            <a:lumOff val="25000"/>
                          </a:schemeClr>
                        </a:solidFill>
                      </a:endParaRPr>
                    </a:p>
                  </a:txBody>
                  <a:tcPr anchor="ctr"/>
                </a:tc>
                <a:tc v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256</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0.96</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0.84</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0.90</a:t>
                      </a:r>
                      <a:endParaRPr kumimoji="1" lang="ja-JP" altLang="en-US" sz="1800" b="1" dirty="0">
                        <a:solidFill>
                          <a:schemeClr val="tx1">
                            <a:lumMod val="75000"/>
                            <a:lumOff val="25000"/>
                          </a:schemeClr>
                        </a:solidFill>
                      </a:endParaRPr>
                    </a:p>
                  </a:txBody>
                  <a:tcPr anchor="ctr">
                    <a:noFill/>
                  </a:tcPr>
                </a:tc>
                <a:tc vMerge="1">
                  <a:txBody>
                    <a:bodyPr/>
                    <a:lstStyle/>
                    <a:p>
                      <a:pPr algn="ct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graphicFrame>
        <p:nvGraphicFramePr>
          <p:cNvPr id="21" name="コンテンツ プレースホルダー 4">
            <a:extLst>
              <a:ext uri="{FF2B5EF4-FFF2-40B4-BE49-F238E27FC236}">
                <a16:creationId xmlns:a16="http://schemas.microsoft.com/office/drawing/2014/main" id="{C8D1EDC7-C426-407D-A8D6-3919C8F081BE}"/>
              </a:ext>
            </a:extLst>
          </p:cNvPr>
          <p:cNvGraphicFramePr>
            <a:graphicFrameLocks/>
          </p:cNvGraphicFramePr>
          <p:nvPr>
            <p:extLst>
              <p:ext uri="{D42A27DB-BD31-4B8C-83A1-F6EECF244321}">
                <p14:modId xmlns:p14="http://schemas.microsoft.com/office/powerpoint/2010/main" val="2228256453"/>
              </p:ext>
            </p:extLst>
          </p:nvPr>
        </p:nvGraphicFramePr>
        <p:xfrm>
          <a:off x="125638" y="6604678"/>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r>
                        <a:rPr kumimoji="1" lang="ja-JP" altLang="en-US" sz="1800" b="1" dirty="0">
                          <a:solidFill>
                            <a:schemeClr val="tx1">
                              <a:lumMod val="75000"/>
                              <a:lumOff val="25000"/>
                            </a:schemeClr>
                          </a:solidFill>
                        </a:rPr>
                        <a:t>提案手法</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lumMod val="75000"/>
                              <a:lumOff val="25000"/>
                            </a:prstClr>
                          </a:solidFill>
                          <a:effectLst/>
                          <a:uLnTx/>
                          <a:uFillTx/>
                          <a:latin typeface="+mn-lt"/>
                          <a:ea typeface="+mn-ea"/>
                          <a:cs typeface="+mn-cs"/>
                        </a:rPr>
                        <a:t>forum-review</a:t>
                      </a:r>
                      <a:endParaRPr kumimoji="1" lang="ja-JP" altLang="en-US" sz="20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正解率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accuracy</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22</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0.79</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0.79</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0.79</a:t>
                      </a:r>
                      <a:endParaRPr kumimoji="1" lang="ja-JP" altLang="en-US" sz="1800" b="1" dirty="0">
                        <a:solidFill>
                          <a:schemeClr val="tx1">
                            <a:lumMod val="75000"/>
                            <a:lumOff val="25000"/>
                          </a:schemeClr>
                        </a:solidFill>
                      </a:endParaRPr>
                    </a:p>
                  </a:txBody>
                  <a:tcPr anchor="ctr"/>
                </a:tc>
                <a:tc rowSpan="3">
                  <a:txBody>
                    <a:bodyPr/>
                    <a:lstStyle/>
                    <a:p>
                      <a:pPr algn="ctr"/>
                      <a:r>
                        <a:rPr kumimoji="1" lang="en-US" altLang="ja-JP" sz="1800" b="1" dirty="0">
                          <a:solidFill>
                            <a:schemeClr val="tx1">
                              <a:lumMod val="75000"/>
                              <a:lumOff val="25000"/>
                            </a:schemeClr>
                          </a:solidFill>
                        </a:rPr>
                        <a:t>0.91</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0.05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0.09</a:t>
                      </a:r>
                      <a:endParaRPr kumimoji="1" lang="ja-JP" altLang="en-US" sz="1800" b="1" dirty="0">
                        <a:solidFill>
                          <a:schemeClr val="tx1">
                            <a:lumMod val="75000"/>
                            <a:lumOff val="25000"/>
                          </a:schemeClr>
                        </a:solidFill>
                      </a:endParaRPr>
                    </a:p>
                  </a:txBody>
                  <a:tcPr anchor="ctr"/>
                </a:tc>
                <a:tc v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299</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0.93</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0.98</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0.89</a:t>
                      </a:r>
                      <a:endParaRPr kumimoji="1" lang="ja-JP" altLang="en-US" sz="1800" b="1" dirty="0">
                        <a:solidFill>
                          <a:schemeClr val="tx1">
                            <a:lumMod val="75000"/>
                            <a:lumOff val="25000"/>
                          </a:schemeClr>
                        </a:solidFill>
                      </a:endParaRPr>
                    </a:p>
                  </a:txBody>
                  <a:tcPr anchor="ctr">
                    <a:noFill/>
                  </a:tcPr>
                </a:tc>
                <a:tc vMerge="1">
                  <a:txBody>
                    <a:bodyPr/>
                    <a:lstStyle/>
                    <a:p>
                      <a:pPr algn="ct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cxnSp>
        <p:nvCxnSpPr>
          <p:cNvPr id="8" name="直線コネクタ 7">
            <a:extLst>
              <a:ext uri="{FF2B5EF4-FFF2-40B4-BE49-F238E27FC236}">
                <a16:creationId xmlns:a16="http://schemas.microsoft.com/office/drawing/2014/main" id="{0B22DF8F-9DC9-4E57-B6B4-5C0B3E3CB7C5}"/>
              </a:ext>
            </a:extLst>
          </p:cNvPr>
          <p:cNvCxnSpPr>
            <a:cxnSpLocks/>
          </p:cNvCxnSpPr>
          <p:nvPr/>
        </p:nvCxnSpPr>
        <p:spPr>
          <a:xfrm>
            <a:off x="5086562" y="4526014"/>
            <a:ext cx="0" cy="18288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0B22DF8F-9DC9-4E57-B6B4-5C0B3E3CB7C5}"/>
              </a:ext>
            </a:extLst>
          </p:cNvPr>
          <p:cNvCxnSpPr>
            <a:cxnSpLocks/>
          </p:cNvCxnSpPr>
          <p:nvPr/>
        </p:nvCxnSpPr>
        <p:spPr>
          <a:xfrm>
            <a:off x="5086562" y="6604678"/>
            <a:ext cx="0" cy="18288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407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77DB93-8CC2-4374-8072-03F06ADA13E6}"/>
              </a:ext>
            </a:extLst>
          </p:cNvPr>
          <p:cNvSpPr>
            <a:spLocks noGrp="1"/>
          </p:cNvSpPr>
          <p:nvPr>
            <p:ph type="title"/>
          </p:nvPr>
        </p:nvSpPr>
        <p:spPr/>
        <p:txBody>
          <a:bodyPr>
            <a:normAutofit fontScale="90000"/>
          </a:bodyPr>
          <a:lstStyle/>
          <a:p>
            <a:r>
              <a:rPr kumimoji="1" lang="ja-JP" altLang="en-US" dirty="0"/>
              <a:t>実験</a:t>
            </a:r>
            <a:r>
              <a:rPr kumimoji="1" lang="ja-JP" altLang="en-US" dirty="0" smtClean="0"/>
              <a:t>結果</a:t>
            </a:r>
            <a:r>
              <a:rPr kumimoji="1" lang="en-US" altLang="ja-JP" dirty="0" smtClean="0"/>
              <a:t>(Euro truck sim)</a:t>
            </a:r>
            <a:endParaRPr kumimoji="1" lang="ja-JP" altLang="en-US" dirty="0"/>
          </a:p>
        </p:txBody>
      </p:sp>
      <p:graphicFrame>
        <p:nvGraphicFramePr>
          <p:cNvPr id="11" name="コンテンツ プレースホルダー 4">
            <a:extLst>
              <a:ext uri="{FF2B5EF4-FFF2-40B4-BE49-F238E27FC236}">
                <a16:creationId xmlns:a16="http://schemas.microsoft.com/office/drawing/2014/main" id="{B6C615EF-9CEE-472B-85AD-FC76E8D92178}"/>
              </a:ext>
            </a:extLst>
          </p:cNvPr>
          <p:cNvGraphicFramePr>
            <a:graphicFrameLocks/>
          </p:cNvGraphicFramePr>
          <p:nvPr>
            <p:extLst>
              <p:ext uri="{D42A27DB-BD31-4B8C-83A1-F6EECF244321}">
                <p14:modId xmlns:p14="http://schemas.microsoft.com/office/powerpoint/2010/main" val="3174127606"/>
              </p:ext>
            </p:extLst>
          </p:nvPr>
        </p:nvGraphicFramePr>
        <p:xfrm>
          <a:off x="125639" y="2447350"/>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r>
                        <a:rPr kumimoji="1" lang="ja-JP" altLang="en-US" sz="1800" b="1" dirty="0">
                          <a:solidFill>
                            <a:schemeClr val="tx1">
                              <a:lumMod val="75000"/>
                              <a:lumOff val="25000"/>
                            </a:schemeClr>
                          </a:solidFill>
                        </a:rPr>
                        <a:t>既存手法</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review-review</a:t>
                      </a:r>
                      <a:endParaRPr kumimoji="1" lang="ja-JP" altLang="en-US" sz="2000" b="0" dirty="0">
                        <a:solidFill>
                          <a:schemeClr val="tx1">
                            <a:lumMod val="75000"/>
                            <a:lumOff val="25000"/>
                          </a:schemeClr>
                        </a:solidFill>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正解率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accuracy</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smtClean="0">
                          <a:solidFill>
                            <a:schemeClr val="tx1">
                              <a:lumMod val="75000"/>
                              <a:lumOff val="25000"/>
                            </a:schemeClr>
                          </a:solidFill>
                        </a:rPr>
                        <a:t>9</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smtClean="0">
                          <a:solidFill>
                            <a:schemeClr val="tx1">
                              <a:lumMod val="75000"/>
                              <a:lumOff val="25000"/>
                            </a:schemeClr>
                          </a:solidFill>
                        </a:rPr>
                        <a:t>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smtClean="0">
                          <a:solidFill>
                            <a:schemeClr val="tx1">
                              <a:lumMod val="75000"/>
                              <a:lumOff val="25000"/>
                            </a:schemeClr>
                          </a:solidFill>
                        </a:rPr>
                        <a:t>0.75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smtClean="0">
                          <a:solidFill>
                            <a:schemeClr val="tx1">
                              <a:lumMod val="75000"/>
                              <a:lumOff val="25000"/>
                            </a:schemeClr>
                          </a:solidFill>
                        </a:rPr>
                        <a:t>0.43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smtClean="0">
                          <a:solidFill>
                            <a:schemeClr val="tx1">
                              <a:lumMod val="75000"/>
                              <a:lumOff val="25000"/>
                            </a:schemeClr>
                          </a:solidFill>
                        </a:rPr>
                        <a:t>0.55</a:t>
                      </a:r>
                      <a:endParaRPr kumimoji="1" lang="ja-JP" altLang="en-US" sz="1800" b="1" dirty="0">
                        <a:solidFill>
                          <a:schemeClr val="tx1">
                            <a:lumMod val="75000"/>
                            <a:lumOff val="25000"/>
                          </a:schemeClr>
                        </a:solidFill>
                      </a:endParaRPr>
                    </a:p>
                  </a:txBody>
                  <a:tcPr anchor="ctr"/>
                </a:tc>
                <a:tc rowSpan="3">
                  <a:txBody>
                    <a:bodyPr/>
                    <a:lstStyle/>
                    <a:p>
                      <a:pPr algn="ctr"/>
                      <a:r>
                        <a:rPr kumimoji="1" lang="en-US" altLang="ja-JP" sz="1800" b="1" dirty="0" smtClean="0">
                          <a:solidFill>
                            <a:schemeClr val="tx1">
                              <a:lumMod val="75000"/>
                              <a:lumOff val="25000"/>
                            </a:schemeClr>
                          </a:solidFill>
                        </a:rPr>
                        <a:t>0.86</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smtClean="0">
                          <a:solidFill>
                            <a:schemeClr val="tx1">
                              <a:lumMod val="75000"/>
                              <a:lumOff val="25000"/>
                            </a:schemeClr>
                          </a:solidFill>
                        </a:rPr>
                        <a:t>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19</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smtClean="0">
                          <a:solidFill>
                            <a:schemeClr val="tx1">
                              <a:lumMod val="75000"/>
                              <a:lumOff val="25000"/>
                            </a:schemeClr>
                          </a:solidFill>
                        </a:rPr>
                        <a:t>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0.35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0.79</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0.48</a:t>
                      </a:r>
                      <a:endParaRPr kumimoji="1" lang="ja-JP" altLang="en-US" sz="1800" b="1" dirty="0">
                        <a:solidFill>
                          <a:schemeClr val="tx1">
                            <a:lumMod val="75000"/>
                            <a:lumOff val="25000"/>
                          </a:schemeClr>
                        </a:solidFill>
                      </a:endParaRPr>
                    </a:p>
                  </a:txBody>
                  <a:tcPr anchor="ctr"/>
                </a:tc>
                <a:tc v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28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256</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smtClean="0">
                          <a:solidFill>
                            <a:schemeClr val="tx1">
                              <a:lumMod val="75000"/>
                              <a:lumOff val="25000"/>
                            </a:schemeClr>
                          </a:solidFill>
                        </a:rPr>
                        <a:t>0.97</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smtClean="0">
                          <a:solidFill>
                            <a:schemeClr val="tx1">
                              <a:lumMod val="75000"/>
                              <a:lumOff val="25000"/>
                            </a:schemeClr>
                          </a:solidFill>
                        </a:rPr>
                        <a:t>0.89</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smtClean="0">
                          <a:solidFill>
                            <a:schemeClr val="tx1">
                              <a:lumMod val="75000"/>
                              <a:lumOff val="25000"/>
                            </a:schemeClr>
                          </a:solidFill>
                        </a:rPr>
                        <a:t>0.93</a:t>
                      </a:r>
                      <a:endParaRPr kumimoji="1" lang="ja-JP" altLang="en-US" sz="1800" b="1" dirty="0">
                        <a:solidFill>
                          <a:schemeClr val="tx1">
                            <a:lumMod val="75000"/>
                            <a:lumOff val="25000"/>
                          </a:schemeClr>
                        </a:solidFill>
                      </a:endParaRPr>
                    </a:p>
                  </a:txBody>
                  <a:tcPr anchor="ctr">
                    <a:noFill/>
                  </a:tcPr>
                </a:tc>
                <a:tc vMerge="1">
                  <a:txBody>
                    <a:bodyPr/>
                    <a:lstStyle/>
                    <a:p>
                      <a:pPr algn="ct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cxnSp>
        <p:nvCxnSpPr>
          <p:cNvPr id="15" name="直線コネクタ 14">
            <a:extLst>
              <a:ext uri="{FF2B5EF4-FFF2-40B4-BE49-F238E27FC236}">
                <a16:creationId xmlns:a16="http://schemas.microsoft.com/office/drawing/2014/main" id="{0B22DF8F-9DC9-4E57-B6B4-5C0B3E3CB7C5}"/>
              </a:ext>
            </a:extLst>
          </p:cNvPr>
          <p:cNvCxnSpPr>
            <a:cxnSpLocks/>
          </p:cNvCxnSpPr>
          <p:nvPr/>
        </p:nvCxnSpPr>
        <p:spPr>
          <a:xfrm>
            <a:off x="5086563" y="2447350"/>
            <a:ext cx="0" cy="18288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表 4">
            <a:extLst>
              <a:ext uri="{FF2B5EF4-FFF2-40B4-BE49-F238E27FC236}">
                <a16:creationId xmlns:a16="http://schemas.microsoft.com/office/drawing/2014/main" id="{8AC64D62-57EC-4B8C-864D-8DA29F26C0B2}"/>
              </a:ext>
            </a:extLst>
          </p:cNvPr>
          <p:cNvGraphicFramePr>
            <a:graphicFrameLocks noGrp="1"/>
          </p:cNvGraphicFramePr>
          <p:nvPr>
            <p:extLst>
              <p:ext uri="{D42A27DB-BD31-4B8C-83A1-F6EECF244321}">
                <p14:modId xmlns:p14="http://schemas.microsoft.com/office/powerpoint/2010/main" val="756034484"/>
              </p:ext>
            </p:extLst>
          </p:nvPr>
        </p:nvGraphicFramePr>
        <p:xfrm>
          <a:off x="125638" y="970300"/>
          <a:ext cx="4960924" cy="1112520"/>
        </p:xfrm>
        <a:graphic>
          <a:graphicData uri="http://schemas.openxmlformats.org/drawingml/2006/table">
            <a:tbl>
              <a:tblPr firstRow="1" bandRow="1">
                <a:tableStyleId>{5940675A-B579-460E-94D1-54222C63F5DA}</a:tableStyleId>
              </a:tblPr>
              <a:tblGrid>
                <a:gridCol w="1630591">
                  <a:extLst>
                    <a:ext uri="{9D8B030D-6E8A-4147-A177-3AD203B41FA5}">
                      <a16:colId xmlns:a16="http://schemas.microsoft.com/office/drawing/2014/main" val="1177785589"/>
                    </a:ext>
                  </a:extLst>
                </a:gridCol>
                <a:gridCol w="1110111">
                  <a:extLst>
                    <a:ext uri="{9D8B030D-6E8A-4147-A177-3AD203B41FA5}">
                      <a16:colId xmlns:a16="http://schemas.microsoft.com/office/drawing/2014/main" val="3458905210"/>
                    </a:ext>
                  </a:extLst>
                </a:gridCol>
                <a:gridCol w="1110111">
                  <a:extLst>
                    <a:ext uri="{9D8B030D-6E8A-4147-A177-3AD203B41FA5}">
                      <a16:colId xmlns:a16="http://schemas.microsoft.com/office/drawing/2014/main" val="683119308"/>
                    </a:ext>
                  </a:extLst>
                </a:gridCol>
                <a:gridCol w="1110111">
                  <a:extLst>
                    <a:ext uri="{9D8B030D-6E8A-4147-A177-3AD203B41FA5}">
                      <a16:colId xmlns:a16="http://schemas.microsoft.com/office/drawing/2014/main" val="3813063030"/>
                    </a:ext>
                  </a:extLst>
                </a:gridCol>
              </a:tblGrid>
              <a:tr h="370840">
                <a:tc>
                  <a:txBody>
                    <a:bodyPr/>
                    <a:lstStyle/>
                    <a:p>
                      <a:pPr algn="ctr"/>
                      <a:endParaRPr kumimoji="1" lang="ja-JP" altLang="en-US" sz="1800" b="1" dirty="0">
                        <a:solidFill>
                          <a:schemeClr val="tx1">
                            <a:lumMod val="75000"/>
                            <a:lumOff val="25000"/>
                          </a:schemeClr>
                        </a:solidFill>
                      </a:endParaRPr>
                    </a:p>
                  </a:txBody>
                  <a:tcPr/>
                </a:tc>
                <a:tc>
                  <a:txBody>
                    <a:bodyPr/>
                    <a:lstStyle/>
                    <a:p>
                      <a:pPr algn="ctr"/>
                      <a:r>
                        <a:rPr kumimoji="1" lang="ja-JP" altLang="en-US" sz="1800" b="1" dirty="0">
                          <a:solidFill>
                            <a:schemeClr val="tx1">
                              <a:lumMod val="75000"/>
                              <a:lumOff val="25000"/>
                            </a:schemeClr>
                          </a:solidFill>
                        </a:rPr>
                        <a:t>バグ報告</a:t>
                      </a:r>
                    </a:p>
                  </a:txBody>
                  <a:tcPr anchor="ctr"/>
                </a:tc>
                <a:tc>
                  <a:txBody>
                    <a:bodyPr/>
                    <a:lstStyle/>
                    <a:p>
                      <a:pPr algn="ctr"/>
                      <a:r>
                        <a:rPr kumimoji="1" lang="ja-JP" altLang="en-US" sz="1800" b="1" dirty="0">
                          <a:solidFill>
                            <a:schemeClr val="tx1">
                              <a:lumMod val="75000"/>
                              <a:lumOff val="25000"/>
                            </a:schemeClr>
                          </a:solidFill>
                        </a:rPr>
                        <a:t>機能要求</a:t>
                      </a:r>
                    </a:p>
                  </a:txBody>
                  <a:tcPr anchor="ctr"/>
                </a:tc>
                <a:tc>
                  <a:txBody>
                    <a:bodyPr/>
                    <a:lstStyle/>
                    <a:p>
                      <a:pPr algn="ctr"/>
                      <a:r>
                        <a:rPr kumimoji="1" lang="ja-JP" altLang="en-US" sz="1800" b="1" dirty="0">
                          <a:solidFill>
                            <a:schemeClr val="tx1">
                              <a:lumMod val="75000"/>
                              <a:lumOff val="25000"/>
                            </a:schemeClr>
                          </a:solidFill>
                        </a:rPr>
                        <a:t>その他</a:t>
                      </a:r>
                    </a:p>
                  </a:txBody>
                  <a:tcPr anchor="ctr"/>
                </a:tc>
                <a:extLst>
                  <a:ext uri="{0D108BD9-81ED-4DB2-BD59-A6C34878D82A}">
                    <a16:rowId xmlns:a16="http://schemas.microsoft.com/office/drawing/2014/main" val="13191471"/>
                  </a:ext>
                </a:extLst>
              </a:tr>
              <a:tr h="370840">
                <a:tc>
                  <a:txBody>
                    <a:bodyPr/>
                    <a:lstStyle/>
                    <a:p>
                      <a:pPr algn="ctr"/>
                      <a:r>
                        <a:rPr kumimoji="1" lang="ja-JP" altLang="en-US" sz="1800" b="1" dirty="0">
                          <a:solidFill>
                            <a:schemeClr val="tx1">
                              <a:lumMod val="75000"/>
                              <a:lumOff val="25000"/>
                            </a:schemeClr>
                          </a:solidFill>
                        </a:rPr>
                        <a:t>教師データ</a:t>
                      </a:r>
                    </a:p>
                  </a:txBody>
                  <a:tcPr/>
                </a:tc>
                <a:tc>
                  <a:txBody>
                    <a:bodyPr/>
                    <a:lstStyle/>
                    <a:p>
                      <a:pPr algn="ctr"/>
                      <a:r>
                        <a:rPr kumimoji="1" lang="en-US" altLang="ja-JP" sz="1800" b="1" dirty="0" smtClean="0">
                          <a:solidFill>
                            <a:schemeClr val="tx1">
                              <a:lumMod val="75000"/>
                              <a:lumOff val="25000"/>
                            </a:schemeClr>
                          </a:solidFill>
                        </a:rPr>
                        <a:t>40</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smtClean="0">
                          <a:solidFill>
                            <a:schemeClr val="tx1">
                              <a:lumMod val="75000"/>
                              <a:lumOff val="25000"/>
                            </a:schemeClr>
                          </a:solidFill>
                        </a:rPr>
                        <a:t>60</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smtClean="0">
                          <a:solidFill>
                            <a:schemeClr val="tx1">
                              <a:lumMod val="75000"/>
                              <a:lumOff val="25000"/>
                            </a:schemeClr>
                          </a:solidFill>
                        </a:rPr>
                        <a:t>672</a:t>
                      </a:r>
                      <a:endParaRPr kumimoji="1" lang="ja-JP" altLang="en-US" sz="1800" b="1" dirty="0">
                        <a:solidFill>
                          <a:schemeClr val="tx1">
                            <a:lumMod val="75000"/>
                            <a:lumOff val="25000"/>
                          </a:schemeClr>
                        </a:solidFill>
                      </a:endParaRPr>
                    </a:p>
                  </a:txBody>
                  <a:tcPr/>
                </a:tc>
                <a:extLst>
                  <a:ext uri="{0D108BD9-81ED-4DB2-BD59-A6C34878D82A}">
                    <a16:rowId xmlns:a16="http://schemas.microsoft.com/office/drawing/2014/main" val="2961215049"/>
                  </a:ext>
                </a:extLst>
              </a:tr>
              <a:tr h="370840">
                <a:tc>
                  <a:txBody>
                    <a:bodyPr/>
                    <a:lstStyle/>
                    <a:p>
                      <a:pPr algn="ctr"/>
                      <a:r>
                        <a:rPr kumimoji="1" lang="ja-JP" altLang="en-US" sz="1800" b="1" dirty="0">
                          <a:solidFill>
                            <a:schemeClr val="tx1">
                              <a:lumMod val="75000"/>
                              <a:lumOff val="25000"/>
                            </a:schemeClr>
                          </a:solidFill>
                        </a:rPr>
                        <a:t>テストデータ</a:t>
                      </a:r>
                    </a:p>
                  </a:txBody>
                  <a:tcPr/>
                </a:tc>
                <a:tc>
                  <a:txBody>
                    <a:bodyPr/>
                    <a:lstStyle/>
                    <a:p>
                      <a:pPr algn="ctr"/>
                      <a:r>
                        <a:rPr kumimoji="1" lang="en-US" altLang="ja-JP" sz="1800" b="1" dirty="0" smtClean="0">
                          <a:solidFill>
                            <a:schemeClr val="tx1">
                              <a:lumMod val="75000"/>
                              <a:lumOff val="25000"/>
                            </a:schemeClr>
                          </a:solidFill>
                        </a:rPr>
                        <a:t>21</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smtClean="0">
                          <a:solidFill>
                            <a:schemeClr val="tx1">
                              <a:lumMod val="75000"/>
                              <a:lumOff val="25000"/>
                            </a:schemeClr>
                          </a:solidFill>
                        </a:rPr>
                        <a:t>24</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smtClean="0">
                          <a:solidFill>
                            <a:schemeClr val="tx1">
                              <a:lumMod val="75000"/>
                              <a:lumOff val="25000"/>
                            </a:schemeClr>
                          </a:solidFill>
                        </a:rPr>
                        <a:t>287</a:t>
                      </a:r>
                      <a:endParaRPr kumimoji="1" lang="ja-JP" altLang="en-US" sz="1800" b="1" dirty="0">
                        <a:solidFill>
                          <a:schemeClr val="tx1">
                            <a:lumMod val="75000"/>
                            <a:lumOff val="25000"/>
                          </a:schemeClr>
                        </a:solidFill>
                      </a:endParaRPr>
                    </a:p>
                  </a:txBody>
                  <a:tcPr/>
                </a:tc>
                <a:extLst>
                  <a:ext uri="{0D108BD9-81ED-4DB2-BD59-A6C34878D82A}">
                    <a16:rowId xmlns:a16="http://schemas.microsoft.com/office/drawing/2014/main" val="2279886790"/>
                  </a:ext>
                </a:extLst>
              </a:tr>
            </a:tbl>
          </a:graphicData>
        </a:graphic>
      </p:graphicFrame>
      <p:graphicFrame>
        <p:nvGraphicFramePr>
          <p:cNvPr id="20" name="コンテンツ プレースホルダー 4">
            <a:extLst>
              <a:ext uri="{FF2B5EF4-FFF2-40B4-BE49-F238E27FC236}">
                <a16:creationId xmlns:a16="http://schemas.microsoft.com/office/drawing/2014/main" id="{94AA94F2-2491-4730-BA26-88F2D248DE99}"/>
              </a:ext>
            </a:extLst>
          </p:cNvPr>
          <p:cNvGraphicFramePr>
            <a:graphicFrameLocks/>
          </p:cNvGraphicFramePr>
          <p:nvPr>
            <p:extLst>
              <p:ext uri="{D42A27DB-BD31-4B8C-83A1-F6EECF244321}">
                <p14:modId xmlns:p14="http://schemas.microsoft.com/office/powerpoint/2010/main" val="2601588519"/>
              </p:ext>
            </p:extLst>
          </p:nvPr>
        </p:nvGraphicFramePr>
        <p:xfrm>
          <a:off x="125639" y="4526014"/>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r>
                        <a:rPr kumimoji="1" lang="ja-JP" altLang="en-US" sz="1800" b="1" dirty="0">
                          <a:solidFill>
                            <a:schemeClr val="tx1">
                              <a:lumMod val="75000"/>
                              <a:lumOff val="25000"/>
                            </a:schemeClr>
                          </a:solidFill>
                        </a:rPr>
                        <a:t>提案手法</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lumMod val="75000"/>
                              <a:lumOff val="25000"/>
                            </a:prstClr>
                          </a:solidFill>
                          <a:effectLst/>
                          <a:uLnTx/>
                          <a:uFillTx/>
                          <a:latin typeface="+mn-lt"/>
                          <a:ea typeface="+mn-ea"/>
                          <a:cs typeface="+mn-cs"/>
                        </a:rPr>
                        <a:t>forum-review</a:t>
                      </a:r>
                      <a:endParaRPr kumimoji="1" lang="ja-JP" altLang="en-US" sz="20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正解率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accuracy</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smtClean="0">
                          <a:solidFill>
                            <a:schemeClr val="tx1">
                              <a:lumMod val="75000"/>
                              <a:lumOff val="25000"/>
                            </a:schemeClr>
                          </a:solidFill>
                        </a:rPr>
                        <a:t>12</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smtClean="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0.30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0.57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0.39</a:t>
                      </a:r>
                      <a:endParaRPr kumimoji="1" lang="ja-JP" altLang="en-US" sz="1800" b="1" dirty="0">
                        <a:solidFill>
                          <a:schemeClr val="tx1">
                            <a:lumMod val="75000"/>
                            <a:lumOff val="25000"/>
                          </a:schemeClr>
                        </a:solidFill>
                      </a:endParaRPr>
                    </a:p>
                  </a:txBody>
                  <a:tcPr anchor="ctr"/>
                </a:tc>
                <a:tc rowSpan="3">
                  <a:txBody>
                    <a:bodyPr/>
                    <a:lstStyle/>
                    <a:p>
                      <a:pPr algn="ctr"/>
                      <a:r>
                        <a:rPr kumimoji="1" lang="en-US" altLang="ja-JP" sz="1800" b="1" dirty="0" smtClean="0">
                          <a:solidFill>
                            <a:schemeClr val="tx1">
                              <a:lumMod val="75000"/>
                              <a:lumOff val="25000"/>
                            </a:schemeClr>
                          </a:solidFill>
                        </a:rPr>
                        <a:t>0.76</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smtClean="0">
                          <a:solidFill>
                            <a:schemeClr val="tx1">
                              <a:lumMod val="75000"/>
                              <a:lumOff val="25000"/>
                            </a:schemeClr>
                          </a:solidFill>
                        </a:rPr>
                        <a:t>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16</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smtClean="0">
                          <a:solidFill>
                            <a:schemeClr val="tx1">
                              <a:lumMod val="75000"/>
                              <a:lumOff val="25000"/>
                            </a:schemeClr>
                          </a:solidFill>
                        </a:rPr>
                        <a:t>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0.30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0.67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0.42</a:t>
                      </a:r>
                      <a:endParaRPr kumimoji="1" lang="ja-JP" altLang="en-US" sz="1800" b="1" dirty="0">
                        <a:solidFill>
                          <a:schemeClr val="tx1">
                            <a:lumMod val="75000"/>
                            <a:lumOff val="25000"/>
                          </a:schemeClr>
                        </a:solidFill>
                      </a:endParaRPr>
                    </a:p>
                  </a:txBody>
                  <a:tcPr anchor="ctr"/>
                </a:tc>
                <a:tc v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smtClean="0">
                          <a:solidFill>
                            <a:schemeClr val="tx1">
                              <a:lumMod val="75000"/>
                              <a:lumOff val="25000"/>
                            </a:schemeClr>
                          </a:solidFill>
                        </a:rPr>
                        <a:t>28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36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223</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smtClean="0">
                          <a:solidFill>
                            <a:schemeClr val="tx1">
                              <a:lumMod val="75000"/>
                              <a:lumOff val="25000"/>
                            </a:schemeClr>
                          </a:solidFill>
                        </a:rPr>
                        <a:t>0.93</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smtClean="0">
                          <a:solidFill>
                            <a:schemeClr val="tx1">
                              <a:lumMod val="75000"/>
                              <a:lumOff val="25000"/>
                            </a:schemeClr>
                          </a:solidFill>
                        </a:rPr>
                        <a:t>0.78</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smtClean="0">
                          <a:solidFill>
                            <a:schemeClr val="tx1">
                              <a:lumMod val="75000"/>
                              <a:lumOff val="25000"/>
                            </a:schemeClr>
                          </a:solidFill>
                        </a:rPr>
                        <a:t>0.85</a:t>
                      </a:r>
                      <a:endParaRPr kumimoji="1" lang="ja-JP" altLang="en-US" sz="1800" b="1" dirty="0">
                        <a:solidFill>
                          <a:schemeClr val="tx1">
                            <a:lumMod val="75000"/>
                            <a:lumOff val="25000"/>
                          </a:schemeClr>
                        </a:solidFill>
                      </a:endParaRPr>
                    </a:p>
                  </a:txBody>
                  <a:tcPr anchor="ctr">
                    <a:noFill/>
                  </a:tcPr>
                </a:tc>
                <a:tc vMerge="1">
                  <a:txBody>
                    <a:bodyPr/>
                    <a:lstStyle/>
                    <a:p>
                      <a:pPr algn="ct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cxnSp>
        <p:nvCxnSpPr>
          <p:cNvPr id="8" name="直線コネクタ 7">
            <a:extLst>
              <a:ext uri="{FF2B5EF4-FFF2-40B4-BE49-F238E27FC236}">
                <a16:creationId xmlns:a16="http://schemas.microsoft.com/office/drawing/2014/main" id="{0B22DF8F-9DC9-4E57-B6B4-5C0B3E3CB7C5}"/>
              </a:ext>
            </a:extLst>
          </p:cNvPr>
          <p:cNvCxnSpPr>
            <a:cxnSpLocks/>
          </p:cNvCxnSpPr>
          <p:nvPr/>
        </p:nvCxnSpPr>
        <p:spPr>
          <a:xfrm>
            <a:off x="5086562" y="4526014"/>
            <a:ext cx="0" cy="18288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116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77DB93-8CC2-4374-8072-03F06ADA13E6}"/>
              </a:ext>
            </a:extLst>
          </p:cNvPr>
          <p:cNvSpPr>
            <a:spLocks noGrp="1"/>
          </p:cNvSpPr>
          <p:nvPr>
            <p:ph type="title"/>
          </p:nvPr>
        </p:nvSpPr>
        <p:spPr/>
        <p:txBody>
          <a:bodyPr>
            <a:normAutofit fontScale="90000"/>
          </a:bodyPr>
          <a:lstStyle/>
          <a:p>
            <a:r>
              <a:rPr kumimoji="1" lang="ja-JP" altLang="en-US" dirty="0"/>
              <a:t>実験</a:t>
            </a:r>
            <a:r>
              <a:rPr kumimoji="1" lang="ja-JP" altLang="en-US" dirty="0" smtClean="0"/>
              <a:t>結果</a:t>
            </a:r>
            <a:r>
              <a:rPr kumimoji="1" lang="en-US" altLang="ja-JP" dirty="0" smtClean="0"/>
              <a:t>(cross)</a:t>
            </a:r>
            <a:endParaRPr kumimoji="1" lang="ja-JP" altLang="en-US" dirty="0"/>
          </a:p>
        </p:txBody>
      </p:sp>
      <p:graphicFrame>
        <p:nvGraphicFramePr>
          <p:cNvPr id="11" name="コンテンツ プレースホルダー 4">
            <a:extLst>
              <a:ext uri="{FF2B5EF4-FFF2-40B4-BE49-F238E27FC236}">
                <a16:creationId xmlns:a16="http://schemas.microsoft.com/office/drawing/2014/main" id="{B6C615EF-9CEE-472B-85AD-FC76E8D92178}"/>
              </a:ext>
            </a:extLst>
          </p:cNvPr>
          <p:cNvGraphicFramePr>
            <a:graphicFrameLocks/>
          </p:cNvGraphicFramePr>
          <p:nvPr>
            <p:extLst>
              <p:ext uri="{D42A27DB-BD31-4B8C-83A1-F6EECF244321}">
                <p14:modId xmlns:p14="http://schemas.microsoft.com/office/powerpoint/2010/main" val="489164724"/>
              </p:ext>
            </p:extLst>
          </p:nvPr>
        </p:nvGraphicFramePr>
        <p:xfrm>
          <a:off x="125639" y="2447350"/>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r>
                        <a:rPr kumimoji="1" lang="ja-JP" altLang="en-US" sz="1800" b="1" dirty="0">
                          <a:solidFill>
                            <a:schemeClr val="tx1">
                              <a:lumMod val="75000"/>
                              <a:lumOff val="25000"/>
                            </a:schemeClr>
                          </a:solidFill>
                        </a:rPr>
                        <a:t>提案手法</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lumMod val="75000"/>
                              <a:lumOff val="25000"/>
                            </a:prstClr>
                          </a:solidFill>
                          <a:effectLst/>
                          <a:uLnTx/>
                          <a:uFillTx/>
                          <a:latin typeface="+mn-lt"/>
                          <a:ea typeface="+mn-ea"/>
                          <a:cs typeface="+mn-cs"/>
                        </a:rPr>
                        <a:t>forum-review</a:t>
                      </a:r>
                      <a:endParaRPr kumimoji="1" lang="ja-JP" altLang="en-US" sz="20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正解率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accuracy</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smtClean="0">
                          <a:solidFill>
                            <a:schemeClr val="tx1">
                              <a:lumMod val="75000"/>
                              <a:lumOff val="25000"/>
                            </a:schemeClr>
                          </a:solidFill>
                        </a:rPr>
                        <a:t>13</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smtClean="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0.62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0.62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0.62</a:t>
                      </a:r>
                      <a:endParaRPr kumimoji="1" lang="ja-JP" altLang="en-US" sz="1800" b="1" dirty="0">
                        <a:solidFill>
                          <a:schemeClr val="tx1">
                            <a:lumMod val="75000"/>
                            <a:lumOff val="25000"/>
                          </a:schemeClr>
                        </a:solidFill>
                      </a:endParaRPr>
                    </a:p>
                  </a:txBody>
                  <a:tcPr anchor="ctr"/>
                </a:tc>
                <a:tc rowSpan="3">
                  <a:txBody>
                    <a:bodyPr/>
                    <a:lstStyle/>
                    <a:p>
                      <a:pPr algn="ctr"/>
                      <a:r>
                        <a:rPr kumimoji="1" lang="en-US" altLang="ja-JP" sz="1800" b="1" dirty="0" smtClean="0">
                          <a:solidFill>
                            <a:schemeClr val="tx1">
                              <a:lumMod val="75000"/>
                              <a:lumOff val="25000"/>
                            </a:schemeClr>
                          </a:solidFill>
                        </a:rPr>
                        <a:t>0.85</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smtClean="0">
                          <a:solidFill>
                            <a:schemeClr val="tx1">
                              <a:lumMod val="75000"/>
                              <a:lumOff val="25000"/>
                            </a:schemeClr>
                          </a:solidFill>
                        </a:rPr>
                        <a:t>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11</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smtClean="0">
                          <a:solidFill>
                            <a:schemeClr val="tx1">
                              <a:lumMod val="75000"/>
                              <a:lumOff val="25000"/>
                            </a:schemeClr>
                          </a:solidFill>
                        </a:rPr>
                        <a:t>13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0.33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0.46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0.39</a:t>
                      </a:r>
                      <a:endParaRPr kumimoji="1" lang="ja-JP" altLang="en-US" sz="1800" b="1" dirty="0">
                        <a:solidFill>
                          <a:schemeClr val="tx1">
                            <a:lumMod val="75000"/>
                            <a:lumOff val="25000"/>
                          </a:schemeClr>
                        </a:solidFill>
                      </a:endParaRPr>
                    </a:p>
                  </a:txBody>
                  <a:tcPr anchor="ctr"/>
                </a:tc>
                <a:tc v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smtClean="0">
                          <a:solidFill>
                            <a:schemeClr val="tx1">
                              <a:lumMod val="75000"/>
                              <a:lumOff val="25000"/>
                            </a:schemeClr>
                          </a:solidFill>
                        </a:rPr>
                        <a:t>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21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258</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smtClean="0">
                          <a:solidFill>
                            <a:schemeClr val="tx1">
                              <a:lumMod val="75000"/>
                              <a:lumOff val="25000"/>
                            </a:schemeClr>
                          </a:solidFill>
                        </a:rPr>
                        <a:t>0.93</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smtClean="0">
                          <a:solidFill>
                            <a:schemeClr val="tx1">
                              <a:lumMod val="75000"/>
                              <a:lumOff val="25000"/>
                            </a:schemeClr>
                          </a:solidFill>
                        </a:rPr>
                        <a:t>0.90</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smtClean="0">
                          <a:solidFill>
                            <a:schemeClr val="tx1">
                              <a:lumMod val="75000"/>
                              <a:lumOff val="25000"/>
                            </a:schemeClr>
                          </a:solidFill>
                        </a:rPr>
                        <a:t>0.91</a:t>
                      </a:r>
                      <a:endParaRPr kumimoji="1" lang="ja-JP" altLang="en-US" sz="1800" b="1" dirty="0">
                        <a:solidFill>
                          <a:schemeClr val="tx1">
                            <a:lumMod val="75000"/>
                            <a:lumOff val="25000"/>
                          </a:schemeClr>
                        </a:solidFill>
                      </a:endParaRPr>
                    </a:p>
                  </a:txBody>
                  <a:tcPr anchor="ctr">
                    <a:noFill/>
                  </a:tcPr>
                </a:tc>
                <a:tc vMerge="1">
                  <a:txBody>
                    <a:bodyPr/>
                    <a:lstStyle/>
                    <a:p>
                      <a:pPr algn="ct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cxnSp>
        <p:nvCxnSpPr>
          <p:cNvPr id="15" name="直線コネクタ 14">
            <a:extLst>
              <a:ext uri="{FF2B5EF4-FFF2-40B4-BE49-F238E27FC236}">
                <a16:creationId xmlns:a16="http://schemas.microsoft.com/office/drawing/2014/main" id="{0B22DF8F-9DC9-4E57-B6B4-5C0B3E3CB7C5}"/>
              </a:ext>
            </a:extLst>
          </p:cNvPr>
          <p:cNvCxnSpPr>
            <a:cxnSpLocks/>
          </p:cNvCxnSpPr>
          <p:nvPr/>
        </p:nvCxnSpPr>
        <p:spPr>
          <a:xfrm>
            <a:off x="5086563" y="2447350"/>
            <a:ext cx="0" cy="18288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表 4">
            <a:extLst>
              <a:ext uri="{FF2B5EF4-FFF2-40B4-BE49-F238E27FC236}">
                <a16:creationId xmlns:a16="http://schemas.microsoft.com/office/drawing/2014/main" id="{8AC64D62-57EC-4B8C-864D-8DA29F26C0B2}"/>
              </a:ext>
            </a:extLst>
          </p:cNvPr>
          <p:cNvGraphicFramePr>
            <a:graphicFrameLocks noGrp="1"/>
          </p:cNvGraphicFramePr>
          <p:nvPr>
            <p:extLst>
              <p:ext uri="{D42A27DB-BD31-4B8C-83A1-F6EECF244321}">
                <p14:modId xmlns:p14="http://schemas.microsoft.com/office/powerpoint/2010/main" val="935480975"/>
              </p:ext>
            </p:extLst>
          </p:nvPr>
        </p:nvGraphicFramePr>
        <p:xfrm>
          <a:off x="125638" y="970300"/>
          <a:ext cx="4960924" cy="1112520"/>
        </p:xfrm>
        <a:graphic>
          <a:graphicData uri="http://schemas.openxmlformats.org/drawingml/2006/table">
            <a:tbl>
              <a:tblPr firstRow="1" bandRow="1">
                <a:tableStyleId>{5940675A-B579-460E-94D1-54222C63F5DA}</a:tableStyleId>
              </a:tblPr>
              <a:tblGrid>
                <a:gridCol w="1630591">
                  <a:extLst>
                    <a:ext uri="{9D8B030D-6E8A-4147-A177-3AD203B41FA5}">
                      <a16:colId xmlns:a16="http://schemas.microsoft.com/office/drawing/2014/main" val="1177785589"/>
                    </a:ext>
                  </a:extLst>
                </a:gridCol>
                <a:gridCol w="1110111">
                  <a:extLst>
                    <a:ext uri="{9D8B030D-6E8A-4147-A177-3AD203B41FA5}">
                      <a16:colId xmlns:a16="http://schemas.microsoft.com/office/drawing/2014/main" val="3458905210"/>
                    </a:ext>
                  </a:extLst>
                </a:gridCol>
                <a:gridCol w="1110111">
                  <a:extLst>
                    <a:ext uri="{9D8B030D-6E8A-4147-A177-3AD203B41FA5}">
                      <a16:colId xmlns:a16="http://schemas.microsoft.com/office/drawing/2014/main" val="683119308"/>
                    </a:ext>
                  </a:extLst>
                </a:gridCol>
                <a:gridCol w="1110111">
                  <a:extLst>
                    <a:ext uri="{9D8B030D-6E8A-4147-A177-3AD203B41FA5}">
                      <a16:colId xmlns:a16="http://schemas.microsoft.com/office/drawing/2014/main" val="3813063030"/>
                    </a:ext>
                  </a:extLst>
                </a:gridCol>
              </a:tblGrid>
              <a:tr h="370840">
                <a:tc>
                  <a:txBody>
                    <a:bodyPr/>
                    <a:lstStyle/>
                    <a:p>
                      <a:pPr algn="ctr"/>
                      <a:endParaRPr kumimoji="1" lang="ja-JP" altLang="en-US" sz="1800" b="1" dirty="0">
                        <a:solidFill>
                          <a:schemeClr val="tx1">
                            <a:lumMod val="75000"/>
                            <a:lumOff val="25000"/>
                          </a:schemeClr>
                        </a:solidFill>
                      </a:endParaRPr>
                    </a:p>
                  </a:txBody>
                  <a:tcPr/>
                </a:tc>
                <a:tc>
                  <a:txBody>
                    <a:bodyPr/>
                    <a:lstStyle/>
                    <a:p>
                      <a:pPr algn="ctr"/>
                      <a:r>
                        <a:rPr kumimoji="1" lang="ja-JP" altLang="en-US" sz="1800" b="1" dirty="0">
                          <a:solidFill>
                            <a:schemeClr val="tx1">
                              <a:lumMod val="75000"/>
                              <a:lumOff val="25000"/>
                            </a:schemeClr>
                          </a:solidFill>
                        </a:rPr>
                        <a:t>バグ報告</a:t>
                      </a:r>
                    </a:p>
                  </a:txBody>
                  <a:tcPr anchor="ctr"/>
                </a:tc>
                <a:tc>
                  <a:txBody>
                    <a:bodyPr/>
                    <a:lstStyle/>
                    <a:p>
                      <a:pPr algn="ctr"/>
                      <a:r>
                        <a:rPr kumimoji="1" lang="ja-JP" altLang="en-US" sz="1800" b="1" dirty="0">
                          <a:solidFill>
                            <a:schemeClr val="tx1">
                              <a:lumMod val="75000"/>
                              <a:lumOff val="25000"/>
                            </a:schemeClr>
                          </a:solidFill>
                        </a:rPr>
                        <a:t>機能要求</a:t>
                      </a:r>
                    </a:p>
                  </a:txBody>
                  <a:tcPr anchor="ctr"/>
                </a:tc>
                <a:tc>
                  <a:txBody>
                    <a:bodyPr/>
                    <a:lstStyle/>
                    <a:p>
                      <a:pPr algn="ctr"/>
                      <a:r>
                        <a:rPr kumimoji="1" lang="ja-JP" altLang="en-US" sz="1800" b="1" dirty="0">
                          <a:solidFill>
                            <a:schemeClr val="tx1">
                              <a:lumMod val="75000"/>
                              <a:lumOff val="25000"/>
                            </a:schemeClr>
                          </a:solidFill>
                        </a:rPr>
                        <a:t>その他</a:t>
                      </a:r>
                    </a:p>
                  </a:txBody>
                  <a:tcPr anchor="ctr"/>
                </a:tc>
                <a:extLst>
                  <a:ext uri="{0D108BD9-81ED-4DB2-BD59-A6C34878D82A}">
                    <a16:rowId xmlns:a16="http://schemas.microsoft.com/office/drawing/2014/main" val="13191471"/>
                  </a:ext>
                </a:extLst>
              </a:tr>
              <a:tr h="370840">
                <a:tc>
                  <a:txBody>
                    <a:bodyPr/>
                    <a:lstStyle/>
                    <a:p>
                      <a:pPr algn="ctr"/>
                      <a:r>
                        <a:rPr kumimoji="1" lang="ja-JP" altLang="en-US" sz="1800" b="1" dirty="0">
                          <a:solidFill>
                            <a:schemeClr val="tx1">
                              <a:lumMod val="75000"/>
                              <a:lumOff val="25000"/>
                            </a:schemeClr>
                          </a:solidFill>
                        </a:rPr>
                        <a:t>教師データ</a:t>
                      </a:r>
                    </a:p>
                  </a:txBody>
                  <a:tcPr/>
                </a:tc>
                <a:tc>
                  <a:txBody>
                    <a:bodyPr/>
                    <a:lstStyle/>
                    <a:p>
                      <a:endParaRPr lang="ja-JP" altLang="en-US" dirty="0"/>
                    </a:p>
                  </a:txBody>
                  <a:tcPr/>
                </a:tc>
                <a:tc>
                  <a:txBody>
                    <a:bodyPr/>
                    <a:lstStyle/>
                    <a:p>
                      <a:endParaRPr lang="ja-JP" altLang="en-US"/>
                    </a:p>
                  </a:txBody>
                  <a:tcPr/>
                </a:tc>
                <a:tc>
                  <a:txBody>
                    <a:bodyPr/>
                    <a:lstStyle/>
                    <a:p>
                      <a:endParaRPr lang="ja-JP" altLang="en-US"/>
                    </a:p>
                  </a:txBody>
                  <a:tcPr/>
                </a:tc>
                <a:extLst>
                  <a:ext uri="{0D108BD9-81ED-4DB2-BD59-A6C34878D82A}">
                    <a16:rowId xmlns:a16="http://schemas.microsoft.com/office/drawing/2014/main" val="2961215049"/>
                  </a:ext>
                </a:extLst>
              </a:tr>
              <a:tr h="370840">
                <a:tc>
                  <a:txBody>
                    <a:bodyPr/>
                    <a:lstStyle/>
                    <a:p>
                      <a:pPr algn="ctr"/>
                      <a:r>
                        <a:rPr kumimoji="1" lang="ja-JP" altLang="en-US" sz="1800" b="1" dirty="0">
                          <a:solidFill>
                            <a:schemeClr val="tx1">
                              <a:lumMod val="75000"/>
                              <a:lumOff val="25000"/>
                            </a:schemeClr>
                          </a:solidFill>
                        </a:rPr>
                        <a:t>テストデータ</a:t>
                      </a:r>
                    </a:p>
                  </a:txBody>
                  <a:tcPr/>
                </a:tc>
                <a:tc>
                  <a:txBody>
                    <a:bodyPr/>
                    <a:lstStyle/>
                    <a:p>
                      <a:endParaRPr lang="ja-JP" altLang="en-US"/>
                    </a:p>
                  </a:txBody>
                  <a:tcPr/>
                </a:tc>
                <a:tc>
                  <a:txBody>
                    <a:bodyPr/>
                    <a:lstStyle/>
                    <a:p>
                      <a:endParaRPr lang="ja-JP" altLang="en-US"/>
                    </a:p>
                  </a:txBody>
                  <a:tcPr/>
                </a:tc>
                <a:tc>
                  <a:txBody>
                    <a:bodyPr/>
                    <a:lstStyle/>
                    <a:p>
                      <a:endParaRPr lang="ja-JP" altLang="en-US" dirty="0"/>
                    </a:p>
                  </a:txBody>
                  <a:tcPr/>
                </a:tc>
                <a:extLst>
                  <a:ext uri="{0D108BD9-81ED-4DB2-BD59-A6C34878D82A}">
                    <a16:rowId xmlns:a16="http://schemas.microsoft.com/office/drawing/2014/main" val="2279886790"/>
                  </a:ext>
                </a:extLst>
              </a:tr>
            </a:tbl>
          </a:graphicData>
        </a:graphic>
      </p:graphicFrame>
      <p:graphicFrame>
        <p:nvGraphicFramePr>
          <p:cNvPr id="20" name="コンテンツ プレースホルダー 4">
            <a:extLst>
              <a:ext uri="{FF2B5EF4-FFF2-40B4-BE49-F238E27FC236}">
                <a16:creationId xmlns:a16="http://schemas.microsoft.com/office/drawing/2014/main" id="{94AA94F2-2491-4730-BA26-88F2D248DE99}"/>
              </a:ext>
            </a:extLst>
          </p:cNvPr>
          <p:cNvGraphicFramePr>
            <a:graphicFrameLocks/>
          </p:cNvGraphicFramePr>
          <p:nvPr>
            <p:extLst>
              <p:ext uri="{D42A27DB-BD31-4B8C-83A1-F6EECF244321}">
                <p14:modId xmlns:p14="http://schemas.microsoft.com/office/powerpoint/2010/main" val="129377042"/>
              </p:ext>
            </p:extLst>
          </p:nvPr>
        </p:nvGraphicFramePr>
        <p:xfrm>
          <a:off x="125639" y="4526014"/>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r>
                        <a:rPr kumimoji="1" lang="ja-JP" altLang="en-US" sz="1800" b="1" dirty="0">
                          <a:solidFill>
                            <a:schemeClr val="tx1">
                              <a:lumMod val="75000"/>
                              <a:lumOff val="25000"/>
                            </a:schemeClr>
                          </a:solidFill>
                        </a:rPr>
                        <a:t>提案手法</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lumMod val="75000"/>
                              <a:lumOff val="25000"/>
                            </a:prstClr>
                          </a:solidFill>
                          <a:effectLst/>
                          <a:uLnTx/>
                          <a:uFillTx/>
                          <a:latin typeface="+mn-lt"/>
                          <a:ea typeface="+mn-ea"/>
                          <a:cs typeface="+mn-cs"/>
                        </a:rPr>
                        <a:t>forum-review</a:t>
                      </a:r>
                      <a:endParaRPr kumimoji="1" lang="ja-JP" altLang="en-US" sz="20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正解率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accuracy</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smtClean="0">
                          <a:solidFill>
                            <a:schemeClr val="tx1">
                              <a:lumMod val="75000"/>
                              <a:lumOff val="25000"/>
                            </a:schemeClr>
                          </a:solidFill>
                        </a:rPr>
                        <a:t>5</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smtClean="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21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0.31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0.18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0.23</a:t>
                      </a:r>
                      <a:endParaRPr kumimoji="1" lang="ja-JP" altLang="en-US" sz="1800" b="1" dirty="0">
                        <a:solidFill>
                          <a:schemeClr val="tx1">
                            <a:lumMod val="75000"/>
                            <a:lumOff val="25000"/>
                          </a:schemeClr>
                        </a:solidFill>
                      </a:endParaRPr>
                    </a:p>
                  </a:txBody>
                  <a:tcPr anchor="ctr"/>
                </a:tc>
                <a:tc rowSpan="3">
                  <a:txBody>
                    <a:bodyPr/>
                    <a:lstStyle/>
                    <a:p>
                      <a:pPr algn="ctr"/>
                      <a:r>
                        <a:rPr kumimoji="1" lang="en-US" altLang="ja-JP" sz="1800" b="1" dirty="0" smtClean="0">
                          <a:solidFill>
                            <a:schemeClr val="tx1">
                              <a:lumMod val="75000"/>
                              <a:lumOff val="25000"/>
                            </a:schemeClr>
                          </a:solidFill>
                        </a:rPr>
                        <a:t>0.76</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smtClean="0">
                          <a:solidFill>
                            <a:schemeClr val="tx1">
                              <a:lumMod val="75000"/>
                              <a:lumOff val="25000"/>
                            </a:schemeClr>
                          </a:solidFill>
                        </a:rPr>
                        <a:t>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8</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smtClean="0">
                          <a:solidFill>
                            <a:schemeClr val="tx1">
                              <a:lumMod val="75000"/>
                              <a:lumOff val="25000"/>
                            </a:schemeClr>
                          </a:solidFill>
                        </a:rPr>
                        <a:t>12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0.29</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0.40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0.33</a:t>
                      </a:r>
                      <a:endParaRPr kumimoji="1" lang="ja-JP" altLang="en-US" sz="1800" b="1" dirty="0">
                        <a:solidFill>
                          <a:schemeClr val="tx1">
                            <a:lumMod val="75000"/>
                            <a:lumOff val="25000"/>
                          </a:schemeClr>
                        </a:solidFill>
                      </a:endParaRPr>
                    </a:p>
                  </a:txBody>
                  <a:tcPr anchor="ctr"/>
                </a:tc>
                <a:tc v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smtClean="0">
                          <a:solidFill>
                            <a:schemeClr val="tx1">
                              <a:lumMod val="75000"/>
                              <a:lumOff val="25000"/>
                            </a:schemeClr>
                          </a:solidFill>
                        </a:rPr>
                        <a:t>11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18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276</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smtClean="0">
                          <a:solidFill>
                            <a:schemeClr val="tx1">
                              <a:lumMod val="75000"/>
                              <a:lumOff val="25000"/>
                            </a:schemeClr>
                          </a:solidFill>
                        </a:rPr>
                        <a:t>0.89</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smtClean="0">
                          <a:solidFill>
                            <a:schemeClr val="tx1">
                              <a:lumMod val="75000"/>
                              <a:lumOff val="25000"/>
                            </a:schemeClr>
                          </a:solidFill>
                        </a:rPr>
                        <a:t>0.90</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smtClean="0">
                          <a:solidFill>
                            <a:schemeClr val="tx1">
                              <a:lumMod val="75000"/>
                              <a:lumOff val="25000"/>
                            </a:schemeClr>
                          </a:solidFill>
                        </a:rPr>
                        <a:t>0.90</a:t>
                      </a:r>
                      <a:endParaRPr kumimoji="1" lang="ja-JP" altLang="en-US" sz="1800" b="1" dirty="0">
                        <a:solidFill>
                          <a:schemeClr val="tx1">
                            <a:lumMod val="75000"/>
                            <a:lumOff val="25000"/>
                          </a:schemeClr>
                        </a:solidFill>
                      </a:endParaRPr>
                    </a:p>
                  </a:txBody>
                  <a:tcPr anchor="ctr">
                    <a:noFill/>
                  </a:tcPr>
                </a:tc>
                <a:tc vMerge="1">
                  <a:txBody>
                    <a:bodyPr/>
                    <a:lstStyle/>
                    <a:p>
                      <a:pPr algn="ct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cxnSp>
        <p:nvCxnSpPr>
          <p:cNvPr id="7" name="直線コネクタ 6">
            <a:extLst>
              <a:ext uri="{FF2B5EF4-FFF2-40B4-BE49-F238E27FC236}">
                <a16:creationId xmlns:a16="http://schemas.microsoft.com/office/drawing/2014/main" id="{0B22DF8F-9DC9-4E57-B6B4-5C0B3E3CB7C5}"/>
              </a:ext>
            </a:extLst>
          </p:cNvPr>
          <p:cNvCxnSpPr>
            <a:cxnSpLocks/>
          </p:cNvCxnSpPr>
          <p:nvPr/>
        </p:nvCxnSpPr>
        <p:spPr>
          <a:xfrm>
            <a:off x="5086562" y="4526014"/>
            <a:ext cx="0" cy="18288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933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語彙</a:t>
            </a:r>
            <a:endParaRPr kumimoji="1" lang="ja-JP" altLang="en-US" dirty="0"/>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3</a:t>
            </a:fld>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04494"/>
            <a:ext cx="9144000" cy="5049011"/>
          </a:xfrm>
          <a:prstGeom prst="rect">
            <a:avLst/>
          </a:prstGeom>
        </p:spPr>
      </p:pic>
      <p:sp>
        <p:nvSpPr>
          <p:cNvPr id="17" name="正方形/長方形 16"/>
          <p:cNvSpPr/>
          <p:nvPr/>
        </p:nvSpPr>
        <p:spPr>
          <a:xfrm>
            <a:off x="236912" y="1313411"/>
            <a:ext cx="87283" cy="108066"/>
          </a:xfrm>
          <a:prstGeom prst="rect">
            <a:avLst/>
          </a:prstGeom>
          <a:solidFill>
            <a:srgbClr val="FF000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3332017" y="1798320"/>
            <a:ext cx="87283" cy="108066"/>
          </a:xfrm>
          <a:prstGeom prst="rect">
            <a:avLst/>
          </a:prstGeom>
          <a:solidFill>
            <a:srgbClr val="FF000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6435435" y="2000596"/>
            <a:ext cx="87283" cy="108066"/>
          </a:xfrm>
          <a:prstGeom prst="rect">
            <a:avLst/>
          </a:prstGeom>
          <a:solidFill>
            <a:srgbClr val="FF000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236912" y="4268585"/>
            <a:ext cx="87283" cy="103910"/>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3332017" y="3969327"/>
            <a:ext cx="87283" cy="108066"/>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6435434" y="4160519"/>
            <a:ext cx="87283" cy="108066"/>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3117273" y="4268585"/>
            <a:ext cx="302027" cy="117148"/>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3199376" y="5343698"/>
            <a:ext cx="219924" cy="96135"/>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a:off x="22168" y="4755418"/>
            <a:ext cx="302027" cy="117148"/>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104271" y="5456767"/>
            <a:ext cx="219924" cy="79201"/>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22168" y="5355167"/>
            <a:ext cx="302027" cy="101600"/>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6220690" y="5644419"/>
            <a:ext cx="302027" cy="117148"/>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306304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青">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34381</TotalTime>
  <Words>866</Words>
  <Application>Microsoft Office PowerPoint</Application>
  <PresentationFormat>画面に合わせる (4:3)</PresentationFormat>
  <Paragraphs>309</Paragraphs>
  <Slides>4</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vt:i4>
      </vt:variant>
    </vt:vector>
  </HeadingPairs>
  <TitlesOfParts>
    <vt:vector size="10" baseType="lpstr">
      <vt:lpstr>Cica</vt:lpstr>
      <vt:lpstr>游ゴシック</vt:lpstr>
      <vt:lpstr>游ゴシック Light</vt:lpstr>
      <vt:lpstr>Arial</vt:lpstr>
      <vt:lpstr>Times New Roman</vt:lpstr>
      <vt:lpstr>Office テーマ</vt:lpstr>
      <vt:lpstr>実験結果(Cities: Skylines)</vt:lpstr>
      <vt:lpstr>実験結果(Euro truck sim)</vt:lpstr>
      <vt:lpstr>実験結果(cross)</vt:lpstr>
      <vt:lpstr>語彙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n-ichikawa</dc:creator>
  <cp:lastModifiedBy>disto</cp:lastModifiedBy>
  <cp:revision>657</cp:revision>
  <cp:lastPrinted>2021-10-05T05:45:50Z</cp:lastPrinted>
  <dcterms:created xsi:type="dcterms:W3CDTF">2019-10-12T13:58:29Z</dcterms:created>
  <dcterms:modified xsi:type="dcterms:W3CDTF">2021-11-01T22:28:26Z</dcterms:modified>
</cp:coreProperties>
</file>